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67" r:id="rId20"/>
    <p:sldId id="266" r:id="rId21"/>
    <p:sldId id="270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E65A94-504B-AE51-301E-3E3270C1FD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47058-FEBB-C299-D148-31A441A4DA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229AC4-BDAA-4DBF-9C65-850C1F221887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96F397-BCD7-8773-9E84-30FDBA88E4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AE6281-145F-434C-A3A8-23C0EDEFB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101F5-794C-F1A0-BE84-E3B32881A2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9D794-D8BF-067A-28A2-4AE24BF08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EDBF09-2A84-4E0D-93B6-FBE445058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5DD654-F1F7-6537-BF04-F832BBB50E8B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4ADC8B-AD2F-08A6-0FE0-62A41FCC248C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F221956-BC59-8342-011A-2F2A227C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2E4F9D-AF4E-42D2-ABD6-5239288223A1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27548B42-46B8-A90F-8720-2B284CD9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138E198-EEC5-8891-CFF7-9CF1AF13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B1FF-17A8-445C-9F82-521E7894B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46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BA73314-63D0-7ABE-EE91-9F088D04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7CD6-7063-42A4-9E2B-D54CD40C136C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EE2C6D8-D160-ACC2-3238-04C6EDCE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3AE89C0-2694-0C90-EC75-BF6CF430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C7EC-72AD-436D-8413-ACF63DF9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63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2077B7C-4C96-3E03-198B-85BE2C8D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7ECF-5D0A-4847-A1AF-717DA0B5AF42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9C4C622-C138-A867-5EA7-D1A94FA6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B314D429-9786-4A43-3CFA-38181E8A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8851-C003-4DA8-9D15-5056AA785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05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4A9044D-866C-89B1-4398-EA2E2C0C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D9CD-2209-4D6B-95BA-D5ACDF9CFAA9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2E46835-C524-B707-DAE0-EF0B5560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04665E2A-456B-B9E8-72E8-ADB19793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4CC2-4ADC-4219-8377-05E6B1A42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63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487042-EEFC-B2A8-A9DA-C422EADE252C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EF406-71F7-7DA7-44E4-6AEA47A701A4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D50078-A384-8675-AA57-8D28633027DB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58D2A4-6408-BEA7-8FD1-F36BFA404939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25C1E37-B57E-B692-6E66-E152B043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D2058-DD68-4F94-A172-F380657DD3A3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093948-28B2-101F-1951-9E2A6F2D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D5A7FC-85EA-AC71-4E42-F2BDD7A7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186B-443F-4E99-9821-0C4654DC4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67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114D79B5-A119-1920-9356-90F3A4C1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82EF-36ED-4AD2-A6DE-A3114AAACDCB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C29587A-DA89-0434-B3AF-3F49590B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39E6F026-07C3-9C0D-0566-116205BF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141C-02B1-4EA9-935C-2F59BC8FD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9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9F4F4-1C17-F614-06C9-936EDA1B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381F31-DAE2-4AAE-90C8-5C2B20590A08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40C5E-941E-6086-F995-D7E835A4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4145C-3EA9-C1C9-AE2F-3B8822CC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830E-4A07-4685-9CAB-2A602565D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57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371F3586-E44F-7B47-515E-B308C350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447B-A110-432A-81CD-97CD9659181A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E81329D0-6230-DCAA-8B37-F2189296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1819D18-0302-DEBA-B40B-54207280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BD32-A3E5-42A2-A11D-51D5708D8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93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A0B584-5689-826C-AB2B-8E70AD31B580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7D22A-EF9A-F40F-F073-0B8B59B3B0BA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5612787-D80E-6923-91CA-4E728A60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13493-56E6-4596-85D1-5A26586245C3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5233F0F-FCC8-525C-F2FD-6D7FCA75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24053E2-64EA-A84B-E9F9-AD2720F5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1096-D629-4F4F-BCB2-5AF7E39C4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74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E7C3F-67C1-72A0-F8F8-A73D4E5F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4C7F95-01C8-458A-BFA7-EB3420D4690C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11F62-A849-A4E9-1EF6-DEF462DC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7BE16-0B3D-5E39-3C93-5BC8889B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84DC-D2F8-48DE-B1ED-08543C032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5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51ED68-6F32-A0FD-DCCB-52EE27EF257B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0DEE7EB4-84CF-700B-964A-824122E67633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DF0EC568-AFD2-16E4-CFF5-111E8B254027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D603AC3-6C33-62DD-1D54-F4DB6AA6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929308-49B5-46A8-BAB8-32B10DFD5EF4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120DBF8-0C17-A2E5-5B08-9C9AEDD1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FC07634-A9BB-40E8-5C4C-80F0037F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B7095-2D58-4994-9320-B13A54DB0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39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2A14CEC6-70C1-F93B-C584-6A29C0E1EDED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6118FA-0F59-AB13-B126-37BE75D59E86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2A090E5-200F-2B0A-565C-E77DF5EBCF43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1CC068-DCB5-C31C-4DCE-7159402F6F4A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9FA1DB5C-E800-DBBE-558A-52C88CAA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F7755711-EC89-F16A-1E16-8E2B02FC1E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DC827ACE-0C5B-5BC0-E536-1033CFD93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CB538A6-1F24-497D-9477-14BCAA12368D}" type="datetimeFigureOut">
              <a:rPr lang="en-US"/>
              <a:pPr>
                <a:defRPr/>
              </a:pPr>
              <a:t>9/29/2023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898F6E8-9BFF-6357-BCD7-3E30534D6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579D5BC-7706-00B4-1F42-38E0A698E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DFF7A648-78F6-4ABD-B0C9-95954B70B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62471-EAB4-14B0-B4B2-3985B4B23AF1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AD55-7D3A-8AFA-DD28-FB282B481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407275" cy="2690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MAMMOGRAPHY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19DDAEC-BB78-72DB-7AEF-E97FD5FFD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33670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59BC0-944D-2173-B65A-64B7B236317F}"/>
              </a:ext>
            </a:extLst>
          </p:cNvPr>
          <p:cNvSpPr txBox="1"/>
          <p:nvPr/>
        </p:nvSpPr>
        <p:spPr>
          <a:xfrm>
            <a:off x="4114800" y="5646003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Dr. Jayapandiyan</a:t>
            </a:r>
          </a:p>
          <a:p>
            <a:pPr algn="ctr"/>
            <a:r>
              <a:rPr lang="en-US" sz="2400" dirty="0"/>
              <a:t>Dept  of  Paramedical Sciences</a:t>
            </a:r>
            <a:endParaRPr lang="en-I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2731665-9762-2937-72E7-AE64FF5A8226}"/>
              </a:ext>
            </a:extLst>
          </p:cNvPr>
          <p:cNvSpPr txBox="1">
            <a:spLocks noChangeArrowheads="1"/>
          </p:cNvSpPr>
          <p:nvPr/>
        </p:nvSpPr>
        <p:spPr>
          <a:xfrm>
            <a:off x="1108075" y="152400"/>
            <a:ext cx="7772400" cy="641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altLang="en-US" sz="3600" dirty="0"/>
              <a:t>Anti - Scatter Grid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59EF2E6-BBA2-71D9-B63F-EF6833E48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52500"/>
            <a:ext cx="754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Grids are used to reject scatter.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The grid is placed between the breast and the image receptor.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Organic fiber or carbon fiber are typical interspace materials.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Carbon fiber is preferred because  aluminum would attenuate too many  of the low-energy x-rays used in  mammography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E10CF40D-4AF7-A31A-0E14-CD2A6854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429000"/>
            <a:ext cx="54133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17C96FE-94C3-66E7-BC9A-144AA3C8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43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639763" indent="-236538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885825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096963" indent="-173038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296988" indent="-182563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Tube Port, Tube Filtration  and Beam Quality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AD8370-58EB-0035-C357-6B2C41BA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14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1-mm thick Beryllium used as the tube port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Beryllium provides both low attenuation and good structural integrity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Added tube filters of the same element as the target reduce the low- and high-energy x-rays in the x-ray spectrum and allow transmission of characteristic x-ray energies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Common target/filters in mammography include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Mo/Mo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Rh/Rh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Mo/Rh 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0ED573A4-2641-260D-5688-3B9DF883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0"/>
            <a:ext cx="44894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CA0AFC-6A57-6F25-A8C9-8C1650E6700A}"/>
              </a:ext>
            </a:extLst>
          </p:cNvPr>
          <p:cNvSpPr txBox="1">
            <a:spLocks noChangeArrowheads="1"/>
          </p:cNvSpPr>
          <p:nvPr/>
        </p:nvSpPr>
        <p:spPr>
          <a:xfrm>
            <a:off x="1289050" y="228600"/>
            <a:ext cx="77724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altLang="en-US" sz="3200" dirty="0"/>
              <a:t>Tube Port, Tube Filtration and Beam Quality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E2337E7-3A6F-B148-0DE3-71761263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143000"/>
            <a:ext cx="746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A Mo target with Rh filter are common for imaging thicker and denser breasts 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This combination produces slightly higher effective energy than Mo/Mo 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Provides 20 and 23 keV leading to increased penetration of thick and/or dense breasts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MY" altLang="en-US" sz="22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 target with Rh filter provides the highest effective energy beam 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MY" altLang="en-US" sz="22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to 3 keV - higher 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endParaRPr lang="en-US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F8111D-B3BB-76F7-FEFF-C2237BD8354A}"/>
              </a:ext>
            </a:extLst>
          </p:cNvPr>
          <p:cNvSpPr/>
          <p:nvPr/>
        </p:nvSpPr>
        <p:spPr>
          <a:xfrm>
            <a:off x="1066800" y="762000"/>
            <a:ext cx="79248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MY" dirty="0">
                <a:cs typeface="Arial" charset="0"/>
              </a:rPr>
              <a:t> </a:t>
            </a:r>
            <a:r>
              <a:rPr lang="en-MY" sz="2000" dirty="0">
                <a:latin typeface="Calibri" panose="020F0502020204030204" pitchFamily="34" charset="0"/>
                <a:cs typeface="Calibri" panose="020F0502020204030204" pitchFamily="34" charset="0"/>
              </a:rPr>
              <a:t>The half value layer (HVL)  measures the quality or intensity of the beam.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MY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MY" sz="2000" dirty="0">
                <a:latin typeface="Calibri" panose="020F0502020204030204" pitchFamily="34" charset="0"/>
                <a:cs typeface="Calibri" panose="020F0502020204030204" pitchFamily="34" charset="0"/>
              </a:rPr>
              <a:t>The HVL of an x-ray beam is defined as the amount of absorbing material that is needed to reduce the beam to half of its original potential.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MY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MY" sz="2000" dirty="0">
                <a:latin typeface="Calibri" panose="020F0502020204030204" pitchFamily="34" charset="0"/>
                <a:cs typeface="Calibri" panose="020F0502020204030204" pitchFamily="34" charset="0"/>
              </a:rPr>
              <a:t>HVL is an indirect measure of photon energy or beam hardness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1D8231-8240-4AB3-A00E-5DE1E14F4BCA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153988"/>
            <a:ext cx="7772400" cy="641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altLang="en-US" sz="3600"/>
              <a:t>Half Value Layer (HVL)</a:t>
            </a:r>
            <a:endParaRPr lang="en-US" altLang="en-US" sz="3600" dirty="0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74D47A49-A659-1458-B66B-7004BFE07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16288"/>
            <a:ext cx="5753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0CE3741-01E0-BBD6-6821-685A4DCC565C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533400"/>
            <a:ext cx="7924800" cy="4800600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 2" pitchFamily="18" charset="2"/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HVL ranges from 0.3 to 0.45 mm Al in mammography .</a:t>
            </a:r>
          </a:p>
          <a:p>
            <a:pPr marL="82550" indent="0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 2" pitchFamily="18" charset="2"/>
              <a:buNone/>
              <a:defRPr/>
            </a:pPr>
            <a:endParaRPr lang="en-US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 depends on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kVp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compression paddle thickness, added tube filtration, target material and age of tube.</a:t>
            </a:r>
            <a:endParaRPr lang="en-US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HVL increases with higher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kVp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higher atomic number targets and filters.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endParaRPr lang="en-US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 2" pitchFamily="18" charset="2"/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Breast dosimetry relies on accurate HVL measurement </a:t>
            </a:r>
          </a:p>
          <a:p>
            <a:pPr marL="82550" indent="0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 2" pitchFamily="18" charset="2"/>
              <a:buNone/>
              <a:defRPr/>
            </a:pPr>
            <a:endParaRPr lang="en-US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approximate HVL in breast tissue strongly dependent on tissue composition: glandular, adipose and fibrous.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02B14E2-518D-36C6-18F0-4F21D9946ED9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304800"/>
            <a:ext cx="7772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altLang="en-US" dirty="0"/>
              <a:t>Generator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67A257D-E493-56F0-2C43-44BE388C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Clr>
                <a:srgbClr val="FF0066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A dedicated mammography x-ray generator is similar to a standard x-ray generator in design and function. Differences exist in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Generator power rating is 3 kW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The voltage supplied to the x-ray tube (22-40 kVp)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Clr>
                <a:srgbClr val="FF0066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FF0066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High-frequency generators are the standard for mammography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B6E41F2-D3D2-C882-785F-3A67AEFA7D0D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120650"/>
            <a:ext cx="7772400" cy="1190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altLang="en-US" sz="3600" dirty="0"/>
              <a:t>Automatic Exposure Control (AEC)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0B569A0-DAED-769E-EA19-B1AFC3F53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716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The AEC, also called a phototimer, uses a radiation sensor (or sensors), an amplifier, a voltage comparator, to control the exposure 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AEC detector is located </a:t>
            </a:r>
            <a:r>
              <a:rPr lang="en-US" altLang="en-US" sz="2200" i="1">
                <a:latin typeface="Calibri" panose="020F0502020204030204" pitchFamily="34" charset="0"/>
                <a:cs typeface="Calibri" panose="020F0502020204030204" pitchFamily="34" charset="0"/>
              </a:rPr>
              <a:t>underneath</a:t>
            </a: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the cassette in mammography unlike conventional radiography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96515362-20DB-7E62-ECED-142D3F13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210661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CC62E4B5-4028-CE8D-6997-1465A844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25813"/>
            <a:ext cx="3379788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Box 4">
            <a:extLst>
              <a:ext uri="{FF2B5EF4-FFF2-40B4-BE49-F238E27FC236}">
                <a16:creationId xmlns:a16="http://schemas.microsoft.com/office/drawing/2014/main" id="{DDCDF829-A368-ABC7-B48B-92B43DB6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6264275"/>
            <a:ext cx="2068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Normal  X Ray AEC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02B48E-B490-0EEA-13C3-04742F45FD4C}"/>
              </a:ext>
            </a:extLst>
          </p:cNvPr>
          <p:cNvSpPr txBox="1">
            <a:spLocks noChangeArrowheads="1"/>
          </p:cNvSpPr>
          <p:nvPr/>
        </p:nvSpPr>
        <p:spPr>
          <a:xfrm>
            <a:off x="1163638" y="357188"/>
            <a:ext cx="7772400" cy="641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Magnification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8AFAB74-9C3F-A404-28E6-4D2776E1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39863"/>
            <a:ext cx="335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Advantages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Magnification of 1.5x to 2.0x is used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Increased effective resolution of the image receptor by the magnification factor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Small focal spot size used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Reduction of scatter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ABA3A21B-5746-5F1F-2B26-213B73A0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2735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D760BE3-2228-74C2-2CBB-2CA3DBA29F8A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228600"/>
            <a:ext cx="7772400" cy="641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altLang="en-US" sz="3600" dirty="0"/>
              <a:t>Screen-Film Cassettes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7981EB7-C45A-B72B-0B2B-1DF72B02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826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Cassettes have a single phosphor screen and single emulsion film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Mammography screen-film speeds (sensitivity):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regular (100 speed) </a:t>
            </a:r>
            <a:b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(12-15 mR required)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medium (150 – 190 speed)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For comparison, a conventional “100-speed” screen film cassette requires about 2 mR </a:t>
            </a:r>
            <a:endParaRPr lang="en-US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A8598ED8-A6FC-6AB7-4349-556D6D9D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033463"/>
            <a:ext cx="37496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</p:pic>
      <p:sp>
        <p:nvSpPr>
          <p:cNvPr id="26629" name="Rectangle 4">
            <a:extLst>
              <a:ext uri="{FF2B5EF4-FFF2-40B4-BE49-F238E27FC236}">
                <a16:creationId xmlns:a16="http://schemas.microsoft.com/office/drawing/2014/main" id="{9A1FF7B1-0A20-5B0E-F015-94ACD116D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968875"/>
            <a:ext cx="777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MY" altLang="en-US" sz="1800" i="1">
                <a:solidFill>
                  <a:srgbClr val="FF0000"/>
                </a:solidFill>
              </a:rPr>
              <a:t>The sensitivity of a photographic medium (e.g., a radiograph) to light or radiation. The film speed is determined by: the size of its silver halide crystals; the thickness of the emulsion; and the presence of radiosensitive dyes. </a:t>
            </a:r>
            <a:r>
              <a:rPr lang="en-MY" altLang="en-US" sz="1800" i="1">
                <a:solidFill>
                  <a:srgbClr val="0070C0"/>
                </a:solidFill>
              </a:rPr>
              <a:t>Higher speed less exposure.</a:t>
            </a:r>
            <a:endParaRPr lang="en-US" altLang="en-US" sz="1800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69AF392-CAA4-B879-1881-B06C9D4F4E5C}"/>
              </a:ext>
            </a:extLst>
          </p:cNvPr>
          <p:cNvSpPr txBox="1">
            <a:spLocks noChangeArrowheads="1"/>
          </p:cNvSpPr>
          <p:nvPr/>
        </p:nvSpPr>
        <p:spPr>
          <a:xfrm>
            <a:off x="1169988" y="0"/>
            <a:ext cx="7772400" cy="641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altLang="en-US" sz="2800" dirty="0"/>
              <a:t>Compression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10C55A6-10E0-F16F-1A61-5A59C790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661988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Compression is achieved with a low attenuating Lexan paddle attached to a compression device 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10 to 20 Newtons (22 to 44 pounds) of force is typically used 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A flat, 90°paddle (not curved) provides a uniform density image 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Parallel to the breast support table 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Spot compression uses small paddles </a:t>
            </a:r>
          </a:p>
          <a:p>
            <a:pPr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Principal drawback of compression is patient discomfort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C1417250-5EC1-3FD2-FCAB-05167019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3657600"/>
            <a:ext cx="662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EBE11D-0BD5-45DF-0BA2-AFA501F0418E}"/>
              </a:ext>
            </a:extLst>
          </p:cNvPr>
          <p:cNvSpPr/>
          <p:nvPr/>
        </p:nvSpPr>
        <p:spPr>
          <a:xfrm>
            <a:off x="1060450" y="152400"/>
            <a:ext cx="76962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Definition: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Mammography is a specific type of imaging that uses a low-dose x-ray system for examination of breasts.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Mammograms are X-ray images of the breast that can reveal early signs of breast cancer.</a:t>
            </a:r>
          </a:p>
          <a:p>
            <a:pPr eaLnBrk="1" hangingPunct="1">
              <a:defRPr/>
            </a:pP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Common uses of the procedure:</a:t>
            </a:r>
          </a:p>
          <a:p>
            <a:pPr eaLnBrk="1" hangingPunct="1"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Diagnostic   mammography  is used   to  evaluate  a patient with abnormal  clinical  findings  , such as  a  breast  lump  or  lumps that have  been  found  by the woman or her doctor. </a:t>
            </a:r>
          </a:p>
          <a:p>
            <a:pPr eaLnBrk="1" hangingPunct="1">
              <a:defRPr/>
            </a:pPr>
            <a:endParaRPr lang="ar-SA" altLang="en-US" dirty="0">
              <a:cs typeface="Arial" charset="0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C49552EE-8705-AC48-A6C2-0CA5ED4E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03700"/>
            <a:ext cx="5257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لمحتوى 2">
            <a:extLst>
              <a:ext uri="{FF2B5EF4-FFF2-40B4-BE49-F238E27FC236}">
                <a16:creationId xmlns:a16="http://schemas.microsoft.com/office/drawing/2014/main" id="{4090E45E-3B69-C149-2422-C1BA41FD4B6E}"/>
              </a:ext>
            </a:extLst>
          </p:cNvPr>
          <p:cNvSpPr txBox="1">
            <a:spLocks/>
          </p:cNvSpPr>
          <p:nvPr/>
        </p:nvSpPr>
        <p:spPr bwMode="auto">
          <a:xfrm>
            <a:off x="1219200" y="242888"/>
            <a:ext cx="7772400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Breast compression is necessary in order to:</a:t>
            </a:r>
          </a:p>
          <a:p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Press out the breast thickness so that all of the tissue can be visualized; </a:t>
            </a:r>
          </a:p>
          <a:p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Spread out the tissue so that small abnormalities won't be obscured by overlying breast tissue; </a:t>
            </a:r>
          </a:p>
          <a:p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Allow the use of a lower x-ray dose since a thinner amount of breast tissue is being imaged; </a:t>
            </a:r>
          </a:p>
          <a:p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Hold the breast still in order to eliminate blurring of the image caused by motion; </a:t>
            </a:r>
          </a:p>
          <a:p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Reduce x-ray scatter to increase sharpness of picture. </a:t>
            </a:r>
          </a:p>
          <a:p>
            <a:endParaRPr lang="ar-SA" altLang="en-US" sz="2000"/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B008EF62-DCDA-1B9F-1CC2-59B4DDD9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5810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لمحتوى 2">
            <a:extLst>
              <a:ext uri="{FF2B5EF4-FFF2-40B4-BE49-F238E27FC236}">
                <a16:creationId xmlns:a16="http://schemas.microsoft.com/office/drawing/2014/main" id="{CDE26F8C-CCE5-14E1-D872-3AF36C6B05C9}"/>
              </a:ext>
            </a:extLst>
          </p:cNvPr>
          <p:cNvSpPr txBox="1">
            <a:spLocks/>
          </p:cNvSpPr>
          <p:nvPr/>
        </p:nvSpPr>
        <p:spPr bwMode="auto">
          <a:xfrm>
            <a:off x="1066800" y="223838"/>
            <a:ext cx="7772400" cy="64690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639763" indent="-236538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885825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096963" indent="-173038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296988" indent="-182563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altLang="en-US" sz="2800" b="1" u="sng" dirty="0">
                <a:latin typeface="Calibri" pitchFamily="34" charset="0"/>
                <a:cs typeface="Calibri" pitchFamily="34" charset="0"/>
              </a:rPr>
              <a:t>Preparation for a mammogram:</a:t>
            </a:r>
            <a:endParaRPr lang="en-US" altLang="en-US" sz="2200" b="1" u="sng" dirty="0">
              <a:latin typeface="Calibri" pitchFamily="34" charset="0"/>
              <a:cs typeface="Calibri" pitchFamily="34" charset="0"/>
            </a:endParaRPr>
          </a:p>
          <a:p>
            <a:pPr marL="8255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2200" dirty="0">
                <a:latin typeface="Calibri" pitchFamily="34" charset="0"/>
                <a:cs typeface="Calibri" pitchFamily="34" charset="0"/>
              </a:rPr>
              <a:t>Remove deodorant , talcum powder ,</a:t>
            </a:r>
          </a:p>
          <a:p>
            <a:pPr marL="8255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2200" dirty="0">
                <a:latin typeface="Calibri" pitchFamily="34" charset="0"/>
                <a:cs typeface="Calibri" pitchFamily="34" charset="0"/>
              </a:rPr>
              <a:t> or   lotion  under  the  arms  or    </a:t>
            </a:r>
          </a:p>
          <a:p>
            <a:pPr marL="8255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2200" dirty="0">
                <a:latin typeface="Calibri" pitchFamily="34" charset="0"/>
                <a:cs typeface="Calibri" pitchFamily="34" charset="0"/>
              </a:rPr>
              <a:t>  on breasts   on   the   day   of   the  exam.</a:t>
            </a:r>
          </a:p>
          <a:p>
            <a:pPr marL="8255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2200" dirty="0">
                <a:latin typeface="Calibri" pitchFamily="34" charset="0"/>
                <a:cs typeface="Calibri" pitchFamily="34" charset="0"/>
              </a:rPr>
              <a:t> (These   can  appear on the x-ray film as </a:t>
            </a:r>
          </a:p>
          <a:p>
            <a:pPr marL="8255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2200" dirty="0">
                <a:latin typeface="Calibri" pitchFamily="34" charset="0"/>
                <a:cs typeface="Calibri" pitchFamily="34" charset="0"/>
              </a:rPr>
              <a:t>calcium spots.) 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en-US" altLang="en-US" sz="2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altLang="en-US" sz="2200" dirty="0">
                <a:latin typeface="Calibri" pitchFamily="34" charset="0"/>
                <a:cs typeface="Calibri" pitchFamily="34" charset="0"/>
              </a:rPr>
              <a:t>Patient   must   describe  any    breast symptoms   or    problems    to       the technologist    performing   the exam. </a:t>
            </a:r>
          </a:p>
          <a:p>
            <a:pPr>
              <a:defRPr/>
            </a:pPr>
            <a:endParaRPr lang="en-US" altLang="en-US" sz="2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altLang="en-US" sz="2200" dirty="0">
                <a:latin typeface="Calibri" pitchFamily="34" charset="0"/>
                <a:cs typeface="Calibri" pitchFamily="34" charset="0"/>
              </a:rPr>
              <a:t> Previous    mammograms           must available    to  the   radiologist  at  the time of the current exam.</a:t>
            </a:r>
          </a:p>
          <a:p>
            <a:pPr>
              <a:defRPr/>
            </a:pPr>
            <a:endParaRPr lang="en-US" altLang="en-US" sz="2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altLang="en-US" sz="2200" dirty="0">
                <a:latin typeface="Calibri" pitchFamily="34" charset="0"/>
                <a:cs typeface="Calibri" pitchFamily="34" charset="0"/>
              </a:rPr>
              <a:t>In addition , before the examination ,  the    patient    asked    to   remove all jewelry and clothing above the waist and will   be  given a gown that opens in the front.</a:t>
            </a:r>
          </a:p>
          <a:p>
            <a:pPr>
              <a:defRPr/>
            </a:pPr>
            <a:endParaRPr lang="en-US" altLang="en-US" sz="2000" dirty="0">
              <a:cs typeface="Arial" charset="0"/>
            </a:endParaRPr>
          </a:p>
          <a:p>
            <a:pPr>
              <a:defRPr/>
            </a:pPr>
            <a:endParaRPr lang="ar-SA" altLang="en-US" sz="2000" dirty="0">
              <a:cs typeface="Arial" charset="0"/>
            </a:endParaRP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93ADAD6B-CF5D-BECC-EF2D-C93BDF40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3838"/>
            <a:ext cx="22510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0734FA-607C-6D57-59B2-A84B8C5D2987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290513"/>
            <a:ext cx="7254875" cy="641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altLang="en-US" sz="3600" dirty="0"/>
              <a:t>Risks and Benefits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2C571B3-814C-A864-45DE-5D9ED787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76313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Based on AGD of 3 mGy, the increased breast cancer risk from radiation is 6 per million examined women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This is equivalent to dying in an accident when traveling 5000 miles by airplane or 450 miles by car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Screening in 1 million women is expected to identify 3000 cases of breast cancer.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The breast cancer mortality rate is about 50%.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Screening would reduce the mortality rate by about 40%.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That would potentially mean 600 lives being saved due to screening.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The benefits of getting a mammogram far outweigh the risks associated with the radiation due to the mammogram.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30656F8-0716-1AC2-AABE-C067BB336EAB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438400"/>
            <a:ext cx="7772400" cy="1431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altLang="en-US" dirty="0"/>
              <a:t> THE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3A2A8C93-7E1C-0D29-EC54-B63DF4738F85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457200"/>
            <a:ext cx="7848600" cy="4572000"/>
          </a:xfrm>
          <a:prstGeom prst="rect">
            <a:avLst/>
          </a:prstGeom>
        </p:spPr>
        <p:txBody>
          <a:bodyPr/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3225" lvl="1" indent="0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Verdana" pitchFamily="34" charset="0"/>
              <a:buNone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Char char="v"/>
              <a:defRPr/>
            </a:pP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12C0E8-F6C9-76BB-8FB3-4D475DDDFEC9}"/>
              </a:ext>
            </a:extLst>
          </p:cNvPr>
          <p:cNvSpPr/>
          <p:nvPr/>
        </p:nvSpPr>
        <p:spPr>
          <a:xfrm>
            <a:off x="1143000" y="152400"/>
            <a:ext cx="7467600" cy="554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Breast cancer screening programs depend on x-ray mammography because it is a low-cost, low-radiation-dose procedure that has the sensitivity for early detection and improved treatment.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There are two techniques for creating a mammogram. Film-screen mammography creates a photographic film, while digital mammography creates digital images.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Both methods use the same procedure for taking the image.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The person having the mammogram will place their breast between two clear plates, which will squeeze it between them to hold it in place. This flattens the breast for a better image and stops the image from blurring.</a:t>
            </a:r>
          </a:p>
          <a:p>
            <a:pPr eaLnBrk="1" hangingPunct="1">
              <a:defRPr/>
            </a:pPr>
            <a:endParaRPr lang="en-M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28935-1927-4A70-EB54-171F7EDA80AB}"/>
              </a:ext>
            </a:extLst>
          </p:cNvPr>
          <p:cNvSpPr/>
          <p:nvPr/>
        </p:nvSpPr>
        <p:spPr>
          <a:xfrm>
            <a:off x="1219200" y="34925"/>
            <a:ext cx="7543800" cy="7200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The machine takes a picture of the breast from two angles.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A specialist then checks the mammogram for anything unusual that could be a sign of Cancer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The test takes about 20 minutes. Some people may feel slight pain or discomfort.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MY" sz="2200" b="1" dirty="0">
                <a:latin typeface="Calibri" panose="020F0502020204030204" pitchFamily="34" charset="0"/>
                <a:cs typeface="Calibri" panose="020F0502020204030204" pitchFamily="34" charset="0"/>
              </a:rPr>
              <a:t>How does a normal mammogram </a:t>
            </a:r>
          </a:p>
          <a:p>
            <a:pPr eaLnBrk="1" hangingPunct="1">
              <a:defRPr/>
            </a:pPr>
            <a:r>
              <a:rPr lang="en-MY" sz="2200" b="1" dirty="0">
                <a:latin typeface="Calibri" panose="020F0502020204030204" pitchFamily="34" charset="0"/>
                <a:cs typeface="Calibri" panose="020F0502020204030204" pitchFamily="34" charset="0"/>
              </a:rPr>
              <a:t>look? </a:t>
            </a:r>
          </a:p>
          <a:p>
            <a:pPr eaLnBrk="1" hangingPunct="1">
              <a:defRPr/>
            </a:pPr>
            <a:endParaRPr lang="en-MY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image of the breast is known </a:t>
            </a:r>
          </a:p>
          <a:p>
            <a:pPr eaLnBrk="1" hangingPunct="1">
              <a:defRPr/>
            </a:pPr>
            <a:r>
              <a:rPr lang="en-MY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mammogram. The background </a:t>
            </a:r>
          </a:p>
          <a:p>
            <a:pPr eaLnBrk="1" hangingPunct="1">
              <a:defRPr/>
            </a:pPr>
            <a:r>
              <a:rPr lang="en-MY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image will be black, and the </a:t>
            </a:r>
          </a:p>
          <a:p>
            <a:pPr eaLnBrk="1" hangingPunct="1">
              <a:defRPr/>
            </a:pPr>
            <a:r>
              <a:rPr lang="en-MY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 will show up in </a:t>
            </a:r>
            <a:r>
              <a:rPr lang="en-MY" sz="2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grays</a:t>
            </a:r>
            <a:r>
              <a:rPr lang="en-MY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whites.</a:t>
            </a:r>
          </a:p>
          <a:p>
            <a:pPr eaLnBrk="1" hangingPunct="1">
              <a:defRPr/>
            </a:pPr>
            <a:endParaRPr lang="en-MY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Tissue that is denser, including connective tissue and glands, shows up white.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43D9EA97-0C82-9202-A54F-E57D69CE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93988"/>
            <a:ext cx="30861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3DDBCD-5189-E364-8FBF-7194ECA94773}"/>
              </a:ext>
            </a:extLst>
          </p:cNvPr>
          <p:cNvSpPr/>
          <p:nvPr/>
        </p:nvSpPr>
        <p:spPr>
          <a:xfrm>
            <a:off x="1143000" y="122238"/>
            <a:ext cx="77724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Some people have more dense tissue in their breasts. This can make it harder to detect abnormalities on a mammogram as a tumour is made up of dense tissue and will also appear white.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The breasts tend to become less dense with age.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Less dense tissue, such as fat, shows up grey on a mammogram.</a:t>
            </a:r>
          </a:p>
          <a:p>
            <a:pPr algn="just" eaLnBrk="1" hangingPunct="1"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More white on the image does not always indicate a health problem.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Everyone's breasts are different, so no two mammogram images will be the same.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MY" sz="2200" dirty="0">
                <a:latin typeface="Calibri" panose="020F0502020204030204" pitchFamily="34" charset="0"/>
                <a:cs typeface="Calibri" panose="020F0502020204030204" pitchFamily="34" charset="0"/>
              </a:rPr>
              <a:t>Healthy mammograms can still vary in appearance.</a:t>
            </a:r>
          </a:p>
          <a:p>
            <a:pPr eaLnBrk="1" hangingPunct="1">
              <a:defRPr/>
            </a:pPr>
            <a:endParaRPr lang="en-MY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67593764-0B4A-A2C4-133D-58C4D694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43561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5EA939BA-AFE2-C1FF-2933-35C42D03A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31734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>
            <a:extLst>
              <a:ext uri="{FF2B5EF4-FFF2-40B4-BE49-F238E27FC236}">
                <a16:creationId xmlns:a16="http://schemas.microsoft.com/office/drawing/2014/main" id="{9018F908-4CB8-E42B-BFB3-ECA46AE5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74688"/>
            <a:ext cx="221932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6">
            <a:extLst>
              <a:ext uri="{FF2B5EF4-FFF2-40B4-BE49-F238E27FC236}">
                <a16:creationId xmlns:a16="http://schemas.microsoft.com/office/drawing/2014/main" id="{22CC2FF8-6FC4-669E-A261-E94E9EF6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20808" r="70995" b="71779"/>
          <a:stretch>
            <a:fillRect/>
          </a:stretch>
        </p:blipFill>
        <p:spPr bwMode="auto">
          <a:xfrm>
            <a:off x="7362825" y="2895600"/>
            <a:ext cx="1114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3E856DE9-A2C9-A632-C86C-0290046A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600450"/>
            <a:ext cx="277971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لمحتوى 2">
            <a:extLst>
              <a:ext uri="{FF2B5EF4-FFF2-40B4-BE49-F238E27FC236}">
                <a16:creationId xmlns:a16="http://schemas.microsoft.com/office/drawing/2014/main" id="{4C15F252-4AE6-0B30-AC54-4E2F01A51F86}"/>
              </a:ext>
            </a:extLst>
          </p:cNvPr>
          <p:cNvSpPr txBox="1">
            <a:spLocks/>
          </p:cNvSpPr>
          <p:nvPr/>
        </p:nvSpPr>
        <p:spPr bwMode="auto">
          <a:xfrm>
            <a:off x="990600" y="15875"/>
            <a:ext cx="4143375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000" b="1"/>
              <a:t>Mammography equipment: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/>
              <a:t>  A  mammography  unit  is  a rectangular box that houses the tube in which x-rays are produced.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/>
              <a:t>   The    unit    is       dedicated equipment because it is used exclusively for x-ray exam of the breast , with special accessories that allow only the breast to be exposed to the x-rays.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/>
              <a:t>   Attached    to   the  unit is a device     that     holds      and compresses    the breast and positions it so images can be obtained at different angles.</a:t>
            </a:r>
          </a:p>
          <a:p>
            <a:endParaRPr lang="ar-SA" altLang="en-US" sz="2000"/>
          </a:p>
        </p:txBody>
      </p:sp>
      <p:pic>
        <p:nvPicPr>
          <p:cNvPr id="15363" name="Picture 2" descr="si-mammomat">
            <a:extLst>
              <a:ext uri="{FF2B5EF4-FFF2-40B4-BE49-F238E27FC236}">
                <a16:creationId xmlns:a16="http://schemas.microsoft.com/office/drawing/2014/main" id="{8EFF8334-7544-1D41-0E74-F867C8F6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276600"/>
            <a:ext cx="3694113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>
            <a:extLst>
              <a:ext uri="{FF2B5EF4-FFF2-40B4-BE49-F238E27FC236}">
                <a16:creationId xmlns:a16="http://schemas.microsoft.com/office/drawing/2014/main" id="{EAFDF57A-F2E8-C450-7801-41FCA9F7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5875"/>
            <a:ext cx="3449638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8717A4C-14C8-C471-C2C3-2BBF8A23FA64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152400"/>
            <a:ext cx="7772400" cy="641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n-US" altLang="en-US" sz="2800" dirty="0"/>
              <a:t>X-ray Tube Design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FCAB64-618B-CF2B-3D0E-AD633E7C6B09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793750"/>
            <a:ext cx="7772400" cy="4648200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lnSpc>
                <a:spcPct val="90000"/>
              </a:lnSpc>
              <a:buClr>
                <a:schemeClr val="tx1"/>
              </a:buClr>
              <a:buSzPct val="65000"/>
              <a:buFont typeface="Wingdings 2" pitchFamily="18" charset="2"/>
              <a:buNone/>
              <a:defRPr/>
            </a:pP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Cathode and Filament Circuit </a:t>
            </a:r>
          </a:p>
          <a:p>
            <a:pPr marL="403225" lvl="1" indent="0">
              <a:lnSpc>
                <a:spcPct val="90000"/>
              </a:lnSpc>
              <a:buClr>
                <a:schemeClr val="tx1"/>
              </a:buClr>
              <a:buSzPct val="65000"/>
              <a:buFont typeface="Verdana" pitchFamily="34" charset="0"/>
              <a:buNone/>
              <a:defRPr/>
            </a:pPr>
            <a:r>
              <a:rPr lang="en-US" alt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operating voltage 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below 35 – 40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kVp</a:t>
            </a: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Typically 23 or 24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kVp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at the lowest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3225" lvl="1" indent="0">
              <a:lnSpc>
                <a:spcPct val="90000"/>
              </a:lnSpc>
              <a:buClr>
                <a:schemeClr val="tx1"/>
              </a:buClr>
              <a:buSzPct val="65000"/>
              <a:buFont typeface="Verdana" pitchFamily="34" charset="0"/>
              <a:buNone/>
              <a:defRPr/>
            </a:pPr>
            <a:r>
              <a:rPr lang="en-US" alt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 tube currents are 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100 mA (+/- 25 mA) for large focal spot 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25 mA (+/- 10 mA) for small focal spot </a:t>
            </a:r>
          </a:p>
          <a:p>
            <a:pPr marL="82550" indent="0">
              <a:lnSpc>
                <a:spcPct val="90000"/>
              </a:lnSpc>
              <a:buClrTx/>
              <a:buSzPct val="65000"/>
              <a:buFont typeface="Wingdings 2" pitchFamily="18" charset="2"/>
              <a:buNone/>
              <a:defRPr/>
            </a:pP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Anode </a:t>
            </a:r>
          </a:p>
          <a:p>
            <a:pPr lvl="1">
              <a:lnSpc>
                <a:spcPct val="90000"/>
              </a:lnSpc>
              <a:buClrTx/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rotating anode design </a:t>
            </a:r>
            <a:endParaRPr lang="en-US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buClrTx/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Molybdenum (Mo), and dual track molybdenum/rhodium (Mo/Rh) targets are used </a:t>
            </a:r>
            <a:endParaRPr lang="en-US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buClrTx/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molybdenum, characteristic radiation occurs at 17.5 and 19.6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buClrTx/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rhodium, 20.2 and 22.7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57225" lvl="2" indent="0">
              <a:lnSpc>
                <a:spcPct val="90000"/>
              </a:lnSpc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0B083-6EC2-48BF-79B4-EDAAA766C1A5}"/>
              </a:ext>
            </a:extLst>
          </p:cNvPr>
          <p:cNvSpPr/>
          <p:nvPr/>
        </p:nvSpPr>
        <p:spPr>
          <a:xfrm>
            <a:off x="914400" y="304800"/>
            <a:ext cx="8001000" cy="1490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buClr>
                <a:srgbClr val="FF0066"/>
              </a:buClr>
              <a:buSzPct val="65000"/>
              <a:buFont typeface="Wingdings" pitchFamily="2" charset="2"/>
              <a:buNone/>
              <a:defRPr/>
            </a:pPr>
            <a:endParaRPr lang="en-US" altLang="en-US" sz="1300" b="1" dirty="0">
              <a:latin typeface="Times New Roman" pitchFamily="18" charset="0"/>
              <a:cs typeface="Arial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source to image distance (SID) of 60 to 66 cm typically used 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tube is tilted by about 25 degrees to minimize the effective focal spot size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2C5F676-35BC-94B0-1759-E1C69E21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0"/>
            <a:ext cx="845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Thus cathode-anode axis is placed from the chest wall (greater penetration of x-rays) to the nipple in breast imaging </a:t>
            </a:r>
          </a:p>
          <a:p>
            <a:pPr lvl="1"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A more uniform exposure is achieved 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5F8F37D7-AF36-02AA-3D5A-305DBCEE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2057400"/>
            <a:ext cx="44196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3055</TotalTime>
  <Words>1506</Words>
  <Application>Microsoft Office PowerPoint</Application>
  <PresentationFormat>On-screen Show (4:3)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   MAMMOGRAPHY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MEDICINE IMAGING  SEMESTER IV  MAR -2018</dc:title>
  <dc:creator>user</dc:creator>
  <cp:lastModifiedBy>Jayapandiyan Paraman</cp:lastModifiedBy>
  <cp:revision>240</cp:revision>
  <dcterms:created xsi:type="dcterms:W3CDTF">2018-03-14T15:53:30Z</dcterms:created>
  <dcterms:modified xsi:type="dcterms:W3CDTF">2023-09-29T10:47:29Z</dcterms:modified>
</cp:coreProperties>
</file>