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308" r:id="rId15"/>
    <p:sldId id="307" r:id="rId16"/>
    <p:sldId id="309" r:id="rId17"/>
    <p:sldId id="298" r:id="rId18"/>
    <p:sldId id="303" r:id="rId19"/>
    <p:sldId id="304" r:id="rId20"/>
    <p:sldId id="305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00" r:id="rId30"/>
    <p:sldId id="301" r:id="rId31"/>
    <p:sldId id="302" r:id="rId32"/>
    <p:sldId id="306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6" autoAdjust="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A73AF-E636-4939-A26E-D70D12A1F97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31F5-CEC9-408C-B6D4-7ACD4A83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0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D8F7EB96-4F22-525F-09F2-914F0EADAE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DB7AD-D2E0-4C13-93A5-CF75D4C623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97343D4-CA1B-9F97-1622-D05B2CE83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587375"/>
            <a:ext cx="6062662" cy="3411538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C9EB911-A0FF-8B0A-39C4-BB1A31D18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1F5-CEC9-408C-B6D4-7ACD4A835F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1F5-CEC9-408C-B6D4-7ACD4A835F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1F5-CEC9-408C-B6D4-7ACD4A835F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5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1F5-CEC9-408C-B6D4-7ACD4A835F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0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FA5051-7F8C-A134-2447-381A652DE62C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6A4DE9-0609-39BD-76A0-024F40296539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626AAA7E-D0E5-2809-C075-607E530E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612FB-E421-4408-90E6-6B68B2B2BCE1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E0903064-92B5-439F-432B-6F13F2CB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AAC50FF-E919-278A-1C0F-6F1B9317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AFB4-F1BA-44D4-B24D-87C9D7140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20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13062B4B-4B5D-BB6E-58AD-E0A7421F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C419-E78F-406F-AAFE-EAF5777F68E2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C83DA96-DBA6-85A3-29D9-06E78933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8B9D3732-A456-B831-3F82-20FD72AB9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41BA-A8E5-4D36-90D5-7E2E59DDB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67B0D9EF-90FE-0840-5257-3AAE7043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D6B6-410E-4A16-BA56-C187E03B7A93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8A7FC6C-45B6-AB2A-6985-0F8D9EBB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35916CB-4D4A-AD29-AC2D-5D35F20F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45D8-BC90-4A36-9F04-D63A34627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80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3978F11-5D1A-BE7F-1CA2-C1C2075F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2A4D-07A3-4706-9731-FFF1422CF639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B473C0C-FCA3-38CF-6285-77D4CA26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A840D23D-7AA1-A232-A2B4-60462B4E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B0A4-9F93-4A2D-A6CF-F94FBC1C4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7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0EA5AF-7D9F-9983-7185-323B83636AD8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1A332D-4132-62F2-CEB9-FFDBC6E79174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3F59AD-F256-ACF1-5787-3E40BBBC0FFE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19565E-87C1-C1AF-69A3-7B3717674C43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8CC456-3005-DAD9-5988-B8A1815E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4466FE-F2B8-4879-995D-E02FFF567C66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119173D-A850-81CA-FE5F-FD8F3380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4B6BCA-73F8-3407-7055-ECE5C0E8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33811-BF15-4DF5-95C2-88519D11B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31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9AF22299-F2D0-587E-8699-A59C0783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905B-3A6D-4273-907E-3D273BC9F04D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E80087C-A2BA-BFC3-CFB9-7E13867F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38141FB2-718D-A48F-69FD-BFA65FF0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63D9-851C-42B9-84AA-CD8347D6C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11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4D607-EA80-2EBB-1EAC-D8142566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CDB68C-3E96-44A8-8001-F766285C8E3F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3908F-DD90-2521-347C-AADE0B5B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A9359-C61A-6920-67D8-5F536416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589E-5C36-44AB-9400-9A07EB3BF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48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0856E5C3-EAE1-6BEB-6D77-4F23FD73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F6DB-9E4A-451B-9C39-B381EFCA1DDC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B24FFEAA-503B-1223-56A1-00BBD272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29379A7A-33A8-7B14-8355-E7B4D056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EC20-D05B-4A44-A1DE-0BFE00F1F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93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64399F-F9EB-CCDB-8549-3CBDE07C557D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4A4F8-FB42-EC69-351D-7A4B3E2058BB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8C399D6-45F4-B877-0197-7A2D7280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BE491F-207F-4904-BE95-F73CB86DCAED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F8F81DC-90ED-52A6-08D1-B392989C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E97427-D27D-E0CA-317D-9C497B1E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5264-7B54-4DB1-9CA3-735AC2067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9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A3361-BDEE-8371-5510-007CAF6F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E0251E-09BC-4658-8002-75ADCD6AB987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9A8DA-1EBF-B8EE-2527-70541B1C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E9E64-1B05-F860-4C14-70D63D52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9198-3C30-49AB-816A-48A4F7112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88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F30C89-2A47-F975-21B0-5A7A916782BC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40E0C0EB-7522-6D7B-48AD-920C6FD3605B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BD65000-049D-ACF8-0BDD-19653EEE038C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3828CCF-2401-B3BA-0A66-9DCF82C9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704526-24AD-410E-9949-3E4314F01E1C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3A3C857-30FB-1C0D-B750-E2A3FCC8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CD70F22-FE70-1C81-8246-18D73540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1155-229C-47FD-A7AF-FCF17C2B0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37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4F7E7905-7DEB-2637-419E-5013164AC2C8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B4E104-8332-AB88-CC5F-E33018835406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DC293A88-37BD-A47B-2825-2965B8C4E373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8E4BE-7C5B-A37F-645A-E9DB867588D7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8C40DC1-7E17-5CA1-E818-49248F22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2C6AD9F5-B653-C62A-C8A6-0D9230DA3B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0D913135-1F3E-F9A4-C52B-F34B3F604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5A45D5-A160-417A-BE1F-89774B9FD10C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190F543-CEB2-80E2-25E2-153264FAA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B096381-F5E6-0E40-6F91-FAC2B3803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EDA73CC9-9EE6-4430-8C93-4110C7D5D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D2554D-A453-4637-4F75-C9B44CF1661B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6679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D723-E3E7-81C9-5BAB-D7D3757D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892" y="423175"/>
            <a:ext cx="4181856" cy="1143000"/>
          </a:xfrm>
        </p:spPr>
        <p:txBody>
          <a:bodyPr/>
          <a:lstStyle/>
          <a:p>
            <a:r>
              <a:rPr lang="en-US" dirty="0"/>
              <a:t>FLOUROSCOPY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B428D-EE8F-B6BE-6BDE-8FEBB6047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515" y="1427952"/>
            <a:ext cx="7696109" cy="4789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587C88-12D8-C461-EEF1-D045EF40D3B3}"/>
              </a:ext>
            </a:extLst>
          </p:cNvPr>
          <p:cNvSpPr txBox="1"/>
          <p:nvPr/>
        </p:nvSpPr>
        <p:spPr>
          <a:xfrm>
            <a:off x="8341266" y="4599051"/>
            <a:ext cx="3850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Dr. Jayapandiyan</a:t>
            </a:r>
          </a:p>
          <a:p>
            <a:pPr algn="ctr"/>
            <a:r>
              <a:rPr lang="en-US" sz="2400" dirty="0"/>
              <a:t>Dept of Paramedical Sciences</a:t>
            </a:r>
            <a:endParaRPr lang="en-IN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C081DC56-00EF-246B-209F-D259B4350A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1784350"/>
            <a:ext cx="60325" cy="1524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82CB4980-FDA1-8B00-60D4-E5A9CA8CC271}"/>
              </a:ext>
            </a:extLst>
          </p:cNvPr>
          <p:cNvSpPr txBox="1"/>
          <p:nvPr/>
        </p:nvSpPr>
        <p:spPr>
          <a:xfrm>
            <a:off x="1543988" y="1018119"/>
            <a:ext cx="6832970" cy="45552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5600" marR="41910" indent="-34290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Located along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length of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tube, responsible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4191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for focusing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electrons across the tube from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 marR="4191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phosphor.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41910" indent="-34290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41910" indent="-34290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image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is reversed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from input to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output phosphor 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4191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(right becomes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left,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superior to inferior). </a:t>
            </a:r>
          </a:p>
          <a:p>
            <a:pPr marL="355600" marR="41910" indent="-34290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41910" indent="-34290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concave input screen reduces distortion by keeping</a:t>
            </a:r>
          </a:p>
          <a:p>
            <a:pPr marL="12700" marR="4191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distance between all points on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sz="22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screens.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D71E5-E064-40DA-7BDC-6F861D85B25D}"/>
              </a:ext>
            </a:extLst>
          </p:cNvPr>
          <p:cNvSpPr txBox="1"/>
          <p:nvPr/>
        </p:nvSpPr>
        <p:spPr>
          <a:xfrm>
            <a:off x="1543988" y="389744"/>
            <a:ext cx="3853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Electrostatic Focusing Lenses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D7B36-1C6B-1C20-66E5-0A6EF8085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335" y="227648"/>
            <a:ext cx="4616665" cy="26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8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42C625-2305-53F8-1D1A-AFEEDBBFCCA1}"/>
              </a:ext>
            </a:extLst>
          </p:cNvPr>
          <p:cNvSpPr txBox="1"/>
          <p:nvPr/>
        </p:nvSpPr>
        <p:spPr>
          <a:xfrm>
            <a:off x="1588957" y="239842"/>
            <a:ext cx="1014989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ANODE</a:t>
            </a:r>
          </a:p>
          <a:p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 anode is normally charged with 25 kV and is used to accelerate electrons across the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tube to increase kinetic energy and to increase light energy too.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D5CD5-7C54-9762-6BE5-A393B73F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10" y="1965969"/>
            <a:ext cx="6172243" cy="2785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5332F1-6035-158A-FC80-970191EE8D5B}"/>
              </a:ext>
            </a:extLst>
          </p:cNvPr>
          <p:cNvSpPr txBox="1"/>
          <p:nvPr/>
        </p:nvSpPr>
        <p:spPr>
          <a:xfrm>
            <a:off x="7711018" y="1705451"/>
            <a:ext cx="419168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OUTPUT PHOSPHOR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output Phosphor is normally made of Zinc Cadmium Sulfide crystals.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Each photoelectron reaches the output phosphor results in approximately 50 -70 more </a:t>
            </a:r>
          </a:p>
          <a:p>
            <a:pPr>
              <a:buClr>
                <a:srgbClr val="C00000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than the input.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11FE5-2474-09EE-D5C8-4A92EFF2F86E}"/>
              </a:ext>
            </a:extLst>
          </p:cNvPr>
          <p:cNvSpPr txBox="1"/>
          <p:nvPr/>
        </p:nvSpPr>
        <p:spPr>
          <a:xfrm>
            <a:off x="1618031" y="5171608"/>
            <a:ext cx="100917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electrons that are steered, accelerated, and multiplied in number by the electron optic components, and finally impinge upon a surface coated with a phosphor material that glows visibly when struck by high-energy electrons. This is the output phosphor of the XRII.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334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2FAAC4-9EB0-C32A-3EA0-D2C4A6BB7B97}"/>
              </a:ext>
            </a:extLst>
          </p:cNvPr>
          <p:cNvSpPr txBox="1"/>
          <p:nvPr/>
        </p:nvSpPr>
        <p:spPr>
          <a:xfrm>
            <a:off x="1832547" y="622172"/>
            <a:ext cx="96049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XRII achieves orders of magnitude more light per X-ray photon than a simple fluorescent screen.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This occurs through electronic gain (amplification by the electron optics) and minification gain (concentrating the information from a large input surface area to a small output phosphor area.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allows relatively high image quality (signal-to-noise ratio) at modest dose levels compared with non-intensified fluoroscopy. 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9D5F6-845A-3A3A-FE6D-75AF6E850B23}"/>
              </a:ext>
            </a:extLst>
          </p:cNvPr>
          <p:cNvSpPr txBox="1"/>
          <p:nvPr/>
        </p:nvSpPr>
        <p:spPr>
          <a:xfrm>
            <a:off x="1832547" y="3990223"/>
            <a:ext cx="96049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use of video technology added an important convenience factor — it allows several people to observe the image simultaneously and offers the ability to record and post-process fluoroscopic image sequences.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443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9181B4-2A2A-3BD2-FC4E-D84DC0AECDF8}"/>
              </a:ext>
            </a:extLst>
          </p:cNvPr>
          <p:cNvSpPr txBox="1"/>
          <p:nvPr/>
        </p:nvSpPr>
        <p:spPr>
          <a:xfrm>
            <a:off x="1772587" y="250368"/>
            <a:ext cx="930514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The two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methods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commonly</a:t>
            </a:r>
            <a:r>
              <a:rPr lang="en-US" sz="22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2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couple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television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camera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tube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image-intensifier</a:t>
            </a:r>
            <a:r>
              <a:rPr lang="en-US" sz="22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tube are</a:t>
            </a:r>
          </a:p>
          <a:p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Fiber</a:t>
            </a:r>
            <a:r>
              <a:rPr lang="en-US" sz="22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optics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Lens</a:t>
            </a:r>
            <a:r>
              <a:rPr lang="en-US" sz="22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pPr marL="457200" indent="-457200">
              <a:buFont typeface="+mj-lt"/>
              <a:buAutoNum type="arabicPeriod"/>
            </a:pP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simplest method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bundle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2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fiber </a:t>
            </a:r>
            <a:r>
              <a:rPr lang="en-US" sz="2200" b="1" spc="-6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optics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8D012-0BF5-1437-1F8B-94788C3A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96" y="3777521"/>
            <a:ext cx="7700292" cy="29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4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F3EDC-C39F-CB98-AE43-8661A97B1A78}"/>
              </a:ext>
            </a:extLst>
          </p:cNvPr>
          <p:cNvSpPr txBox="1"/>
          <p:nvPr/>
        </p:nvSpPr>
        <p:spPr>
          <a:xfrm>
            <a:off x="1532743" y="1185419"/>
            <a:ext cx="9410076" cy="2308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Clr>
                <a:srgbClr val="FF9900"/>
              </a:buClr>
              <a:buSzPct val="80000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output screen image can be transferred to different optical displaying systems: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Conventional TV 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Cine film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Photography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F49EC-2FD5-B632-8479-03A86C1E48EB}"/>
              </a:ext>
            </a:extLst>
          </p:cNvPr>
          <p:cNvSpPr txBox="1"/>
          <p:nvPr/>
        </p:nvSpPr>
        <p:spPr>
          <a:xfrm>
            <a:off x="1532743" y="449705"/>
            <a:ext cx="511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Viewing and Recording of Images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0C19E-BEFE-76BE-F7E7-3AD8864BD978}"/>
              </a:ext>
            </a:extLst>
          </p:cNvPr>
          <p:cNvSpPr txBox="1"/>
          <p:nvPr/>
        </p:nvSpPr>
        <p:spPr>
          <a:xfrm>
            <a:off x="1181099" y="3706109"/>
            <a:ext cx="9410076" cy="225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4180" marR="5080" algn="just">
              <a:lnSpc>
                <a:spcPct val="150000"/>
              </a:lnSpc>
              <a:spcBef>
                <a:spcPts val="675"/>
              </a:spcBef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Two methods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used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to electronically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convert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visible image on the output phosphor of the image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intensifier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signal.</a:t>
            </a:r>
          </a:p>
          <a:p>
            <a:pPr marL="881380" marR="5080" indent="-457200" algn="just">
              <a:lnSpc>
                <a:spcPct val="15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Thermionic</a:t>
            </a:r>
            <a:r>
              <a:rPr lang="en-US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television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tube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1380" marR="5080" indent="-457200" algn="just">
              <a:lnSpc>
                <a:spcPct val="15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solid-state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charge-coupled device </a:t>
            </a:r>
            <a:r>
              <a:rPr lang="en-US" sz="2200" spc="-6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(CCD)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5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755AF75-14D8-F10E-333F-8C7D64BCFB84}"/>
              </a:ext>
            </a:extLst>
          </p:cNvPr>
          <p:cNvSpPr txBox="1">
            <a:spLocks noChangeArrowheads="1"/>
          </p:cNvSpPr>
          <p:nvPr/>
        </p:nvSpPr>
        <p:spPr>
          <a:xfrm>
            <a:off x="1472782" y="257833"/>
            <a:ext cx="3375026" cy="604769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 of TV Camera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971219F-68B2-7BA7-1C78-1F85D3925B84}"/>
              </a:ext>
            </a:extLst>
          </p:cNvPr>
          <p:cNvSpPr txBox="1">
            <a:spLocks noChangeArrowheads="1"/>
          </p:cNvSpPr>
          <p:nvPr/>
        </p:nvSpPr>
        <p:spPr>
          <a:xfrm>
            <a:off x="1627681" y="1057474"/>
            <a:ext cx="8077200" cy="5078413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VIDICON TV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improvement of contrast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improvement of signal-to-noise ratio 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high image lag</a:t>
            </a:r>
          </a:p>
          <a:p>
            <a:pPr marL="82550" indent="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PLUMBICON TV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camera 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(suitable for cardiology)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lower image lag 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(follow-up of organ motion)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higher quantum noise level</a:t>
            </a:r>
          </a:p>
          <a:p>
            <a:pPr marL="82550" indent="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CCD TV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camera 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fluoroscopy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digital fluoroscopy spot films are limited in resolution since they depend on the TV camera (no better than about 2 c/mm) for a 1000-line TV system.</a:t>
            </a:r>
          </a:p>
        </p:txBody>
      </p:sp>
    </p:spTree>
    <p:extLst>
      <p:ext uri="{BB962C8B-B14F-4D97-AF65-F5344CB8AC3E}">
        <p14:creationId xmlns:p14="http://schemas.microsoft.com/office/powerpoint/2010/main" val="106623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122D7BB-B59F-966A-FECD-FC4DF0526C24}"/>
              </a:ext>
            </a:extLst>
          </p:cNvPr>
          <p:cNvSpPr txBox="1">
            <a:spLocks noChangeArrowheads="1"/>
          </p:cNvSpPr>
          <p:nvPr/>
        </p:nvSpPr>
        <p:spPr>
          <a:xfrm>
            <a:off x="1488840" y="289810"/>
            <a:ext cx="9558909" cy="3322820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Older fluoroscopy equipment will have a television system using a camera tube.  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camera tube has a glass envelope containing a thin conductive layer coated onto the inside surface of the glass envelope.  </a:t>
            </a:r>
          </a:p>
          <a:p>
            <a:pPr marL="355600" marR="7175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television camera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consists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cylindrical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housing, approximately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mm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diameter by </a:t>
            </a:r>
            <a:r>
              <a:rPr lang="en-US" sz="2200" spc="-6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cm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length, that contains the heart of the camera, the TV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camera tube.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also contains electromagnetic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coils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that are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properly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steer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electron</a:t>
            </a:r>
            <a:r>
              <a:rPr lang="en-US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inside the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tube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19240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Vidicon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2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Plumbicon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1368B29-D5DC-B107-8991-9BB43D43D6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1273" y="4380164"/>
            <a:ext cx="3820160" cy="2207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F979A1-13FB-FD52-DDB9-ACC38DA7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301" y="4233867"/>
            <a:ext cx="3357794" cy="23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2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D63B72C0-AD00-07A7-CA68-5E1268734CA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9098" y="3626486"/>
            <a:ext cx="60325" cy="152400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8E9EA4BE-261E-0E8C-411A-1FF0089B1B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9098" y="5483225"/>
            <a:ext cx="60325" cy="15240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4D7E87B2-E49F-33C8-209A-0DC720236C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9098" y="6898006"/>
            <a:ext cx="60325" cy="152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68F807-8CD6-6276-C524-6B46E50E4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91" y="1341375"/>
            <a:ext cx="4320448" cy="375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824A89-BECF-0E5A-99C7-5F715981590A}"/>
              </a:ext>
            </a:extLst>
          </p:cNvPr>
          <p:cNvSpPr txBox="1"/>
          <p:nvPr/>
        </p:nvSpPr>
        <p:spPr>
          <a:xfrm>
            <a:off x="5115789" y="309020"/>
            <a:ext cx="300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Recording Instruments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284BC6-0494-B461-ADF5-A25C6BB43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807" y="1341375"/>
            <a:ext cx="4762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7DF447D-AC2A-BE8E-1CC5-E52534FB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1288" y="6564312"/>
            <a:ext cx="509587" cy="293688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95D2D4-E8C1-4C08-8B3B-F01CEF612B06}" type="slidenum">
              <a:rPr lang="en-GB" altLang="en-US" sz="1000">
                <a:solidFill>
                  <a:schemeClr val="bg2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GB" altLang="en-US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" descr="DirFluoroscopy.jpg                                             00025348Macintosh HD                   BAA529E8:">
            <a:extLst>
              <a:ext uri="{FF2B5EF4-FFF2-40B4-BE49-F238E27FC236}">
                <a16:creationId xmlns:a16="http://schemas.microsoft.com/office/drawing/2014/main" id="{AF4EA0F3-DD05-8CF2-3D85-7B5A205B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262062"/>
            <a:ext cx="777398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C7E842E-8FB1-4463-954A-68112853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219" y="180975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Direct Fluoroscopy: obsolete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13B65F-12A1-7230-55AE-6F322CDF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965" y="4923591"/>
            <a:ext cx="97504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older fluoroscopic examinations radiologist stands behind the screen and views the picture.</a:t>
            </a: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Radiologist receives high exposure; despite protective glass, lead shielding in the stand, apron, and perhaps goggles.</a:t>
            </a:r>
          </a:p>
        </p:txBody>
      </p:sp>
    </p:spTree>
    <p:extLst>
      <p:ext uri="{BB962C8B-B14F-4D97-AF65-F5344CB8AC3E}">
        <p14:creationId xmlns:p14="http://schemas.microsoft.com/office/powerpoint/2010/main" val="21262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id="{9ACE9387-8199-CCCF-E206-89B85CCA7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921" y="194873"/>
            <a:ext cx="814705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Older Fluoroscopic Equipment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(still in use in some countries)</a:t>
            </a:r>
          </a:p>
        </p:txBody>
      </p:sp>
      <p:pic>
        <p:nvPicPr>
          <p:cNvPr id="3" name="Picture 1027" descr="1/10/99-A-Siem/Scopie/Sm                                       0002CB35Macintosh HD                   BAA529E8:">
            <a:extLst>
              <a:ext uri="{FF2B5EF4-FFF2-40B4-BE49-F238E27FC236}">
                <a16:creationId xmlns:a16="http://schemas.microsoft.com/office/drawing/2014/main" id="{E7A4E56D-BCFA-4412-8697-7ABE8946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90" y="1916243"/>
            <a:ext cx="50038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28" descr="1/10/99-A-Siemens                                              0002CB35Macintosh HD                   BAA529E8:">
            <a:extLst>
              <a:ext uri="{FF2B5EF4-FFF2-40B4-BE49-F238E27FC236}">
                <a16:creationId xmlns:a16="http://schemas.microsoft.com/office/drawing/2014/main" id="{19778916-9646-45F9-5C15-46FAC4F7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90" y="1916243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9">
            <a:extLst>
              <a:ext uri="{FF2B5EF4-FFF2-40B4-BE49-F238E27FC236}">
                <a16:creationId xmlns:a16="http://schemas.microsoft.com/office/drawing/2014/main" id="{94FAF6AB-F940-17ED-6B6B-AF59A6DC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971" y="5536536"/>
            <a:ext cx="406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Staff in the DIRECT beam</a:t>
            </a:r>
          </a:p>
          <a:p>
            <a:pPr algn="ctr" eaLnBrk="1" hangingPunct="1"/>
            <a:endParaRPr lang="en-US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5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DB2E85D0-1767-79F4-306D-AA53E1F2DAEF}"/>
              </a:ext>
            </a:extLst>
          </p:cNvPr>
          <p:cNvSpPr txBox="1"/>
          <p:nvPr/>
        </p:nvSpPr>
        <p:spPr>
          <a:xfrm>
            <a:off x="1674847" y="363804"/>
            <a:ext cx="97605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spc="-10" dirty="0">
                <a:latin typeface="Calibri" panose="020F0502020204030204" pitchFamily="34" charset="0"/>
                <a:cs typeface="Calibri" panose="020F0502020204030204" pitchFamily="34" charset="0"/>
              </a:rPr>
              <a:t>Fluoroscopic Imaging</a:t>
            </a:r>
            <a:endParaRPr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188CA0C6-6056-BD1B-6A5F-87AB536724A5}"/>
              </a:ext>
            </a:extLst>
          </p:cNvPr>
          <p:cNvSpPr txBox="1">
            <a:spLocks/>
          </p:cNvSpPr>
          <p:nvPr/>
        </p:nvSpPr>
        <p:spPr>
          <a:xfrm>
            <a:off x="1674847" y="1041754"/>
            <a:ext cx="9760585" cy="669158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355600" marR="5080" lvl="0" indent="-342900" defTabSz="914400" eaLnBrk="1" fontAlgn="auto" latinLnBrk="0" hangingPunct="1">
              <a:lnSpc>
                <a:spcPct val="922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primary function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a </a:t>
            </a: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fluoroscope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 to </a:t>
            </a: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perform dynamic studies - used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visualize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motion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internal structures and fluids.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1572F-C82C-7AA7-95BF-8F2BDFC1134F}"/>
              </a:ext>
            </a:extLst>
          </p:cNvPr>
          <p:cNvSpPr txBox="1"/>
          <p:nvPr/>
        </p:nvSpPr>
        <p:spPr>
          <a:xfrm>
            <a:off x="1674847" y="2223108"/>
            <a:ext cx="9208012" cy="1338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92100"/>
              </a:lnSpc>
              <a:spcBef>
                <a:spcPts val="365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Fluoroscopy differs from most other X-ray imaging and </a:t>
            </a:r>
            <a:r>
              <a:rPr lang="en-US"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real-time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moving 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images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the organs 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inside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allowing evaluation of dynamic, biological processes and guiding interventions.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6F23F-5AC6-44FB-C4C1-ED98AE0574C2}"/>
              </a:ext>
            </a:extLst>
          </p:cNvPr>
          <p:cNvSpPr txBox="1"/>
          <p:nvPr/>
        </p:nvSpPr>
        <p:spPr>
          <a:xfrm>
            <a:off x="1674847" y="3796304"/>
            <a:ext cx="976058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Early fluoroscopes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had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 X-ray source and a fluorescent screen, between which the patient was placed. After passing through the patient, the remnant beam impinged upon the fluorescent screen and produced a visible glow, which was directly observed by the practitioner.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277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9AB8E66-4AB1-FACA-76B3-CF1F873FA7E8}"/>
              </a:ext>
            </a:extLst>
          </p:cNvPr>
          <p:cNvSpPr txBox="1">
            <a:spLocks noChangeArrowheads="1"/>
          </p:cNvSpPr>
          <p:nvPr/>
        </p:nvSpPr>
        <p:spPr>
          <a:xfrm>
            <a:off x="1560227" y="293558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GB" alt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 Fluoroscopy Systems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5B4A9F-222C-D8FD-F2B9-7BC7069E8117}"/>
              </a:ext>
            </a:extLst>
          </p:cNvPr>
          <p:cNvSpPr txBox="1">
            <a:spLocks noChangeArrowheads="1"/>
          </p:cNvSpPr>
          <p:nvPr/>
        </p:nvSpPr>
        <p:spPr>
          <a:xfrm>
            <a:off x="1560227" y="847737"/>
            <a:ext cx="5867400" cy="4114800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Remote control systems</a:t>
            </a:r>
          </a:p>
          <a:p>
            <a:pPr marL="857250" lvl="1" indent="-323850" eaLnBrk="1" hangingPunct="1"/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 requiring the presence of medical specialists inside the X-Ray room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Mobile C-arms</a:t>
            </a:r>
          </a:p>
          <a:p>
            <a:pPr marL="857250" lvl="1" indent="-323850" eaLnBrk="1" hangingPunct="1"/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Mostly used in surgical theatres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CAB38D-4139-C9A9-1DB1-3EA5DF37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93" y="208999"/>
            <a:ext cx="2284752" cy="17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D734666-6A55-2249-81E6-9E110417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78" y="2282792"/>
            <a:ext cx="2468381" cy="17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C25A7C-C5C5-BEBB-CCE0-F2D1FD690E23}"/>
              </a:ext>
            </a:extLst>
          </p:cNvPr>
          <p:cNvSpPr txBox="1"/>
          <p:nvPr/>
        </p:nvSpPr>
        <p:spPr>
          <a:xfrm>
            <a:off x="2069892" y="2811447"/>
            <a:ext cx="6093500" cy="116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endParaRPr lang="en-GB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Stationary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F9CE4-06A4-860C-C07A-892CEFB9E9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39" t="29951" r="10716" b="7224"/>
          <a:stretch/>
        </p:blipFill>
        <p:spPr>
          <a:xfrm>
            <a:off x="2968052" y="4356585"/>
            <a:ext cx="7862182" cy="22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7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5C1AC-07D6-0E85-E038-853408FC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488" y="184379"/>
            <a:ext cx="6180545" cy="50516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Multi-field Image Intensifier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0ABB8-043B-29A2-57CA-86106F337BA8}"/>
              </a:ext>
            </a:extLst>
          </p:cNvPr>
          <p:cNvSpPr txBox="1"/>
          <p:nvPr/>
        </p:nvSpPr>
        <p:spPr>
          <a:xfrm>
            <a:off x="1654379" y="799922"/>
            <a:ext cx="1002092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Multifield image intensifier tubes are usually either dual-field or tri-field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esigned in order to permit magnification of imaging.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intensifiers come in a range of input field of view (FOV) diameters from 6 inches (15 cm FOV) to 16 inches (40 cm FOV), and many dimensions in between, depending on the type of imaging procedure.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output phosphor dimension is typically about 1 inch (2.54 cm) in diameter.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81A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the voltage on the electrostatic focusing lens more the electrons focused.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4AA2B-9553-4CE9-0397-57260B2E1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7653" y="3642102"/>
            <a:ext cx="7961676" cy="29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6D3C28-30C1-1ECE-BFD1-5943622505E7}"/>
              </a:ext>
            </a:extLst>
          </p:cNvPr>
          <p:cNvSpPr txBox="1"/>
          <p:nvPr/>
        </p:nvSpPr>
        <p:spPr>
          <a:xfrm>
            <a:off x="1622686" y="442290"/>
            <a:ext cx="97248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intensifiers can electronically vary the size of the input radiation field of view whilst keeping the output field fixed, equal to 2.54 cm (1 inch).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the input field of view is halved, then the size of the patient being viewed is also halved, resulting in a two-fold magnification of the image.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type of magnification, known as electronic zoom, doubles the spatial resolution performance.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A5FAE-A04F-CD6E-3F6D-3A6B05CC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84" y="2816511"/>
            <a:ext cx="8766471" cy="35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15CA18-4521-F390-1B8B-1D20C0543A06}"/>
              </a:ext>
            </a:extLst>
          </p:cNvPr>
          <p:cNvSpPr txBox="1"/>
          <p:nvPr/>
        </p:nvSpPr>
        <p:spPr>
          <a:xfrm>
            <a:off x="1312835" y="0"/>
            <a:ext cx="1017140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the input field of view is halved, then only one-quarter of the input phosphor is being irradiated since the area is proportional to the square of the field of view.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Halving the input field of view, while keeping all the other parameters constant, would reduce the image brightness to a quarter of the original brightness at the full field of view.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compensate for this effect, </a:t>
            </a:r>
            <a:r>
              <a:rPr lang="en-US" sz="2200" b="0" i="1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amount of radiation that is incident at the input of the image intensifier needs to be quadrupled</a:t>
            </a: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to compensate for the r reduction in the exposed area.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Automatic brightness control feedback circuits in the image intensifier/x-ray generator system accomplish this with feedback signals to adjust the </a:t>
            </a:r>
            <a:r>
              <a:rPr lang="en-US" sz="2200" dirty="0" err="1">
                <a:solidFill>
                  <a:srgbClr val="181A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kVp</a:t>
            </a: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 mA or both (kV and mA are both modulated) to maintain the brightness at the output phosphor.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consequence to the patient is an increase in the dose when the "magnification mode" is utilized.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76D53A-93C6-893C-4E5C-BD37B23C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024" y="4487034"/>
            <a:ext cx="6988629" cy="23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87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EEC4-4D1A-B6AE-D47D-35A7AAB1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945" y="140537"/>
            <a:ext cx="2673354" cy="46959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Quality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EC9F2-B87A-0DAB-A2A1-4B735799F0F8}"/>
              </a:ext>
            </a:extLst>
          </p:cNvPr>
          <p:cNvSpPr txBox="1"/>
          <p:nvPr/>
        </p:nvSpPr>
        <p:spPr>
          <a:xfrm>
            <a:off x="1638945" y="610136"/>
            <a:ext cx="10000281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quality of an image can be described by three parameters: spatial resolution, contrast, and noise. Each parameter has implications for patient dose. 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Spatial Resolution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 is the ability to portray small features and is considered as the  “sharpness” of the image.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Image spatial resolution is governed by: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X-ray tube focal spot size (small focal spot results in sharper image)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Design of the image receptor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Flat panel detectors (major factor is the size of the detector elements)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Image Intensifiers (resolution is limited by the design of the video camera and other factors)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Magnification mode selected (magnified image has higher resolution)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Motion blur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Number of pixels in the acquired or stored image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Design of the display monitor, particularly the number of pixels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BE6A1-637D-D046-9CA0-10EC40AFC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112" y="5119872"/>
            <a:ext cx="2577885" cy="15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06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38ED28-56E3-D20D-E7B3-5D4B18E2700C}"/>
              </a:ext>
            </a:extLst>
          </p:cNvPr>
          <p:cNvSpPr txBox="1"/>
          <p:nvPr/>
        </p:nvSpPr>
        <p:spPr>
          <a:xfrm>
            <a:off x="1623447" y="289679"/>
            <a:ext cx="10124267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Contrast </a:t>
            </a:r>
          </a:p>
          <a:p>
            <a:endParaRPr lang="en-US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Contrast is the relative difference between light and dark areas of an image and the ability to differentiate gray-scale gradations ranging from white to black. 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Factors that influence contrast include: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Kilovoltage (higher voltage reduces contrast)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X-ray scatter in the patient (scatter increases image haze, reducing contrast)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Body part thickness and x-ray field size selected (a thicker body part and larger x-ray field size cause more scatter to reach the image receptor)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Anti-scatter grid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Design of the image receptor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Calibration of the video display system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Design of the display monitor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Ambient light in the viewing room, which detracts from the perception of contrast</a:t>
            </a:r>
          </a:p>
        </p:txBody>
      </p:sp>
    </p:spTree>
    <p:extLst>
      <p:ext uri="{BB962C8B-B14F-4D97-AF65-F5344CB8AC3E}">
        <p14:creationId xmlns:p14="http://schemas.microsoft.com/office/powerpoint/2010/main" val="1344998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84B263-AF29-7F6F-BCD5-E29EA15DB6A6}"/>
              </a:ext>
            </a:extLst>
          </p:cNvPr>
          <p:cNvSpPr txBox="1"/>
          <p:nvPr/>
        </p:nvSpPr>
        <p:spPr>
          <a:xfrm>
            <a:off x="1630551" y="197346"/>
            <a:ext cx="1019465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Noise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Noise is a random variation in the intensity of individual image pixels that do not provide information about the patient’s anatomy or material in the patient known as “graininess” or “snow.”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major source of noise is the variation in the number of x-ray photons detected by individual areas on the image receptor. This phenomenon is called “quantum mottle.” These variations become apparent if there are insufficient x-ray photons reaching the detector elements of the image receptor.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Another source may be electronic noise. 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 noise can be caused by vibrations of any of the hardware components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power fluctuations.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170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7B74-02D3-E7B4-1A5F-1B7C16F65939}"/>
              </a:ext>
            </a:extLst>
          </p:cNvPr>
          <p:cNvSpPr txBox="1"/>
          <p:nvPr/>
        </p:nvSpPr>
        <p:spPr>
          <a:xfrm>
            <a:off x="1793929" y="312336"/>
            <a:ext cx="10139765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Factors that can influence image noise include: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 and kV (Thicker patients and oblique and lateral views require greater radiation doses or more energetic beams to maintain the image quality.)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Resolution (Small detector areas require more photons per area to maintain the same level of noise. When a magnification mode is selected, the mA and possibly the kV must be increased to achieve the same level of apparent image noise.)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Duration of the acquisition (Pulsed fluoroscopy with longer pulses results in more signal at the expense of motion blurring.)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Scattered radiation reaches the image receptor (the amount increases with the thickness of the body part and the x-ray field size) If noise is high, it may indirectly degrade the apparent resolution and contrast as well.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you need to reduce noise, then you must increase the intensity of the x-ray beam, thereby exposing the patient to a higher dose of radiation.</a:t>
            </a:r>
          </a:p>
        </p:txBody>
      </p:sp>
    </p:spTree>
    <p:extLst>
      <p:ext uri="{BB962C8B-B14F-4D97-AF65-F5344CB8AC3E}">
        <p14:creationId xmlns:p14="http://schemas.microsoft.com/office/powerpoint/2010/main" val="322601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E03A47-64E2-09C2-E87C-A57598287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99" y="483031"/>
            <a:ext cx="2377117" cy="2368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BB322A-875A-171F-537D-C66E87547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483031"/>
            <a:ext cx="1809750" cy="2524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883678-5E7A-0022-59B5-2F27E6D78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916" y="3429000"/>
            <a:ext cx="6638667" cy="2945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E588C-E95E-B378-28A4-39E5163AF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753" y="611779"/>
            <a:ext cx="3733639" cy="37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2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D26E-EEC1-BE04-9B84-FDAAC1C9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410" y="334280"/>
            <a:ext cx="9997440" cy="52015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Uses of Fluoroscopy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44A6CB4-3C1A-3A33-9262-0953F312B3B6}"/>
              </a:ext>
            </a:extLst>
          </p:cNvPr>
          <p:cNvSpPr txBox="1">
            <a:spLocks/>
          </p:cNvSpPr>
          <p:nvPr/>
        </p:nvSpPr>
        <p:spPr>
          <a:xfrm>
            <a:off x="1509410" y="1275663"/>
            <a:ext cx="7239000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Used in a variety of procedures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Orthopedic Surgery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Observe fractures and healing bones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Catheter Insertion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Direct catheter placement (Angiography/Angioplasty)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Barium X-Rays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Observe movement through GI tract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Blood Flow Studies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View blood flow to organs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D1629-556A-D544-7321-DD652FA5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63" y="594359"/>
            <a:ext cx="2181225" cy="209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004B8E-1A06-B684-E261-56067D4AC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01" y="726278"/>
            <a:ext cx="2714786" cy="1506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0F35F-86FE-89A7-D971-AD7C0F9D0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192" y="2654208"/>
            <a:ext cx="1981200" cy="1903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79B42-9363-3A3D-1AA3-9C82C1172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688" y="2949938"/>
            <a:ext cx="2590800" cy="1762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8045C7-AE86-3344-8D68-B54C8AC5C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687" y="493852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5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09A214-7607-2EE0-1AAD-BF3C536CA3C9}"/>
              </a:ext>
            </a:extLst>
          </p:cNvPr>
          <p:cNvSpPr txBox="1"/>
          <p:nvPr/>
        </p:nvSpPr>
        <p:spPr>
          <a:xfrm>
            <a:off x="1877518" y="647129"/>
            <a:ext cx="944005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Fluoroscopist need not stand in close proximity to the fluorescent screen in order to observe the live image and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results in a substantial reduction in radiation dose to the fluoroscopist  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 modern systems, the fluorescent screen is coupled to an electronic device that amplifies and transforms the glowing light into a video signal suitable for presentation on an electronic display.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Clr>
                <a:srgbClr val="C00000"/>
              </a:buClr>
            </a:pP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Patients receive less radiation dose as well, because of the amplification and overall efficiency of the imaging system.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58906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8D5C-71F9-5A93-862A-B9D4C50F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320"/>
            <a:ext cx="3677187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Uses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5525122-2A3B-AC92-4F48-AE31F51FD560}"/>
              </a:ext>
            </a:extLst>
          </p:cNvPr>
          <p:cNvSpPr txBox="1">
            <a:spLocks/>
          </p:cNvSpPr>
          <p:nvPr/>
        </p:nvSpPr>
        <p:spPr>
          <a:xfrm>
            <a:off x="1971831" y="1417320"/>
            <a:ext cx="7239000" cy="3304582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Injections into the knees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Visco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-supplementation injections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(a gel-like fluid called hyaluronic acid is injected into the knee joint)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Locating foreign bodies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Percutaneous Vertebroplasty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Treating compressed fractures of the spine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Injections into joints or spine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Image-guided anesthetic injections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98DEB-3F69-6669-0B7F-DC9DC3BD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48" y="610085"/>
            <a:ext cx="2502015" cy="233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5C67-B858-9AD9-ED75-93E7F0721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443" y="3202746"/>
            <a:ext cx="1880205" cy="23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74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0BB522E-F587-9408-63DA-8984B921FDF5}"/>
              </a:ext>
            </a:extLst>
          </p:cNvPr>
          <p:cNvSpPr txBox="1">
            <a:spLocks/>
          </p:cNvSpPr>
          <p:nvPr/>
        </p:nvSpPr>
        <p:spPr>
          <a:xfrm>
            <a:off x="2061147" y="274320"/>
            <a:ext cx="7242048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Risks/benefits of fluoroscopy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960F18D-4432-DE82-19DB-E39F808428F5}"/>
              </a:ext>
            </a:extLst>
          </p:cNvPr>
          <p:cNvSpPr txBox="1">
            <a:spLocks/>
          </p:cNvSpPr>
          <p:nvPr/>
        </p:nvSpPr>
        <p:spPr>
          <a:xfrm>
            <a:off x="2061147" y="1554480"/>
            <a:ext cx="901658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Since Fluoroscopy is an x-ray machine, </a:t>
            </a:r>
          </a:p>
          <a:p>
            <a:pPr marL="8255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 has the same risks as other x-ray machines.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Two major risks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is a small possibility of developing </a:t>
            </a:r>
          </a:p>
          <a:p>
            <a:pPr marL="403225" lvl="1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cancer due to exposure to the radiation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Injuries such as burns caused by the</a:t>
            </a:r>
          </a:p>
          <a:p>
            <a:pPr marL="403225" lvl="1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radiation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Benefit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If a patient is in need of a Fluoroscopy, the benefit outweighs the minute risks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0E81F-D1F7-46A0-B5AF-554703C3B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343" y="629587"/>
            <a:ext cx="4119975" cy="36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37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10B114-E318-2825-C77C-80A698B4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39" y="3213499"/>
            <a:ext cx="4319220" cy="3170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0B0A8-ACF4-CEE5-6689-823EF486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716" y="3213500"/>
            <a:ext cx="5290457" cy="3099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636FB-CA2B-9C9E-5212-CA77964ED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583" y="114249"/>
            <a:ext cx="5886450" cy="3099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9AD6B-7BB3-0A71-E305-D81E3E044DDE}"/>
              </a:ext>
            </a:extLst>
          </p:cNvPr>
          <p:cNvSpPr txBox="1"/>
          <p:nvPr/>
        </p:nvSpPr>
        <p:spPr>
          <a:xfrm>
            <a:off x="3162925" y="1409075"/>
            <a:ext cx="1117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499597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20406C0-5634-8D33-ADFF-ECCCCF021581}"/>
              </a:ext>
            </a:extLst>
          </p:cNvPr>
          <p:cNvSpPr txBox="1">
            <a:spLocks noChangeArrowheads="1"/>
          </p:cNvSpPr>
          <p:nvPr/>
        </p:nvSpPr>
        <p:spPr>
          <a:xfrm>
            <a:off x="2362200" y="2438401"/>
            <a:ext cx="7772400" cy="1431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altLang="en-US" sz="6000" dirty="0">
                <a:latin typeface="Yellowtail" panose="02000503000000000000" pitchFamily="2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0B60A5B-9B59-CAF0-99B9-3FE926527DE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993" y="271895"/>
            <a:ext cx="4123545" cy="109093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B027484-82B0-18E2-5DF6-A7ACA95535F3}"/>
              </a:ext>
            </a:extLst>
          </p:cNvPr>
          <p:cNvSpPr txBox="1"/>
          <p:nvPr/>
        </p:nvSpPr>
        <p:spPr>
          <a:xfrm>
            <a:off x="2412146" y="1710048"/>
            <a:ext cx="3523085" cy="4847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indent="-457200">
              <a:spcBef>
                <a:spcPts val="10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10185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x-ray</a:t>
            </a:r>
            <a:r>
              <a:rPr sz="2600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generator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11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x-ray</a:t>
            </a:r>
            <a:r>
              <a:rPr sz="2600" spc="-8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tube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lang="en-US" sz="2600" spc="-5" dirty="0">
                <a:solidFill>
                  <a:prstClr val="black"/>
                </a:solidFill>
                <a:latin typeface="Book Antiqua"/>
                <a:cs typeface="Book Antiqua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ollimator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filters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patient</a:t>
            </a:r>
            <a:r>
              <a:rPr sz="2600" spc="-4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prstClr val="black"/>
                </a:solidFill>
                <a:latin typeface="Book Antiqua"/>
                <a:cs typeface="Book Antiqua"/>
              </a:rPr>
              <a:t>table</a:t>
            </a:r>
          </a:p>
          <a:p>
            <a:pPr marL="495301" indent="-457200">
              <a:spcBef>
                <a:spcPts val="75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grid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dirty="0">
                <a:solidFill>
                  <a:prstClr val="black"/>
                </a:solidFill>
                <a:latin typeface="Book Antiqua"/>
                <a:cs typeface="Book Antiqua"/>
              </a:rPr>
              <a:t>image</a:t>
            </a:r>
            <a:r>
              <a:rPr sz="2600" spc="-5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intensifier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optical</a:t>
            </a:r>
            <a:r>
              <a:rPr sz="2600" spc="-3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coupling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4665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10185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television</a:t>
            </a:r>
            <a:r>
              <a:rPr sz="26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system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4665" indent="-457200">
              <a:spcBef>
                <a:spcPts val="75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10185" algn="l"/>
              </a:tabLst>
            </a:pPr>
            <a:r>
              <a:rPr sz="2600" dirty="0">
                <a:solidFill>
                  <a:prstClr val="black"/>
                </a:solidFill>
                <a:latin typeface="Book Antiqua"/>
                <a:cs typeface="Book Antiqua"/>
              </a:rPr>
              <a:t>image</a:t>
            </a:r>
            <a:r>
              <a:rPr sz="2600" spc="-3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recording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FB7B51B-4F2C-543B-E712-70850A6A3FD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4462" y="385329"/>
            <a:ext cx="466945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6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1F2A554-C7AA-3060-4F73-6BADF500FB78}"/>
              </a:ext>
            </a:extLst>
          </p:cNvPr>
          <p:cNvSpPr txBox="1"/>
          <p:nvPr/>
        </p:nvSpPr>
        <p:spPr>
          <a:xfrm>
            <a:off x="2325370" y="1065530"/>
            <a:ext cx="210185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-350" dirty="0">
                <a:solidFill>
                  <a:srgbClr val="F8F8F8"/>
                </a:solidFill>
                <a:latin typeface="MS UI Gothic"/>
                <a:cs typeface="MS UI Gothic"/>
              </a:rPr>
              <a:t>➢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E9BB33E-085D-4A2A-BCC6-1A31EDA16685}"/>
              </a:ext>
            </a:extLst>
          </p:cNvPr>
          <p:cNvSpPr txBox="1">
            <a:spLocks/>
          </p:cNvSpPr>
          <p:nvPr/>
        </p:nvSpPr>
        <p:spPr>
          <a:xfrm>
            <a:off x="1862528" y="910790"/>
            <a:ext cx="9406879" cy="122161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12700" marR="5080">
              <a:lnSpc>
                <a:spcPts val="3100"/>
              </a:lnSpc>
              <a:spcBef>
                <a:spcPts val="420"/>
              </a:spcBef>
            </a:pPr>
            <a:r>
              <a:rPr lang="en-US" sz="2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X-ray image intensifier is an electronic device that converts the X-ray beam intensity pattern into a visible image suitable for capture by a video camera and displayed on a video display monitor.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47BD9962-673E-670D-C24C-C59829FAC9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4011" y="2368550"/>
            <a:ext cx="6553200" cy="4008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EBE465-546D-6983-91AA-E5940A80EF8E}"/>
              </a:ext>
            </a:extLst>
          </p:cNvPr>
          <p:cNvSpPr txBox="1"/>
          <p:nvPr/>
        </p:nvSpPr>
        <p:spPr>
          <a:xfrm>
            <a:off x="1862528" y="212981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X RAY IMAGE INTENSIFIER - XRII </a:t>
            </a:r>
          </a:p>
        </p:txBody>
      </p:sp>
    </p:spTree>
    <p:extLst>
      <p:ext uri="{BB962C8B-B14F-4D97-AF65-F5344CB8AC3E}">
        <p14:creationId xmlns:p14="http://schemas.microsoft.com/office/powerpoint/2010/main" val="260747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80058D9F-A14F-6B3F-BCB6-B7695060FE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1760220"/>
            <a:ext cx="60325" cy="15240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482E147F-5EAE-5D5B-2D0E-D716E19C70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2256789"/>
            <a:ext cx="60325" cy="15240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067677DD-6272-C068-81A6-7232E46104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2767329"/>
            <a:ext cx="60325" cy="152400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DE43CB3F-DAEC-1E07-EC68-CB745E9660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3277870"/>
            <a:ext cx="60325" cy="152400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DCA0F995-63EF-42A2-9C38-CD9BB095DA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3788409"/>
            <a:ext cx="60325" cy="152400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F1AB9C3B-CAA6-1690-0FCE-0134CD119B29}"/>
              </a:ext>
            </a:extLst>
          </p:cNvPr>
          <p:cNvSpPr txBox="1">
            <a:spLocks/>
          </p:cNvSpPr>
          <p:nvPr/>
        </p:nvSpPr>
        <p:spPr>
          <a:xfrm>
            <a:off x="1771586" y="1339448"/>
            <a:ext cx="4580890" cy="248991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55600" marR="2009775" indent="-342900">
              <a:lnSpc>
                <a:spcPct val="150000"/>
              </a:lnSpc>
              <a:spcBef>
                <a:spcPts val="2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Glass envelope </a:t>
            </a:r>
          </a:p>
          <a:p>
            <a:pPr marL="355600" marR="2009775" indent="-342900">
              <a:lnSpc>
                <a:spcPct val="150000"/>
              </a:lnSpc>
              <a:spcBef>
                <a:spcPts val="2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en-US" sz="2200" spc="-9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phosphor</a:t>
            </a:r>
          </a:p>
          <a:p>
            <a:pPr marL="355600" marR="2009775" indent="-342900">
              <a:lnSpc>
                <a:spcPct val="150000"/>
              </a:lnSpc>
              <a:spcBef>
                <a:spcPts val="2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Photocathode</a:t>
            </a:r>
          </a:p>
          <a:p>
            <a:pPr marL="355600" marR="5080" indent="-342900">
              <a:lnSpc>
                <a:spcPct val="150000"/>
              </a:lnSpc>
              <a:spcBef>
                <a:spcPts val="1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Electrostatic </a:t>
            </a:r>
            <a:r>
              <a:rPr lang="en-US" sz="2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focusing </a:t>
            </a:r>
            <a:r>
              <a:rPr lang="en-US" sz="2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lenses</a:t>
            </a:r>
          </a:p>
          <a:p>
            <a:pPr marL="355600" marR="5080" indent="-342900">
              <a:lnSpc>
                <a:spcPct val="150000"/>
              </a:lnSpc>
              <a:spcBef>
                <a:spcPts val="1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68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en-US" sz="2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phosphor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379380C-EC4C-C519-4914-BBF62138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734" y="0"/>
            <a:ext cx="9875520" cy="869296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Components of XRII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EDF7DD-3432-A55C-1E21-6ACDAB33F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559">
            <a:off x="5512058" y="1039891"/>
            <a:ext cx="6591781" cy="35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7CD684A1-C45B-A72F-DFD8-EEAD8A94D9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58105" y="428469"/>
            <a:ext cx="9999662" cy="49838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550"/>
              </a:spcBef>
              <a:buClr>
                <a:srgbClr val="C00000"/>
              </a:buClr>
              <a:buNone/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Glass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envelope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marR="436245" indent="-342900">
              <a:lnSpc>
                <a:spcPct val="93300"/>
              </a:lnSpc>
              <a:spcBef>
                <a:spcPts val="67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Maintains tube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vacuum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to allow control of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e-flow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, has no functional part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formation.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marR="436245" indent="-342900">
              <a:lnSpc>
                <a:spcPct val="93300"/>
              </a:lnSpc>
              <a:spcBef>
                <a:spcPts val="67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70"/>
              </a:spcBef>
              <a:buClr>
                <a:srgbClr val="C00000"/>
              </a:buClr>
              <a:buNone/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phospho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marR="5080" indent="-342900">
              <a:lnSpc>
                <a:spcPts val="3130"/>
              </a:lnSpc>
              <a:spcBef>
                <a:spcPts val="75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X-Rays that exit the patient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and are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incident on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image intensifier tube are transmitted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glass envelope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interact with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phosphor,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  <a:r>
              <a:rPr sz="2200" spc="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u="heavy" spc="-1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cesium</a:t>
            </a:r>
            <a:r>
              <a:rPr sz="2200" b="1" u="heavy" spc="-5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iodide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marR="5080" indent="-342900">
              <a:lnSpc>
                <a:spcPts val="3130"/>
              </a:lnSpc>
              <a:spcBef>
                <a:spcPts val="75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marR="266065" indent="-342900">
              <a:lnSpc>
                <a:spcPct val="93300"/>
              </a:lnSpc>
              <a:spcBef>
                <a:spcPts val="63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X-Rays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interact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phosphor, 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266065" indent="0">
              <a:lnSpc>
                <a:spcPct val="93300"/>
              </a:lnSpc>
              <a:spcBef>
                <a:spcPts val="630"/>
              </a:spcBef>
              <a:buClr>
                <a:srgbClr val="C00000"/>
              </a:buClr>
              <a:buNone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its energy is converted into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burst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of visible light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266065" indent="0">
              <a:lnSpc>
                <a:spcPct val="93300"/>
              </a:lnSpc>
              <a:spcBef>
                <a:spcPts val="630"/>
              </a:spcBef>
              <a:buClr>
                <a:srgbClr val="C00000"/>
              </a:buClr>
              <a:buNone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photons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occurs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on the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intensifying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screen.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5C2FE-D87A-B914-A84A-B5B7738F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77" y="3584873"/>
            <a:ext cx="4067890" cy="24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68B6D-4B7F-C4BD-C305-1AFA4D44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80" y="340306"/>
            <a:ext cx="4239581" cy="2591074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E9D4F80F-7B9F-182F-9D5E-CC1DE38B79F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8842" y="5576199"/>
            <a:ext cx="60325" cy="152400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A65DB426-2E36-2AFA-04FD-4E2401972B77}"/>
              </a:ext>
            </a:extLst>
          </p:cNvPr>
          <p:cNvSpPr txBox="1"/>
          <p:nvPr/>
        </p:nvSpPr>
        <p:spPr>
          <a:xfrm>
            <a:off x="1637675" y="810926"/>
            <a:ext cx="10554325" cy="3389646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1st</a:t>
            </a:r>
            <a:r>
              <a:rPr sz="2200" b="1" spc="-2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sz="2200" b="1" spc="-2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Intensifiers</a:t>
            </a:r>
            <a:endParaRPr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57860">
              <a:lnSpc>
                <a:spcPct val="122800"/>
              </a:lnSpc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 phosphor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Zinc Cadmium Sulfide </a:t>
            </a:r>
            <a:endParaRPr lang="en-US" sz="2200" i="1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57860">
              <a:lnSpc>
                <a:spcPct val="122800"/>
              </a:lnSpc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Output phosphor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Zinc Cadmium Sulfide</a:t>
            </a:r>
            <a:r>
              <a:rPr sz="2200" i="1" spc="-6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i="1" spc="-6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57860">
              <a:lnSpc>
                <a:spcPct val="122800"/>
              </a:lnSpc>
            </a:pPr>
            <a:r>
              <a:rPr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2nd </a:t>
            </a:r>
            <a:r>
              <a:rPr sz="22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 Image Intensifiers </a:t>
            </a:r>
            <a:endParaRPr lang="en-US" sz="2200" b="1" spc="-5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57860">
              <a:lnSpc>
                <a:spcPct val="122800"/>
              </a:lnSpc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phosphor-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Cesium</a:t>
            </a:r>
            <a:r>
              <a:rPr sz="22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Iodide</a:t>
            </a:r>
            <a:r>
              <a:rPr sz="22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i="1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57860">
              <a:lnSpc>
                <a:spcPct val="122800"/>
              </a:lnSpc>
            </a:pP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spc="5" dirty="0">
                <a:latin typeface="Calibri" panose="020F0502020204030204" pitchFamily="34" charset="0"/>
                <a:cs typeface="Calibri" panose="020F0502020204030204" pitchFamily="34" charset="0"/>
              </a:rPr>
              <a:t>crystals have grown</a:t>
            </a:r>
            <a:r>
              <a:rPr lang="en-US"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200" spc="15" dirty="0">
                <a:latin typeface="Calibri" panose="020F0502020204030204" pitchFamily="34" charset="0"/>
                <a:cs typeface="Calibri" panose="020F0502020204030204" pitchFamily="34" charset="0"/>
              </a:rPr>
              <a:t>dense needle-like </a:t>
            </a:r>
            <a:r>
              <a:rPr lang="en-US"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structure </a:t>
            </a:r>
          </a:p>
          <a:p>
            <a:pPr marL="12700" marR="657860">
              <a:lnSpc>
                <a:spcPct val="122800"/>
              </a:lnSpc>
            </a:pPr>
            <a:r>
              <a:rPr lang="en-US" sz="2200" spc="5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prevents the lateral</a:t>
            </a:r>
            <a:r>
              <a:rPr lang="en-US" sz="22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15" dirty="0">
                <a:latin typeface="Calibri" panose="020F0502020204030204" pitchFamily="34" charset="0"/>
                <a:cs typeface="Calibri" panose="020F0502020204030204" pitchFamily="34" charset="0"/>
              </a:rPr>
              <a:t>spread)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phosphor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Zinc</a:t>
            </a:r>
            <a:r>
              <a:rPr sz="22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Cadmium</a:t>
            </a:r>
            <a:r>
              <a:rPr sz="22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Sulfide.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8F9B9-709B-F190-19D3-EBBDBBA3A946}"/>
              </a:ext>
            </a:extLst>
          </p:cNvPr>
          <p:cNvSpPr txBox="1"/>
          <p:nvPr/>
        </p:nvSpPr>
        <p:spPr>
          <a:xfrm>
            <a:off x="1637675" y="244309"/>
            <a:ext cx="3441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Input Phosphor Materials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B86A45-81F4-9754-4A50-59034B291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051" y="3957094"/>
            <a:ext cx="3644839" cy="26653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C46AD1-95EA-689B-37C6-4A2034DB4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905" y="4276051"/>
            <a:ext cx="3897658" cy="26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0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A9288787-9245-A8DB-16C8-4E3E84803C21}"/>
              </a:ext>
            </a:extLst>
          </p:cNvPr>
          <p:cNvSpPr txBox="1"/>
          <p:nvPr/>
        </p:nvSpPr>
        <p:spPr>
          <a:xfrm>
            <a:off x="1561724" y="192342"/>
            <a:ext cx="6832768" cy="483850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Photocathode</a:t>
            </a:r>
            <a:endParaRPr lang="en-US" sz="2800" b="1" u="sng" spc="-5" dirty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endParaRPr sz="2800" b="1" dirty="0">
              <a:latin typeface="Times New Roman"/>
              <a:cs typeface="Times New Roman"/>
            </a:endParaRPr>
          </a:p>
          <a:p>
            <a:pPr marL="355600" marR="508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It is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bonded directly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to the input phosphor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buClr>
                <a:srgbClr val="C00000"/>
              </a:buClr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200" spc="-6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thin,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transparent,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adhesive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layer.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3365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photocathode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is a thin 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metal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layer, 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33655">
              <a:buClr>
                <a:srgbClr val="C00000"/>
              </a:buClr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composed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i="1" spc="-5" dirty="0">
                <a:latin typeface="Calibri" panose="020F0502020204030204" pitchFamily="34" charset="0"/>
                <a:cs typeface="Calibri" panose="020F0502020204030204" pitchFamily="34" charset="0"/>
              </a:rPr>
              <a:t>cesium</a:t>
            </a:r>
            <a:r>
              <a:rPr sz="22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2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antimony</a:t>
            </a:r>
            <a:r>
              <a:rPr sz="2200" b="1" i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compounds, </a:t>
            </a:r>
            <a:r>
              <a:rPr sz="2200" spc="-6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respond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stimulation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by light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emission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3365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3365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This process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is known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200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photoemission</a:t>
            </a:r>
            <a:r>
              <a:rPr lang="en-US" sz="2200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200" spc="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photoelectric</a:t>
            </a:r>
            <a:r>
              <a:rPr lang="en-US" sz="2200" spc="-7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3365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107DC-E471-0F9B-365B-ECDEF0776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968" y="1009225"/>
            <a:ext cx="4243184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86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2103</Words>
  <Application>Microsoft Office PowerPoint</Application>
  <PresentationFormat>Widescreen</PresentationFormat>
  <Paragraphs>228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MS UI Gothic</vt:lpstr>
      <vt:lpstr>Arial</vt:lpstr>
      <vt:lpstr>Book Antiqua</vt:lpstr>
      <vt:lpstr>Calibri</vt:lpstr>
      <vt:lpstr>Gill Sans MT</vt:lpstr>
      <vt:lpstr>Times New Roman</vt:lpstr>
      <vt:lpstr>Verdana</vt:lpstr>
      <vt:lpstr>Wingdings</vt:lpstr>
      <vt:lpstr>Wingdings 2</vt:lpstr>
      <vt:lpstr>Yellowtail</vt:lpstr>
      <vt:lpstr>Solstice</vt:lpstr>
      <vt:lpstr>FLOUROSCOPY</vt:lpstr>
      <vt:lpstr>PowerPoint Presentation</vt:lpstr>
      <vt:lpstr>PowerPoint Presentation</vt:lpstr>
      <vt:lpstr>PowerPoint Presentation</vt:lpstr>
      <vt:lpstr>PowerPoint Presentation</vt:lpstr>
      <vt:lpstr>Components of XRII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Multi-field Image Intensifier</vt:lpstr>
      <vt:lpstr>PowerPoint Presentation</vt:lpstr>
      <vt:lpstr>PowerPoint Presentation</vt:lpstr>
      <vt:lpstr>Image Quality</vt:lpstr>
      <vt:lpstr>PowerPoint Presentation</vt:lpstr>
      <vt:lpstr>PowerPoint Presentation</vt:lpstr>
      <vt:lpstr>PowerPoint Presentation</vt:lpstr>
      <vt:lpstr>PowerPoint Presentation</vt:lpstr>
      <vt:lpstr>Uses of Fluoroscopy</vt:lpstr>
      <vt:lpstr>Uses cont….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FLOUROSCOPY</dc:title>
  <dc:creator>jayapandiyan paraman</dc:creator>
  <cp:lastModifiedBy>Jayapandiyan Paraman</cp:lastModifiedBy>
  <cp:revision>62</cp:revision>
  <dcterms:created xsi:type="dcterms:W3CDTF">2022-12-26T05:16:44Z</dcterms:created>
  <dcterms:modified xsi:type="dcterms:W3CDTF">2023-09-29T10:50:11Z</dcterms:modified>
</cp:coreProperties>
</file>