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9" r:id="rId4"/>
    <p:sldId id="260" r:id="rId5"/>
    <p:sldId id="261" r:id="rId6"/>
    <p:sldId id="262" r:id="rId7"/>
    <p:sldId id="263" r:id="rId8"/>
    <p:sldId id="264" r:id="rId9"/>
    <p:sldId id="258"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BE98B-E701-9774-E644-68BFC14758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0279B5A-F678-0D31-6C4C-D9E36A5373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87A85C8-F2B7-C06C-2970-F8BA68202C3C}"/>
              </a:ext>
            </a:extLst>
          </p:cNvPr>
          <p:cNvSpPr>
            <a:spLocks noGrp="1"/>
          </p:cNvSpPr>
          <p:nvPr>
            <p:ph type="dt" sz="half" idx="10"/>
          </p:nvPr>
        </p:nvSpPr>
        <p:spPr/>
        <p:txBody>
          <a:bodyPr/>
          <a:lstStyle/>
          <a:p>
            <a:fld id="{48A87A34-81AB-432B-8DAE-1953F412C126}" type="datetimeFigureOut">
              <a:rPr lang="en-US" smtClean="0"/>
              <a:pPr/>
              <a:t>9/29/2023</a:t>
            </a:fld>
            <a:endParaRPr lang="en-US" dirty="0"/>
          </a:p>
        </p:txBody>
      </p:sp>
      <p:sp>
        <p:nvSpPr>
          <p:cNvPr id="5" name="Footer Placeholder 4">
            <a:extLst>
              <a:ext uri="{FF2B5EF4-FFF2-40B4-BE49-F238E27FC236}">
                <a16:creationId xmlns:a16="http://schemas.microsoft.com/office/drawing/2014/main" id="{F782E769-D0F6-8695-C1D8-E7EFA3B4D52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BC3AA96-5563-DECF-C176-C1180601D313}"/>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8602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1BA8C-2223-BB9E-C33D-360198952082}"/>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28FB544-6F56-AAEB-B453-5CB51E4C57E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EE4C183-0A17-A9FA-0429-B67E0613C427}"/>
              </a:ext>
            </a:extLst>
          </p:cNvPr>
          <p:cNvSpPr>
            <a:spLocks noGrp="1"/>
          </p:cNvSpPr>
          <p:nvPr>
            <p:ph type="dt" sz="half" idx="10"/>
          </p:nvPr>
        </p:nvSpPr>
        <p:spPr/>
        <p:txBody>
          <a:bodyPr/>
          <a:lstStyle/>
          <a:p>
            <a:fld id="{48A87A34-81AB-432B-8DAE-1953F412C126}" type="datetimeFigureOut">
              <a:rPr lang="en-US" smtClean="0"/>
              <a:t>9/29/2023</a:t>
            </a:fld>
            <a:endParaRPr lang="en-US" dirty="0"/>
          </a:p>
        </p:txBody>
      </p:sp>
      <p:sp>
        <p:nvSpPr>
          <p:cNvPr id="5" name="Footer Placeholder 4">
            <a:extLst>
              <a:ext uri="{FF2B5EF4-FFF2-40B4-BE49-F238E27FC236}">
                <a16:creationId xmlns:a16="http://schemas.microsoft.com/office/drawing/2014/main" id="{007A7469-96BD-5AB0-B202-3A8414BCF0C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2C48B7D-EB8A-8CBB-ABD4-6052C07E5808}"/>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1637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9EB1B9-F46E-1378-A320-7A92D9C465D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63D6691-1DC1-CBF7-7982-EEBDDC335A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96F9852-A8BA-BAA6-DA7D-889ED3E7DED0}"/>
              </a:ext>
            </a:extLst>
          </p:cNvPr>
          <p:cNvSpPr>
            <a:spLocks noGrp="1"/>
          </p:cNvSpPr>
          <p:nvPr>
            <p:ph type="dt" sz="half" idx="10"/>
          </p:nvPr>
        </p:nvSpPr>
        <p:spPr/>
        <p:txBody>
          <a:bodyPr/>
          <a:lstStyle/>
          <a:p>
            <a:fld id="{48A87A34-81AB-432B-8DAE-1953F412C126}" type="datetimeFigureOut">
              <a:rPr lang="en-US" smtClean="0"/>
              <a:t>9/29/2023</a:t>
            </a:fld>
            <a:endParaRPr lang="en-US" dirty="0"/>
          </a:p>
        </p:txBody>
      </p:sp>
      <p:sp>
        <p:nvSpPr>
          <p:cNvPr id="5" name="Footer Placeholder 4">
            <a:extLst>
              <a:ext uri="{FF2B5EF4-FFF2-40B4-BE49-F238E27FC236}">
                <a16:creationId xmlns:a16="http://schemas.microsoft.com/office/drawing/2014/main" id="{3268ED86-FD35-1B60-2721-18F21A63B28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998567F-DC4B-52AE-D426-7147771F8D0F}"/>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59151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0F1FB-B41E-9D0F-BFAE-DF4B02D1C8F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172D856-370B-1105-EDF1-6D792F9E3AF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266EFBF-5604-224C-CF70-984D96F2BEC8}"/>
              </a:ext>
            </a:extLst>
          </p:cNvPr>
          <p:cNvSpPr>
            <a:spLocks noGrp="1"/>
          </p:cNvSpPr>
          <p:nvPr>
            <p:ph type="dt" sz="half" idx="10"/>
          </p:nvPr>
        </p:nvSpPr>
        <p:spPr/>
        <p:txBody>
          <a:bodyPr/>
          <a:lstStyle/>
          <a:p>
            <a:fld id="{48A87A34-81AB-432B-8DAE-1953F412C126}" type="datetimeFigureOut">
              <a:rPr lang="en-US" smtClean="0"/>
              <a:t>9/29/2023</a:t>
            </a:fld>
            <a:endParaRPr lang="en-US" dirty="0"/>
          </a:p>
        </p:txBody>
      </p:sp>
      <p:sp>
        <p:nvSpPr>
          <p:cNvPr id="5" name="Footer Placeholder 4">
            <a:extLst>
              <a:ext uri="{FF2B5EF4-FFF2-40B4-BE49-F238E27FC236}">
                <a16:creationId xmlns:a16="http://schemas.microsoft.com/office/drawing/2014/main" id="{DCF67D4D-3A06-25C4-525C-50823309245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36C4830-AFA3-2214-3D4E-3F67D487CEF5}"/>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01339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AB81B-6598-9AC4-0A92-16D2DD01CC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1B31914-185A-EE6E-0705-15F662B18B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06246D-3030-2A7E-79C6-2DE8DFEE3251}"/>
              </a:ext>
            </a:extLst>
          </p:cNvPr>
          <p:cNvSpPr>
            <a:spLocks noGrp="1"/>
          </p:cNvSpPr>
          <p:nvPr>
            <p:ph type="dt" sz="half" idx="10"/>
          </p:nvPr>
        </p:nvSpPr>
        <p:spPr/>
        <p:txBody>
          <a:bodyPr/>
          <a:lstStyle/>
          <a:p>
            <a:fld id="{48A87A34-81AB-432B-8DAE-1953F412C126}" type="datetimeFigureOut">
              <a:rPr lang="en-US" smtClean="0"/>
              <a:t>9/29/2023</a:t>
            </a:fld>
            <a:endParaRPr lang="en-US" dirty="0"/>
          </a:p>
        </p:txBody>
      </p:sp>
      <p:sp>
        <p:nvSpPr>
          <p:cNvPr id="5" name="Footer Placeholder 4">
            <a:extLst>
              <a:ext uri="{FF2B5EF4-FFF2-40B4-BE49-F238E27FC236}">
                <a16:creationId xmlns:a16="http://schemas.microsoft.com/office/drawing/2014/main" id="{D90214D4-1268-E131-7CD4-24E17A78489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227237F-0F37-ED8D-96CA-0E4644990498}"/>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10251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89A95-9E03-B8CA-8A70-9E1803A5D0B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8B98F8A-5BC6-13B4-8030-0FC7F4FB61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94AFA154-F4D8-61E5-9FD2-9348BF1A85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14BBA28-84E3-3BC4-DBBF-E60CCD63C4CA}"/>
              </a:ext>
            </a:extLst>
          </p:cNvPr>
          <p:cNvSpPr>
            <a:spLocks noGrp="1"/>
          </p:cNvSpPr>
          <p:nvPr>
            <p:ph type="dt" sz="half" idx="10"/>
          </p:nvPr>
        </p:nvSpPr>
        <p:spPr/>
        <p:txBody>
          <a:bodyPr/>
          <a:lstStyle/>
          <a:p>
            <a:fld id="{48A87A34-81AB-432B-8DAE-1953F412C126}" type="datetimeFigureOut">
              <a:rPr lang="en-US" smtClean="0"/>
              <a:t>9/29/2023</a:t>
            </a:fld>
            <a:endParaRPr lang="en-US" dirty="0"/>
          </a:p>
        </p:txBody>
      </p:sp>
      <p:sp>
        <p:nvSpPr>
          <p:cNvPr id="6" name="Footer Placeholder 5">
            <a:extLst>
              <a:ext uri="{FF2B5EF4-FFF2-40B4-BE49-F238E27FC236}">
                <a16:creationId xmlns:a16="http://schemas.microsoft.com/office/drawing/2014/main" id="{8E388236-AD28-476E-B812-0C17F571DAB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5957D06-7D91-E1B2-0A26-DF725CB386A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72346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BF856-F3F4-CB18-2813-7668A0C647FB}"/>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CA1983E-3CA3-36D0-6222-312FB95AD2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4EE964-89D1-3012-DB82-9903AEC30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B6E5F8C-5EE8-D942-1277-74171C3A98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88D0C5-81A0-F096-E1F4-07E5E3E938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F2482B3-A73D-7ED8-0CC4-D3D301043CA2}"/>
              </a:ext>
            </a:extLst>
          </p:cNvPr>
          <p:cNvSpPr>
            <a:spLocks noGrp="1"/>
          </p:cNvSpPr>
          <p:nvPr>
            <p:ph type="dt" sz="half" idx="10"/>
          </p:nvPr>
        </p:nvSpPr>
        <p:spPr/>
        <p:txBody>
          <a:bodyPr/>
          <a:lstStyle/>
          <a:p>
            <a:fld id="{48A87A34-81AB-432B-8DAE-1953F412C126}" type="datetimeFigureOut">
              <a:rPr lang="en-US" smtClean="0"/>
              <a:t>9/29/2023</a:t>
            </a:fld>
            <a:endParaRPr lang="en-US" dirty="0"/>
          </a:p>
        </p:txBody>
      </p:sp>
      <p:sp>
        <p:nvSpPr>
          <p:cNvPr id="8" name="Footer Placeholder 7">
            <a:extLst>
              <a:ext uri="{FF2B5EF4-FFF2-40B4-BE49-F238E27FC236}">
                <a16:creationId xmlns:a16="http://schemas.microsoft.com/office/drawing/2014/main" id="{226EBF8E-8A3F-1D17-554D-B2CE862C82C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B38DF3E-F6D3-B8B3-BE4A-FBDEA755EBE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99396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B6A3C-AA80-C8F2-23E2-05058F55D20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31CEAC7F-6CAB-D034-9564-BE9690424886}"/>
              </a:ext>
            </a:extLst>
          </p:cNvPr>
          <p:cNvSpPr>
            <a:spLocks noGrp="1"/>
          </p:cNvSpPr>
          <p:nvPr>
            <p:ph type="dt" sz="half" idx="10"/>
          </p:nvPr>
        </p:nvSpPr>
        <p:spPr/>
        <p:txBody>
          <a:bodyPr/>
          <a:lstStyle/>
          <a:p>
            <a:fld id="{48A87A34-81AB-432B-8DAE-1953F412C126}" type="datetimeFigureOut">
              <a:rPr lang="en-US" smtClean="0"/>
              <a:t>9/29/2023</a:t>
            </a:fld>
            <a:endParaRPr lang="en-US" dirty="0"/>
          </a:p>
        </p:txBody>
      </p:sp>
      <p:sp>
        <p:nvSpPr>
          <p:cNvPr id="4" name="Footer Placeholder 3">
            <a:extLst>
              <a:ext uri="{FF2B5EF4-FFF2-40B4-BE49-F238E27FC236}">
                <a16:creationId xmlns:a16="http://schemas.microsoft.com/office/drawing/2014/main" id="{D277AE4D-8934-710B-28ED-853604E16B2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3BF19BC-AE82-1502-926E-91A2873C4D93}"/>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96105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F36348-44EA-62F4-5606-BEC5CE6AE4BC}"/>
              </a:ext>
            </a:extLst>
          </p:cNvPr>
          <p:cNvSpPr>
            <a:spLocks noGrp="1"/>
          </p:cNvSpPr>
          <p:nvPr>
            <p:ph type="dt" sz="half" idx="10"/>
          </p:nvPr>
        </p:nvSpPr>
        <p:spPr/>
        <p:txBody>
          <a:bodyPr/>
          <a:lstStyle/>
          <a:p>
            <a:fld id="{48A87A34-81AB-432B-8DAE-1953F412C126}" type="datetimeFigureOut">
              <a:rPr lang="en-US" smtClean="0"/>
              <a:t>9/29/2023</a:t>
            </a:fld>
            <a:endParaRPr lang="en-US" dirty="0"/>
          </a:p>
        </p:txBody>
      </p:sp>
      <p:sp>
        <p:nvSpPr>
          <p:cNvPr id="3" name="Footer Placeholder 2">
            <a:extLst>
              <a:ext uri="{FF2B5EF4-FFF2-40B4-BE49-F238E27FC236}">
                <a16:creationId xmlns:a16="http://schemas.microsoft.com/office/drawing/2014/main" id="{D52E96F2-864C-4557-662B-4DCAEA4991D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55D7A5-D6A5-CD1B-B4F6-8CD4A801D6AE}"/>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90458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69ED7-BE25-E2E3-A1C9-E8143BB46E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6AB1F7E-8379-44E6-87BB-40700B8A1D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6E4E8B-438C-4766-3CE9-742C55B409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0DC066-CC6C-C930-D12F-94A3034CEA49}"/>
              </a:ext>
            </a:extLst>
          </p:cNvPr>
          <p:cNvSpPr>
            <a:spLocks noGrp="1"/>
          </p:cNvSpPr>
          <p:nvPr>
            <p:ph type="dt" sz="half" idx="10"/>
          </p:nvPr>
        </p:nvSpPr>
        <p:spPr/>
        <p:txBody>
          <a:bodyPr/>
          <a:lstStyle/>
          <a:p>
            <a:fld id="{48A87A34-81AB-432B-8DAE-1953F412C126}" type="datetimeFigureOut">
              <a:rPr lang="en-US" smtClean="0"/>
              <a:t>9/29/2023</a:t>
            </a:fld>
            <a:endParaRPr lang="en-US" dirty="0"/>
          </a:p>
        </p:txBody>
      </p:sp>
      <p:sp>
        <p:nvSpPr>
          <p:cNvPr id="6" name="Footer Placeholder 5">
            <a:extLst>
              <a:ext uri="{FF2B5EF4-FFF2-40B4-BE49-F238E27FC236}">
                <a16:creationId xmlns:a16="http://schemas.microsoft.com/office/drawing/2014/main" id="{88DA89FC-A493-C779-4252-F8CE8ECA82B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F3B162B-37D5-226C-AB57-005E9A07A90A}"/>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88485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ED2A9-FCF3-E585-E4A6-A149F6229C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438DE0E-10DE-312C-9CE4-1150A2BFEE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15BE2CD3-B368-75E0-0911-2C1FFEA018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9854A1-54E0-59B1-583A-9271D9C9C4C1}"/>
              </a:ext>
            </a:extLst>
          </p:cNvPr>
          <p:cNvSpPr>
            <a:spLocks noGrp="1"/>
          </p:cNvSpPr>
          <p:nvPr>
            <p:ph type="dt" sz="half" idx="10"/>
          </p:nvPr>
        </p:nvSpPr>
        <p:spPr/>
        <p:txBody>
          <a:bodyPr/>
          <a:lstStyle/>
          <a:p>
            <a:fld id="{48A87A34-81AB-432B-8DAE-1953F412C126}" type="datetimeFigureOut">
              <a:rPr lang="en-US" smtClean="0"/>
              <a:t>9/29/2023</a:t>
            </a:fld>
            <a:endParaRPr lang="en-US" dirty="0"/>
          </a:p>
        </p:txBody>
      </p:sp>
      <p:sp>
        <p:nvSpPr>
          <p:cNvPr id="6" name="Footer Placeholder 5">
            <a:extLst>
              <a:ext uri="{FF2B5EF4-FFF2-40B4-BE49-F238E27FC236}">
                <a16:creationId xmlns:a16="http://schemas.microsoft.com/office/drawing/2014/main" id="{37D4A667-5251-DB6E-C266-B97901CAA59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3D862BE-8897-43EF-BF01-1FDA5BD0E343}"/>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75433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019AF9-4857-FCCF-67EC-8B0854DBEC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F263AA7-4305-5960-0D0A-B8DB2E0371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C3D8581-9195-0E81-928F-734CAF302C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9/29/2023</a:t>
            </a:fld>
            <a:endParaRPr lang="en-US" dirty="0"/>
          </a:p>
        </p:txBody>
      </p:sp>
      <p:sp>
        <p:nvSpPr>
          <p:cNvPr id="5" name="Footer Placeholder 4">
            <a:extLst>
              <a:ext uri="{FF2B5EF4-FFF2-40B4-BE49-F238E27FC236}">
                <a16:creationId xmlns:a16="http://schemas.microsoft.com/office/drawing/2014/main" id="{90AB254E-0C55-63AC-B381-C25671603A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B50F278-627B-399F-2900-D2C4B5D066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655738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F23CD-2868-96A7-B379-EA3599F9CF12}"/>
              </a:ext>
            </a:extLst>
          </p:cNvPr>
          <p:cNvSpPr>
            <a:spLocks noGrp="1"/>
          </p:cNvSpPr>
          <p:nvPr>
            <p:ph type="ctrTitle"/>
          </p:nvPr>
        </p:nvSpPr>
        <p:spPr/>
        <p:txBody>
          <a:bodyPr/>
          <a:lstStyle/>
          <a:p>
            <a:r>
              <a:rPr lang="en-IN" dirty="0"/>
              <a:t> BLOOD PUMP</a:t>
            </a:r>
          </a:p>
        </p:txBody>
      </p:sp>
      <p:sp>
        <p:nvSpPr>
          <p:cNvPr id="3" name="Subtitle 2">
            <a:extLst>
              <a:ext uri="{FF2B5EF4-FFF2-40B4-BE49-F238E27FC236}">
                <a16:creationId xmlns:a16="http://schemas.microsoft.com/office/drawing/2014/main" id="{915EACB0-5572-291C-87B1-DC8820468383}"/>
              </a:ext>
            </a:extLst>
          </p:cNvPr>
          <p:cNvSpPr>
            <a:spLocks noGrp="1"/>
          </p:cNvSpPr>
          <p:nvPr>
            <p:ph type="subTitle" idx="1"/>
          </p:nvPr>
        </p:nvSpPr>
        <p:spPr/>
        <p:txBody>
          <a:bodyPr/>
          <a:lstStyle/>
          <a:p>
            <a:r>
              <a:rPr lang="en-IN" dirty="0"/>
              <a:t>MS. PRACHI SHAH</a:t>
            </a:r>
          </a:p>
        </p:txBody>
      </p:sp>
    </p:spTree>
    <p:extLst>
      <p:ext uri="{BB962C8B-B14F-4D97-AF65-F5344CB8AC3E}">
        <p14:creationId xmlns:p14="http://schemas.microsoft.com/office/powerpoint/2010/main" val="882902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560A7-CE73-96CE-7A51-835A4397777D}"/>
              </a:ext>
            </a:extLst>
          </p:cNvPr>
          <p:cNvSpPr>
            <a:spLocks noGrp="1"/>
          </p:cNvSpPr>
          <p:nvPr>
            <p:ph type="title"/>
          </p:nvPr>
        </p:nvSpPr>
        <p:spPr/>
        <p:txBody>
          <a:bodyPr/>
          <a:lstStyle/>
          <a:p>
            <a:r>
              <a:rPr lang="en-IN" dirty="0"/>
              <a:t>Ventricular blood pumps</a:t>
            </a:r>
          </a:p>
        </p:txBody>
      </p:sp>
      <p:sp>
        <p:nvSpPr>
          <p:cNvPr id="3" name="Content Placeholder 2">
            <a:extLst>
              <a:ext uri="{FF2B5EF4-FFF2-40B4-BE49-F238E27FC236}">
                <a16:creationId xmlns:a16="http://schemas.microsoft.com/office/drawing/2014/main" id="{7F2BB167-A401-2977-F6B6-B69873285CC7}"/>
              </a:ext>
            </a:extLst>
          </p:cNvPr>
          <p:cNvSpPr>
            <a:spLocks noGrp="1"/>
          </p:cNvSpPr>
          <p:nvPr>
            <p:ph idx="1"/>
          </p:nvPr>
        </p:nvSpPr>
        <p:spPr/>
        <p:txBody>
          <a:bodyPr>
            <a:normAutofit fontScale="92500" lnSpcReduction="20000"/>
          </a:bodyPr>
          <a:lstStyle/>
          <a:p>
            <a:r>
              <a:rPr lang="en-IN" dirty="0"/>
              <a:t>These device are most physiologic method for pulsatile blood flow .</a:t>
            </a:r>
          </a:p>
          <a:p>
            <a:r>
              <a:rPr lang="en-IN" dirty="0"/>
              <a:t>Consists of a compressible sac two one way valves for unidirectional flow .</a:t>
            </a:r>
          </a:p>
          <a:p>
            <a:r>
              <a:rPr lang="en-IN" dirty="0"/>
              <a:t>System is driven by </a:t>
            </a:r>
            <a:r>
              <a:rPr lang="en-IN" dirty="0" err="1"/>
              <a:t>hydrulia</a:t>
            </a:r>
            <a:r>
              <a:rPr lang="en-IN" dirty="0"/>
              <a:t> (non compressible fluid )as drive medium or pneumatic means .</a:t>
            </a:r>
          </a:p>
          <a:p>
            <a:r>
              <a:rPr lang="en-IN" dirty="0"/>
              <a:t>Blood flow depends on frequency &amp; SV </a:t>
            </a:r>
          </a:p>
          <a:p>
            <a:r>
              <a:rPr lang="en-IN" dirty="0"/>
              <a:t>Any alteration in it when synchronized with patient ECG will affect output of system so it is ensured that flow is maintained independently of all other control demands by compensating software.</a:t>
            </a:r>
          </a:p>
          <a:p>
            <a:r>
              <a:rPr lang="en-IN" dirty="0"/>
              <a:t>System requires substantial reserve capacity to enable out put adjustments.</a:t>
            </a:r>
          </a:p>
          <a:p>
            <a:r>
              <a:rPr lang="en-IN" dirty="0"/>
              <a:t>Architecturally physiologic pulse pressure flow profiles found during experiments. </a:t>
            </a:r>
          </a:p>
        </p:txBody>
      </p:sp>
    </p:spTree>
    <p:extLst>
      <p:ext uri="{BB962C8B-B14F-4D97-AF65-F5344CB8AC3E}">
        <p14:creationId xmlns:p14="http://schemas.microsoft.com/office/powerpoint/2010/main" val="1264207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DD419-B4AB-6A3F-6762-6099E5065EB8}"/>
              </a:ext>
            </a:extLst>
          </p:cNvPr>
          <p:cNvSpPr>
            <a:spLocks noGrp="1"/>
          </p:cNvSpPr>
          <p:nvPr>
            <p:ph type="title"/>
          </p:nvPr>
        </p:nvSpPr>
        <p:spPr/>
        <p:txBody>
          <a:bodyPr/>
          <a:lstStyle/>
          <a:p>
            <a:r>
              <a:rPr lang="en-IN" dirty="0"/>
              <a:t>Centrifugal pumps /</a:t>
            </a:r>
            <a:r>
              <a:rPr lang="en-IN" dirty="0" err="1"/>
              <a:t>rottary</a:t>
            </a:r>
            <a:r>
              <a:rPr lang="en-IN" dirty="0"/>
              <a:t> pump </a:t>
            </a:r>
            <a:r>
              <a:rPr lang="en-IN"/>
              <a:t>/diagonal /</a:t>
            </a:r>
          </a:p>
        </p:txBody>
      </p:sp>
      <p:sp>
        <p:nvSpPr>
          <p:cNvPr id="3" name="Content Placeholder 2">
            <a:extLst>
              <a:ext uri="{FF2B5EF4-FFF2-40B4-BE49-F238E27FC236}">
                <a16:creationId xmlns:a16="http://schemas.microsoft.com/office/drawing/2014/main" id="{3A93AE3C-7F61-3467-3CDE-9467A528901F}"/>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3174123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900E9-DB36-F6E2-6132-2C13258FBA4F}"/>
              </a:ext>
            </a:extLst>
          </p:cNvPr>
          <p:cNvSpPr>
            <a:spLocks noGrp="1"/>
          </p:cNvSpPr>
          <p:nvPr>
            <p:ph type="title"/>
          </p:nvPr>
        </p:nvSpPr>
        <p:spPr/>
        <p:txBody>
          <a:bodyPr/>
          <a:lstStyle/>
          <a:p>
            <a:r>
              <a:rPr lang="en-IN" dirty="0"/>
              <a:t>Characteristics of an ideal blood pump</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549B046-E381-3D57-D8EB-E4AD13F30605}"/>
                  </a:ext>
                </a:extLst>
              </p:cNvPr>
              <p:cNvSpPr>
                <a:spLocks noGrp="1"/>
              </p:cNvSpPr>
              <p:nvPr>
                <p:ph idx="1"/>
              </p:nvPr>
            </p:nvSpPr>
            <p:spPr>
              <a:xfrm>
                <a:off x="609600" y="1545771"/>
                <a:ext cx="10744200" cy="4631192"/>
              </a:xfrm>
            </p:spPr>
            <p:txBody>
              <a:bodyPr>
                <a:normAutofit fontScale="70000" lnSpcReduction="20000"/>
              </a:bodyPr>
              <a:lstStyle/>
              <a:p>
                <a:r>
                  <a:rPr lang="en-IN" dirty="0"/>
                  <a:t>Controllable stroke volume and pulse rate.</a:t>
                </a:r>
              </a:p>
              <a:p>
                <a:r>
                  <a:rPr lang="en-IN" dirty="0"/>
                  <a:t>Capable of producing a wide range of output which are linearly pro-</a:t>
                </a:r>
                <a:r>
                  <a:rPr lang="en-IN" dirty="0" err="1"/>
                  <a:t>portional</a:t>
                </a:r>
                <a:r>
                  <a:rPr lang="en-IN" dirty="0"/>
                  <a:t> to the pulse rate and independent of afterload.</a:t>
                </a:r>
              </a:p>
              <a:p>
                <a:r>
                  <a:rPr lang="en-IN" dirty="0"/>
                  <a:t>Minimal transfer of kinetic energy to the blood.</a:t>
                </a:r>
              </a:p>
              <a:p>
                <a:r>
                  <a:rPr lang="en-IN" dirty="0"/>
                  <a:t>Parts in contact with blood are disposable, have smooth surface and are of simple design.</a:t>
                </a:r>
              </a:p>
              <a:p>
                <a:r>
                  <a:rPr lang="en-IN" dirty="0"/>
                  <a:t>Devoid of areas conducive to blood stagnation turbulence or cavitation.</a:t>
                </a:r>
              </a:p>
              <a:p>
                <a:r>
                  <a:rPr lang="en-IN" dirty="0"/>
                  <a:t>Calibration easy and reproducible.</a:t>
                </a:r>
              </a:p>
              <a:p>
                <a:r>
                  <a:rPr lang="en-IN" dirty="0"/>
                  <a:t>Automatically controlled and operated for routine use with manual and /or battery operation potential in the event of power failure.</a:t>
                </a:r>
              </a:p>
              <a:p>
                <a:r>
                  <a:rPr lang="en-IN" dirty="0"/>
                  <a:t>Includes  a monitor of actual versus predicted pump speed that halts pump flow when the pump speed </a:t>
                </a:r>
                <a:r>
                  <a:rPr lang="en-IN" dirty="0" err="1"/>
                  <a:t>excceds</a:t>
                </a:r>
                <a:r>
                  <a:rPr lang="en-IN" dirty="0"/>
                  <a:t> the set pump speed by more than a fixed percent.</a:t>
                </a:r>
              </a:p>
              <a:p>
                <a:r>
                  <a:rPr lang="en-IN" dirty="0"/>
                  <a:t>Output </a:t>
                </a:r>
                <a:r>
                  <a:rPr lang="en-IN" dirty="0" err="1"/>
                  <a:t>Qb</a:t>
                </a:r>
                <a:r>
                  <a:rPr lang="en-IN" dirty="0"/>
                  <a:t> =</a:t>
                </a:r>
                <a14:m>
                  <m:oMath xmlns:m="http://schemas.openxmlformats.org/officeDocument/2006/math">
                    <m:r>
                      <a:rPr lang="en-IN" i="1" smtClean="0">
                        <a:latin typeface="Cambria Math" panose="02040503050406030204" pitchFamily="18" charset="0"/>
                        <a:ea typeface="Cambria Math" panose="02040503050406030204" pitchFamily="18" charset="0"/>
                      </a:rPr>
                      <m:t>𝜋</m:t>
                    </m:r>
                    <m:r>
                      <a:rPr lang="en-IN" i="1" smtClean="0">
                        <a:latin typeface="Cambria Math" panose="02040503050406030204" pitchFamily="18" charset="0"/>
                        <a:ea typeface="Cambria Math" panose="02040503050406030204" pitchFamily="18" charset="0"/>
                      </a:rPr>
                      <m:t>×</m:t>
                    </m:r>
                    <m:r>
                      <a:rPr lang="en-IN" b="0" i="1" smtClean="0">
                        <a:latin typeface="Cambria Math" panose="02040503050406030204" pitchFamily="18" charset="0"/>
                        <a:ea typeface="Cambria Math" panose="02040503050406030204" pitchFamily="18" charset="0"/>
                      </a:rPr>
                      <m:t>𝑟</m:t>
                    </m:r>
                    <m:r>
                      <a:rPr lang="en-IN" b="0" i="1" smtClean="0">
                        <a:latin typeface="Cambria Math" panose="02040503050406030204" pitchFamily="18" charset="0"/>
                        <a:ea typeface="Cambria Math" panose="02040503050406030204" pitchFamily="18" charset="0"/>
                      </a:rPr>
                      <m:t>2×</m:t>
                    </m:r>
                    <m:r>
                      <a:rPr lang="en-IN" b="0" i="1" smtClean="0">
                        <a:latin typeface="Cambria Math" panose="02040503050406030204" pitchFamily="18" charset="0"/>
                        <a:ea typeface="Cambria Math" panose="02040503050406030204" pitchFamily="18" charset="0"/>
                      </a:rPr>
                      <m:t>𝐿</m:t>
                    </m:r>
                    <m:r>
                      <a:rPr lang="en-IN" b="0" i="1" smtClean="0">
                        <a:latin typeface="Cambria Math" panose="02040503050406030204" pitchFamily="18" charset="0"/>
                        <a:ea typeface="Cambria Math" panose="02040503050406030204" pitchFamily="18" charset="0"/>
                      </a:rPr>
                      <m:t>×</m:t>
                    </m:r>
                    <m:r>
                      <a:rPr lang="en-IN" b="0" i="1" smtClean="0">
                        <a:latin typeface="Cambria Math" panose="02040503050406030204" pitchFamily="18" charset="0"/>
                        <a:ea typeface="Cambria Math" panose="02040503050406030204" pitchFamily="18" charset="0"/>
                      </a:rPr>
                      <m:t>𝑟𝑝𝑚</m:t>
                    </m:r>
                  </m:oMath>
                </a14:m>
                <a:endParaRPr lang="en-IN" b="0" dirty="0">
                  <a:ea typeface="Cambria Math" panose="02040503050406030204" pitchFamily="18" charset="0"/>
                </a:endParaRPr>
              </a:p>
              <a:p>
                <a:pPr marL="0" indent="0">
                  <a:buNone/>
                </a:pPr>
                <a:r>
                  <a:rPr lang="en-IN" dirty="0"/>
                  <a:t>R= id of tubing   L= length of contact of roller with the tube </a:t>
                </a:r>
              </a:p>
              <a:p>
                <a:pPr marL="0" indent="0">
                  <a:buNone/>
                </a:pPr>
                <a:r>
                  <a:rPr lang="en-IN" dirty="0"/>
                  <a:t>Rpm=revolution per minute.</a:t>
                </a:r>
              </a:p>
            </p:txBody>
          </p:sp>
        </mc:Choice>
        <mc:Fallback xmlns="">
          <p:sp>
            <p:nvSpPr>
              <p:cNvPr id="3" name="Content Placeholder 2">
                <a:extLst>
                  <a:ext uri="{FF2B5EF4-FFF2-40B4-BE49-F238E27FC236}">
                    <a16:creationId xmlns:a16="http://schemas.microsoft.com/office/drawing/2014/main" id="{E549B046-E381-3D57-D8EB-E4AD13F30605}"/>
                  </a:ext>
                </a:extLst>
              </p:cNvPr>
              <p:cNvSpPr>
                <a:spLocks noGrp="1" noRot="1" noChangeAspect="1" noMove="1" noResize="1" noEditPoints="1" noAdjustHandles="1" noChangeArrowheads="1" noChangeShapeType="1" noTextEdit="1"/>
              </p:cNvSpPr>
              <p:nvPr>
                <p:ph idx="1"/>
              </p:nvPr>
            </p:nvSpPr>
            <p:spPr>
              <a:xfrm>
                <a:off x="609600" y="1545771"/>
                <a:ext cx="10744200" cy="4631192"/>
              </a:xfrm>
              <a:blipFill>
                <a:blip r:embed="rId2"/>
                <a:stretch>
                  <a:fillRect l="-567" t="-2503"/>
                </a:stretch>
              </a:blipFill>
            </p:spPr>
            <p:txBody>
              <a:bodyPr/>
              <a:lstStyle/>
              <a:p>
                <a:r>
                  <a:rPr lang="en-IN">
                    <a:noFill/>
                  </a:rPr>
                  <a:t> </a:t>
                </a:r>
              </a:p>
            </p:txBody>
          </p:sp>
        </mc:Fallback>
      </mc:AlternateContent>
    </p:spTree>
    <p:extLst>
      <p:ext uri="{BB962C8B-B14F-4D97-AF65-F5344CB8AC3E}">
        <p14:creationId xmlns:p14="http://schemas.microsoft.com/office/powerpoint/2010/main" val="1512934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F8777-894F-A0F2-14CB-32DB30FE76A6}"/>
              </a:ext>
            </a:extLst>
          </p:cNvPr>
          <p:cNvSpPr>
            <a:spLocks noGrp="1"/>
          </p:cNvSpPr>
          <p:nvPr>
            <p:ph type="title"/>
          </p:nvPr>
        </p:nvSpPr>
        <p:spPr/>
        <p:txBody>
          <a:bodyPr/>
          <a:lstStyle/>
          <a:p>
            <a:r>
              <a:rPr lang="en-IN" dirty="0"/>
              <a:t>Roller pumps</a:t>
            </a:r>
          </a:p>
        </p:txBody>
      </p:sp>
      <p:sp>
        <p:nvSpPr>
          <p:cNvPr id="3" name="Content Placeholder 2">
            <a:extLst>
              <a:ext uri="{FF2B5EF4-FFF2-40B4-BE49-F238E27FC236}">
                <a16:creationId xmlns:a16="http://schemas.microsoft.com/office/drawing/2014/main" id="{DE941783-ACD3-01B8-07F3-475B1B72D9A3}"/>
              </a:ext>
            </a:extLst>
          </p:cNvPr>
          <p:cNvSpPr>
            <a:spLocks noGrp="1"/>
          </p:cNvSpPr>
          <p:nvPr>
            <p:ph idx="1"/>
          </p:nvPr>
        </p:nvSpPr>
        <p:spPr/>
        <p:txBody>
          <a:bodyPr>
            <a:normAutofit fontScale="85000" lnSpcReduction="20000"/>
          </a:bodyPr>
          <a:lstStyle/>
          <a:p>
            <a:r>
              <a:rPr lang="en-IN" dirty="0"/>
              <a:t>Roller pumps contain mechanical parts that trap a portion of the fluid and propel it forward .</a:t>
            </a:r>
          </a:p>
          <a:p>
            <a:r>
              <a:rPr lang="en-IN" dirty="0"/>
              <a:t>They are one type of </a:t>
            </a:r>
            <a:r>
              <a:rPr lang="en-IN" b="1" dirty="0">
                <a:solidFill>
                  <a:srgbClr val="FF0000"/>
                </a:solidFill>
              </a:rPr>
              <a:t>positive displacement </a:t>
            </a:r>
            <a:r>
              <a:rPr lang="en-IN" dirty="0"/>
              <a:t>pump valves are not required to provide unidirectional flow.</a:t>
            </a:r>
          </a:p>
          <a:p>
            <a:r>
              <a:rPr lang="en-IN" dirty="0"/>
              <a:t>The output of the roller pump depends upon the speed of the pump and the volume displaced with each revolution.</a:t>
            </a:r>
          </a:p>
          <a:p>
            <a:r>
              <a:rPr lang="en-IN" dirty="0"/>
              <a:t>Roller pumps use a roller that compresses a segment of blood-filled resilient tubing against a </a:t>
            </a:r>
            <a:r>
              <a:rPr lang="en-IN" dirty="0" err="1"/>
              <a:t>semicircular</a:t>
            </a:r>
            <a:r>
              <a:rPr lang="en-IN" dirty="0"/>
              <a:t> backing </a:t>
            </a:r>
            <a:r>
              <a:rPr lang="en-IN" dirty="0" err="1"/>
              <a:t>plate,propelling</a:t>
            </a:r>
            <a:r>
              <a:rPr lang="en-IN" dirty="0"/>
              <a:t> the blood forward.</a:t>
            </a:r>
          </a:p>
          <a:p>
            <a:r>
              <a:rPr lang="en-IN" dirty="0"/>
              <a:t>Depending upon the number of </a:t>
            </a:r>
            <a:r>
              <a:rPr lang="en-IN" dirty="0" err="1"/>
              <a:t>rollers,roller</a:t>
            </a:r>
            <a:r>
              <a:rPr lang="en-IN" dirty="0"/>
              <a:t> pumps are classified as single ,double and multiple roller pumps.</a:t>
            </a:r>
          </a:p>
          <a:p>
            <a:r>
              <a:rPr lang="en-IN" dirty="0"/>
              <a:t>The basic design of the roller pump was </a:t>
            </a:r>
            <a:r>
              <a:rPr lang="en-IN" dirty="0" err="1"/>
              <a:t>pantented</a:t>
            </a:r>
            <a:r>
              <a:rPr lang="en-IN" dirty="0"/>
              <a:t> in 1855 by porter and Bradley.</a:t>
            </a:r>
          </a:p>
          <a:p>
            <a:r>
              <a:rPr lang="en-IN" dirty="0"/>
              <a:t>Refinements in pump design and materials engineering have led to the efficient and effective roller pumps used today.</a:t>
            </a:r>
          </a:p>
          <a:p>
            <a:endParaRPr lang="en-IN" dirty="0"/>
          </a:p>
        </p:txBody>
      </p:sp>
    </p:spTree>
    <p:extLst>
      <p:ext uri="{BB962C8B-B14F-4D97-AF65-F5344CB8AC3E}">
        <p14:creationId xmlns:p14="http://schemas.microsoft.com/office/powerpoint/2010/main" val="1260285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54A4E-ED88-B58D-F464-79755B95AA0A}"/>
              </a:ext>
            </a:extLst>
          </p:cNvPr>
          <p:cNvSpPr>
            <a:spLocks noGrp="1"/>
          </p:cNvSpPr>
          <p:nvPr>
            <p:ph type="title"/>
          </p:nvPr>
        </p:nvSpPr>
        <p:spPr/>
        <p:txBody>
          <a:bodyPr/>
          <a:lstStyle/>
          <a:p>
            <a:r>
              <a:rPr lang="en-IN" dirty="0"/>
              <a:t>Roller pump </a:t>
            </a:r>
          </a:p>
        </p:txBody>
      </p:sp>
      <p:sp>
        <p:nvSpPr>
          <p:cNvPr id="3" name="Content Placeholder 2">
            <a:extLst>
              <a:ext uri="{FF2B5EF4-FFF2-40B4-BE49-F238E27FC236}">
                <a16:creationId xmlns:a16="http://schemas.microsoft.com/office/drawing/2014/main" id="{0E5B4FD0-300D-72D0-615C-06C7361E28C1}"/>
              </a:ext>
            </a:extLst>
          </p:cNvPr>
          <p:cNvSpPr>
            <a:spLocks noGrp="1"/>
          </p:cNvSpPr>
          <p:nvPr>
            <p:ph idx="1"/>
          </p:nvPr>
        </p:nvSpPr>
        <p:spPr/>
        <p:txBody>
          <a:bodyPr>
            <a:normAutofit fontScale="62500" lnSpcReduction="20000"/>
          </a:bodyPr>
          <a:lstStyle/>
          <a:p>
            <a:r>
              <a:rPr lang="en-IN" dirty="0"/>
              <a:t>The tubing used in the early pumps had a tendency to move vertically up the backing plate and forward through the pumping chamber as the roller passed over it .</a:t>
            </a:r>
          </a:p>
          <a:p>
            <a:r>
              <a:rPr lang="en-IN" dirty="0"/>
              <a:t>Several techniques used to prevent </a:t>
            </a:r>
            <a:r>
              <a:rPr lang="en-IN" dirty="0" err="1"/>
              <a:t>ventrical</a:t>
            </a:r>
            <a:r>
              <a:rPr lang="en-IN" dirty="0"/>
              <a:t> movement of the tubing are depicted. The forward movement of tubing has been controlled by having tubing inserts or brushing in the pump head which hold the tubing in place at the inlet and outlet areas of the pump raceway.</a:t>
            </a:r>
          </a:p>
          <a:p>
            <a:r>
              <a:rPr lang="en-IN" dirty="0"/>
              <a:t>This provides a constant stroke volume with each pump cycle .the term “</a:t>
            </a:r>
            <a:r>
              <a:rPr lang="en-IN" dirty="0">
                <a:solidFill>
                  <a:srgbClr val="FF0000"/>
                </a:solidFill>
              </a:rPr>
              <a:t>Pump </a:t>
            </a:r>
            <a:r>
              <a:rPr lang="en-IN" dirty="0" err="1">
                <a:solidFill>
                  <a:srgbClr val="FF0000"/>
                </a:solidFill>
              </a:rPr>
              <a:t>occlustion</a:t>
            </a:r>
            <a:r>
              <a:rPr lang="en-IN" dirty="0" err="1"/>
              <a:t>”refer</a:t>
            </a:r>
            <a:r>
              <a:rPr lang="en-IN" dirty="0"/>
              <a:t> to the occlusion of tubing as the roller presses the tubing against the raceways.</a:t>
            </a:r>
          </a:p>
          <a:p>
            <a:r>
              <a:rPr lang="en-IN" dirty="0"/>
              <a:t>Most pump allow the operator to set the occlusion of each roller separately. The proper tubing occlusion can be </a:t>
            </a:r>
            <a:r>
              <a:rPr lang="en-IN" dirty="0" err="1"/>
              <a:t>achived</a:t>
            </a:r>
            <a:r>
              <a:rPr lang="en-IN" dirty="0"/>
              <a:t> using the procedure.</a:t>
            </a:r>
          </a:p>
          <a:p>
            <a:r>
              <a:rPr lang="en-IN" dirty="0"/>
              <a:t>The occlusion of each roller should be checked at different area of the backing plate .it is possible for the backing plate to get “out of </a:t>
            </a:r>
            <a:r>
              <a:rPr lang="en-IN" dirty="0" err="1"/>
              <a:t>round”so</a:t>
            </a:r>
            <a:r>
              <a:rPr lang="en-IN" dirty="0"/>
              <a:t> that </a:t>
            </a:r>
            <a:r>
              <a:rPr lang="en-IN" dirty="0" err="1"/>
              <a:t>occlustion</a:t>
            </a:r>
            <a:r>
              <a:rPr lang="en-IN" dirty="0"/>
              <a:t> can vary somewhat at different point of backplate.</a:t>
            </a:r>
          </a:p>
          <a:p>
            <a:r>
              <a:rPr lang="en-IN" dirty="0"/>
              <a:t>If there is a wide discrepancy between different area on the backplate the pump should be repaired.</a:t>
            </a:r>
          </a:p>
          <a:p>
            <a:r>
              <a:rPr lang="en-IN" dirty="0"/>
              <a:t>It was initially felt that a nonocclusive pump would cause less </a:t>
            </a:r>
            <a:r>
              <a:rPr lang="en-IN" dirty="0" err="1"/>
              <a:t>hemolysis</a:t>
            </a:r>
            <a:r>
              <a:rPr lang="en-IN" dirty="0"/>
              <a:t> than an occlusive one.</a:t>
            </a:r>
          </a:p>
          <a:p>
            <a:r>
              <a:rPr lang="en-IN" dirty="0"/>
              <a:t>It is now felt that a pump which is “just </a:t>
            </a:r>
            <a:r>
              <a:rPr lang="en-IN" dirty="0" err="1"/>
              <a:t>occlusive”cause</a:t>
            </a:r>
            <a:r>
              <a:rPr lang="en-IN" dirty="0"/>
              <a:t> the lowest </a:t>
            </a:r>
            <a:r>
              <a:rPr lang="en-IN" dirty="0" err="1"/>
              <a:t>hemolysis</a:t>
            </a:r>
            <a:r>
              <a:rPr lang="en-IN" dirty="0"/>
              <a:t> rates.</a:t>
            </a:r>
          </a:p>
          <a:p>
            <a:r>
              <a:rPr lang="en-IN" dirty="0"/>
              <a:t>A nonocclusive pump allows high backflow velocities increasing the kinetic energy transferred to the blood there by increasing </a:t>
            </a:r>
            <a:r>
              <a:rPr lang="en-IN" dirty="0" err="1"/>
              <a:t>hemolysis</a:t>
            </a:r>
            <a:r>
              <a:rPr lang="en-IN" dirty="0"/>
              <a:t>.</a:t>
            </a:r>
          </a:p>
          <a:p>
            <a:endParaRPr lang="en-IN" dirty="0"/>
          </a:p>
        </p:txBody>
      </p:sp>
    </p:spTree>
    <p:extLst>
      <p:ext uri="{BB962C8B-B14F-4D97-AF65-F5344CB8AC3E}">
        <p14:creationId xmlns:p14="http://schemas.microsoft.com/office/powerpoint/2010/main" val="777752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EC5EC-2B98-FE16-3C7F-70C4C5C87B97}"/>
              </a:ext>
            </a:extLst>
          </p:cNvPr>
          <p:cNvSpPr>
            <a:spLocks noGrp="1"/>
          </p:cNvSpPr>
          <p:nvPr>
            <p:ph type="title"/>
          </p:nvPr>
        </p:nvSpPr>
        <p:spPr/>
        <p:txBody>
          <a:bodyPr/>
          <a:lstStyle/>
          <a:p>
            <a:r>
              <a:rPr lang="en-IN" dirty="0"/>
              <a:t>Roller pump</a:t>
            </a:r>
            <a:br>
              <a:rPr lang="en-IN" dirty="0"/>
            </a:br>
            <a:endParaRPr lang="en-IN" dirty="0"/>
          </a:p>
        </p:txBody>
      </p:sp>
      <p:sp>
        <p:nvSpPr>
          <p:cNvPr id="3" name="Content Placeholder 2">
            <a:extLst>
              <a:ext uri="{FF2B5EF4-FFF2-40B4-BE49-F238E27FC236}">
                <a16:creationId xmlns:a16="http://schemas.microsoft.com/office/drawing/2014/main" id="{F33DA223-AD5A-F13D-DF9A-391BFBFB9395}"/>
              </a:ext>
            </a:extLst>
          </p:cNvPr>
          <p:cNvSpPr>
            <a:spLocks noGrp="1"/>
          </p:cNvSpPr>
          <p:nvPr>
            <p:ph idx="1"/>
          </p:nvPr>
        </p:nvSpPr>
        <p:spPr/>
        <p:txBody>
          <a:bodyPr>
            <a:normAutofit fontScale="62500" lnSpcReduction="20000"/>
          </a:bodyPr>
          <a:lstStyle/>
          <a:p>
            <a:r>
              <a:rPr lang="en-IN" dirty="0"/>
              <a:t>A nonocclusive pump also requires more revolution per minute for any given forward flow rate compared to an occlusive pump.</a:t>
            </a:r>
          </a:p>
          <a:p>
            <a:r>
              <a:rPr lang="en-IN" dirty="0"/>
              <a:t>Roller pump designs have been altered in an attempt to minimize </a:t>
            </a:r>
            <a:r>
              <a:rPr lang="en-IN" dirty="0" err="1"/>
              <a:t>hemolysis</a:t>
            </a:r>
            <a:r>
              <a:rPr lang="en-IN" dirty="0"/>
              <a:t>.</a:t>
            </a:r>
          </a:p>
          <a:p>
            <a:r>
              <a:rPr lang="en-IN" dirty="0"/>
              <a:t>This effort has focused upon the speed required to achieve a desired flow ,the number of roller pump contains and the proper occlusion of rollers.</a:t>
            </a:r>
          </a:p>
          <a:p>
            <a:r>
              <a:rPr lang="en-IN" dirty="0"/>
              <a:t>It is generally accepted that as the revolutions per minute and the number for rollers are increased the </a:t>
            </a:r>
            <a:r>
              <a:rPr lang="en-IN" dirty="0" err="1"/>
              <a:t>hemolysis</a:t>
            </a:r>
            <a:r>
              <a:rPr lang="en-IN" dirty="0"/>
              <a:t> rate increase</a:t>
            </a:r>
          </a:p>
          <a:p>
            <a:r>
              <a:rPr lang="en-IN" dirty="0"/>
              <a:t>This can be attributed to several factors including mechanical compression friction heat and sheer stress.</a:t>
            </a:r>
          </a:p>
          <a:p>
            <a:r>
              <a:rPr lang="en-IN" dirty="0"/>
              <a:t>Revolution per minute can be decreased while maintaining the same flow rate if tubing diameter is increased and the number of rollers is increased ,</a:t>
            </a:r>
          </a:p>
          <a:p>
            <a:r>
              <a:rPr lang="en-IN" dirty="0"/>
              <a:t>Pump calibration should remain relatively constant over a period of months .</a:t>
            </a:r>
          </a:p>
          <a:p>
            <a:r>
              <a:rPr lang="en-IN" dirty="0"/>
              <a:t>The calibration needs to be checked only at 6-months intervals between these checks the output of pump should remain within 5% of the original calibration cure.</a:t>
            </a:r>
          </a:p>
          <a:p>
            <a:r>
              <a:rPr lang="en-IN" dirty="0"/>
              <a:t>If a change is made in tubing  a new calibration curve should obviously be generated.</a:t>
            </a:r>
          </a:p>
          <a:p>
            <a:r>
              <a:rPr lang="en-IN" dirty="0"/>
              <a:t>Occlusive roller pumps are quite afterload insensitive the use of the calibration curve in estimating pump flow from revolution per minutes is very accurate. </a:t>
            </a:r>
          </a:p>
          <a:p>
            <a:endParaRPr lang="en-IN" dirty="0"/>
          </a:p>
        </p:txBody>
      </p:sp>
    </p:spTree>
    <p:extLst>
      <p:ext uri="{BB962C8B-B14F-4D97-AF65-F5344CB8AC3E}">
        <p14:creationId xmlns:p14="http://schemas.microsoft.com/office/powerpoint/2010/main" val="2225382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45DEB-A248-394E-B625-88271F2FDDAE}"/>
              </a:ext>
            </a:extLst>
          </p:cNvPr>
          <p:cNvSpPr>
            <a:spLocks noGrp="1"/>
          </p:cNvSpPr>
          <p:nvPr>
            <p:ph type="title"/>
          </p:nvPr>
        </p:nvSpPr>
        <p:spPr/>
        <p:txBody>
          <a:bodyPr/>
          <a:lstStyle/>
          <a:p>
            <a:r>
              <a:rPr lang="en-US" dirty="0"/>
              <a:t>SINGLE ROLLER PUMP</a:t>
            </a:r>
            <a:endParaRPr lang="en-IN" dirty="0"/>
          </a:p>
        </p:txBody>
      </p:sp>
      <p:sp>
        <p:nvSpPr>
          <p:cNvPr id="3" name="Content Placeholder 2">
            <a:extLst>
              <a:ext uri="{FF2B5EF4-FFF2-40B4-BE49-F238E27FC236}">
                <a16:creationId xmlns:a16="http://schemas.microsoft.com/office/drawing/2014/main" id="{7FA2A943-68DA-6F5C-DDF2-384B232AB1A6}"/>
              </a:ext>
            </a:extLst>
          </p:cNvPr>
          <p:cNvSpPr>
            <a:spLocks noGrp="1"/>
          </p:cNvSpPr>
          <p:nvPr>
            <p:ph idx="1"/>
          </p:nvPr>
        </p:nvSpPr>
        <p:spPr/>
        <p:txBody>
          <a:bodyPr/>
          <a:lstStyle/>
          <a:p>
            <a:endParaRPr lang="en-IN"/>
          </a:p>
        </p:txBody>
      </p:sp>
      <p:sp>
        <p:nvSpPr>
          <p:cNvPr id="4" name="Text Placeholder 3">
            <a:extLst>
              <a:ext uri="{FF2B5EF4-FFF2-40B4-BE49-F238E27FC236}">
                <a16:creationId xmlns:a16="http://schemas.microsoft.com/office/drawing/2014/main" id="{62FAB0DA-FE0A-0439-BFFA-6FD2DA6F1AA0}"/>
              </a:ext>
            </a:extLst>
          </p:cNvPr>
          <p:cNvSpPr>
            <a:spLocks noGrp="1"/>
          </p:cNvSpPr>
          <p:nvPr>
            <p:ph type="body" sz="half" idx="2"/>
          </p:nvPr>
        </p:nvSpPr>
        <p:spPr/>
        <p:txBody>
          <a:bodyPr/>
          <a:lstStyle/>
          <a:p>
            <a:r>
              <a:rPr lang="en-US" dirty="0"/>
              <a:t>The single roller pump consists of a circular raceway in which a 360 degree loop of tubing is </a:t>
            </a:r>
            <a:r>
              <a:rPr lang="en-US" dirty="0" err="1"/>
              <a:t>insersted</a:t>
            </a:r>
            <a:r>
              <a:rPr lang="en-US" dirty="0"/>
              <a:t> .</a:t>
            </a:r>
          </a:p>
          <a:p>
            <a:r>
              <a:rPr lang="en-US" dirty="0"/>
              <a:t>The output of single roller pump is independent of afterload when the pump is properly occluded </a:t>
            </a:r>
          </a:p>
          <a:p>
            <a:r>
              <a:rPr lang="en-US" dirty="0"/>
              <a:t>Single roller pump produces more pulsatile flow than the conventional twin roller pump.</a:t>
            </a:r>
          </a:p>
          <a:p>
            <a:endParaRPr lang="en-US" dirty="0"/>
          </a:p>
        </p:txBody>
      </p:sp>
    </p:spTree>
    <p:extLst>
      <p:ext uri="{BB962C8B-B14F-4D97-AF65-F5344CB8AC3E}">
        <p14:creationId xmlns:p14="http://schemas.microsoft.com/office/powerpoint/2010/main" val="852763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62B7F-7B3A-5D9D-2273-C1907DA141DA}"/>
              </a:ext>
            </a:extLst>
          </p:cNvPr>
          <p:cNvSpPr>
            <a:spLocks noGrp="1"/>
          </p:cNvSpPr>
          <p:nvPr>
            <p:ph type="title"/>
          </p:nvPr>
        </p:nvSpPr>
        <p:spPr/>
        <p:txBody>
          <a:bodyPr/>
          <a:lstStyle/>
          <a:p>
            <a:r>
              <a:rPr lang="en-US" dirty="0"/>
              <a:t>Double / twin roller pump</a:t>
            </a:r>
            <a:endParaRPr lang="en-IN" dirty="0"/>
          </a:p>
        </p:txBody>
      </p:sp>
      <p:sp>
        <p:nvSpPr>
          <p:cNvPr id="3" name="Content Placeholder 2">
            <a:extLst>
              <a:ext uri="{FF2B5EF4-FFF2-40B4-BE49-F238E27FC236}">
                <a16:creationId xmlns:a16="http://schemas.microsoft.com/office/drawing/2014/main" id="{440FDC17-7278-1822-9B85-EC04354264DB}"/>
              </a:ext>
            </a:extLst>
          </p:cNvPr>
          <p:cNvSpPr>
            <a:spLocks noGrp="1"/>
          </p:cNvSpPr>
          <p:nvPr>
            <p:ph idx="1"/>
          </p:nvPr>
        </p:nvSpPr>
        <p:spPr/>
        <p:txBody>
          <a:bodyPr/>
          <a:lstStyle/>
          <a:p>
            <a:endParaRPr lang="en-IN"/>
          </a:p>
        </p:txBody>
      </p:sp>
      <p:sp>
        <p:nvSpPr>
          <p:cNvPr id="4" name="Text Placeholder 3">
            <a:extLst>
              <a:ext uri="{FF2B5EF4-FFF2-40B4-BE49-F238E27FC236}">
                <a16:creationId xmlns:a16="http://schemas.microsoft.com/office/drawing/2014/main" id="{A6FD25C1-F96F-1121-315C-07DCBFDBD14E}"/>
              </a:ext>
            </a:extLst>
          </p:cNvPr>
          <p:cNvSpPr>
            <a:spLocks noGrp="1"/>
          </p:cNvSpPr>
          <p:nvPr>
            <p:ph type="body" sz="half" idx="2"/>
          </p:nvPr>
        </p:nvSpPr>
        <p:spPr/>
        <p:txBody>
          <a:bodyPr/>
          <a:lstStyle/>
          <a:p>
            <a:r>
              <a:rPr lang="en-US" dirty="0"/>
              <a:t>The double or twin roller pump has been the most widely used pump in open heart surgical procedures.</a:t>
            </a:r>
          </a:p>
          <a:p>
            <a:r>
              <a:rPr lang="en-US" dirty="0"/>
              <a:t>This design of the twin –roller pump combines a210 degree semicircular backing plate and two roller that are 180 degree out of phase with one other.</a:t>
            </a:r>
          </a:p>
          <a:p>
            <a:r>
              <a:rPr lang="en-US" dirty="0"/>
              <a:t>As one roller end its occlusive phase ,the other has already begun its occlusive phase .</a:t>
            </a:r>
          </a:p>
          <a:p>
            <a:r>
              <a:rPr lang="en-US" dirty="0"/>
              <a:t>The tubing is always compressed by one of the two rollers .</a:t>
            </a:r>
          </a:p>
          <a:p>
            <a:r>
              <a:rPr lang="en-US" dirty="0"/>
              <a:t>The flow produced is relatively non pulsatile.</a:t>
            </a:r>
          </a:p>
          <a:p>
            <a:endParaRPr lang="en-IN" dirty="0"/>
          </a:p>
        </p:txBody>
      </p:sp>
    </p:spTree>
    <p:extLst>
      <p:ext uri="{BB962C8B-B14F-4D97-AF65-F5344CB8AC3E}">
        <p14:creationId xmlns:p14="http://schemas.microsoft.com/office/powerpoint/2010/main" val="36168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1C91C-CAFF-939E-D744-D97380C98075}"/>
              </a:ext>
            </a:extLst>
          </p:cNvPr>
          <p:cNvSpPr>
            <a:spLocks noGrp="1"/>
          </p:cNvSpPr>
          <p:nvPr>
            <p:ph type="title"/>
          </p:nvPr>
        </p:nvSpPr>
        <p:spPr/>
        <p:txBody>
          <a:bodyPr/>
          <a:lstStyle/>
          <a:p>
            <a:r>
              <a:rPr lang="en-US" dirty="0"/>
              <a:t>MULTIPLE ROLLER PUMP</a:t>
            </a:r>
            <a:endParaRPr lang="en-IN" dirty="0"/>
          </a:p>
        </p:txBody>
      </p:sp>
      <p:sp>
        <p:nvSpPr>
          <p:cNvPr id="3" name="Content Placeholder 2">
            <a:extLst>
              <a:ext uri="{FF2B5EF4-FFF2-40B4-BE49-F238E27FC236}">
                <a16:creationId xmlns:a16="http://schemas.microsoft.com/office/drawing/2014/main" id="{90789DC2-684D-D66E-4E5B-974FB7346F7E}"/>
              </a:ext>
            </a:extLst>
          </p:cNvPr>
          <p:cNvSpPr>
            <a:spLocks noGrp="1"/>
          </p:cNvSpPr>
          <p:nvPr>
            <p:ph idx="1"/>
          </p:nvPr>
        </p:nvSpPr>
        <p:spPr/>
        <p:txBody>
          <a:bodyPr/>
          <a:lstStyle/>
          <a:p>
            <a:endParaRPr lang="en-IN"/>
          </a:p>
        </p:txBody>
      </p:sp>
      <p:sp>
        <p:nvSpPr>
          <p:cNvPr id="4" name="Text Placeholder 3">
            <a:extLst>
              <a:ext uri="{FF2B5EF4-FFF2-40B4-BE49-F238E27FC236}">
                <a16:creationId xmlns:a16="http://schemas.microsoft.com/office/drawing/2014/main" id="{45D97C3B-8F80-D5A0-71A8-6C795ABF0472}"/>
              </a:ext>
            </a:extLst>
          </p:cNvPr>
          <p:cNvSpPr>
            <a:spLocks noGrp="1"/>
          </p:cNvSpPr>
          <p:nvPr>
            <p:ph type="body" sz="half" idx="2"/>
          </p:nvPr>
        </p:nvSpPr>
        <p:spPr/>
        <p:txBody>
          <a:bodyPr>
            <a:normAutofit fontScale="92500" lnSpcReduction="20000"/>
          </a:bodyPr>
          <a:lstStyle/>
          <a:p>
            <a:r>
              <a:rPr lang="en-US" dirty="0"/>
              <a:t>The multiple roller pump has been proposed for extracorporeal blood handing using three or more roller.</a:t>
            </a:r>
          </a:p>
          <a:p>
            <a:r>
              <a:rPr lang="en-US" dirty="0"/>
              <a:t>The curvature of the backing plate can be reduced to 120 degree or less</a:t>
            </a:r>
          </a:p>
          <a:p>
            <a:r>
              <a:rPr lang="en-US" dirty="0"/>
              <a:t>Since it has been shown that an increase in the number of rollers increase hemolysis this design has never gained acceptance in clinical settings.</a:t>
            </a:r>
          </a:p>
          <a:p>
            <a:r>
              <a:rPr lang="en-US" dirty="0"/>
              <a:t>Advantages:</a:t>
            </a:r>
          </a:p>
          <a:p>
            <a:r>
              <a:rPr lang="en-US" dirty="0"/>
              <a:t>Occlusive therefore if power goes out the arterial line won’t act as a venous line .</a:t>
            </a:r>
          </a:p>
          <a:p>
            <a:r>
              <a:rPr lang="en-US" dirty="0"/>
              <a:t>Output is accurate because it is not dependent of the circuits resistance.</a:t>
            </a:r>
          </a:p>
          <a:p>
            <a:r>
              <a:rPr lang="en-US" dirty="0"/>
              <a:t>Disadvantages</a:t>
            </a:r>
          </a:p>
          <a:p>
            <a:r>
              <a:rPr lang="en-US" dirty="0"/>
              <a:t>Can cause large amount of damage to blood if over –occluded. </a:t>
            </a:r>
            <a:endParaRPr lang="en-IN" dirty="0"/>
          </a:p>
        </p:txBody>
      </p:sp>
    </p:spTree>
    <p:extLst>
      <p:ext uri="{BB962C8B-B14F-4D97-AF65-F5344CB8AC3E}">
        <p14:creationId xmlns:p14="http://schemas.microsoft.com/office/powerpoint/2010/main" val="3663677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1E1E5-9041-DC9B-EDC1-69F9D189D320}"/>
              </a:ext>
            </a:extLst>
          </p:cNvPr>
          <p:cNvSpPr>
            <a:spLocks noGrp="1"/>
          </p:cNvSpPr>
          <p:nvPr>
            <p:ph type="title"/>
          </p:nvPr>
        </p:nvSpPr>
        <p:spPr/>
        <p:txBody>
          <a:bodyPr/>
          <a:lstStyle/>
          <a:p>
            <a:r>
              <a:rPr lang="en-IN" dirty="0"/>
              <a:t>Reciprocating pumps</a:t>
            </a:r>
          </a:p>
        </p:txBody>
      </p:sp>
      <p:sp>
        <p:nvSpPr>
          <p:cNvPr id="3" name="Content Placeholder 2">
            <a:extLst>
              <a:ext uri="{FF2B5EF4-FFF2-40B4-BE49-F238E27FC236}">
                <a16:creationId xmlns:a16="http://schemas.microsoft.com/office/drawing/2014/main" id="{AF603EDB-A742-0679-B7A8-869B08BC5C23}"/>
              </a:ext>
            </a:extLst>
          </p:cNvPr>
          <p:cNvSpPr>
            <a:spLocks noGrp="1"/>
          </p:cNvSpPr>
          <p:nvPr>
            <p:ph idx="1"/>
          </p:nvPr>
        </p:nvSpPr>
        <p:spPr/>
        <p:txBody>
          <a:bodyPr>
            <a:normAutofit fontScale="77500" lnSpcReduction="20000"/>
          </a:bodyPr>
          <a:lstStyle/>
          <a:p>
            <a:r>
              <a:rPr lang="en-IN" dirty="0"/>
              <a:t>Pistons</a:t>
            </a:r>
          </a:p>
          <a:p>
            <a:pPr marL="0" indent="0">
              <a:buNone/>
            </a:pPr>
            <a:r>
              <a:rPr lang="en-IN" dirty="0"/>
              <a:t>This pump uses motor driven syringes that are equipped with suitable valves ,delivering pulsatile flow </a:t>
            </a:r>
          </a:p>
          <a:p>
            <a:pPr marL="0" indent="0">
              <a:buNone/>
            </a:pPr>
            <a:r>
              <a:rPr lang="en-IN" dirty="0"/>
              <a:t>Limited to low output capacity .</a:t>
            </a:r>
          </a:p>
          <a:p>
            <a:r>
              <a:rPr lang="en-IN" dirty="0"/>
              <a:t>Bar compression</a:t>
            </a:r>
          </a:p>
          <a:p>
            <a:pPr marL="0" indent="0">
              <a:buNone/>
            </a:pPr>
            <a:r>
              <a:rPr lang="en-IN" dirty="0"/>
              <a:t>Blood moves from the alternate compression and expansion of the tube or bulb between a moving bar and a solid back plate.</a:t>
            </a:r>
          </a:p>
          <a:p>
            <a:r>
              <a:rPr lang="en-IN" dirty="0"/>
              <a:t>Diaphragm pumps</a:t>
            </a:r>
          </a:p>
          <a:p>
            <a:pPr marL="0" indent="0">
              <a:buNone/>
            </a:pPr>
            <a:r>
              <a:rPr lang="en-IN" dirty="0"/>
              <a:t>With a flat diaphragm or finger shaped membrane made of rubber ,plastic or metal blood is propelled forward.</a:t>
            </a:r>
          </a:p>
          <a:p>
            <a:r>
              <a:rPr lang="en-IN" dirty="0"/>
              <a:t>Ventricle pumps </a:t>
            </a:r>
          </a:p>
          <a:p>
            <a:pPr marL="0" indent="0">
              <a:buNone/>
            </a:pPr>
            <a:r>
              <a:rPr lang="en-IN" dirty="0"/>
              <a:t>A compressible chamber mounted in a casing and are activated by displacement of liquid or  gas in the casing .</a:t>
            </a:r>
          </a:p>
        </p:txBody>
      </p:sp>
    </p:spTree>
    <p:extLst>
      <p:ext uri="{BB962C8B-B14F-4D97-AF65-F5344CB8AC3E}">
        <p14:creationId xmlns:p14="http://schemas.microsoft.com/office/powerpoint/2010/main" val="38087608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329</TotalTime>
  <Words>1215</Words>
  <Application>Microsoft Office PowerPoint</Application>
  <PresentationFormat>Widescreen</PresentationFormat>
  <Paragraphs>81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Cambria Math</vt:lpstr>
      <vt:lpstr>Office Theme</vt:lpstr>
      <vt:lpstr> BLOOD PUMP</vt:lpstr>
      <vt:lpstr>Characteristics of an ideal blood pump</vt:lpstr>
      <vt:lpstr>Roller pumps</vt:lpstr>
      <vt:lpstr>Roller pump </vt:lpstr>
      <vt:lpstr>Roller pump </vt:lpstr>
      <vt:lpstr>SINGLE ROLLER PUMP</vt:lpstr>
      <vt:lpstr>Double / twin roller pump</vt:lpstr>
      <vt:lpstr>MULTIPLE ROLLER PUMP</vt:lpstr>
      <vt:lpstr>Reciprocating pumps</vt:lpstr>
      <vt:lpstr>Ventricular blood pumps</vt:lpstr>
      <vt:lpstr>Centrifugal pumps /rottary pump /diagonal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BLOOD PUMP</dc:title>
  <dc:creator>prachi shah</dc:creator>
  <cp:lastModifiedBy>Jayapandiyan Paraman</cp:lastModifiedBy>
  <cp:revision>18</cp:revision>
  <dcterms:created xsi:type="dcterms:W3CDTF">2023-02-22T16:21:15Z</dcterms:created>
  <dcterms:modified xsi:type="dcterms:W3CDTF">2023-09-29T10:45:28Z</dcterms:modified>
</cp:coreProperties>
</file>