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8A87A34-81AB-432B-8DAE-1953F412C126}" type="datetimeFigureOut">
              <a:rPr lang="en-US" smtClean="0"/>
              <a:t>9/29/2023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905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7518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7537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9099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2434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9/29/2023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33253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9/29/2023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404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5340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3574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73136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301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8A87A34-81AB-432B-8DAE-1953F412C126}" type="datetimeFigureOut">
              <a:rPr lang="en-US" smtClean="0"/>
              <a:pPr/>
              <a:t>9/29/2023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D22F896-40B5-4ADD-8801-0D06FADFA095}"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791750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A3F6F-81ED-1181-6A6E-5C30618B25C3}"/>
              </a:ext>
            </a:extLst>
          </p:cNvPr>
          <p:cNvSpPr>
            <a:spLocks noGrp="1"/>
          </p:cNvSpPr>
          <p:nvPr>
            <p:ph type="ctrTitle"/>
          </p:nvPr>
        </p:nvSpPr>
        <p:spPr/>
        <p:txBody>
          <a:bodyPr/>
          <a:lstStyle/>
          <a:p>
            <a:r>
              <a:rPr lang="en-US" dirty="0"/>
              <a:t>Oxygenator </a:t>
            </a:r>
            <a:endParaRPr lang="en-IN" dirty="0"/>
          </a:p>
        </p:txBody>
      </p:sp>
      <p:sp>
        <p:nvSpPr>
          <p:cNvPr id="3" name="Subtitle 2">
            <a:extLst>
              <a:ext uri="{FF2B5EF4-FFF2-40B4-BE49-F238E27FC236}">
                <a16:creationId xmlns:a16="http://schemas.microsoft.com/office/drawing/2014/main" id="{2BBDF069-4BFE-B62D-0748-40573C0D120A}"/>
              </a:ext>
            </a:extLst>
          </p:cNvPr>
          <p:cNvSpPr>
            <a:spLocks noGrp="1"/>
          </p:cNvSpPr>
          <p:nvPr>
            <p:ph type="subTitle" idx="1"/>
          </p:nvPr>
        </p:nvSpPr>
        <p:spPr/>
        <p:txBody>
          <a:bodyPr/>
          <a:lstStyle/>
          <a:p>
            <a:r>
              <a:rPr lang="en-US" dirty="0"/>
              <a:t>Ms. Prachi shah</a:t>
            </a:r>
            <a:endParaRPr lang="en-IN" dirty="0"/>
          </a:p>
        </p:txBody>
      </p:sp>
    </p:spTree>
    <p:extLst>
      <p:ext uri="{BB962C8B-B14F-4D97-AF65-F5344CB8AC3E}">
        <p14:creationId xmlns:p14="http://schemas.microsoft.com/office/powerpoint/2010/main" val="343834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E9537-3C00-378C-B4CA-FC70F4CE1B06}"/>
              </a:ext>
            </a:extLst>
          </p:cNvPr>
          <p:cNvSpPr>
            <a:spLocks noGrp="1"/>
          </p:cNvSpPr>
          <p:nvPr>
            <p:ph type="title"/>
          </p:nvPr>
        </p:nvSpPr>
        <p:spPr/>
        <p:txBody>
          <a:bodyPr/>
          <a:lstStyle/>
          <a:p>
            <a:r>
              <a:rPr lang="en-IN" dirty="0"/>
              <a:t>Bubble oxygenator </a:t>
            </a:r>
          </a:p>
        </p:txBody>
      </p:sp>
      <p:sp>
        <p:nvSpPr>
          <p:cNvPr id="3" name="Content Placeholder 2">
            <a:extLst>
              <a:ext uri="{FF2B5EF4-FFF2-40B4-BE49-F238E27FC236}">
                <a16:creationId xmlns:a16="http://schemas.microsoft.com/office/drawing/2014/main" id="{ED3B3597-2514-59AF-9B69-E868C4C0BAC5}"/>
              </a:ext>
            </a:extLst>
          </p:cNvPr>
          <p:cNvSpPr>
            <a:spLocks noGrp="1"/>
          </p:cNvSpPr>
          <p:nvPr>
            <p:ph idx="1"/>
          </p:nvPr>
        </p:nvSpPr>
        <p:spPr/>
        <p:txBody>
          <a:bodyPr/>
          <a:lstStyle/>
          <a:p>
            <a:r>
              <a:rPr lang="en-IN" dirty="0"/>
              <a:t>Temperature probe wells are provided in the venous and arterial blood paths to allow monitoring of inlet and outlet </a:t>
            </a:r>
            <a:r>
              <a:rPr lang="en-IN" dirty="0" err="1"/>
              <a:t>temperature,respectively</a:t>
            </a:r>
            <a:r>
              <a:rPr lang="en-IN" dirty="0"/>
              <a:t>, ports for blood oxygen saturation measurement may also be provided.</a:t>
            </a:r>
          </a:p>
        </p:txBody>
      </p:sp>
    </p:spTree>
    <p:extLst>
      <p:ext uri="{BB962C8B-B14F-4D97-AF65-F5344CB8AC3E}">
        <p14:creationId xmlns:p14="http://schemas.microsoft.com/office/powerpoint/2010/main" val="1307043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F7C67-F50A-85F1-F782-AE57BE3994A2}"/>
              </a:ext>
            </a:extLst>
          </p:cNvPr>
          <p:cNvSpPr>
            <a:spLocks noGrp="1"/>
          </p:cNvSpPr>
          <p:nvPr>
            <p:ph type="title"/>
          </p:nvPr>
        </p:nvSpPr>
        <p:spPr>
          <a:xfrm>
            <a:off x="881743" y="548640"/>
            <a:ext cx="10254343" cy="1499616"/>
          </a:xfrm>
        </p:spPr>
        <p:txBody>
          <a:bodyPr/>
          <a:lstStyle/>
          <a:p>
            <a:r>
              <a:rPr lang="en-IN" dirty="0"/>
              <a:t>Principles of gas transfer</a:t>
            </a:r>
          </a:p>
        </p:txBody>
      </p:sp>
      <p:sp>
        <p:nvSpPr>
          <p:cNvPr id="3" name="Content Placeholder 2">
            <a:extLst>
              <a:ext uri="{FF2B5EF4-FFF2-40B4-BE49-F238E27FC236}">
                <a16:creationId xmlns:a16="http://schemas.microsoft.com/office/drawing/2014/main" id="{B2D04451-4924-FE7C-45A5-50BD79518779}"/>
              </a:ext>
            </a:extLst>
          </p:cNvPr>
          <p:cNvSpPr>
            <a:spLocks noGrp="1"/>
          </p:cNvSpPr>
          <p:nvPr>
            <p:ph idx="1"/>
          </p:nvPr>
        </p:nvSpPr>
        <p:spPr/>
        <p:txBody>
          <a:bodyPr/>
          <a:lstStyle/>
          <a:p>
            <a:r>
              <a:rPr lang="en-IN" dirty="0"/>
              <a:t>Gas bubbles are dispersed into the venous blood in the bubble column and act as vehicles for the transfer of both oxygen and carbon dioxide .</a:t>
            </a:r>
          </a:p>
          <a:p>
            <a:r>
              <a:rPr lang="en-IN" dirty="0"/>
              <a:t>Oxygen diffuses from the bubble in to the blood film surrounding the bubble.</a:t>
            </a:r>
          </a:p>
          <a:p>
            <a:r>
              <a:rPr lang="en-IN" dirty="0"/>
              <a:t>This transfer is limited by the thickness of the blood film surrounding the bubble and the diffusion coefficient of oxygen in plasma .</a:t>
            </a:r>
          </a:p>
          <a:p>
            <a:r>
              <a:rPr lang="en-IN" dirty="0"/>
              <a:t>Adequate quantities of oxygen are transferred by diffusion owing to the high partial pressure gradient that exists between the gas in the bubble and the inlet blood p02</a:t>
            </a:r>
          </a:p>
          <a:p>
            <a:r>
              <a:rPr lang="en-IN" dirty="0"/>
              <a:t>Carbon dioxide diffuses from the blood film into the bubble which acts as a vehicle for carbon dioxide transport until the bubble </a:t>
            </a:r>
            <a:r>
              <a:rPr lang="en-IN" dirty="0" err="1"/>
              <a:t>brusts</a:t>
            </a:r>
            <a:r>
              <a:rPr lang="en-IN" dirty="0"/>
              <a:t> and the gas </a:t>
            </a:r>
            <a:r>
              <a:rPr lang="en-IN"/>
              <a:t>is released.</a:t>
            </a:r>
            <a:endParaRPr lang="en-IN" dirty="0"/>
          </a:p>
          <a:p>
            <a:endParaRPr lang="en-IN" dirty="0"/>
          </a:p>
        </p:txBody>
      </p:sp>
    </p:spTree>
    <p:extLst>
      <p:ext uri="{BB962C8B-B14F-4D97-AF65-F5344CB8AC3E}">
        <p14:creationId xmlns:p14="http://schemas.microsoft.com/office/powerpoint/2010/main" val="58379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70F6B-A760-882E-ED8C-6A23E3870D90}"/>
              </a:ext>
            </a:extLst>
          </p:cNvPr>
          <p:cNvSpPr>
            <a:spLocks noGrp="1"/>
          </p:cNvSpPr>
          <p:nvPr>
            <p:ph type="title"/>
          </p:nvPr>
        </p:nvSpPr>
        <p:spPr/>
        <p:txBody>
          <a:bodyPr/>
          <a:lstStyle/>
          <a:p>
            <a:r>
              <a:rPr lang="en-IN" dirty="0"/>
              <a:t>Principles of gas transfer</a:t>
            </a:r>
          </a:p>
        </p:txBody>
      </p:sp>
      <p:sp>
        <p:nvSpPr>
          <p:cNvPr id="3" name="Content Placeholder 2">
            <a:extLst>
              <a:ext uri="{FF2B5EF4-FFF2-40B4-BE49-F238E27FC236}">
                <a16:creationId xmlns:a16="http://schemas.microsoft.com/office/drawing/2014/main" id="{14958639-CE84-9D7D-DFAA-40E3AD3F2554}"/>
              </a:ext>
            </a:extLst>
          </p:cNvPr>
          <p:cNvSpPr>
            <a:spLocks noGrp="1"/>
          </p:cNvSpPr>
          <p:nvPr>
            <p:ph idx="1"/>
          </p:nvPr>
        </p:nvSpPr>
        <p:spPr/>
        <p:txBody>
          <a:bodyPr>
            <a:normAutofit fontScale="85000" lnSpcReduction="20000"/>
          </a:bodyPr>
          <a:lstStyle/>
          <a:p>
            <a:r>
              <a:rPr lang="en-IN" dirty="0"/>
              <a:t>Although this transport is limited by the low partial pressure gradient of carbon dioxide between the blood film and the bubble adequate carbon dioxide transfer can occur owing to the high diffusion coefficient of carbon dioxide.</a:t>
            </a:r>
          </a:p>
          <a:p>
            <a:r>
              <a:rPr lang="en-IN" dirty="0"/>
              <a:t>Bubble size critical to adequate gas transfer since the bubble column has fixed dimensions only a certain volume of bubble can be accommodated .</a:t>
            </a:r>
          </a:p>
          <a:p>
            <a:r>
              <a:rPr lang="en-IN" dirty="0"/>
              <a:t>The surface area of a bubble is a function of the square of the radius and the volume is a function of the cube of the radius therefore doubling  the radius of a bubble will increase its surface area by a factor of four and its volume by a factor of eight .</a:t>
            </a:r>
          </a:p>
          <a:p>
            <a:r>
              <a:rPr lang="en-IN" dirty="0"/>
              <a:t>Many small bubbles in a fixed column dimension would provide a large surface area foe oxygen transfer .</a:t>
            </a:r>
          </a:p>
          <a:p>
            <a:r>
              <a:rPr lang="en-IN" dirty="0"/>
              <a:t>Small bubbles are not efficient for carbon dioxide transfer as oxygen diffuse from small bubbles to the blood film layer ,the bubbles collaps and then are not available for carbon dioxide transfer.</a:t>
            </a:r>
          </a:p>
          <a:p>
            <a:r>
              <a:rPr lang="en-IN" dirty="0"/>
              <a:t>If the small bubbles do remain available for transfer only limited amount of carbon dioxide can be accommodated before equilibration occurs between the pc02 of the blood and that of the bubble.</a:t>
            </a:r>
          </a:p>
          <a:p>
            <a:endParaRPr lang="en-IN" dirty="0"/>
          </a:p>
        </p:txBody>
      </p:sp>
    </p:spTree>
    <p:extLst>
      <p:ext uri="{BB962C8B-B14F-4D97-AF65-F5344CB8AC3E}">
        <p14:creationId xmlns:p14="http://schemas.microsoft.com/office/powerpoint/2010/main" val="3304230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C8128-7784-04B9-04E0-34F19F4FE365}"/>
              </a:ext>
            </a:extLst>
          </p:cNvPr>
          <p:cNvSpPr>
            <a:spLocks noGrp="1"/>
          </p:cNvSpPr>
          <p:nvPr>
            <p:ph type="title"/>
          </p:nvPr>
        </p:nvSpPr>
        <p:spPr/>
        <p:txBody>
          <a:bodyPr/>
          <a:lstStyle/>
          <a:p>
            <a:r>
              <a:rPr lang="en-IN" dirty="0"/>
              <a:t>Principles of gas transfer</a:t>
            </a:r>
          </a:p>
        </p:txBody>
      </p:sp>
      <p:sp>
        <p:nvSpPr>
          <p:cNvPr id="3" name="Content Placeholder 2">
            <a:extLst>
              <a:ext uri="{FF2B5EF4-FFF2-40B4-BE49-F238E27FC236}">
                <a16:creationId xmlns:a16="http://schemas.microsoft.com/office/drawing/2014/main" id="{56CF4636-C5F8-BCCA-B3A0-9C2C578ECC45}"/>
              </a:ext>
            </a:extLst>
          </p:cNvPr>
          <p:cNvSpPr>
            <a:spLocks noGrp="1"/>
          </p:cNvSpPr>
          <p:nvPr>
            <p:ph idx="1"/>
          </p:nvPr>
        </p:nvSpPr>
        <p:spPr/>
        <p:txBody>
          <a:bodyPr>
            <a:normAutofit fontScale="70000" lnSpcReduction="20000"/>
          </a:bodyPr>
          <a:lstStyle/>
          <a:p>
            <a:r>
              <a:rPr lang="en-IN" dirty="0"/>
              <a:t>Small bubble may be difficult to eliminate in the </a:t>
            </a:r>
            <a:r>
              <a:rPr lang="en-IN" dirty="0" err="1"/>
              <a:t>debubbling</a:t>
            </a:r>
            <a:r>
              <a:rPr lang="en-IN" dirty="0"/>
              <a:t> area increase the size of the bubble will increase carbon dioxide transfer due to the volume capacity available .</a:t>
            </a:r>
          </a:p>
          <a:p>
            <a:r>
              <a:rPr lang="en-IN" dirty="0"/>
              <a:t>Oxygen transfer may be compromised due to a loss in the total surface area available in a fixed column dimension.</a:t>
            </a:r>
          </a:p>
          <a:p>
            <a:r>
              <a:rPr lang="en-IN" dirty="0"/>
              <a:t>The bubble size selected must be a compromise between optimal surface area for oxygen transfer and volume for carbon dioxide transfer.</a:t>
            </a:r>
          </a:p>
          <a:p>
            <a:r>
              <a:rPr lang="en-IN" dirty="0"/>
              <a:t>A gas dispersion plate is unlikely to produce bubble of one precise size generally bubbles size of 3 to 7 mm are used to optimize both oxygen and carbon dioxide gas transfer.</a:t>
            </a:r>
          </a:p>
          <a:p>
            <a:r>
              <a:rPr lang="en-IN" dirty="0"/>
              <a:t>As the bubble/blood mixture moves out of the bubble column and through the </a:t>
            </a:r>
            <a:r>
              <a:rPr lang="en-IN" dirty="0" err="1"/>
              <a:t>debubbling</a:t>
            </a:r>
            <a:r>
              <a:rPr lang="en-IN" dirty="0"/>
              <a:t>/defoaming area the bubbles will </a:t>
            </a:r>
            <a:r>
              <a:rPr lang="en-IN" dirty="0" err="1"/>
              <a:t>brust</a:t>
            </a:r>
            <a:r>
              <a:rPr lang="en-IN" dirty="0"/>
              <a:t> releasing their contents which are then vented from the device.</a:t>
            </a:r>
          </a:p>
          <a:p>
            <a:r>
              <a:rPr lang="en-IN" dirty="0"/>
              <a:t>This gas environment provides a “secondary” oxygen and carbon dioxide transfer via a filming process beyond that occurring purely from bubble exchange.</a:t>
            </a:r>
          </a:p>
          <a:p>
            <a:r>
              <a:rPr lang="en-IN" dirty="0"/>
              <a:t>If the total area available in the device for secondary oxygenation is decrease total oxygen transfer may be significantly diminished.</a:t>
            </a:r>
          </a:p>
          <a:p>
            <a:r>
              <a:rPr lang="en-IN" dirty="0"/>
              <a:t> </a:t>
            </a:r>
          </a:p>
        </p:txBody>
      </p:sp>
    </p:spTree>
    <p:extLst>
      <p:ext uri="{BB962C8B-B14F-4D97-AF65-F5344CB8AC3E}">
        <p14:creationId xmlns:p14="http://schemas.microsoft.com/office/powerpoint/2010/main" val="4180730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1292C-EF88-F0CC-66D8-0EDE7091B3CB}"/>
              </a:ext>
            </a:extLst>
          </p:cNvPr>
          <p:cNvSpPr>
            <a:spLocks noGrp="1"/>
          </p:cNvSpPr>
          <p:nvPr>
            <p:ph type="title"/>
          </p:nvPr>
        </p:nvSpPr>
        <p:spPr/>
        <p:txBody>
          <a:bodyPr/>
          <a:lstStyle/>
          <a:p>
            <a:r>
              <a:rPr lang="en-IN" dirty="0"/>
              <a:t>Principles of gas transfer</a:t>
            </a:r>
          </a:p>
        </p:txBody>
      </p:sp>
      <p:sp>
        <p:nvSpPr>
          <p:cNvPr id="3" name="Content Placeholder 2">
            <a:extLst>
              <a:ext uri="{FF2B5EF4-FFF2-40B4-BE49-F238E27FC236}">
                <a16:creationId xmlns:a16="http://schemas.microsoft.com/office/drawing/2014/main" id="{077E6251-8B94-3752-D2BC-44E6316EE755}"/>
              </a:ext>
            </a:extLst>
          </p:cNvPr>
          <p:cNvSpPr>
            <a:spLocks noGrp="1"/>
          </p:cNvSpPr>
          <p:nvPr>
            <p:ph idx="1"/>
          </p:nvPr>
        </p:nvSpPr>
        <p:spPr/>
        <p:txBody>
          <a:bodyPr>
            <a:normAutofit fontScale="85000" lnSpcReduction="20000"/>
          </a:bodyPr>
          <a:lstStyle/>
          <a:p>
            <a:r>
              <a:rPr lang="en-IN" dirty="0"/>
              <a:t>One way of compromising this available area is to operate the device with a large volume in the arterial reservoir.</a:t>
            </a:r>
          </a:p>
          <a:p>
            <a:r>
              <a:rPr lang="en-IN" dirty="0"/>
              <a:t>The higher the operating level, the smaller the area available outside of the smaller the area available outside of the bubble column for secondary oxygenation for this reason reservoir level may be limited by the manufacture.</a:t>
            </a:r>
          </a:p>
          <a:p>
            <a:r>
              <a:rPr lang="en-IN" dirty="0"/>
              <a:t>It is not recommended that nitrogen be included in the ventilating gas of a bubble oxygenator and for this reason some </a:t>
            </a:r>
            <a:r>
              <a:rPr lang="en-IN" dirty="0" err="1"/>
              <a:t>denitrogenation</a:t>
            </a:r>
            <a:r>
              <a:rPr lang="en-IN" dirty="0"/>
              <a:t> of the patient will occur .</a:t>
            </a:r>
          </a:p>
          <a:p>
            <a:r>
              <a:rPr lang="en-IN" dirty="0"/>
              <a:t>This nitrogen transfer will occur by a process similar to that described for carbon dioxide.</a:t>
            </a:r>
          </a:p>
          <a:p>
            <a:r>
              <a:rPr lang="en-IN" dirty="0"/>
              <a:t>Nitrogen diffuses according to its concentration gradient from the film of blood surrounding the bubble into the bubble itself.</a:t>
            </a:r>
          </a:p>
          <a:p>
            <a:r>
              <a:rPr lang="en-IN" dirty="0"/>
              <a:t>This nitrogen will be released when the bubble bursts and will be vented from the device the amount of nitrogen removed from the patient will depend upon the  length of the procedure.</a:t>
            </a:r>
          </a:p>
          <a:p>
            <a:r>
              <a:rPr lang="en-IN" dirty="0"/>
              <a:t>Much of the </a:t>
            </a:r>
            <a:r>
              <a:rPr lang="en-IN" dirty="0" err="1"/>
              <a:t>denitrogenation</a:t>
            </a:r>
            <a:r>
              <a:rPr lang="en-IN" dirty="0"/>
              <a:t> occurs both before and after the </a:t>
            </a:r>
            <a:r>
              <a:rPr lang="en-IN" dirty="0" err="1"/>
              <a:t>cpb</a:t>
            </a:r>
            <a:r>
              <a:rPr lang="en-IN" dirty="0"/>
              <a:t> procedure, due to ventilation of the patient which a high fraction of inlet gas oxygen source.</a:t>
            </a:r>
          </a:p>
        </p:txBody>
      </p:sp>
    </p:spTree>
    <p:extLst>
      <p:ext uri="{BB962C8B-B14F-4D97-AF65-F5344CB8AC3E}">
        <p14:creationId xmlns:p14="http://schemas.microsoft.com/office/powerpoint/2010/main" val="704457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DA964-DEF7-0701-33F7-4A70E9F2AB76}"/>
              </a:ext>
            </a:extLst>
          </p:cNvPr>
          <p:cNvSpPr>
            <a:spLocks noGrp="1"/>
          </p:cNvSpPr>
          <p:nvPr>
            <p:ph type="title"/>
          </p:nvPr>
        </p:nvSpPr>
        <p:spPr/>
        <p:txBody>
          <a:bodyPr/>
          <a:lstStyle/>
          <a:p>
            <a:r>
              <a:rPr lang="en-US" dirty="0"/>
              <a:t>The ideal oxygenator </a:t>
            </a:r>
            <a:endParaRPr lang="en-IN" dirty="0"/>
          </a:p>
        </p:txBody>
      </p:sp>
      <p:sp>
        <p:nvSpPr>
          <p:cNvPr id="3" name="Content Placeholder 2">
            <a:extLst>
              <a:ext uri="{FF2B5EF4-FFF2-40B4-BE49-F238E27FC236}">
                <a16:creationId xmlns:a16="http://schemas.microsoft.com/office/drawing/2014/main" id="{84ACE642-2067-6721-9906-887BA375D746}"/>
              </a:ext>
            </a:extLst>
          </p:cNvPr>
          <p:cNvSpPr>
            <a:spLocks noGrp="1"/>
          </p:cNvSpPr>
          <p:nvPr>
            <p:ph sz="quarter" idx="13"/>
          </p:nvPr>
        </p:nvSpPr>
        <p:spPr/>
        <p:txBody>
          <a:bodyPr/>
          <a:lstStyle/>
          <a:p>
            <a:r>
              <a:rPr lang="en-US" dirty="0">
                <a:latin typeface="Arial" panose="020B0604020202020204" pitchFamily="34" charset="0"/>
                <a:cs typeface="Arial" panose="020B0604020202020204" pitchFamily="34" charset="0"/>
              </a:rPr>
              <a:t>The design objectives of an ideal oxygenator have not significantly changed since 1962 when </a:t>
            </a:r>
            <a:r>
              <a:rPr lang="en-US" dirty="0" err="1">
                <a:latin typeface="Arial" panose="020B0604020202020204" pitchFamily="34" charset="0"/>
                <a:cs typeface="Arial" panose="020B0604020202020204" pitchFamily="34" charset="0"/>
              </a:rPr>
              <a:t>galleetti</a:t>
            </a:r>
            <a:r>
              <a:rPr lang="en-US" dirty="0">
                <a:latin typeface="Arial" panose="020B0604020202020204" pitchFamily="34" charset="0"/>
                <a:cs typeface="Arial" panose="020B0604020202020204" pitchFamily="34" charset="0"/>
              </a:rPr>
              <a:t> and </a:t>
            </a:r>
            <a:r>
              <a:rPr lang="en-US" dirty="0" err="1">
                <a:latin typeface="Arial" panose="020B0604020202020204" pitchFamily="34" charset="0"/>
                <a:cs typeface="Arial" panose="020B0604020202020204" pitchFamily="34" charset="0"/>
              </a:rPr>
              <a:t>brecher</a:t>
            </a:r>
            <a:r>
              <a:rPr lang="en-US" dirty="0">
                <a:latin typeface="Arial" panose="020B0604020202020204" pitchFamily="34" charset="0"/>
                <a:cs typeface="Arial" panose="020B0604020202020204" pitchFamily="34" charset="0"/>
              </a:rPr>
              <a:t> described the ideal oxygenator as one that provided.</a:t>
            </a:r>
          </a:p>
          <a:p>
            <a:pPr marL="457200" indent="-457200">
              <a:buFont typeface="+mj-lt"/>
              <a:buAutoNum type="arabicPeriod"/>
            </a:pPr>
            <a:r>
              <a:rPr lang="en-US" dirty="0">
                <a:latin typeface="Arial" panose="020B0604020202020204" pitchFamily="34" charset="0"/>
                <a:cs typeface="Arial" panose="020B0604020202020204" pitchFamily="34" charset="0"/>
              </a:rPr>
              <a:t>Oxygenation of venous blood </a:t>
            </a:r>
          </a:p>
          <a:p>
            <a:pPr marL="457200" indent="-457200">
              <a:buFont typeface="+mj-lt"/>
              <a:buAutoNum type="arabicPeriod"/>
            </a:pPr>
            <a:r>
              <a:rPr lang="en-US" dirty="0">
                <a:latin typeface="Arial" panose="020B0604020202020204" pitchFamily="34" charset="0"/>
                <a:cs typeface="Arial" panose="020B0604020202020204" pitchFamily="34" charset="0"/>
              </a:rPr>
              <a:t>Carbon dioxide </a:t>
            </a:r>
            <a:r>
              <a:rPr lang="en-US" dirty="0" err="1">
                <a:latin typeface="Arial" panose="020B0604020202020204" pitchFamily="34" charset="0"/>
                <a:cs typeface="Arial" panose="020B0604020202020204" pitchFamily="34" charset="0"/>
              </a:rPr>
              <a:t>elimation</a:t>
            </a:r>
            <a:r>
              <a:rPr lang="en-US" dirty="0">
                <a:latin typeface="Arial" panose="020B0604020202020204" pitchFamily="34" charset="0"/>
                <a:cs typeface="Arial" panose="020B0604020202020204" pitchFamily="34" charset="0"/>
              </a:rPr>
              <a:t> </a:t>
            </a:r>
          </a:p>
          <a:p>
            <a:pPr marL="457200" indent="-457200">
              <a:buFont typeface="+mj-lt"/>
              <a:buAutoNum type="arabicPeriod"/>
            </a:pPr>
            <a:r>
              <a:rPr lang="en-US" dirty="0">
                <a:latin typeface="Arial" panose="020B0604020202020204" pitchFamily="34" charset="0"/>
                <a:cs typeface="Arial" panose="020B0604020202020204" pitchFamily="34" charset="0"/>
              </a:rPr>
              <a:t>Minimum </a:t>
            </a:r>
            <a:r>
              <a:rPr lang="en-US" dirty="0" err="1">
                <a:latin typeface="Arial" panose="020B0604020202020204" pitchFamily="34" charset="0"/>
                <a:cs typeface="Arial" panose="020B0604020202020204" pitchFamily="34" charset="0"/>
              </a:rPr>
              <a:t>truma</a:t>
            </a:r>
            <a:r>
              <a:rPr lang="en-US" dirty="0">
                <a:latin typeface="Arial" panose="020B0604020202020204" pitchFamily="34" charset="0"/>
                <a:cs typeface="Arial" panose="020B0604020202020204" pitchFamily="34" charset="0"/>
              </a:rPr>
              <a:t> to the blood </a:t>
            </a:r>
          </a:p>
          <a:p>
            <a:pPr marL="457200" indent="-457200">
              <a:buFont typeface="+mj-lt"/>
              <a:buAutoNum type="arabicPeriod"/>
            </a:pPr>
            <a:r>
              <a:rPr lang="en-US" dirty="0">
                <a:latin typeface="Arial" panose="020B0604020202020204" pitchFamily="34" charset="0"/>
                <a:cs typeface="Arial" panose="020B0604020202020204" pitchFamily="34" charset="0"/>
              </a:rPr>
              <a:t>Small priming volume</a:t>
            </a:r>
          </a:p>
          <a:p>
            <a:pPr marL="457200" indent="-457200">
              <a:buFont typeface="+mj-lt"/>
              <a:buAutoNum type="arabicPeriod"/>
            </a:pPr>
            <a:r>
              <a:rPr lang="en-US" dirty="0">
                <a:latin typeface="Arial" panose="020B0604020202020204" pitchFamily="34" charset="0"/>
                <a:cs typeface="Arial" panose="020B0604020202020204" pitchFamily="34" charset="0"/>
              </a:rPr>
              <a:t>Safety – the device must </a:t>
            </a:r>
            <a:r>
              <a:rPr lang="en-US" dirty="0" err="1">
                <a:latin typeface="Arial" panose="020B0604020202020204" pitchFamily="34" charset="0"/>
                <a:cs typeface="Arial" panose="020B0604020202020204" pitchFamily="34" charset="0"/>
              </a:rPr>
              <a:t>beeasily</a:t>
            </a:r>
            <a:r>
              <a:rPr lang="en-US" dirty="0">
                <a:latin typeface="Arial" panose="020B0604020202020204" pitchFamily="34" charset="0"/>
                <a:cs typeface="Arial" panose="020B0604020202020204" pitchFamily="34" charset="0"/>
              </a:rPr>
              <a:t> assembled ,primed and operated </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5816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7E057-D9B4-9C41-343A-2333E5A05E75}"/>
              </a:ext>
            </a:extLst>
          </p:cNvPr>
          <p:cNvSpPr>
            <a:spLocks noGrp="1"/>
          </p:cNvSpPr>
          <p:nvPr>
            <p:ph type="title"/>
          </p:nvPr>
        </p:nvSpPr>
        <p:spPr/>
        <p:txBody>
          <a:bodyPr/>
          <a:lstStyle/>
          <a:p>
            <a:r>
              <a:rPr lang="en-US" dirty="0"/>
              <a:t>Oxygenator </a:t>
            </a:r>
            <a:endParaRPr lang="en-IN" dirty="0"/>
          </a:p>
        </p:txBody>
      </p:sp>
      <p:sp>
        <p:nvSpPr>
          <p:cNvPr id="3" name="Content Placeholder 2">
            <a:extLst>
              <a:ext uri="{FF2B5EF4-FFF2-40B4-BE49-F238E27FC236}">
                <a16:creationId xmlns:a16="http://schemas.microsoft.com/office/drawing/2014/main" id="{8E5E254C-BC66-E60D-440B-3E46CAED14E1}"/>
              </a:ext>
            </a:extLst>
          </p:cNvPr>
          <p:cNvSpPr>
            <a:spLocks noGrp="1"/>
          </p:cNvSpPr>
          <p:nvPr>
            <p:ph sz="quarter" idx="13"/>
          </p:nvPr>
        </p:nvSpPr>
        <p:spPr/>
        <p:txBody>
          <a:bodyPr>
            <a:normAutofit lnSpcReduction="10000"/>
          </a:bodyPr>
          <a:lstStyle/>
          <a:p>
            <a:r>
              <a:rPr lang="en-US" dirty="0"/>
              <a:t>1.xygenation of venous blood </a:t>
            </a:r>
          </a:p>
          <a:p>
            <a:r>
              <a:rPr lang="en-US" dirty="0"/>
              <a:t>There is must be a safe and efficient means where by venous blood is brought into proximally to a source for oxygen transfer .</a:t>
            </a:r>
          </a:p>
          <a:p>
            <a:r>
              <a:rPr lang="en-US" dirty="0"/>
              <a:t>The blood must be a thin film to overcome the barrier to oxygenation posed by large diffusion distances .</a:t>
            </a:r>
          </a:p>
          <a:p>
            <a:r>
              <a:rPr lang="en-US" dirty="0"/>
              <a:t>The device must have sufficient capacity to provide oxygenation over a wide range of venous inlet </a:t>
            </a:r>
            <a:r>
              <a:rPr lang="en-US" dirty="0" err="1"/>
              <a:t>codition</a:t>
            </a:r>
            <a:r>
              <a:rPr lang="en-US" dirty="0"/>
              <a:t>.</a:t>
            </a:r>
          </a:p>
          <a:p>
            <a:pPr marL="128016" lvl="1" indent="0">
              <a:buNone/>
            </a:pPr>
            <a:r>
              <a:rPr lang="en-US" dirty="0"/>
              <a:t>2.Carbon dioxide elimination </a:t>
            </a:r>
          </a:p>
          <a:p>
            <a:pPr marL="128016" lvl="1" indent="0">
              <a:buNone/>
            </a:pPr>
            <a:r>
              <a:rPr lang="en-US" dirty="0"/>
              <a:t>There must be a safe and efficient means whereby carbon dioxide can be eliminated in sufficient quantities to avoid arterial hypercarbia or hypocarbia .</a:t>
            </a:r>
            <a:endParaRPr lang="en-IN" dirty="0"/>
          </a:p>
        </p:txBody>
      </p:sp>
    </p:spTree>
    <p:extLst>
      <p:ext uri="{BB962C8B-B14F-4D97-AF65-F5344CB8AC3E}">
        <p14:creationId xmlns:p14="http://schemas.microsoft.com/office/powerpoint/2010/main" val="2664216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6A344-115B-B3E0-4FEB-038331C89ADC}"/>
              </a:ext>
            </a:extLst>
          </p:cNvPr>
          <p:cNvSpPr>
            <a:spLocks noGrp="1"/>
          </p:cNvSpPr>
          <p:nvPr>
            <p:ph type="title"/>
          </p:nvPr>
        </p:nvSpPr>
        <p:spPr/>
        <p:txBody>
          <a:bodyPr/>
          <a:lstStyle/>
          <a:p>
            <a:r>
              <a:rPr lang="en-US" dirty="0"/>
              <a:t>Oxygenator </a:t>
            </a:r>
            <a:endParaRPr lang="en-IN" dirty="0"/>
          </a:p>
        </p:txBody>
      </p:sp>
      <p:sp>
        <p:nvSpPr>
          <p:cNvPr id="3" name="Content Placeholder 2">
            <a:extLst>
              <a:ext uri="{FF2B5EF4-FFF2-40B4-BE49-F238E27FC236}">
                <a16:creationId xmlns:a16="http://schemas.microsoft.com/office/drawing/2014/main" id="{1007AECC-E53E-8548-BC4D-5EFC93795A5E}"/>
              </a:ext>
            </a:extLst>
          </p:cNvPr>
          <p:cNvSpPr>
            <a:spLocks noGrp="1"/>
          </p:cNvSpPr>
          <p:nvPr>
            <p:ph idx="1"/>
          </p:nvPr>
        </p:nvSpPr>
        <p:spPr/>
        <p:txBody>
          <a:bodyPr/>
          <a:lstStyle/>
          <a:p>
            <a:r>
              <a:rPr lang="en-US" dirty="0"/>
              <a:t>3.Minimum trauma to the blood </a:t>
            </a:r>
          </a:p>
          <a:p>
            <a:r>
              <a:rPr lang="en-US" dirty="0"/>
              <a:t>The gas exchange process must be associated with minimum damage to blood cell ,platelets and protein .</a:t>
            </a:r>
          </a:p>
          <a:p>
            <a:r>
              <a:rPr lang="en-US" dirty="0"/>
              <a:t>This must be accomplished in part by careful design of the device to avoid high shear stress ,areas of turbulence and incompatible surfaces.</a:t>
            </a:r>
          </a:p>
          <a:p>
            <a:r>
              <a:rPr lang="en-US" dirty="0"/>
              <a:t>Trauma induced by the direct exposure of gas to blood must be considered.</a:t>
            </a:r>
          </a:p>
          <a:p>
            <a:r>
              <a:rPr lang="en-IN" dirty="0"/>
              <a:t>4.Small priming volume </a:t>
            </a:r>
          </a:p>
          <a:p>
            <a:r>
              <a:rPr lang="en-IN" dirty="0"/>
              <a:t>The oxygenator must be able to perform adequate gas exchange with a minimum contribution to the total priming volume of the extracorporeal circuit.</a:t>
            </a:r>
          </a:p>
          <a:p>
            <a:endParaRPr lang="en-IN" dirty="0"/>
          </a:p>
        </p:txBody>
      </p:sp>
    </p:spTree>
    <p:extLst>
      <p:ext uri="{BB962C8B-B14F-4D97-AF65-F5344CB8AC3E}">
        <p14:creationId xmlns:p14="http://schemas.microsoft.com/office/powerpoint/2010/main" val="2071880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6851E-54CC-CDDD-4F83-0506DBB0EDFF}"/>
              </a:ext>
            </a:extLst>
          </p:cNvPr>
          <p:cNvSpPr>
            <a:spLocks noGrp="1"/>
          </p:cNvSpPr>
          <p:nvPr>
            <p:ph type="title"/>
          </p:nvPr>
        </p:nvSpPr>
        <p:spPr/>
        <p:txBody>
          <a:bodyPr/>
          <a:lstStyle/>
          <a:p>
            <a:r>
              <a:rPr lang="en-US" dirty="0"/>
              <a:t>Oxygenator </a:t>
            </a:r>
            <a:endParaRPr lang="en-IN" dirty="0"/>
          </a:p>
        </p:txBody>
      </p:sp>
      <p:sp>
        <p:nvSpPr>
          <p:cNvPr id="3" name="Content Placeholder 2">
            <a:extLst>
              <a:ext uri="{FF2B5EF4-FFF2-40B4-BE49-F238E27FC236}">
                <a16:creationId xmlns:a16="http://schemas.microsoft.com/office/drawing/2014/main" id="{C4A7E9E9-763A-37A7-45D0-EDD722727780}"/>
              </a:ext>
            </a:extLst>
          </p:cNvPr>
          <p:cNvSpPr>
            <a:spLocks noGrp="1"/>
          </p:cNvSpPr>
          <p:nvPr>
            <p:ph idx="1"/>
          </p:nvPr>
        </p:nvSpPr>
        <p:spPr/>
        <p:txBody>
          <a:bodyPr/>
          <a:lstStyle/>
          <a:p>
            <a:r>
              <a:rPr lang="en-US" dirty="0"/>
              <a:t>This pertains to the impact of hemodilution not only on oxygen delivery but also on protein concentration responsible for oncotic pressure, immunoglobulins , manufacturers should provide device that can be “sized” to the patient thereby ensuring adequate oxygen transfer with minimum priming volume.</a:t>
            </a:r>
          </a:p>
          <a:p>
            <a:r>
              <a:rPr lang="en-US" dirty="0"/>
              <a:t>5. Safety –the device must be easily assembled ,primed and operated.</a:t>
            </a:r>
          </a:p>
          <a:p>
            <a:r>
              <a:rPr lang="en-US" dirty="0"/>
              <a:t>It must be designed to allow important components to be highly accessible and visible and it must be constructed to minimize the possibility of air embolism during normal operation.</a:t>
            </a:r>
          </a:p>
          <a:p>
            <a:endParaRPr lang="en-IN" dirty="0"/>
          </a:p>
        </p:txBody>
      </p:sp>
    </p:spTree>
    <p:extLst>
      <p:ext uri="{BB962C8B-B14F-4D97-AF65-F5344CB8AC3E}">
        <p14:creationId xmlns:p14="http://schemas.microsoft.com/office/powerpoint/2010/main" val="169915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CEE6A-3654-CCE8-6EB2-5A02975F8C86}"/>
              </a:ext>
            </a:extLst>
          </p:cNvPr>
          <p:cNvSpPr>
            <a:spLocks noGrp="1"/>
          </p:cNvSpPr>
          <p:nvPr>
            <p:ph type="title"/>
          </p:nvPr>
        </p:nvSpPr>
        <p:spPr/>
        <p:txBody>
          <a:bodyPr/>
          <a:lstStyle/>
          <a:p>
            <a:r>
              <a:rPr lang="en-US" dirty="0"/>
              <a:t>Bubble oxygenator</a:t>
            </a:r>
            <a:endParaRPr lang="en-IN" dirty="0"/>
          </a:p>
        </p:txBody>
      </p:sp>
      <p:sp>
        <p:nvSpPr>
          <p:cNvPr id="3" name="Content Placeholder 2">
            <a:extLst>
              <a:ext uri="{FF2B5EF4-FFF2-40B4-BE49-F238E27FC236}">
                <a16:creationId xmlns:a16="http://schemas.microsoft.com/office/drawing/2014/main" id="{793133A3-2EFE-859A-6F34-B9D68DDC89A5}"/>
              </a:ext>
            </a:extLst>
          </p:cNvPr>
          <p:cNvSpPr>
            <a:spLocks noGrp="1"/>
          </p:cNvSpPr>
          <p:nvPr>
            <p:ph idx="1"/>
          </p:nvPr>
        </p:nvSpPr>
        <p:spPr/>
        <p:txBody>
          <a:bodyPr>
            <a:normAutofit fontScale="92500" lnSpcReduction="10000"/>
          </a:bodyPr>
          <a:lstStyle/>
          <a:p>
            <a:r>
              <a:rPr lang="en-US" dirty="0"/>
              <a:t>Design</a:t>
            </a:r>
          </a:p>
          <a:p>
            <a:r>
              <a:rPr lang="en-US" dirty="0"/>
              <a:t>The bubble oxygenator is constructed to include three primary sections of operation.</a:t>
            </a:r>
          </a:p>
          <a:p>
            <a:r>
              <a:rPr lang="en-US" dirty="0"/>
              <a:t>1) The bubble column</a:t>
            </a:r>
          </a:p>
          <a:p>
            <a:r>
              <a:rPr lang="en-US" dirty="0"/>
              <a:t>2) The </a:t>
            </a:r>
            <a:r>
              <a:rPr lang="en-US" dirty="0" err="1"/>
              <a:t>debubbling</a:t>
            </a:r>
            <a:r>
              <a:rPr lang="en-US" dirty="0"/>
              <a:t> /defoaming area</a:t>
            </a:r>
          </a:p>
          <a:p>
            <a:r>
              <a:rPr lang="en-US" dirty="0"/>
              <a:t>3) The arterial reservoir </a:t>
            </a:r>
          </a:p>
          <a:p>
            <a:r>
              <a:rPr lang="en-US" dirty="0"/>
              <a:t>In all cases the arterial reservoir should be housed around the </a:t>
            </a:r>
            <a:r>
              <a:rPr lang="en-US" dirty="0" err="1"/>
              <a:t>debubbling</a:t>
            </a:r>
            <a:r>
              <a:rPr lang="en-US" dirty="0"/>
              <a:t>/defoaming area.</a:t>
            </a:r>
          </a:p>
          <a:p>
            <a:r>
              <a:rPr lang="en-US" dirty="0"/>
              <a:t>The position of the bubble column may be arranged in one of two designs sequential or concentric .</a:t>
            </a:r>
          </a:p>
          <a:p>
            <a:r>
              <a:rPr lang="en-US" dirty="0"/>
              <a:t>In the sequential design , the bubble column is distinctly separate from but in series with the other two sections of operation .</a:t>
            </a:r>
            <a:endParaRPr lang="en-IN" dirty="0"/>
          </a:p>
        </p:txBody>
      </p:sp>
    </p:spTree>
    <p:extLst>
      <p:ext uri="{BB962C8B-B14F-4D97-AF65-F5344CB8AC3E}">
        <p14:creationId xmlns:p14="http://schemas.microsoft.com/office/powerpoint/2010/main" val="2636754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46984-3BF1-0A94-A0FA-0CBC79C50545}"/>
              </a:ext>
            </a:extLst>
          </p:cNvPr>
          <p:cNvSpPr>
            <a:spLocks noGrp="1"/>
          </p:cNvSpPr>
          <p:nvPr>
            <p:ph type="title"/>
          </p:nvPr>
        </p:nvSpPr>
        <p:spPr/>
        <p:txBody>
          <a:bodyPr/>
          <a:lstStyle/>
          <a:p>
            <a:r>
              <a:rPr lang="en-US" dirty="0"/>
              <a:t>Bubble oxygenator </a:t>
            </a:r>
            <a:endParaRPr lang="en-IN" dirty="0"/>
          </a:p>
        </p:txBody>
      </p:sp>
      <p:sp>
        <p:nvSpPr>
          <p:cNvPr id="3" name="Content Placeholder 2">
            <a:extLst>
              <a:ext uri="{FF2B5EF4-FFF2-40B4-BE49-F238E27FC236}">
                <a16:creationId xmlns:a16="http://schemas.microsoft.com/office/drawing/2014/main" id="{A119E8AE-DEDC-DB40-C6EC-CA6B4FE6A6D1}"/>
              </a:ext>
            </a:extLst>
          </p:cNvPr>
          <p:cNvSpPr>
            <a:spLocks noGrp="1"/>
          </p:cNvSpPr>
          <p:nvPr>
            <p:ph idx="1"/>
          </p:nvPr>
        </p:nvSpPr>
        <p:spPr/>
        <p:txBody>
          <a:bodyPr>
            <a:normAutofit fontScale="92500" lnSpcReduction="10000"/>
          </a:bodyPr>
          <a:lstStyle/>
          <a:p>
            <a:r>
              <a:rPr lang="en-US" dirty="0"/>
              <a:t>In the concentric design the bubble column is surrounded by the </a:t>
            </a:r>
            <a:r>
              <a:rPr lang="en-US" dirty="0" err="1"/>
              <a:t>debubbling</a:t>
            </a:r>
            <a:r>
              <a:rPr lang="en-US" dirty="0"/>
              <a:t> /defoaming area and the arterial reservoir respectively.</a:t>
            </a:r>
          </a:p>
          <a:p>
            <a:r>
              <a:rPr lang="en-US" dirty="0"/>
              <a:t>Advantages of the concentric design included a reduction of the contact between blood and foreign surfaces and a decrease in priming volume and heat loss.</a:t>
            </a:r>
          </a:p>
          <a:p>
            <a:r>
              <a:rPr lang="en-US" dirty="0"/>
              <a:t>The concentric design may have venous blood and gas entering from the bottom of the bubble column with the resulting bubble /blood mixture </a:t>
            </a:r>
            <a:r>
              <a:rPr lang="en-US" dirty="0" err="1"/>
              <a:t>acending</a:t>
            </a:r>
            <a:r>
              <a:rPr lang="en-US" dirty="0"/>
              <a:t> or it may </a:t>
            </a:r>
            <a:r>
              <a:rPr lang="en-US" dirty="0" err="1"/>
              <a:t>hve</a:t>
            </a:r>
            <a:r>
              <a:rPr lang="en-US" dirty="0"/>
              <a:t> the venous blood and gas entering at the top of the bubble column with the resulting bubble/ blood mixture descending.</a:t>
            </a:r>
          </a:p>
          <a:p>
            <a:r>
              <a:rPr lang="en-US" dirty="0"/>
              <a:t>In the sequential design the venous blood and gas enter from the bottom of the bubble column, with the resulting bubble/blood mixture ascending .</a:t>
            </a:r>
          </a:p>
          <a:p>
            <a:r>
              <a:rPr lang="en-US" dirty="0"/>
              <a:t>All currently used bubble oxygenators have a number of common features venous inlet and cardiotomy line connection port are located at the proximal end of the bubble column.</a:t>
            </a:r>
          </a:p>
        </p:txBody>
      </p:sp>
    </p:spTree>
    <p:extLst>
      <p:ext uri="{BB962C8B-B14F-4D97-AF65-F5344CB8AC3E}">
        <p14:creationId xmlns:p14="http://schemas.microsoft.com/office/powerpoint/2010/main" val="4245131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9FF20-F287-F433-76CE-E34B0696E908}"/>
              </a:ext>
            </a:extLst>
          </p:cNvPr>
          <p:cNvSpPr>
            <a:spLocks noGrp="1"/>
          </p:cNvSpPr>
          <p:nvPr>
            <p:ph type="title"/>
          </p:nvPr>
        </p:nvSpPr>
        <p:spPr/>
        <p:txBody>
          <a:bodyPr/>
          <a:lstStyle/>
          <a:p>
            <a:r>
              <a:rPr lang="en-IN" dirty="0"/>
              <a:t>Bubble oxygenator </a:t>
            </a:r>
          </a:p>
        </p:txBody>
      </p:sp>
      <p:sp>
        <p:nvSpPr>
          <p:cNvPr id="3" name="Content Placeholder 2">
            <a:extLst>
              <a:ext uri="{FF2B5EF4-FFF2-40B4-BE49-F238E27FC236}">
                <a16:creationId xmlns:a16="http://schemas.microsoft.com/office/drawing/2014/main" id="{2F4FF415-646B-3FCD-FF72-48EAC110940A}"/>
              </a:ext>
            </a:extLst>
          </p:cNvPr>
          <p:cNvSpPr>
            <a:spLocks noGrp="1"/>
          </p:cNvSpPr>
          <p:nvPr>
            <p:ph idx="1"/>
          </p:nvPr>
        </p:nvSpPr>
        <p:spPr/>
        <p:txBody>
          <a:bodyPr>
            <a:normAutofit fontScale="92500" lnSpcReduction="20000"/>
          </a:bodyPr>
          <a:lstStyle/>
          <a:p>
            <a:r>
              <a:rPr lang="en-IN" dirty="0"/>
              <a:t>A gas dispersion device separates this blood entry point from the gas inlet port . The disperser may be in the form of a polycarbonate plate perforated with holes of precise dimension or a core of </a:t>
            </a:r>
            <a:r>
              <a:rPr lang="en-IN" dirty="0" err="1"/>
              <a:t>prous</a:t>
            </a:r>
            <a:r>
              <a:rPr lang="en-IN" dirty="0"/>
              <a:t> silicate .</a:t>
            </a:r>
          </a:p>
          <a:p>
            <a:r>
              <a:rPr lang="en-IN" dirty="0"/>
              <a:t>The purpose of the disperser is to break the bulk gas entering the device into small bubbles allowing gas exchange actual bubble size ,as determined by the disperser is a function of orifice diameter ,gas flow rate and blood viscosity and surface tension.</a:t>
            </a:r>
          </a:p>
          <a:p>
            <a:r>
              <a:rPr lang="en-IN" dirty="0"/>
              <a:t>The bubble column can be of various </a:t>
            </a:r>
            <a:r>
              <a:rPr lang="en-IN" dirty="0" err="1"/>
              <a:t>diamensions</a:t>
            </a:r>
            <a:r>
              <a:rPr lang="en-IN" dirty="0"/>
              <a:t>, depending upon the total area required for efficient gas exchange .</a:t>
            </a:r>
          </a:p>
          <a:p>
            <a:r>
              <a:rPr lang="en-IN" dirty="0"/>
              <a:t>A venous side heat exchanger is usually located in the path of this bubble column, and allows the venous and cardiotomy blood to be cooled and warmed.</a:t>
            </a:r>
          </a:p>
          <a:p>
            <a:r>
              <a:rPr lang="en-IN" dirty="0"/>
              <a:t>The deforming area is made of polyurethane mesh sponge coated with silicone compound . The role of this </a:t>
            </a:r>
            <a:r>
              <a:rPr lang="en-IN" dirty="0" err="1"/>
              <a:t>antifom</a:t>
            </a:r>
            <a:r>
              <a:rPr lang="en-IN" dirty="0"/>
              <a:t> compound is to break the surface tension of bubbles coming through the </a:t>
            </a:r>
            <a:r>
              <a:rPr lang="en-IN" dirty="0" err="1"/>
              <a:t>debubbling</a:t>
            </a:r>
            <a:r>
              <a:rPr lang="en-IN" dirty="0"/>
              <a:t> area causing them to collapse.</a:t>
            </a:r>
          </a:p>
          <a:p>
            <a:r>
              <a:rPr lang="en-IN" dirty="0"/>
              <a:t> </a:t>
            </a:r>
          </a:p>
        </p:txBody>
      </p:sp>
    </p:spTree>
    <p:extLst>
      <p:ext uri="{BB962C8B-B14F-4D97-AF65-F5344CB8AC3E}">
        <p14:creationId xmlns:p14="http://schemas.microsoft.com/office/powerpoint/2010/main" val="2952081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0262C-F160-DB23-5D4E-FFE9AEBEC4A3}"/>
              </a:ext>
            </a:extLst>
          </p:cNvPr>
          <p:cNvSpPr>
            <a:spLocks noGrp="1"/>
          </p:cNvSpPr>
          <p:nvPr>
            <p:ph type="title"/>
          </p:nvPr>
        </p:nvSpPr>
        <p:spPr/>
        <p:txBody>
          <a:bodyPr/>
          <a:lstStyle/>
          <a:p>
            <a:r>
              <a:rPr lang="en-IN" dirty="0"/>
              <a:t>Bubble oxygenator </a:t>
            </a:r>
          </a:p>
        </p:txBody>
      </p:sp>
      <p:sp>
        <p:nvSpPr>
          <p:cNvPr id="3" name="Content Placeholder 2">
            <a:extLst>
              <a:ext uri="{FF2B5EF4-FFF2-40B4-BE49-F238E27FC236}">
                <a16:creationId xmlns:a16="http://schemas.microsoft.com/office/drawing/2014/main" id="{AF0B936F-9AF1-9E4E-3558-9CB203460A18}"/>
              </a:ext>
            </a:extLst>
          </p:cNvPr>
          <p:cNvSpPr>
            <a:spLocks noGrp="1"/>
          </p:cNvSpPr>
          <p:nvPr>
            <p:ph idx="1"/>
          </p:nvPr>
        </p:nvSpPr>
        <p:spPr/>
        <p:txBody>
          <a:bodyPr>
            <a:normAutofit fontScale="70000" lnSpcReduction="20000"/>
          </a:bodyPr>
          <a:lstStyle/>
          <a:p>
            <a:r>
              <a:rPr lang="en-IN" dirty="0"/>
              <a:t>A polyester fabric surrounds the mesh sponges and functions as a final mechanism for the disruption of bubble and a filtering medium for the blood passing into the arterial reservoir.</a:t>
            </a:r>
          </a:p>
          <a:p>
            <a:r>
              <a:rPr lang="en-IN" dirty="0"/>
              <a:t>Efficient bubble elimination by three components and the arterial reservoir is a function of mechanical disruption , surface area of the deforming section ,residence time in the deforming section ,flow pattern ,velocity of flow, surface active agents filtration, volume level, buoyancy and absorption.</a:t>
            </a:r>
          </a:p>
          <a:p>
            <a:r>
              <a:rPr lang="en-IN" dirty="0"/>
              <a:t>An arterial outlet port a coronary port are located at the bottom of the arterial reservoir blood is pumped from the arterial outlet and into the arterial line of the circuit .</a:t>
            </a:r>
          </a:p>
          <a:p>
            <a:r>
              <a:rPr lang="en-IN" dirty="0"/>
              <a:t>The arterial outlet must be designed to avoid vortexing of blood when the device is operated at low reservoir volumes .</a:t>
            </a:r>
          </a:p>
          <a:p>
            <a:r>
              <a:rPr lang="en-IN" dirty="0"/>
              <a:t>The coronary port may allow secondary access to arterial blood. This access site may be used for coronary perfusion blood cardioplegia cell processing or any other technique that requires a source of blood.</a:t>
            </a:r>
          </a:p>
          <a:p>
            <a:r>
              <a:rPr lang="en-IN" dirty="0"/>
              <a:t>All bubble oxygenators have a vent provided to allow gas to escape from the device.</a:t>
            </a:r>
          </a:p>
          <a:p>
            <a:r>
              <a:rPr lang="en-IN" dirty="0"/>
              <a:t>Some vent ports are designed to allow adaptation to gas-scavenging system for use when anaesthetic gases are added to gas source.</a:t>
            </a:r>
          </a:p>
          <a:p>
            <a:r>
              <a:rPr lang="en-IN" dirty="0"/>
              <a:t>All scavenging systems must be designed to avoid accidental alteration or obstruction of gas flow through the oxygenator.</a:t>
            </a:r>
          </a:p>
        </p:txBody>
      </p:sp>
    </p:spTree>
    <p:extLst>
      <p:ext uri="{BB962C8B-B14F-4D97-AF65-F5344CB8AC3E}">
        <p14:creationId xmlns:p14="http://schemas.microsoft.com/office/powerpoint/2010/main" val="42131016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450</TotalTime>
  <Words>1735</Words>
  <Application>Microsoft Office PowerPoint</Application>
  <PresentationFormat>Widescreen</PresentationFormat>
  <Paragraphs>90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Tw Cen MT</vt:lpstr>
      <vt:lpstr>Tw Cen MT Condensed</vt:lpstr>
      <vt:lpstr>Wingdings 3</vt:lpstr>
      <vt:lpstr>Integral</vt:lpstr>
      <vt:lpstr>Oxygenator </vt:lpstr>
      <vt:lpstr>The ideal oxygenator </vt:lpstr>
      <vt:lpstr>Oxygenator </vt:lpstr>
      <vt:lpstr>Oxygenator </vt:lpstr>
      <vt:lpstr>Oxygenator </vt:lpstr>
      <vt:lpstr>Bubble oxygenator</vt:lpstr>
      <vt:lpstr>Bubble oxygenator </vt:lpstr>
      <vt:lpstr>Bubble oxygenator </vt:lpstr>
      <vt:lpstr>Bubble oxygenator </vt:lpstr>
      <vt:lpstr>Bubble oxygenator </vt:lpstr>
      <vt:lpstr>Principles of gas transfer</vt:lpstr>
      <vt:lpstr>Principles of gas transfer</vt:lpstr>
      <vt:lpstr>Principles of gas transfer</vt:lpstr>
      <vt:lpstr>Principles of gas transfer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Oxygenator </dc:title>
  <dc:creator>prachi shah</dc:creator>
  <cp:lastModifiedBy>Jayapandiyan Paraman</cp:lastModifiedBy>
  <cp:revision>29</cp:revision>
  <dcterms:created xsi:type="dcterms:W3CDTF">2023-03-05T12:14:29Z</dcterms:created>
  <dcterms:modified xsi:type="dcterms:W3CDTF">2023-09-29T10:50:44Z</dcterms:modified>
</cp:coreProperties>
</file>