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259" r:id="rId5"/>
    <p:sldId id="260" r:id="rId6"/>
    <p:sldId id="261" r:id="rId7"/>
    <p:sldId id="303" r:id="rId8"/>
    <p:sldId id="304" r:id="rId9"/>
    <p:sldId id="305" r:id="rId10"/>
    <p:sldId id="263" r:id="rId11"/>
    <p:sldId id="264" r:id="rId12"/>
    <p:sldId id="265" r:id="rId13"/>
    <p:sldId id="266" r:id="rId14"/>
    <p:sldId id="306" r:id="rId15"/>
    <p:sldId id="268" r:id="rId16"/>
    <p:sldId id="307" r:id="rId17"/>
    <p:sldId id="310" r:id="rId18"/>
    <p:sldId id="269" r:id="rId19"/>
    <p:sldId id="308" r:id="rId20"/>
    <p:sldId id="311" r:id="rId21"/>
    <p:sldId id="312" r:id="rId22"/>
    <p:sldId id="270" r:id="rId23"/>
    <p:sldId id="272" r:id="rId24"/>
    <p:sldId id="273" r:id="rId25"/>
    <p:sldId id="313" r:id="rId26"/>
    <p:sldId id="274" r:id="rId27"/>
    <p:sldId id="275" r:id="rId28"/>
    <p:sldId id="315" r:id="rId29"/>
    <p:sldId id="316" r:id="rId30"/>
    <p:sldId id="317" r:id="rId31"/>
    <p:sldId id="318" r:id="rId32"/>
    <p:sldId id="276" r:id="rId33"/>
    <p:sldId id="322" r:id="rId34"/>
    <p:sldId id="277" r:id="rId35"/>
    <p:sldId id="279" r:id="rId36"/>
    <p:sldId id="280" r:id="rId37"/>
    <p:sldId id="281" r:id="rId38"/>
    <p:sldId id="282" r:id="rId39"/>
    <p:sldId id="323" r:id="rId40"/>
    <p:sldId id="283" r:id="rId41"/>
    <p:sldId id="284" r:id="rId42"/>
    <p:sldId id="285" r:id="rId43"/>
    <p:sldId id="286" r:id="rId44"/>
    <p:sldId id="287" r:id="rId45"/>
    <p:sldId id="320" r:id="rId46"/>
    <p:sldId id="288" r:id="rId47"/>
    <p:sldId id="289" r:id="rId48"/>
    <p:sldId id="290" r:id="rId49"/>
    <p:sldId id="291" r:id="rId50"/>
    <p:sldId id="292" r:id="rId51"/>
    <p:sldId id="293" r:id="rId52"/>
    <p:sldId id="294" r:id="rId53"/>
    <p:sldId id="295" r:id="rId54"/>
    <p:sldId id="299" r:id="rId55"/>
    <p:sldId id="300" r:id="rId56"/>
    <p:sldId id="302" r:id="rId57"/>
    <p:sldId id="301" r:id="rId58"/>
    <p:sldId id="298"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5815"/>
    <a:srgbClr val="FDFA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29" autoAdjust="0"/>
    <p:restoredTop sz="94660"/>
  </p:normalViewPr>
  <p:slideViewPr>
    <p:cSldViewPr>
      <p:cViewPr varScale="1">
        <p:scale>
          <a:sx n="69" d="100"/>
          <a:sy n="69" d="100"/>
        </p:scale>
        <p:origin x="140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106BE7-578B-4B72-B2C0-3C35C0A7CB37}" type="datetimeFigureOut">
              <a:rPr lang="en-US" smtClean="0"/>
              <a:pPr/>
              <a:t>9/29/2023</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2CDD07-C0A6-4C4D-90F4-DEE14AE62356}" type="slidenum">
              <a:rPr lang="en-IN" smtClean="0"/>
              <a:pPr/>
              <a:t>‹#›</a:t>
            </a:fld>
            <a:endParaRPr lang="en-IN"/>
          </a:p>
        </p:txBody>
      </p:sp>
    </p:spTree>
    <p:extLst>
      <p:ext uri="{BB962C8B-B14F-4D97-AF65-F5344CB8AC3E}">
        <p14:creationId xmlns:p14="http://schemas.microsoft.com/office/powerpoint/2010/main" val="2280775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Vector- has size</a:t>
            </a:r>
            <a:r>
              <a:rPr lang="en-US" baseline="0" dirty="0" smtClean="0"/>
              <a:t> and direction and denoted by an arrow. The direction of the vector designates the direction of the magnetic moment and the length of the vector designates the size of the magnetic moment.</a:t>
            </a:r>
            <a:endParaRPr lang="en-IN" dirty="0"/>
          </a:p>
        </p:txBody>
      </p:sp>
      <p:sp>
        <p:nvSpPr>
          <p:cNvPr id="4" name="Slide Number Placeholder 3"/>
          <p:cNvSpPr>
            <a:spLocks noGrp="1"/>
          </p:cNvSpPr>
          <p:nvPr>
            <p:ph type="sldNum" sz="quarter" idx="10"/>
          </p:nvPr>
        </p:nvSpPr>
        <p:spPr/>
        <p:txBody>
          <a:bodyPr/>
          <a:lstStyle/>
          <a:p>
            <a:fld id="{732CDD07-C0A6-4C4D-90F4-DEE14AE62356}" type="slidenum">
              <a:rPr lang="en-IN" smtClean="0"/>
              <a:pPr/>
              <a:t>12</a:t>
            </a:fld>
            <a:endParaRPr lang="en-IN"/>
          </a:p>
        </p:txBody>
      </p:sp>
    </p:spTree>
    <p:extLst>
      <p:ext uri="{BB962C8B-B14F-4D97-AF65-F5344CB8AC3E}">
        <p14:creationId xmlns:p14="http://schemas.microsoft.com/office/powerpoint/2010/main" val="122558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2CDD07-C0A6-4C4D-90F4-DEE14AE62356}" type="slidenum">
              <a:rPr lang="en-IN" smtClean="0"/>
              <a:pPr/>
              <a:t>33</a:t>
            </a:fld>
            <a:endParaRPr lang="en-IN"/>
          </a:p>
        </p:txBody>
      </p:sp>
    </p:spTree>
    <p:extLst>
      <p:ext uri="{BB962C8B-B14F-4D97-AF65-F5344CB8AC3E}">
        <p14:creationId xmlns:p14="http://schemas.microsoft.com/office/powerpoint/2010/main" val="3678920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E610C48C-05BD-478D-B4BF-EA77BF0DE116}" type="datetimeFigureOut">
              <a:rPr lang="en-US" smtClean="0"/>
              <a:pPr/>
              <a:t>9/29/2023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610C48C-05BD-478D-B4BF-EA77BF0DE116}" type="datetimeFigureOut">
              <a:rPr lang="en-US" smtClean="0"/>
              <a:pPr/>
              <a:t>9/29/2023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610C48C-05BD-478D-B4BF-EA77BF0DE116}" type="datetimeFigureOut">
              <a:rPr lang="en-US" smtClean="0"/>
              <a:pPr/>
              <a:t>9/29/2023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610C48C-05BD-478D-B4BF-EA77BF0DE116}" type="datetimeFigureOut">
              <a:rPr lang="en-US" smtClean="0"/>
              <a:pPr/>
              <a:t>9/29/2023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10C48C-05BD-478D-B4BF-EA77BF0DE116}" type="datetimeFigureOut">
              <a:rPr lang="en-US" smtClean="0"/>
              <a:pPr/>
              <a:t>9/29/2023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E610C48C-05BD-478D-B4BF-EA77BF0DE116}" type="datetimeFigureOut">
              <a:rPr lang="en-US" smtClean="0"/>
              <a:pPr/>
              <a:t>9/29/2023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E610C48C-05BD-478D-B4BF-EA77BF0DE116}" type="datetimeFigureOut">
              <a:rPr lang="en-US" smtClean="0"/>
              <a:pPr/>
              <a:t>9/29/2023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E610C48C-05BD-478D-B4BF-EA77BF0DE116}" type="datetimeFigureOut">
              <a:rPr lang="en-US" smtClean="0"/>
              <a:pPr/>
              <a:t>9/29/2023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0C48C-05BD-478D-B4BF-EA77BF0DE116}" type="datetimeFigureOut">
              <a:rPr lang="en-US" smtClean="0"/>
              <a:pPr/>
              <a:t>9/29/2023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0C48C-05BD-478D-B4BF-EA77BF0DE116}" type="datetimeFigureOut">
              <a:rPr lang="en-US" smtClean="0"/>
              <a:pPr/>
              <a:t>9/29/2023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0C48C-05BD-478D-B4BF-EA77BF0DE116}" type="datetimeFigureOut">
              <a:rPr lang="en-US" smtClean="0"/>
              <a:pPr/>
              <a:t>9/29/2023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
              <a:schemeClr val="accent1">
                <a:tint val="66000"/>
                <a:satMod val="160000"/>
                <a:alpha val="95000"/>
              </a:schemeClr>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0C48C-05BD-478D-B4BF-EA77BF0DE116}" type="datetimeFigureOut">
              <a:rPr lang="en-US" smtClean="0"/>
              <a:pPr/>
              <a:t>9/29/2023</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76E52-BA8D-4A04-AC1C-91376CA8AFC6}"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7.wmf"/><Relationship Id="rId5" Type="http://schemas.openxmlformats.org/officeDocument/2006/relationships/oleObject" Target="../embeddings/oleObject3.bin"/><Relationship Id="rId4" Type="http://schemas.openxmlformats.org/officeDocument/2006/relationships/image" Target="../media/image26.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oleObject" Target="../embeddings/oleObject5.bin"/><Relationship Id="rId4" Type="http://schemas.openxmlformats.org/officeDocument/2006/relationships/image" Target="../media/image28.wmf"/></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31.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4.wmf"/></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n.wikipedia.org/wiki/Linear_momentu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1857356" y="0"/>
            <a:ext cx="5424525" cy="4786346"/>
          </a:xfrm>
          <a:prstGeom prst="rect">
            <a:avLst/>
          </a:prstGeom>
          <a:solidFill>
            <a:schemeClr val="accent1"/>
          </a:solidFill>
          <a:ln w="9525">
            <a:noFill/>
            <a:miter lim="800000"/>
            <a:headEnd/>
            <a:tailEnd/>
          </a:ln>
          <a:effectLst/>
        </p:spPr>
      </p:pic>
      <p:pic>
        <p:nvPicPr>
          <p:cNvPr id="21507" name="Picture 3"/>
          <p:cNvPicPr>
            <a:picLocks noChangeAspect="1" noChangeArrowheads="1"/>
          </p:cNvPicPr>
          <p:nvPr/>
        </p:nvPicPr>
        <p:blipFill>
          <a:blip r:embed="rId3" cstate="print"/>
          <a:srcRect/>
          <a:stretch>
            <a:fillRect/>
          </a:stretch>
        </p:blipFill>
        <p:spPr bwMode="auto">
          <a:xfrm>
            <a:off x="6000728" y="3929010"/>
            <a:ext cx="2928990" cy="2928990"/>
          </a:xfrm>
          <a:prstGeom prst="rect">
            <a:avLst/>
          </a:prstGeom>
          <a:noFill/>
          <a:ln w="9525">
            <a:noFill/>
            <a:miter lim="800000"/>
            <a:headEnd/>
            <a:tailEnd/>
          </a:ln>
          <a:effectLst/>
        </p:spPr>
      </p:pic>
      <p:sp>
        <p:nvSpPr>
          <p:cNvPr id="2" name="Title 1"/>
          <p:cNvSpPr>
            <a:spLocks noGrp="1"/>
          </p:cNvSpPr>
          <p:nvPr>
            <p:ph type="ctrTitle"/>
          </p:nvPr>
        </p:nvSpPr>
        <p:spPr/>
        <p:txBody>
          <a:bodyPr>
            <a:scene3d>
              <a:camera prst="orthographicFront"/>
              <a:lightRig rig="threePt" dir="t"/>
            </a:scene3d>
            <a:sp3d contourW="12700" prstMaterial="powder">
              <a:contourClr>
                <a:srgbClr val="EF5815"/>
              </a:contourClr>
            </a:sp3d>
          </a:bodyPr>
          <a:lstStyle/>
          <a:p>
            <a:r>
              <a:rPr lang="en-US" b="1" dirty="0" smtClean="0">
                <a:solidFill>
                  <a:srgbClr val="EF5815"/>
                </a:solidFill>
                <a:effectLst>
                  <a:outerShdw blurRad="101600" sx="110000" sy="110000" algn="ctr" rotWithShape="0">
                    <a:srgbClr val="000000">
                      <a:alpha val="62000"/>
                    </a:srgbClr>
                  </a:outerShdw>
                </a:effectLst>
              </a:rPr>
              <a:t>Nuclear Magnetic Resonance</a:t>
            </a:r>
            <a:endParaRPr lang="en-IN" b="1" dirty="0">
              <a:solidFill>
                <a:srgbClr val="EF5815"/>
              </a:solidFill>
              <a:effectLst>
                <a:outerShdw blurRad="101600" sx="110000" sy="110000" algn="ctr" rotWithShape="0">
                  <a:srgbClr val="000000">
                    <a:alpha val="62000"/>
                  </a:srgbClr>
                </a:outerShdw>
              </a:effectLst>
            </a:endParaRPr>
          </a:p>
        </p:txBody>
      </p:sp>
      <p:sp>
        <p:nvSpPr>
          <p:cNvPr id="7" name="Subtitle 4"/>
          <p:cNvSpPr>
            <a:spLocks noGrp="1"/>
          </p:cNvSpPr>
          <p:nvPr/>
        </p:nvSpPr>
        <p:spPr>
          <a:xfrm>
            <a:off x="1403648" y="4854575"/>
            <a:ext cx="4114800" cy="1752600"/>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n-IN" sz="1800" b="1" dirty="0" smtClean="0"/>
              <a:t>By </a:t>
            </a:r>
            <a:r>
              <a:rPr lang="en-IN" sz="1800" b="1" dirty="0" smtClean="0"/>
              <a:t> Mrs. </a:t>
            </a:r>
            <a:r>
              <a:rPr lang="en-IN" sz="1800" b="1" dirty="0" err="1" smtClean="0"/>
              <a:t>Passang</a:t>
            </a:r>
            <a:r>
              <a:rPr lang="en-IN" sz="1800" b="1" dirty="0" smtClean="0"/>
              <a:t> </a:t>
            </a:r>
            <a:r>
              <a:rPr lang="en-IN" sz="1800" b="1" dirty="0" smtClean="0"/>
              <a:t>D. Sherpa</a:t>
            </a:r>
          </a:p>
          <a:p>
            <a:pPr algn="l"/>
            <a:r>
              <a:rPr lang="en-IN" sz="1800" b="1" dirty="0" smtClean="0"/>
              <a:t>Coordinator of </a:t>
            </a:r>
          </a:p>
          <a:p>
            <a:pPr algn="l"/>
            <a:r>
              <a:rPr lang="en-IN" sz="1800" b="1" dirty="0" smtClean="0"/>
              <a:t>Radio-imaging Technology </a:t>
            </a:r>
          </a:p>
          <a:p>
            <a:pPr algn="l"/>
            <a:r>
              <a:rPr lang="en-IN" sz="1800" b="1" dirty="0" smtClean="0"/>
              <a:t>Dpt. of paramedical science</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796908"/>
          </a:xfrm>
        </p:spPr>
        <p:txBody>
          <a:bodyPr/>
          <a:lstStyle/>
          <a:p>
            <a:r>
              <a:rPr lang="en-US" dirty="0" smtClean="0"/>
              <a:t>Hydrogen</a:t>
            </a:r>
            <a:endParaRPr lang="en-IN" dirty="0"/>
          </a:p>
        </p:txBody>
      </p:sp>
      <p:sp>
        <p:nvSpPr>
          <p:cNvPr id="3" name="Content Placeholder 2"/>
          <p:cNvSpPr>
            <a:spLocks noGrp="1"/>
          </p:cNvSpPr>
          <p:nvPr>
            <p:ph idx="1"/>
          </p:nvPr>
        </p:nvSpPr>
        <p:spPr>
          <a:xfrm>
            <a:off x="457200" y="928670"/>
            <a:ext cx="8229600" cy="5500726"/>
          </a:xfrm>
        </p:spPr>
        <p:txBody>
          <a:bodyPr>
            <a:normAutofit lnSpcReduction="10000"/>
          </a:bodyPr>
          <a:lstStyle/>
          <a:p>
            <a:r>
              <a:rPr lang="en-US" dirty="0" smtClean="0"/>
              <a:t>Hydrogen makes up to 80% of all atoms in human body.</a:t>
            </a:r>
          </a:p>
          <a:p>
            <a:r>
              <a:rPr lang="en-US" dirty="0" smtClean="0"/>
              <a:t>The H nucleus contains one +</a:t>
            </a:r>
            <a:r>
              <a:rPr lang="en-US" dirty="0" err="1" smtClean="0"/>
              <a:t>vely</a:t>
            </a:r>
            <a:r>
              <a:rPr lang="en-US" dirty="0" smtClean="0"/>
              <a:t> charged proton that spins. (induced magnetic field around it)</a:t>
            </a:r>
          </a:p>
          <a:p>
            <a:r>
              <a:rPr lang="en-IN" dirty="0" smtClean="0"/>
              <a:t>Isotopes of hydrogen called </a:t>
            </a:r>
            <a:r>
              <a:rPr lang="en-IN" dirty="0" err="1" smtClean="0"/>
              <a:t>protium</a:t>
            </a:r>
            <a:r>
              <a:rPr lang="en-IN" dirty="0" smtClean="0"/>
              <a:t> (single proton, no neutron)</a:t>
            </a:r>
            <a:endParaRPr lang="en-US" dirty="0" smtClean="0"/>
          </a:p>
          <a:p>
            <a:r>
              <a:rPr lang="en-US" dirty="0" smtClean="0"/>
              <a:t>Hydrogen is the MR active nuclei used in clinical MRI because</a:t>
            </a:r>
          </a:p>
          <a:p>
            <a:pPr marL="739775" lvl="1"/>
            <a:r>
              <a:rPr lang="en-US" dirty="0" smtClean="0"/>
              <a:t>Large magnetic moment</a:t>
            </a:r>
          </a:p>
          <a:p>
            <a:pPr marL="739775" lvl="1"/>
            <a:r>
              <a:rPr lang="en-US" dirty="0" smtClean="0"/>
              <a:t>Great abundance in the body</a:t>
            </a:r>
          </a:p>
          <a:p>
            <a:pPr marL="739775" lvl="1"/>
            <a:endParaRPr lang="en-US" dirty="0" smtClean="0"/>
          </a:p>
          <a:p>
            <a:endParaRPr lang="en-IN"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dirty="0" smtClean="0"/>
              <a:t>Faraday’s Law of electromagnetic induction states that </a:t>
            </a:r>
            <a:r>
              <a:rPr lang="en-US" b="1" dirty="0" smtClean="0"/>
              <a:t>magnetic field </a:t>
            </a:r>
            <a:r>
              <a:rPr lang="en-US" dirty="0" smtClean="0"/>
              <a:t>is created by moving charged particle (that creates an electric field).</a:t>
            </a:r>
          </a:p>
          <a:p>
            <a:r>
              <a:rPr lang="en-IN" b="1" dirty="0" err="1" smtClean="0"/>
              <a:t>Protium</a:t>
            </a:r>
            <a:r>
              <a:rPr lang="en-IN" dirty="0" smtClean="0"/>
              <a:t> nucleus contains one positively charged proton that spins </a:t>
            </a:r>
            <a:r>
              <a:rPr lang="en-IN" dirty="0" err="1" smtClean="0"/>
              <a:t>i,e</a:t>
            </a:r>
            <a:r>
              <a:rPr lang="en-IN" dirty="0" smtClean="0"/>
              <a:t>. </a:t>
            </a:r>
            <a:r>
              <a:rPr lang="en-IN" b="1" dirty="0" smtClean="0"/>
              <a:t>It moves</a:t>
            </a:r>
          </a:p>
          <a:p>
            <a:r>
              <a:rPr lang="en-IN" dirty="0" smtClean="0"/>
              <a:t>Therefore, the nucleus has a magnetic field induced around it and acts as a </a:t>
            </a:r>
            <a:r>
              <a:rPr lang="en-IN" b="1" dirty="0" smtClean="0"/>
              <a:t>small magnet</a:t>
            </a:r>
            <a:r>
              <a:rPr lang="en-IN" dirty="0" smtClean="0"/>
              <a:t>.</a:t>
            </a:r>
            <a:endParaRPr lang="en-US" dirty="0" smtClean="0"/>
          </a:p>
          <a:p>
            <a:endParaRPr lang="en-IN"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momentum</a:t>
            </a:r>
            <a:endParaRPr lang="en-IN" dirty="0"/>
          </a:p>
        </p:txBody>
      </p:sp>
      <p:sp>
        <p:nvSpPr>
          <p:cNvPr id="3" name="Content Placeholder 2"/>
          <p:cNvSpPr>
            <a:spLocks noGrp="1"/>
          </p:cNvSpPr>
          <p:nvPr>
            <p:ph idx="1"/>
          </p:nvPr>
        </p:nvSpPr>
        <p:spPr/>
        <p:txBody>
          <a:bodyPr/>
          <a:lstStyle/>
          <a:p>
            <a:pPr>
              <a:buFont typeface="Wingdings" pitchFamily="2" charset="2"/>
              <a:buChar char="Ø"/>
            </a:pPr>
            <a:r>
              <a:rPr lang="en-US" dirty="0" smtClean="0"/>
              <a:t>Describes the rotational motion of a body.</a:t>
            </a:r>
          </a:p>
          <a:p>
            <a:pPr>
              <a:buFont typeface="Wingdings" pitchFamily="2" charset="2"/>
              <a:buChar char="Ø"/>
            </a:pPr>
            <a:r>
              <a:rPr lang="en-US" dirty="0" smtClean="0"/>
              <a:t>It is a vector.</a:t>
            </a:r>
            <a:r>
              <a:rPr lang="en-US" sz="1800" dirty="0" smtClean="0"/>
              <a:t>(has size and direction and is denoted by an arrow)</a:t>
            </a:r>
            <a:endParaRPr lang="en-US" dirty="0" smtClean="0"/>
          </a:p>
          <a:p>
            <a:pPr>
              <a:buFont typeface="Wingdings" pitchFamily="2" charset="2"/>
              <a:buChar char="Ø"/>
            </a:pPr>
            <a:r>
              <a:rPr lang="en-US" dirty="0" smtClean="0"/>
              <a:t>May be changed by applying torque.</a:t>
            </a:r>
          </a:p>
          <a:p>
            <a:pPr>
              <a:buFont typeface="Wingdings" pitchFamily="2" charset="2"/>
              <a:buChar char="Ø"/>
            </a:pPr>
            <a:r>
              <a:rPr lang="en-US" dirty="0" smtClean="0"/>
              <a:t>Two types</a:t>
            </a:r>
          </a:p>
          <a:p>
            <a:pPr lvl="1">
              <a:buFont typeface="Wingdings" pitchFamily="2" charset="2"/>
              <a:buChar char="v"/>
            </a:pPr>
            <a:r>
              <a:rPr lang="en-US" sz="3300" dirty="0" smtClean="0"/>
              <a:t>Orbital angular momentum.</a:t>
            </a:r>
          </a:p>
          <a:p>
            <a:pPr lvl="2">
              <a:buFont typeface="Wingdings" pitchFamily="2" charset="2"/>
              <a:buChar char="ü"/>
            </a:pPr>
            <a:r>
              <a:rPr lang="en-US" sz="3200" dirty="0" smtClean="0"/>
              <a:t>Mass ,velocity and radius of rotation</a:t>
            </a:r>
          </a:p>
          <a:p>
            <a:pPr lvl="1">
              <a:buFont typeface="Wingdings" pitchFamily="2" charset="2"/>
              <a:buChar char="v"/>
            </a:pPr>
            <a:r>
              <a:rPr lang="en-US" sz="3300" dirty="0" smtClean="0"/>
              <a:t>Spin angular momentum.</a:t>
            </a:r>
          </a:p>
          <a:p>
            <a:endParaRPr lang="en-I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magnetic vector</a:t>
            </a:r>
            <a:endParaRPr lang="en-IN" dirty="0"/>
          </a:p>
        </p:txBody>
      </p:sp>
      <p:sp>
        <p:nvSpPr>
          <p:cNvPr id="3" name="Content Placeholder 2"/>
          <p:cNvSpPr>
            <a:spLocks noGrp="1"/>
          </p:cNvSpPr>
          <p:nvPr>
            <p:ph idx="1"/>
          </p:nvPr>
        </p:nvSpPr>
        <p:spPr>
          <a:xfrm>
            <a:off x="457200" y="1214422"/>
            <a:ext cx="8229600" cy="5500726"/>
          </a:xfrm>
        </p:spPr>
        <p:txBody>
          <a:bodyPr>
            <a:normAutofit fontScale="77500" lnSpcReduction="20000"/>
          </a:bodyPr>
          <a:lstStyle/>
          <a:p>
            <a:pPr>
              <a:buFont typeface="Wingdings" pitchFamily="2" charset="2"/>
              <a:buChar char="§"/>
            </a:pPr>
            <a:r>
              <a:rPr lang="en-US" dirty="0" smtClean="0"/>
              <a:t>Magnetic field around the nucleus is of the dipole type with a north and south pole (magnet of H nucleus has north and south pole)</a:t>
            </a:r>
          </a:p>
          <a:p>
            <a:pPr>
              <a:buFont typeface="Wingdings" pitchFamily="2" charset="2"/>
              <a:buChar char="§"/>
            </a:pPr>
            <a:endParaRPr lang="en-US" dirty="0" smtClean="0"/>
          </a:p>
          <a:p>
            <a:pPr>
              <a:buFont typeface="Wingdings" pitchFamily="2" charset="2"/>
              <a:buChar char="§"/>
            </a:pPr>
            <a:r>
              <a:rPr lang="en-US" dirty="0" smtClean="0"/>
              <a:t>Magnetic vector has a definite magnitude and direction.</a:t>
            </a:r>
          </a:p>
          <a:p>
            <a:pPr>
              <a:buFont typeface="Wingdings" pitchFamily="2" charset="2"/>
              <a:buChar char="§"/>
            </a:pPr>
            <a:endParaRPr lang="en-US" dirty="0" smtClean="0"/>
          </a:p>
          <a:p>
            <a:pPr>
              <a:buFont typeface="Wingdings" pitchFamily="2" charset="2"/>
              <a:buChar char="§"/>
            </a:pPr>
            <a:r>
              <a:rPr lang="en-US" dirty="0" smtClean="0"/>
              <a:t>Direction of vector- the direction of alignment of the magnetic moment</a:t>
            </a:r>
          </a:p>
          <a:p>
            <a:pPr>
              <a:buFont typeface="Wingdings" pitchFamily="2" charset="2"/>
              <a:buChar char="§"/>
            </a:pPr>
            <a:endParaRPr lang="en-US" dirty="0" smtClean="0"/>
          </a:p>
          <a:p>
            <a:pPr>
              <a:buFont typeface="Wingdings" pitchFamily="2" charset="2"/>
              <a:buChar char="§"/>
            </a:pPr>
            <a:r>
              <a:rPr lang="en-US" dirty="0" smtClean="0"/>
              <a:t>Length of the vector – magnitude of magnetic moment or strength of the magnetic field that </a:t>
            </a:r>
            <a:r>
              <a:rPr lang="en-US" dirty="0" err="1" smtClean="0"/>
              <a:t>sorounds</a:t>
            </a:r>
            <a:r>
              <a:rPr lang="en-US" dirty="0" smtClean="0"/>
              <a:t> the nucleus</a:t>
            </a:r>
          </a:p>
          <a:p>
            <a:pPr>
              <a:buFont typeface="Wingdings" pitchFamily="2" charset="2"/>
              <a:buChar char="§"/>
            </a:pPr>
            <a:endParaRPr lang="en-US" dirty="0" smtClean="0"/>
          </a:p>
          <a:p>
            <a:pPr>
              <a:buFont typeface="Wingdings" pitchFamily="2" charset="2"/>
              <a:buChar char="§"/>
            </a:pPr>
            <a:r>
              <a:rPr lang="en-US" dirty="0" smtClean="0"/>
              <a:t>In case of a spinning nucleus ,  vector is perpendicular to plane of spin.</a:t>
            </a:r>
          </a:p>
          <a:p>
            <a:endParaRPr lang="en-I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p:cNvPicPr>
            <a:picLocks noGrp="1" noChangeAspect="1" noChangeArrowheads="1"/>
          </p:cNvPicPr>
          <p:nvPr>
            <p:ph idx="1"/>
          </p:nvPr>
        </p:nvPicPr>
        <p:blipFill>
          <a:blip r:embed="rId2" cstate="print"/>
          <a:srcRect/>
          <a:stretch>
            <a:fillRect/>
          </a:stretch>
        </p:blipFill>
        <p:spPr bwMode="auto">
          <a:xfrm>
            <a:off x="457200" y="1948656"/>
            <a:ext cx="8229600" cy="3829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pins"/>
          <p:cNvPicPr>
            <a:picLocks noChangeAspect="1" noChangeArrowheads="1" noCrop="1"/>
          </p:cNvPicPr>
          <p:nvPr/>
        </p:nvPicPr>
        <p:blipFill>
          <a:blip r:embed="rId2" cstate="print"/>
          <a:srcRect/>
          <a:stretch>
            <a:fillRect/>
          </a:stretch>
        </p:blipFill>
        <p:spPr bwMode="auto">
          <a:xfrm>
            <a:off x="642910" y="1042947"/>
            <a:ext cx="7929618" cy="581505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ALLIGNMENT</a:t>
            </a:r>
            <a:endParaRPr lang="en-IN" dirty="0"/>
          </a:p>
        </p:txBody>
      </p:sp>
      <p:sp>
        <p:nvSpPr>
          <p:cNvPr id="3" name="Content Placeholder 2"/>
          <p:cNvSpPr>
            <a:spLocks noGrp="1"/>
          </p:cNvSpPr>
          <p:nvPr>
            <p:ph idx="1"/>
          </p:nvPr>
        </p:nvSpPr>
        <p:spPr/>
        <p:txBody>
          <a:bodyPr/>
          <a:lstStyle/>
          <a:p>
            <a:pPr>
              <a:buFontTx/>
              <a:buChar char="•"/>
            </a:pPr>
            <a:r>
              <a:rPr lang="en-US" b="1" dirty="0" smtClean="0"/>
              <a:t>Thus normally biological tissues have no externally detectable magnetic fields.</a:t>
            </a:r>
          </a:p>
          <a:p>
            <a:pPr>
              <a:buFontTx/>
              <a:buChar char="•"/>
            </a:pPr>
            <a:endParaRPr lang="en-US" b="1" dirty="0" smtClean="0"/>
          </a:p>
          <a:p>
            <a:pPr>
              <a:buFontTx/>
              <a:buChar char="•"/>
            </a:pPr>
            <a:r>
              <a:rPr lang="en-US" b="1" dirty="0" smtClean="0"/>
              <a:t>Their net magnetic field is zero.</a:t>
            </a:r>
          </a:p>
          <a:p>
            <a:pPr>
              <a:buFontTx/>
              <a:buChar char="•"/>
            </a:pPr>
            <a:endParaRPr lang="en-US" b="1" dirty="0" smtClean="0"/>
          </a:p>
          <a:p>
            <a:pPr>
              <a:buFontTx/>
              <a:buChar char="•"/>
            </a:pPr>
            <a:r>
              <a:rPr lang="en-US" b="1" dirty="0" smtClean="0"/>
              <a:t>But have the potential especially when properly manipulated.</a:t>
            </a:r>
          </a:p>
          <a:p>
            <a:endParaRPr lang="en-IN"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Grp="1" noChangeAspect="1" noChangeArrowheads="1"/>
          </p:cNvPicPr>
          <p:nvPr>
            <p:ph idx="1"/>
          </p:nvPr>
        </p:nvPicPr>
        <p:blipFill>
          <a:blip r:embed="rId2" cstate="print"/>
          <a:srcRect/>
          <a:stretch>
            <a:fillRect/>
          </a:stretch>
        </p:blipFill>
        <p:spPr bwMode="auto">
          <a:xfrm>
            <a:off x="179512" y="1124744"/>
            <a:ext cx="8964488" cy="43967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5" name="Text Box 5"/>
          <p:cNvSpPr txBox="1">
            <a:spLocks noGrp="1" noChangeArrowheads="1"/>
          </p:cNvSpPr>
          <p:nvPr>
            <p:ph idx="1"/>
          </p:nvPr>
        </p:nvSpPr>
        <p:spPr bwMode="auto">
          <a:xfrm>
            <a:off x="6000760" y="214290"/>
            <a:ext cx="3000364" cy="1200329"/>
          </a:xfrm>
          <a:prstGeom prst="rect">
            <a:avLst/>
          </a:prstGeom>
          <a:solidFill>
            <a:srgbClr val="EF5815"/>
          </a:solidFill>
          <a:ln w="9525">
            <a:noFill/>
            <a:miter lim="800000"/>
            <a:headEnd/>
            <a:tailEnd/>
          </a:ln>
        </p:spPr>
        <p:txBody>
          <a:bodyPr wrap="square">
            <a:spAutoFit/>
          </a:bodyPr>
          <a:lstStyle/>
          <a:p>
            <a:r>
              <a:rPr lang="en-US" sz="2400" dirty="0"/>
              <a:t>Normally the protons </a:t>
            </a:r>
            <a:r>
              <a:rPr lang="en-US" sz="2400" dirty="0" smtClean="0"/>
              <a:t>are Randomly oriented.</a:t>
            </a:r>
            <a:endParaRPr lang="en-US" sz="2400" dirty="0"/>
          </a:p>
        </p:txBody>
      </p:sp>
      <p:sp>
        <p:nvSpPr>
          <p:cNvPr id="6" name="Right Arrow 5"/>
          <p:cNvSpPr/>
          <p:nvPr/>
        </p:nvSpPr>
        <p:spPr>
          <a:xfrm rot="10800000">
            <a:off x="3643306" y="357166"/>
            <a:ext cx="2000264"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0" y="3714752"/>
            <a:ext cx="2786050" cy="1754326"/>
          </a:xfrm>
          <a:prstGeom prst="rect">
            <a:avLst/>
          </a:prstGeom>
          <a:solidFill>
            <a:schemeClr val="tx2">
              <a:lumMod val="40000"/>
              <a:lumOff val="60000"/>
            </a:schemeClr>
          </a:solidFill>
        </p:spPr>
        <p:txBody>
          <a:bodyPr wrap="square">
            <a:spAutoFit/>
          </a:bodyPr>
          <a:lstStyle/>
          <a:p>
            <a:r>
              <a:rPr lang="en-US" b="1" dirty="0" smtClean="0"/>
              <a:t>When placed in the external magnetic field protons align</a:t>
            </a:r>
            <a:r>
              <a:rPr lang="en-US" b="1" dirty="0" smtClean="0">
                <a:solidFill>
                  <a:srgbClr val="CC0000"/>
                </a:solidFill>
              </a:rPr>
              <a:t> </a:t>
            </a:r>
            <a:r>
              <a:rPr lang="en-US" b="1" dirty="0" smtClean="0"/>
              <a:t>either </a:t>
            </a:r>
          </a:p>
          <a:p>
            <a:r>
              <a:rPr lang="en-US" b="1" dirty="0" smtClean="0">
                <a:solidFill>
                  <a:srgbClr val="7030A0"/>
                </a:solidFill>
              </a:rPr>
              <a:t>Parallel or anti parallel</a:t>
            </a:r>
          </a:p>
          <a:p>
            <a:r>
              <a:rPr lang="en-US" b="1" dirty="0" smtClean="0"/>
              <a:t>To the external magnetic </a:t>
            </a:r>
          </a:p>
          <a:p>
            <a:r>
              <a:rPr lang="en-US" b="1" dirty="0" smtClean="0"/>
              <a:t>Field</a:t>
            </a:r>
            <a:r>
              <a:rPr lang="en-US" b="1" dirty="0" smtClean="0">
                <a:solidFill>
                  <a:srgbClr val="FF9900"/>
                </a:solidFill>
              </a:rPr>
              <a:t>.</a:t>
            </a:r>
            <a:endParaRPr lang="en-IN" b="1" dirty="0"/>
          </a:p>
        </p:txBody>
      </p:sp>
      <p:sp>
        <p:nvSpPr>
          <p:cNvPr id="9" name="Right Arrow 8"/>
          <p:cNvSpPr/>
          <p:nvPr/>
        </p:nvSpPr>
        <p:spPr>
          <a:xfrm>
            <a:off x="2857488" y="3571876"/>
            <a:ext cx="1785950" cy="1285884"/>
          </a:xfrm>
          <a:prstGeom prst="rightArrow">
            <a:avLst/>
          </a:prstGeom>
          <a:solidFill>
            <a:srgbClr val="FDF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145" name="Picture 1" descr="C:\Users\user\Desktop\Untitled.png"/>
          <p:cNvPicPr>
            <a:picLocks noChangeAspect="1" noChangeArrowheads="1"/>
          </p:cNvPicPr>
          <p:nvPr/>
        </p:nvPicPr>
        <p:blipFill>
          <a:blip r:embed="rId2" cstate="print"/>
          <a:srcRect/>
          <a:stretch>
            <a:fillRect/>
          </a:stretch>
        </p:blipFill>
        <p:spPr bwMode="auto">
          <a:xfrm>
            <a:off x="0" y="0"/>
            <a:ext cx="3500430" cy="3357586"/>
          </a:xfrm>
          <a:prstGeom prst="rect">
            <a:avLst/>
          </a:prstGeom>
          <a:noFill/>
        </p:spPr>
      </p:pic>
      <p:pic>
        <p:nvPicPr>
          <p:cNvPr id="6146" name="Picture 2"/>
          <p:cNvPicPr>
            <a:picLocks noChangeAspect="1" noChangeArrowheads="1"/>
          </p:cNvPicPr>
          <p:nvPr/>
        </p:nvPicPr>
        <p:blipFill>
          <a:blip r:embed="rId3" cstate="print"/>
          <a:srcRect/>
          <a:stretch>
            <a:fillRect/>
          </a:stretch>
        </p:blipFill>
        <p:spPr bwMode="auto">
          <a:xfrm>
            <a:off x="5500694" y="1714488"/>
            <a:ext cx="3286148" cy="11049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5500694" y="5500702"/>
            <a:ext cx="3285344" cy="1357298"/>
          </a:xfrm>
          <a:prstGeom prst="rect">
            <a:avLst/>
          </a:prstGeom>
          <a:noFill/>
          <a:ln w="9525">
            <a:noFill/>
            <a:miter lim="800000"/>
            <a:headEnd/>
            <a:tailEnd/>
          </a:ln>
          <a:effectLst/>
        </p:spPr>
      </p:pic>
      <p:pic>
        <p:nvPicPr>
          <p:cNvPr id="3" name="Picture 1"/>
          <p:cNvPicPr>
            <a:picLocks noChangeAspect="1" noChangeArrowheads="1"/>
          </p:cNvPicPr>
          <p:nvPr/>
        </p:nvPicPr>
        <p:blipFill>
          <a:blip r:embed="rId5" cstate="print"/>
          <a:srcRect/>
          <a:stretch>
            <a:fillRect/>
          </a:stretch>
        </p:blipFill>
        <p:spPr bwMode="auto">
          <a:xfrm>
            <a:off x="5796136" y="2780928"/>
            <a:ext cx="2746051" cy="2767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normAutofit fontScale="90000"/>
          </a:bodyPr>
          <a:lstStyle/>
          <a:p>
            <a:r>
              <a:rPr lang="en-US" sz="3600" b="1" dirty="0" smtClean="0"/>
              <a:t>when we place the protons in an External magnetic field !</a:t>
            </a:r>
            <a:endParaRPr lang="en-IN" sz="3600" dirty="0"/>
          </a:p>
        </p:txBody>
      </p:sp>
      <p:sp>
        <p:nvSpPr>
          <p:cNvPr id="3" name="Content Placeholder 2"/>
          <p:cNvSpPr>
            <a:spLocks noGrp="1"/>
          </p:cNvSpPr>
          <p:nvPr>
            <p:ph idx="1"/>
          </p:nvPr>
        </p:nvSpPr>
        <p:spPr>
          <a:xfrm>
            <a:off x="285720" y="1214422"/>
            <a:ext cx="8643998" cy="5643578"/>
          </a:xfrm>
        </p:spPr>
        <p:txBody>
          <a:bodyPr>
            <a:normAutofit fontScale="92500" lnSpcReduction="20000"/>
          </a:bodyPr>
          <a:lstStyle/>
          <a:p>
            <a:pPr>
              <a:lnSpc>
                <a:spcPct val="90000"/>
              </a:lnSpc>
            </a:pPr>
            <a:r>
              <a:rPr lang="en-US" dirty="0" smtClean="0"/>
              <a:t>The protons (behaving like bar magnets)</a:t>
            </a:r>
          </a:p>
          <a:p>
            <a:pPr>
              <a:lnSpc>
                <a:spcPct val="90000"/>
              </a:lnSpc>
              <a:buFontTx/>
              <a:buNone/>
            </a:pPr>
            <a:r>
              <a:rPr lang="en-US" dirty="0" smtClean="0"/>
              <a:t>    align themselves in the external magnetic field.</a:t>
            </a:r>
          </a:p>
          <a:p>
            <a:pPr>
              <a:lnSpc>
                <a:spcPct val="90000"/>
              </a:lnSpc>
              <a:buFontTx/>
              <a:buNone/>
            </a:pPr>
            <a:endParaRPr lang="en-US" dirty="0" smtClean="0"/>
          </a:p>
          <a:p>
            <a:pPr>
              <a:lnSpc>
                <a:spcPct val="90000"/>
              </a:lnSpc>
            </a:pPr>
            <a:r>
              <a:rPr lang="en-US" dirty="0" smtClean="0"/>
              <a:t>They may align themselves either parallel or anti-parallel.</a:t>
            </a:r>
          </a:p>
          <a:p>
            <a:pPr>
              <a:lnSpc>
                <a:spcPct val="90000"/>
              </a:lnSpc>
              <a:buFont typeface="Wingdings" pitchFamily="2" charset="2"/>
              <a:buNone/>
            </a:pPr>
            <a:endParaRPr lang="en-US" dirty="0" smtClean="0"/>
          </a:p>
          <a:p>
            <a:pPr>
              <a:lnSpc>
                <a:spcPct val="90000"/>
              </a:lnSpc>
            </a:pPr>
            <a:r>
              <a:rPr lang="en-US" dirty="0" smtClean="0"/>
              <a:t>Both the types of alignment are at different energy levels.</a:t>
            </a:r>
          </a:p>
          <a:p>
            <a:pPr>
              <a:lnSpc>
                <a:spcPct val="90000"/>
              </a:lnSpc>
            </a:pPr>
            <a:endParaRPr lang="en-US" dirty="0" smtClean="0"/>
          </a:p>
          <a:p>
            <a:pPr>
              <a:lnSpc>
                <a:spcPct val="90000"/>
              </a:lnSpc>
            </a:pPr>
            <a:r>
              <a:rPr lang="en-US" b="1" dirty="0" smtClean="0"/>
              <a:t>Low energy- </a:t>
            </a:r>
            <a:r>
              <a:rPr lang="en-US" dirty="0" smtClean="0"/>
              <a:t>align magnetic moments </a:t>
            </a:r>
            <a:r>
              <a:rPr lang="en-US" b="1" dirty="0" smtClean="0"/>
              <a:t>parallel</a:t>
            </a:r>
            <a:r>
              <a:rPr lang="en-US" dirty="0" smtClean="0"/>
              <a:t> to the external field(</a:t>
            </a:r>
            <a:r>
              <a:rPr lang="en-US" b="1" dirty="0" smtClean="0"/>
              <a:t>spin up nuclei</a:t>
            </a:r>
            <a:r>
              <a:rPr lang="en-US" dirty="0" smtClean="0"/>
              <a:t>)</a:t>
            </a:r>
          </a:p>
          <a:p>
            <a:pPr>
              <a:lnSpc>
                <a:spcPct val="90000"/>
              </a:lnSpc>
            </a:pPr>
            <a:endParaRPr lang="en-US" dirty="0" smtClean="0"/>
          </a:p>
          <a:p>
            <a:pPr>
              <a:lnSpc>
                <a:spcPct val="90000"/>
              </a:lnSpc>
            </a:pPr>
            <a:r>
              <a:rPr lang="en-US" b="1" dirty="0" smtClean="0"/>
              <a:t>High energy- </a:t>
            </a:r>
            <a:r>
              <a:rPr lang="en-US" dirty="0" smtClean="0"/>
              <a:t>align </a:t>
            </a:r>
            <a:r>
              <a:rPr lang="en-US" b="1" dirty="0" smtClean="0"/>
              <a:t>anti-parallel </a:t>
            </a:r>
            <a:r>
              <a:rPr lang="en-US" dirty="0" smtClean="0"/>
              <a:t>to the external field(</a:t>
            </a:r>
            <a:r>
              <a:rPr lang="en-US" b="1" dirty="0" smtClean="0"/>
              <a:t>spin down nuclei</a:t>
            </a:r>
            <a:r>
              <a:rPr lang="en-US" dirty="0" smtClean="0"/>
              <a:t>)</a:t>
            </a:r>
          </a:p>
          <a:p>
            <a:pPr>
              <a:lnSpc>
                <a:spcPct val="90000"/>
              </a:lnSpc>
            </a:pPr>
            <a:endParaRPr lang="en-US" dirty="0" smtClean="0"/>
          </a:p>
          <a:p>
            <a:endParaRPr lang="en-I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4" name="Picture 2"/>
          <p:cNvPicPr>
            <a:picLocks noGrp="1" noChangeAspect="1" noChangeArrowheads="1"/>
          </p:cNvPicPr>
          <p:nvPr>
            <p:ph idx="1"/>
          </p:nvPr>
        </p:nvPicPr>
        <p:blipFill>
          <a:blip r:embed="rId2" cstate="print"/>
          <a:srcRect/>
          <a:stretch>
            <a:fillRect/>
          </a:stretch>
        </p:blipFill>
        <p:spPr bwMode="auto">
          <a:xfrm>
            <a:off x="683568" y="1196752"/>
            <a:ext cx="7829550" cy="48093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AN ATOM</a:t>
            </a:r>
            <a:endParaRPr lang="en-IN" dirty="0"/>
          </a:p>
        </p:txBody>
      </p:sp>
      <p:sp>
        <p:nvSpPr>
          <p:cNvPr id="3" name="Content Placeholder 2"/>
          <p:cNvSpPr>
            <a:spLocks noGrp="1"/>
          </p:cNvSpPr>
          <p:nvPr>
            <p:ph idx="1"/>
          </p:nvPr>
        </p:nvSpPr>
        <p:spPr/>
        <p:txBody>
          <a:bodyPr/>
          <a:lstStyle/>
          <a:p>
            <a:r>
              <a:rPr lang="en-US" dirty="0" smtClean="0"/>
              <a:t>Consists of nucleus and electrons orbiting around the nucleus in shells.</a:t>
            </a:r>
          </a:p>
          <a:p>
            <a:pPr>
              <a:buFont typeface="Wingdings" pitchFamily="2" charset="2"/>
              <a:buNone/>
            </a:pPr>
            <a:endParaRPr lang="en-US" dirty="0" smtClean="0"/>
          </a:p>
          <a:p>
            <a:r>
              <a:rPr lang="en-US" dirty="0" smtClean="0"/>
              <a:t>Nucleus contains neutrons and protons that spin around their own axis.</a:t>
            </a:r>
          </a:p>
          <a:p>
            <a:pPr>
              <a:buFont typeface="Wingdings" pitchFamily="2" charset="2"/>
              <a:buNone/>
            </a:pPr>
            <a:endParaRPr lang="en-US" dirty="0" smtClean="0"/>
          </a:p>
          <a:p>
            <a:r>
              <a:rPr lang="en-US" dirty="0" smtClean="0"/>
              <a:t> Charged particles that  move or spin produce a magnetic field</a:t>
            </a:r>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normAutofit/>
          </a:bodyPr>
          <a:lstStyle/>
          <a:p>
            <a:endParaRPr lang="en-IN" dirty="0" smtClean="0"/>
          </a:p>
          <a:p>
            <a:r>
              <a:rPr lang="en-US" b="1" dirty="0" smtClean="0"/>
              <a:t>More protons align themselves parallel to the external magnetic field</a:t>
            </a:r>
            <a:r>
              <a:rPr lang="en-US" dirty="0" smtClean="0"/>
              <a:t> (a lower energy state)</a:t>
            </a:r>
          </a:p>
          <a:p>
            <a:r>
              <a:rPr lang="en-IN" dirty="0" smtClean="0"/>
              <a:t>Energy difference between two states is proportional to the strength of external magnetic field.</a:t>
            </a:r>
          </a:p>
          <a:p>
            <a:r>
              <a:rPr lang="en-IN" dirty="0" smtClean="0"/>
              <a:t>As main magnetic field increases, difference in energy between states also increases- therefore nuclei require more energy to align their magnetic moment in opposite to the main field.</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8" name="Picture 2"/>
          <p:cNvPicPr>
            <a:picLocks noGrp="1" noChangeAspect="1" noChangeArrowheads="1"/>
          </p:cNvPicPr>
          <p:nvPr>
            <p:ph idx="1"/>
          </p:nvPr>
        </p:nvPicPr>
        <p:blipFill>
          <a:blip r:embed="rId2" cstate="print"/>
          <a:srcRect/>
          <a:stretch>
            <a:fillRect/>
          </a:stretch>
        </p:blipFill>
        <p:spPr bwMode="auto">
          <a:xfrm>
            <a:off x="683568" y="548680"/>
            <a:ext cx="8242150" cy="53614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7" name="Content Placeholder 6"/>
          <p:cNvSpPr>
            <a:spLocks noGrp="1"/>
          </p:cNvSpPr>
          <p:nvPr>
            <p:ph idx="1"/>
          </p:nvPr>
        </p:nvSpPr>
        <p:spPr/>
        <p:txBody>
          <a:bodyPr>
            <a:normAutofit/>
          </a:bodyPr>
          <a:lstStyle/>
          <a:p>
            <a:pPr>
              <a:buFont typeface="Wingdings" pitchFamily="2" charset="2"/>
              <a:buNone/>
            </a:pPr>
            <a:endParaRPr lang="en-US" dirty="0" smtClean="0"/>
          </a:p>
          <a:p>
            <a:r>
              <a:rPr lang="en-US" dirty="0" smtClean="0"/>
              <a:t>Magnetic moments aligned parallel to the field cancel out smaller no of anti-parallel magnetic moments.</a:t>
            </a:r>
          </a:p>
          <a:p>
            <a:pPr>
              <a:buFont typeface="Wingdings" pitchFamily="2" charset="2"/>
              <a:buNone/>
            </a:pPr>
            <a:endParaRPr lang="en-US" dirty="0" smtClean="0"/>
          </a:p>
          <a:p>
            <a:r>
              <a:rPr lang="en-US" b="1" dirty="0" smtClean="0"/>
              <a:t>The Net Magnetic vector</a:t>
            </a:r>
            <a:r>
              <a:rPr lang="en-US" dirty="0" smtClean="0"/>
              <a:t>  of the protons </a:t>
            </a:r>
            <a:r>
              <a:rPr lang="en-US" b="1" dirty="0" smtClean="0"/>
              <a:t>points in the direction of the External magnetic field</a:t>
            </a:r>
            <a:endParaRPr lang="en-US" dirty="0" smtClean="0"/>
          </a:p>
          <a:p>
            <a:endParaRPr lang="en-IN"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4" descr="D:\divya-collapse\div\f.jpg"/>
          <p:cNvPicPr>
            <a:picLocks noGrp="1" noChangeAspect="1" noChangeArrowheads="1"/>
          </p:cNvPicPr>
          <p:nvPr>
            <p:ph idx="1"/>
          </p:nvPr>
        </p:nvPicPr>
        <p:blipFill>
          <a:blip r:embed="rId3" cstate="print"/>
          <a:srcRect l="4691" t="8081" r="4691" b="29018"/>
          <a:stretch>
            <a:fillRect/>
          </a:stretch>
        </p:blipFill>
        <p:spPr bwMode="auto">
          <a:xfrm>
            <a:off x="0" y="0"/>
            <a:ext cx="4429124" cy="5286388"/>
          </a:xfrm>
          <a:prstGeom prst="rect">
            <a:avLst/>
          </a:prstGeom>
          <a:noFill/>
          <a:ln w="9525">
            <a:noFill/>
            <a:miter lim="800000"/>
            <a:headEnd/>
            <a:tailEnd/>
          </a:ln>
        </p:spPr>
      </p:pic>
      <p:sp>
        <p:nvSpPr>
          <p:cNvPr id="5" name="Rectangle 4"/>
          <p:cNvSpPr/>
          <p:nvPr/>
        </p:nvSpPr>
        <p:spPr>
          <a:xfrm>
            <a:off x="0" y="5429264"/>
            <a:ext cx="4429124" cy="1154162"/>
          </a:xfrm>
          <a:prstGeom prst="rect">
            <a:avLst/>
          </a:prstGeom>
          <a:solidFill>
            <a:schemeClr val="tx1"/>
          </a:solidFill>
        </p:spPr>
        <p:txBody>
          <a:bodyPr wrap="square">
            <a:spAutoFit/>
          </a:bodyPr>
          <a:lstStyle/>
          <a:p>
            <a:r>
              <a:rPr lang="en-US" sz="2300" b="1" dirty="0" smtClean="0">
                <a:solidFill>
                  <a:srgbClr val="EF5815"/>
                </a:solidFill>
              </a:rPr>
              <a:t>Net magnetic vector in the direction of the external magnetic field    </a:t>
            </a:r>
          </a:p>
        </p:txBody>
      </p:sp>
      <p:graphicFrame>
        <p:nvGraphicFramePr>
          <p:cNvPr id="4098" name="Object 4"/>
          <p:cNvGraphicFramePr>
            <a:graphicFrameLocks noChangeAspect="1"/>
          </p:cNvGraphicFramePr>
          <p:nvPr/>
        </p:nvGraphicFramePr>
        <p:xfrm>
          <a:off x="4714876" y="0"/>
          <a:ext cx="4429124" cy="5214950"/>
        </p:xfrm>
        <a:graphic>
          <a:graphicData uri="http://schemas.openxmlformats.org/presentationml/2006/ole">
            <mc:AlternateContent xmlns:mc="http://schemas.openxmlformats.org/markup-compatibility/2006">
              <mc:Choice xmlns:v="urn:schemas-microsoft-com:vml" Requires="v">
                <p:oleObj spid="_x0000_s4103" name="Slide" r:id="rId4" imgW="4572000" imgH="3429000" progId="PowerPoint.Slide.8">
                  <p:embed/>
                </p:oleObj>
              </mc:Choice>
              <mc:Fallback>
                <p:oleObj name="Slide" r:id="rId4" imgW="4572000" imgH="3429000" progId="PowerPoint.Slid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5277" t="3703" r="16667" b="5556"/>
                      <a:stretch>
                        <a:fillRect/>
                      </a:stretch>
                    </p:blipFill>
                    <p:spPr bwMode="auto">
                      <a:xfrm>
                        <a:off x="4714876" y="0"/>
                        <a:ext cx="4429124" cy="52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7"/>
          <p:cNvSpPr/>
          <p:nvPr/>
        </p:nvSpPr>
        <p:spPr>
          <a:xfrm>
            <a:off x="4714876" y="5286389"/>
            <a:ext cx="4429124" cy="923330"/>
          </a:xfrm>
          <a:prstGeom prst="rect">
            <a:avLst/>
          </a:prstGeom>
          <a:solidFill>
            <a:schemeClr val="tx1"/>
          </a:solidFill>
        </p:spPr>
        <p:txBody>
          <a:bodyPr wrap="square">
            <a:spAutoFit/>
          </a:bodyPr>
          <a:lstStyle/>
          <a:p>
            <a:pPr>
              <a:buFont typeface="Wingdings" pitchFamily="2" charset="2"/>
              <a:buChar char="ü"/>
            </a:pPr>
            <a:r>
              <a:rPr lang="en-US" dirty="0" smtClean="0">
                <a:solidFill>
                  <a:srgbClr val="FF0000"/>
                </a:solidFill>
              </a:rPr>
              <a:t> </a:t>
            </a:r>
            <a:r>
              <a:rPr lang="en-US" dirty="0" smtClean="0">
                <a:solidFill>
                  <a:srgbClr val="FFFF00"/>
                </a:solidFill>
              </a:rPr>
              <a:t>The magnetic vector of the </a:t>
            </a:r>
            <a:r>
              <a:rPr lang="en-US" dirty="0" err="1" smtClean="0">
                <a:solidFill>
                  <a:srgbClr val="FFFF00"/>
                </a:solidFill>
              </a:rPr>
              <a:t>precessing</a:t>
            </a:r>
            <a:r>
              <a:rPr lang="en-US" dirty="0" smtClean="0">
                <a:solidFill>
                  <a:srgbClr val="FFFF00"/>
                </a:solidFill>
              </a:rPr>
              <a:t> protons in random directions cancel each other</a:t>
            </a:r>
            <a:endParaRPr lang="en-US" dirty="0"/>
          </a:p>
        </p:txBody>
      </p:sp>
      <p:sp>
        <p:nvSpPr>
          <p:cNvPr id="9" name="Rectangle 8"/>
          <p:cNvSpPr/>
          <p:nvPr/>
        </p:nvSpPr>
        <p:spPr>
          <a:xfrm>
            <a:off x="4714876" y="6211669"/>
            <a:ext cx="4429124" cy="646331"/>
          </a:xfrm>
          <a:prstGeom prst="rect">
            <a:avLst/>
          </a:prstGeom>
          <a:solidFill>
            <a:schemeClr val="tx1"/>
          </a:solidFill>
        </p:spPr>
        <p:txBody>
          <a:bodyPr wrap="square">
            <a:spAutoFit/>
          </a:bodyPr>
          <a:lstStyle/>
          <a:p>
            <a:pPr>
              <a:buFont typeface="Wingdings" pitchFamily="2" charset="2"/>
              <a:buChar char="ü"/>
            </a:pPr>
            <a:r>
              <a:rPr lang="en-US" dirty="0" smtClean="0">
                <a:solidFill>
                  <a:srgbClr val="FF0000"/>
                </a:solidFill>
              </a:rPr>
              <a:t> </a:t>
            </a:r>
            <a:r>
              <a:rPr lang="en-US" dirty="0" smtClean="0">
                <a:solidFill>
                  <a:srgbClr val="FFFF00"/>
                </a:solidFill>
              </a:rPr>
              <a:t>Net magnetization in the direction of the external magnetic field.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85720" y="0"/>
            <a:ext cx="885828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b="1" dirty="0" smtClean="0">
                <a:solidFill>
                  <a:srgbClr val="EF5815"/>
                </a:solidFill>
              </a:rPr>
              <a:t>Precession</a:t>
            </a:r>
            <a:endParaRPr lang="en-IN" b="1" dirty="0">
              <a:solidFill>
                <a:srgbClr val="EF5815"/>
              </a:solidFill>
            </a:endParaRPr>
          </a:p>
        </p:txBody>
      </p:sp>
      <p:sp>
        <p:nvSpPr>
          <p:cNvPr id="3" name="Content Placeholder 2"/>
          <p:cNvSpPr>
            <a:spLocks noGrp="1"/>
          </p:cNvSpPr>
          <p:nvPr>
            <p:ph idx="1"/>
          </p:nvPr>
        </p:nvSpPr>
        <p:spPr>
          <a:xfrm>
            <a:off x="467544" y="2204864"/>
            <a:ext cx="8229600" cy="4309939"/>
          </a:xfrm>
        </p:spPr>
        <p:txBody>
          <a:bodyPr>
            <a:normAutofit fontScale="92500" lnSpcReduction="20000"/>
          </a:bodyPr>
          <a:lstStyle/>
          <a:p>
            <a:r>
              <a:rPr lang="en-US" dirty="0" smtClean="0">
                <a:solidFill>
                  <a:srgbClr val="FFC000"/>
                </a:solidFill>
              </a:rPr>
              <a:t>Each H nucleus spins on its own axis.</a:t>
            </a:r>
          </a:p>
          <a:p>
            <a:r>
              <a:rPr lang="en-US" dirty="0" smtClean="0">
                <a:solidFill>
                  <a:srgbClr val="FFC000"/>
                </a:solidFill>
              </a:rPr>
              <a:t>External magnetic field(B</a:t>
            </a:r>
            <a:r>
              <a:rPr lang="en-US" sz="1800" dirty="0" smtClean="0">
                <a:solidFill>
                  <a:srgbClr val="FFC000"/>
                </a:solidFill>
              </a:rPr>
              <a:t>0</a:t>
            </a:r>
            <a:r>
              <a:rPr lang="en-US" dirty="0" smtClean="0">
                <a:solidFill>
                  <a:srgbClr val="FFC000"/>
                </a:solidFill>
              </a:rPr>
              <a:t>) produces additional spin</a:t>
            </a:r>
          </a:p>
          <a:p>
            <a:r>
              <a:rPr lang="en-US" dirty="0" smtClean="0">
                <a:solidFill>
                  <a:srgbClr val="FFC000"/>
                </a:solidFill>
              </a:rPr>
              <a:t>I.e.. it moves around like a spinning top.</a:t>
            </a:r>
          </a:p>
          <a:p>
            <a:r>
              <a:rPr lang="en-US" dirty="0" smtClean="0">
                <a:solidFill>
                  <a:srgbClr val="FFC000"/>
                </a:solidFill>
              </a:rPr>
              <a:t>The secondary spin is called precession.</a:t>
            </a:r>
          </a:p>
          <a:p>
            <a:r>
              <a:rPr lang="en-US" dirty="0" smtClean="0">
                <a:solidFill>
                  <a:srgbClr val="FFC000"/>
                </a:solidFill>
              </a:rPr>
              <a:t>The path is </a:t>
            </a:r>
            <a:r>
              <a:rPr lang="en-US" dirty="0" err="1" smtClean="0">
                <a:solidFill>
                  <a:srgbClr val="FFC000"/>
                </a:solidFill>
              </a:rPr>
              <a:t>precessional</a:t>
            </a:r>
            <a:r>
              <a:rPr lang="en-US" dirty="0" smtClean="0">
                <a:solidFill>
                  <a:srgbClr val="FFC000"/>
                </a:solidFill>
              </a:rPr>
              <a:t> path.</a:t>
            </a:r>
          </a:p>
          <a:p>
            <a:r>
              <a:rPr lang="en-US" dirty="0" smtClean="0">
                <a:solidFill>
                  <a:srgbClr val="FFC000"/>
                </a:solidFill>
              </a:rPr>
              <a:t>The speed of this movement is called as </a:t>
            </a:r>
            <a:r>
              <a:rPr lang="en-US" b="1" dirty="0" smtClean="0">
                <a:solidFill>
                  <a:srgbClr val="FFC000"/>
                </a:solidFill>
              </a:rPr>
              <a:t>Precession frequency.</a:t>
            </a:r>
          </a:p>
          <a:p>
            <a:r>
              <a:rPr lang="en-US" b="1" dirty="0" smtClean="0">
                <a:solidFill>
                  <a:srgbClr val="FFC000"/>
                </a:solidFill>
              </a:rPr>
              <a:t>Unit MHz- 1 million cycles per sec.</a:t>
            </a:r>
            <a:endParaRPr lang="en-IN" dirty="0">
              <a:solidFill>
                <a:srgbClr val="FFC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653136"/>
            <a:ext cx="8229600" cy="1503040"/>
          </a:xfrm>
        </p:spPr>
        <p:txBody>
          <a:bodyPr>
            <a:normAutofit fontScale="90000"/>
          </a:bodyPr>
          <a:lstStyle/>
          <a:p>
            <a:r>
              <a:rPr lang="en-IN" sz="3100" dirty="0" smtClean="0"/>
              <a:t>The magnetic moments of all </a:t>
            </a:r>
            <a:r>
              <a:rPr lang="en-IN" sz="3100" b="1" dirty="0" smtClean="0"/>
              <a:t>spin up </a:t>
            </a:r>
            <a:r>
              <a:rPr lang="en-IN" sz="3100" dirty="0" smtClean="0"/>
              <a:t>and </a:t>
            </a:r>
            <a:r>
              <a:rPr lang="en-IN" sz="3100" b="1" dirty="0" smtClean="0"/>
              <a:t>spin down</a:t>
            </a:r>
            <a:r>
              <a:rPr lang="en-IN" sz="3100" dirty="0" smtClean="0"/>
              <a:t> nuclei </a:t>
            </a:r>
            <a:r>
              <a:rPr lang="en-IN" sz="3100" dirty="0" err="1" smtClean="0"/>
              <a:t>precess</a:t>
            </a:r>
            <a:r>
              <a:rPr lang="en-IN" sz="3100" dirty="0" smtClean="0"/>
              <a:t> around </a:t>
            </a:r>
            <a:r>
              <a:rPr lang="en-IN" sz="3100" b="1" i="1" dirty="0" smtClean="0"/>
              <a:t>B₀ </a:t>
            </a:r>
            <a:r>
              <a:rPr lang="en-IN" sz="3100" dirty="0" smtClean="0"/>
              <a:t>on a </a:t>
            </a:r>
            <a:r>
              <a:rPr lang="en-IN" sz="3100" dirty="0" err="1" smtClean="0"/>
              <a:t>precessional</a:t>
            </a:r>
            <a:r>
              <a:rPr lang="en-IN" sz="3100" dirty="0" smtClean="0"/>
              <a:t> path determined by</a:t>
            </a:r>
            <a:r>
              <a:rPr lang="en-IN" sz="3100" b="1" dirty="0" smtClean="0"/>
              <a:t> </a:t>
            </a:r>
            <a:r>
              <a:rPr lang="en-IN" sz="3100" b="1" i="1" dirty="0" smtClean="0"/>
              <a:t>B₀ </a:t>
            </a:r>
            <a:r>
              <a:rPr lang="en-US" b="1" dirty="0" smtClean="0"/>
              <a:t/>
            </a:r>
            <a:br>
              <a:rPr lang="en-US" b="1" dirty="0" smtClean="0"/>
            </a:br>
            <a:endParaRPr lang="en-US" dirty="0"/>
          </a:p>
        </p:txBody>
      </p:sp>
      <p:pic>
        <p:nvPicPr>
          <p:cNvPr id="54274" name="Picture 2"/>
          <p:cNvPicPr>
            <a:picLocks noGrp="1" noChangeAspect="1" noChangeArrowheads="1"/>
          </p:cNvPicPr>
          <p:nvPr>
            <p:ph idx="1"/>
          </p:nvPr>
        </p:nvPicPr>
        <p:blipFill>
          <a:blip r:embed="rId2" cstate="print"/>
          <a:srcRect/>
          <a:stretch>
            <a:fillRect/>
          </a:stretch>
        </p:blipFill>
        <p:spPr bwMode="auto">
          <a:xfrm>
            <a:off x="179511" y="620688"/>
            <a:ext cx="3916735" cy="3600400"/>
          </a:xfrm>
          <a:prstGeom prst="rect">
            <a:avLst/>
          </a:prstGeom>
          <a:noFill/>
          <a:ln w="9525">
            <a:noFill/>
            <a:miter lim="800000"/>
            <a:headEnd/>
            <a:tailEnd/>
          </a:ln>
          <a:effectLst/>
        </p:spPr>
      </p:pic>
      <p:pic>
        <p:nvPicPr>
          <p:cNvPr id="6" name="Picture 5"/>
          <p:cNvPicPr>
            <a:picLocks noChangeAspect="1" noChangeArrowheads="1"/>
          </p:cNvPicPr>
          <p:nvPr/>
        </p:nvPicPr>
        <p:blipFill>
          <a:blip r:embed="rId3" cstate="print"/>
          <a:srcRect/>
          <a:stretch>
            <a:fillRect/>
          </a:stretch>
        </p:blipFill>
        <p:spPr bwMode="auto">
          <a:xfrm>
            <a:off x="4427984" y="476672"/>
            <a:ext cx="4571719" cy="37730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4643438" cy="1571636"/>
          </a:xfrm>
          <a:noFill/>
          <a:ln cmpd="sng">
            <a:solidFill>
              <a:srgbClr val="00B0F0"/>
            </a:solidFill>
            <a:prstDash val="dash"/>
          </a:ln>
        </p:spPr>
        <p:txBody>
          <a:bodyPr>
            <a:normAutofit fontScale="90000"/>
          </a:bodyPr>
          <a:lstStyle/>
          <a:p>
            <a:r>
              <a:rPr lang="en-US" b="1" dirty="0" smtClean="0"/>
              <a:t>Precession frequency of protons</a:t>
            </a:r>
            <a:r>
              <a:rPr lang="en-US" dirty="0" smtClean="0">
                <a:solidFill>
                  <a:srgbClr val="FF9900"/>
                </a:solidFill>
              </a:rPr>
              <a:t/>
            </a:r>
            <a:br>
              <a:rPr lang="en-US" dirty="0" smtClean="0">
                <a:solidFill>
                  <a:srgbClr val="FF9900"/>
                </a:solidFill>
              </a:rPr>
            </a:br>
            <a:endParaRPr lang="en-IN" dirty="0"/>
          </a:p>
        </p:txBody>
      </p:sp>
      <p:pic>
        <p:nvPicPr>
          <p:cNvPr id="6148" name="Picture 4"/>
          <p:cNvPicPr>
            <a:picLocks noGrp="1" noChangeAspect="1" noChangeArrowheads="1"/>
          </p:cNvPicPr>
          <p:nvPr>
            <p:ph idx="1"/>
          </p:nvPr>
        </p:nvPicPr>
        <p:blipFill>
          <a:blip r:embed="rId2" cstate="print"/>
          <a:srcRect/>
          <a:stretch>
            <a:fillRect/>
          </a:stretch>
        </p:blipFill>
        <p:spPr bwMode="auto">
          <a:xfrm>
            <a:off x="4643438" y="0"/>
            <a:ext cx="4500562" cy="3530697"/>
          </a:xfrm>
          <a:prstGeom prst="rect">
            <a:avLst/>
          </a:prstGeom>
          <a:noFill/>
          <a:ln w="9525">
            <a:noFill/>
            <a:miter lim="800000"/>
            <a:headEnd/>
            <a:tailEnd/>
          </a:ln>
          <a:effectLst/>
        </p:spPr>
      </p:pic>
      <p:pic>
        <p:nvPicPr>
          <p:cNvPr id="6149" name="Picture 5"/>
          <p:cNvPicPr>
            <a:picLocks noChangeAspect="1" noChangeArrowheads="1"/>
          </p:cNvPicPr>
          <p:nvPr/>
        </p:nvPicPr>
        <p:blipFill>
          <a:blip r:embed="rId3" cstate="print"/>
          <a:srcRect/>
          <a:stretch>
            <a:fillRect/>
          </a:stretch>
        </p:blipFill>
        <p:spPr bwMode="auto">
          <a:xfrm>
            <a:off x="4572000" y="3500438"/>
            <a:ext cx="4572000" cy="3357562"/>
          </a:xfrm>
          <a:prstGeom prst="rect">
            <a:avLst/>
          </a:prstGeom>
          <a:noFill/>
          <a:ln w="9525">
            <a:noFill/>
            <a:miter lim="800000"/>
            <a:headEnd/>
            <a:tailEnd/>
          </a:ln>
          <a:effectLst/>
        </p:spPr>
      </p:pic>
      <p:pic>
        <p:nvPicPr>
          <p:cNvPr id="8" name="Picture 9" descr="precesscone"/>
          <p:cNvPicPr>
            <a:picLocks noChangeAspect="1" noChangeArrowheads="1" noCrop="1"/>
          </p:cNvPicPr>
          <p:nvPr/>
        </p:nvPicPr>
        <p:blipFill>
          <a:blip r:embed="rId4" cstate="print"/>
          <a:srcRect/>
          <a:stretch>
            <a:fillRect/>
          </a:stretch>
        </p:blipFill>
        <p:spPr bwMode="auto">
          <a:xfrm>
            <a:off x="0" y="3357538"/>
            <a:ext cx="4572000" cy="3500462"/>
          </a:xfrm>
          <a:prstGeom prst="rect">
            <a:avLst/>
          </a:prstGeom>
          <a:noFill/>
          <a:ln w="9525">
            <a:noFill/>
            <a:miter lim="800000"/>
            <a:headEnd/>
            <a:tailEnd/>
          </a:ln>
        </p:spPr>
      </p:pic>
      <p:sp>
        <p:nvSpPr>
          <p:cNvPr id="9" name="Rectangle 8"/>
          <p:cNvSpPr/>
          <p:nvPr/>
        </p:nvSpPr>
        <p:spPr>
          <a:xfrm>
            <a:off x="5929322" y="6488668"/>
            <a:ext cx="2608086" cy="369332"/>
          </a:xfrm>
          <a:prstGeom prst="rect">
            <a:avLst/>
          </a:prstGeom>
        </p:spPr>
        <p:txBody>
          <a:bodyPr wrap="none">
            <a:spAutoFit/>
          </a:bodyPr>
          <a:lstStyle/>
          <a:p>
            <a:r>
              <a:rPr lang="en-US" b="1" dirty="0" smtClean="0">
                <a:solidFill>
                  <a:srgbClr val="00B0F0"/>
                </a:solidFill>
              </a:rPr>
              <a:t>wobbling type of motion</a:t>
            </a:r>
            <a:r>
              <a:rPr lang="en-US" b="1" dirty="0" smtClean="0">
                <a:solidFill>
                  <a:srgbClr val="FFFF00"/>
                </a:solidFill>
              </a:rPr>
              <a:t>.</a:t>
            </a:r>
            <a:endParaRPr lang="en-IN" b="1" dirty="0">
              <a:solidFill>
                <a:srgbClr val="FFFF00"/>
              </a:solidFill>
            </a:endParaRPr>
          </a:p>
        </p:txBody>
      </p:sp>
      <p:sp>
        <p:nvSpPr>
          <p:cNvPr id="10" name="Rectangle 9"/>
          <p:cNvSpPr/>
          <p:nvPr/>
        </p:nvSpPr>
        <p:spPr>
          <a:xfrm>
            <a:off x="0" y="2071678"/>
            <a:ext cx="4500562" cy="646331"/>
          </a:xfrm>
          <a:prstGeom prst="rect">
            <a:avLst/>
          </a:prstGeom>
          <a:ln cap="sq" cmpd="dbl">
            <a:solidFill>
              <a:srgbClr val="FF0000"/>
            </a:solidFill>
            <a:prstDash val="sysDash"/>
            <a:bevel/>
          </a:ln>
        </p:spPr>
        <p:txBody>
          <a:bodyPr wrap="square">
            <a:spAutoFit/>
          </a:bodyPr>
          <a:lstStyle/>
          <a:p>
            <a:r>
              <a:rPr lang="en-US" b="1" dirty="0" smtClean="0">
                <a:latin typeface="Arial Black" pitchFamily="34" charset="0"/>
              </a:rPr>
              <a:t>Protons in external magnetic field show wobbling type of  motion</a:t>
            </a:r>
            <a:endParaRPr lang="en-US" b="1" dirty="0">
              <a:latin typeface="Arial Black"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6383062"/>
          </a:xfrm>
        </p:spPr>
        <p:txBody>
          <a:bodyPr>
            <a:normAutofit/>
          </a:bodyPr>
          <a:lstStyle/>
          <a:p>
            <a:r>
              <a:rPr lang="en-US" dirty="0" smtClean="0"/>
              <a:t>The precession frequency is </a:t>
            </a:r>
            <a:r>
              <a:rPr lang="en-US" dirty="0" smtClean="0">
                <a:latin typeface="Arial" pitchFamily="34" charset="0"/>
                <a:cs typeface="Arial" pitchFamily="34" charset="0"/>
              </a:rPr>
              <a:t>directly proportional </a:t>
            </a:r>
            <a:r>
              <a:rPr lang="en-US" dirty="0" smtClean="0"/>
              <a:t>to the external magnetic field .</a:t>
            </a:r>
          </a:p>
          <a:p>
            <a:r>
              <a:rPr lang="en-IN" dirty="0" smtClean="0"/>
              <a:t>The processional frequency is often called </a:t>
            </a:r>
            <a:r>
              <a:rPr lang="en-IN" dirty="0" err="1" smtClean="0"/>
              <a:t>larmor</a:t>
            </a:r>
            <a:r>
              <a:rPr lang="en-IN" dirty="0" smtClean="0"/>
              <a:t> frequency</a:t>
            </a:r>
            <a:r>
              <a:rPr lang="en-US" dirty="0" smtClean="0"/>
              <a:t> because it is determine by the </a:t>
            </a:r>
            <a:r>
              <a:rPr lang="en-US" sz="2800" b="1" dirty="0" smtClean="0">
                <a:latin typeface="Rockwell Extra Bold" pitchFamily="18" charset="0"/>
              </a:rPr>
              <a:t>LARMOR EQUATION.</a:t>
            </a:r>
          </a:p>
          <a:p>
            <a:pPr>
              <a:buNone/>
            </a:pPr>
            <a:r>
              <a:rPr lang="en-US" sz="7200" b="1" dirty="0" smtClean="0">
                <a:solidFill>
                  <a:srgbClr val="FF0000"/>
                </a:solidFill>
                <a:latin typeface="Arial Narrow"/>
              </a:rPr>
              <a:t>				</a:t>
            </a:r>
            <a:r>
              <a:rPr lang="el-GR" sz="6600" b="1" dirty="0" smtClean="0">
                <a:solidFill>
                  <a:srgbClr val="FF0000"/>
                </a:solidFill>
                <a:latin typeface="Arial Narrow"/>
              </a:rPr>
              <a:t>ω</a:t>
            </a:r>
            <a:r>
              <a:rPr lang="en-US" sz="4000" b="1" dirty="0" smtClean="0">
                <a:solidFill>
                  <a:srgbClr val="FF0000"/>
                </a:solidFill>
                <a:latin typeface="Arial Narrow"/>
              </a:rPr>
              <a:t>=</a:t>
            </a:r>
            <a:r>
              <a:rPr lang="en-US" sz="6000" b="1" dirty="0" smtClean="0">
                <a:solidFill>
                  <a:srgbClr val="FF0000"/>
                </a:solidFill>
                <a:latin typeface="Arial Narrow"/>
              </a:rPr>
              <a:t> </a:t>
            </a:r>
            <a:r>
              <a:rPr lang="el-GR" sz="6000" b="1" dirty="0" smtClean="0">
                <a:solidFill>
                  <a:srgbClr val="FF0000"/>
                </a:solidFill>
                <a:cs typeface="Calibri"/>
              </a:rPr>
              <a:t>ϒ</a:t>
            </a:r>
            <a:r>
              <a:rPr lang="en-US" sz="6000" b="1" dirty="0" smtClean="0">
                <a:solidFill>
                  <a:srgbClr val="FF0000"/>
                </a:solidFill>
                <a:cs typeface="Calibri"/>
              </a:rPr>
              <a:t>B</a:t>
            </a:r>
            <a:r>
              <a:rPr lang="en-US" sz="2000" b="1" dirty="0" smtClean="0">
                <a:solidFill>
                  <a:srgbClr val="FF0000"/>
                </a:solidFill>
                <a:cs typeface="Calibri"/>
              </a:rPr>
              <a:t>0</a:t>
            </a:r>
            <a:endParaRPr lang="en-IN" sz="2400" b="1" dirty="0" smtClean="0">
              <a:solidFill>
                <a:srgbClr val="FF0000"/>
              </a:solidFill>
              <a:cs typeface="Calibri"/>
            </a:endParaRPr>
          </a:p>
          <a:p>
            <a:pPr>
              <a:buNone/>
            </a:pPr>
            <a:r>
              <a:rPr lang="en-US" b="1" dirty="0" smtClean="0">
                <a:cs typeface="Calibri"/>
              </a:rPr>
              <a:t>Where</a:t>
            </a:r>
          </a:p>
          <a:p>
            <a:pPr>
              <a:buNone/>
            </a:pPr>
            <a:r>
              <a:rPr lang="en-US" b="1" dirty="0" smtClean="0">
                <a:cs typeface="Calibri"/>
              </a:rPr>
              <a:t> </a:t>
            </a:r>
            <a:r>
              <a:rPr lang="el-GR" b="1" dirty="0" smtClean="0">
                <a:latin typeface="Arial Narrow"/>
              </a:rPr>
              <a:t>ω</a:t>
            </a:r>
            <a:r>
              <a:rPr lang="en-US" b="1" dirty="0" smtClean="0">
                <a:latin typeface="Arial Narrow"/>
              </a:rPr>
              <a:t>- </a:t>
            </a:r>
            <a:r>
              <a:rPr lang="en-US" b="1" dirty="0" err="1" smtClean="0">
                <a:latin typeface="Arial Narrow"/>
              </a:rPr>
              <a:t>precessional</a:t>
            </a:r>
            <a:r>
              <a:rPr lang="en-US" b="1" dirty="0" smtClean="0">
                <a:latin typeface="Arial Narrow"/>
              </a:rPr>
              <a:t> frequency</a:t>
            </a:r>
          </a:p>
          <a:p>
            <a:pPr>
              <a:buNone/>
            </a:pPr>
            <a:r>
              <a:rPr lang="en-US" b="1" dirty="0" smtClean="0">
                <a:cs typeface="Calibri"/>
              </a:rPr>
              <a:t> </a:t>
            </a:r>
            <a:r>
              <a:rPr lang="el-GR" b="1" dirty="0" smtClean="0">
                <a:cs typeface="Calibri"/>
              </a:rPr>
              <a:t>ϒ</a:t>
            </a:r>
            <a:r>
              <a:rPr lang="en-US" b="1" dirty="0" smtClean="0">
                <a:cs typeface="Calibri"/>
              </a:rPr>
              <a:t> – gyro magnetic ratio</a:t>
            </a:r>
          </a:p>
          <a:p>
            <a:pPr>
              <a:buNone/>
            </a:pPr>
            <a:r>
              <a:rPr lang="en-US" b="1" dirty="0" smtClean="0">
                <a:cs typeface="Calibri"/>
              </a:rPr>
              <a:t> B</a:t>
            </a:r>
            <a:r>
              <a:rPr lang="en-US" sz="1800" b="1" dirty="0" smtClean="0">
                <a:cs typeface="Calibri"/>
              </a:rPr>
              <a:t>0</a:t>
            </a:r>
            <a:r>
              <a:rPr lang="en-US" b="1" dirty="0" smtClean="0">
                <a:cs typeface="Calibri"/>
              </a:rPr>
              <a:t>- Magnet field strength</a:t>
            </a:r>
          </a:p>
          <a:p>
            <a:pPr>
              <a:buNone/>
            </a:pPr>
            <a:endParaRPr lang="en-US" b="1" dirty="0" smtClean="0"/>
          </a:p>
        </p:txBody>
      </p:sp>
      <p:sp>
        <p:nvSpPr>
          <p:cNvPr id="5" name="TextBox 4"/>
          <p:cNvSpPr txBox="1"/>
          <p:nvPr/>
        </p:nvSpPr>
        <p:spPr>
          <a:xfrm>
            <a:off x="5857884" y="3749457"/>
            <a:ext cx="3286116" cy="3108543"/>
          </a:xfrm>
          <a:prstGeom prst="rect">
            <a:avLst/>
          </a:prstGeom>
          <a:solidFill>
            <a:srgbClr val="FDFA70"/>
          </a:solidFill>
          <a:ln>
            <a:solidFill>
              <a:srgbClr val="EF5815"/>
            </a:solidFill>
          </a:ln>
        </p:spPr>
        <p:txBody>
          <a:bodyPr wrap="square" rtlCol="0">
            <a:spAutoFit/>
          </a:bodyPr>
          <a:lstStyle/>
          <a:p>
            <a:pPr>
              <a:buNone/>
            </a:pPr>
            <a:r>
              <a:rPr lang="en-US" sz="2800" dirty="0" smtClean="0">
                <a:solidFill>
                  <a:schemeClr val="tx2">
                    <a:lumMod val="50000"/>
                  </a:schemeClr>
                </a:solidFill>
              </a:rPr>
              <a:t>The </a:t>
            </a:r>
            <a:r>
              <a:rPr lang="en-US" sz="2800" dirty="0" err="1" smtClean="0">
                <a:solidFill>
                  <a:schemeClr val="tx2">
                    <a:lumMod val="50000"/>
                  </a:schemeClr>
                </a:solidFill>
              </a:rPr>
              <a:t>gyromagnetic</a:t>
            </a:r>
            <a:r>
              <a:rPr lang="en-US" sz="2800" dirty="0" smtClean="0">
                <a:solidFill>
                  <a:schemeClr val="tx2">
                    <a:lumMod val="50000"/>
                  </a:schemeClr>
                </a:solidFill>
              </a:rPr>
              <a:t> ratio expresses the </a:t>
            </a:r>
            <a:r>
              <a:rPr lang="en-US" sz="2800" dirty="0" smtClean="0">
                <a:solidFill>
                  <a:srgbClr val="FF0000"/>
                </a:solidFill>
              </a:rPr>
              <a:t>relationship </a:t>
            </a:r>
            <a:r>
              <a:rPr lang="en-US" sz="2800" dirty="0" smtClean="0">
                <a:solidFill>
                  <a:schemeClr val="tx2">
                    <a:lumMod val="50000"/>
                  </a:schemeClr>
                </a:solidFill>
              </a:rPr>
              <a:t>b/w the </a:t>
            </a:r>
            <a:r>
              <a:rPr lang="en-US" sz="2800" dirty="0" smtClean="0">
                <a:solidFill>
                  <a:srgbClr val="FF0000"/>
                </a:solidFill>
              </a:rPr>
              <a:t>angular momentum </a:t>
            </a:r>
            <a:r>
              <a:rPr lang="en-US" sz="2800" dirty="0" smtClean="0">
                <a:solidFill>
                  <a:schemeClr val="tx2">
                    <a:lumMod val="50000"/>
                  </a:schemeClr>
                </a:solidFill>
              </a:rPr>
              <a:t>&amp; the </a:t>
            </a:r>
            <a:r>
              <a:rPr lang="en-US" sz="2800" dirty="0" smtClean="0">
                <a:solidFill>
                  <a:srgbClr val="FF0000"/>
                </a:solidFill>
              </a:rPr>
              <a:t>magnetic moment</a:t>
            </a:r>
            <a:r>
              <a:rPr lang="en-US" sz="2800" dirty="0" smtClean="0">
                <a:solidFill>
                  <a:schemeClr val="tx2">
                    <a:lumMod val="50000"/>
                  </a:schemeClr>
                </a:solidFill>
              </a:rPr>
              <a:t> of each MR active nucleus</a:t>
            </a:r>
            <a:r>
              <a:rPr lang="en-US" dirty="0" smtClean="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20688"/>
            <a:ext cx="7427168" cy="5505475"/>
          </a:xfrm>
        </p:spPr>
        <p:txBody>
          <a:bodyPr/>
          <a:lstStyle/>
          <a:p>
            <a:endParaRPr lang="en-US" dirty="0" smtClean="0"/>
          </a:p>
          <a:p>
            <a:r>
              <a:rPr lang="en-IN" dirty="0" smtClean="0"/>
              <a:t>The </a:t>
            </a:r>
            <a:r>
              <a:rPr lang="en-IN" dirty="0" err="1" smtClean="0"/>
              <a:t>gyromagnetic</a:t>
            </a:r>
            <a:r>
              <a:rPr lang="en-IN" dirty="0" smtClean="0"/>
              <a:t> ratio of hydrogen is 42.58 MHz/T</a:t>
            </a:r>
          </a:p>
          <a:p>
            <a:r>
              <a:rPr lang="en-IN" dirty="0" smtClean="0"/>
              <a:t>Magnetic moments of MR active nuclei have different </a:t>
            </a:r>
            <a:r>
              <a:rPr lang="en-IN" dirty="0" err="1" smtClean="0"/>
              <a:t>precessional</a:t>
            </a:r>
            <a:r>
              <a:rPr lang="en-IN" dirty="0" smtClean="0"/>
              <a:t> frequencies at different field strengths</a:t>
            </a:r>
            <a:r>
              <a:rPr lang="en-US" dirty="0" smtClean="0"/>
              <a:t>.</a:t>
            </a:r>
          </a:p>
          <a:p>
            <a:endParaRPr lang="en-IN" dirty="0" smtClean="0"/>
          </a:p>
        </p:txBody>
      </p:sp>
      <p:pic>
        <p:nvPicPr>
          <p:cNvPr id="55300" name="Picture 4"/>
          <p:cNvPicPr>
            <a:picLocks noGrp="1" noChangeAspect="1" noChangeArrowheads="1"/>
          </p:cNvPicPr>
          <p:nvPr>
            <p:ph sz="half" idx="2"/>
          </p:nvPr>
        </p:nvPicPr>
        <p:blipFill>
          <a:blip r:embed="rId2" cstate="print"/>
          <a:srcRect/>
          <a:stretch>
            <a:fillRect/>
          </a:stretch>
        </p:blipFill>
        <p:spPr bwMode="auto">
          <a:xfrm>
            <a:off x="827584" y="3861048"/>
            <a:ext cx="6696744" cy="15841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50106"/>
          </a:xfrm>
        </p:spPr>
        <p:txBody>
          <a:bodyPr/>
          <a:lstStyle/>
          <a:p>
            <a:r>
              <a:rPr lang="en-IN" dirty="0" err="1" smtClean="0"/>
              <a:t>Precessional</a:t>
            </a:r>
            <a:r>
              <a:rPr lang="en-IN" dirty="0" smtClean="0"/>
              <a:t> phase</a:t>
            </a:r>
            <a:endParaRPr lang="en-US" dirty="0"/>
          </a:p>
        </p:txBody>
      </p:sp>
      <p:sp>
        <p:nvSpPr>
          <p:cNvPr id="6" name="Content Placeholder 5"/>
          <p:cNvSpPr>
            <a:spLocks noGrp="1"/>
          </p:cNvSpPr>
          <p:nvPr>
            <p:ph idx="1"/>
          </p:nvPr>
        </p:nvSpPr>
        <p:spPr>
          <a:xfrm>
            <a:off x="457200" y="1124744"/>
            <a:ext cx="8229600" cy="5001419"/>
          </a:xfrm>
        </p:spPr>
        <p:txBody>
          <a:bodyPr>
            <a:normAutofit/>
          </a:bodyPr>
          <a:lstStyle/>
          <a:p>
            <a:r>
              <a:rPr lang="en-IN" dirty="0" smtClean="0"/>
              <a:t>Phase is refers to the position of magnetic moments on their </a:t>
            </a:r>
            <a:r>
              <a:rPr lang="en-IN" dirty="0" err="1" smtClean="0"/>
              <a:t>precessional</a:t>
            </a:r>
            <a:r>
              <a:rPr lang="en-IN" dirty="0" smtClean="0"/>
              <a:t> path at any moment in the time.</a:t>
            </a:r>
          </a:p>
          <a:p>
            <a:r>
              <a:rPr lang="en-IN" dirty="0" smtClean="0"/>
              <a:t>Frequency is the rate of change phase of magnetic moments</a:t>
            </a:r>
          </a:p>
          <a:p>
            <a:r>
              <a:rPr lang="en-IN" dirty="0" smtClean="0"/>
              <a:t>Relative phase positions of  all magnetic moments of hydrogen are important.</a:t>
            </a:r>
          </a:p>
          <a:p>
            <a:pPr>
              <a:buFont typeface="Wingdings" pitchFamily="2" charset="2"/>
              <a:buChar char="Ø"/>
            </a:pPr>
            <a:r>
              <a:rPr lang="en-IN" b="1" dirty="0" smtClean="0"/>
              <a:t>Out of phase or incoherent</a:t>
            </a:r>
          </a:p>
          <a:p>
            <a:pPr>
              <a:buFont typeface="Wingdings" pitchFamily="2" charset="2"/>
              <a:buChar char="Ø"/>
            </a:pPr>
            <a:r>
              <a:rPr lang="en-IN" b="1" dirty="0" smtClean="0"/>
              <a:t>In phase or coherent</a:t>
            </a:r>
            <a:endParaRPr lang="en-US"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86578" y="4857760"/>
            <a:ext cx="2071702"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no charge</a:t>
            </a:r>
            <a:endParaRPr lang="en-IN" sz="2400" b="1" dirty="0"/>
          </a:p>
        </p:txBody>
      </p:sp>
      <p:sp>
        <p:nvSpPr>
          <p:cNvPr id="10" name="Right Arrow 9"/>
          <p:cNvSpPr/>
          <p:nvPr/>
        </p:nvSpPr>
        <p:spPr>
          <a:xfrm>
            <a:off x="4714876" y="4714884"/>
            <a:ext cx="2071702" cy="1071570"/>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neutrons</a:t>
            </a:r>
            <a:endParaRPr lang="en-IN" sz="2400" b="1" dirty="0">
              <a:solidFill>
                <a:schemeClr val="tx1"/>
              </a:solidFill>
            </a:endParaRPr>
          </a:p>
        </p:txBody>
      </p:sp>
      <p:sp>
        <p:nvSpPr>
          <p:cNvPr id="15" name="Rectangle 14"/>
          <p:cNvSpPr/>
          <p:nvPr/>
        </p:nvSpPr>
        <p:spPr>
          <a:xfrm>
            <a:off x="4572000" y="4714884"/>
            <a:ext cx="4357718" cy="10715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a:xfrm>
            <a:off x="428596" y="0"/>
            <a:ext cx="8229600" cy="225404"/>
          </a:xfrm>
        </p:spPr>
        <p:txBody>
          <a:bodyPr>
            <a:normAutofit fontScale="90000"/>
          </a:bodyPr>
          <a:lstStyle/>
          <a:p>
            <a:endParaRPr lang="en-IN" dirty="0"/>
          </a:p>
        </p:txBody>
      </p:sp>
      <p:sp>
        <p:nvSpPr>
          <p:cNvPr id="3" name="Content Placeholder 2"/>
          <p:cNvSpPr>
            <a:spLocks noGrp="1"/>
          </p:cNvSpPr>
          <p:nvPr>
            <p:ph idx="1"/>
          </p:nvPr>
        </p:nvSpPr>
        <p:spPr>
          <a:xfrm>
            <a:off x="428596" y="285728"/>
            <a:ext cx="8472518" cy="6500834"/>
          </a:xfrm>
          <a:noFill/>
          <a:ln>
            <a:noFill/>
          </a:ln>
        </p:spPr>
        <p:txBody>
          <a:bodyPr>
            <a:normAutofit/>
          </a:bodyPr>
          <a:lstStyle/>
          <a:p>
            <a:r>
              <a:rPr lang="en-US" dirty="0" smtClean="0"/>
              <a:t>Mass No – it is the sum of protons and neutrons in the nucleus</a:t>
            </a:r>
          </a:p>
          <a:p>
            <a:endParaRPr lang="en-US" dirty="0" smtClean="0"/>
          </a:p>
          <a:p>
            <a:r>
              <a:rPr lang="en-US" dirty="0" smtClean="0"/>
              <a:t>Isotope- atoms with difference in no of protons and neutrons</a:t>
            </a:r>
          </a:p>
          <a:p>
            <a:endParaRPr lang="en-US" dirty="0" smtClean="0"/>
          </a:p>
          <a:p>
            <a:r>
              <a:rPr lang="en-US" dirty="0" smtClean="0"/>
              <a:t>Usually the no of electrons will be same as the no of protons.</a:t>
            </a:r>
          </a:p>
        </p:txBody>
      </p:sp>
      <p:sp>
        <p:nvSpPr>
          <p:cNvPr id="5" name="Right Arrow 4"/>
          <p:cNvSpPr/>
          <p:nvPr/>
        </p:nvSpPr>
        <p:spPr>
          <a:xfrm>
            <a:off x="357158" y="4643446"/>
            <a:ext cx="1857388" cy="1071570"/>
          </a:xfrm>
          <a:prstGeom prst="rightArrow">
            <a:avLst/>
          </a:prstGeom>
          <a:solidFill>
            <a:srgbClr val="FFC00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protons</a:t>
            </a:r>
            <a:r>
              <a:rPr lang="en-US" dirty="0" smtClean="0"/>
              <a:t> </a:t>
            </a:r>
            <a:endParaRPr lang="en-IN" dirty="0"/>
          </a:p>
        </p:txBody>
      </p:sp>
      <p:sp>
        <p:nvSpPr>
          <p:cNvPr id="9" name="Rectangle 8"/>
          <p:cNvSpPr/>
          <p:nvPr/>
        </p:nvSpPr>
        <p:spPr>
          <a:xfrm>
            <a:off x="2214546" y="4857760"/>
            <a:ext cx="2286016"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a:t>
            </a:r>
            <a:r>
              <a:rPr lang="en-US" sz="2400" b="1" dirty="0" err="1" smtClean="0">
                <a:solidFill>
                  <a:schemeClr val="bg1"/>
                </a:solidFill>
              </a:rPr>
              <a:t>ve</a:t>
            </a:r>
            <a:r>
              <a:rPr lang="en-US" sz="2400" b="1" dirty="0" smtClean="0">
                <a:solidFill>
                  <a:schemeClr val="bg1"/>
                </a:solidFill>
              </a:rPr>
              <a:t> charge</a:t>
            </a:r>
            <a:endParaRPr lang="en-IN" sz="2400" b="1" dirty="0">
              <a:solidFill>
                <a:schemeClr val="bg1"/>
              </a:solidFill>
            </a:endParaRPr>
          </a:p>
        </p:txBody>
      </p:sp>
      <p:sp>
        <p:nvSpPr>
          <p:cNvPr id="12" name="Right Arrow 11"/>
          <p:cNvSpPr/>
          <p:nvPr/>
        </p:nvSpPr>
        <p:spPr>
          <a:xfrm>
            <a:off x="2000232" y="5786454"/>
            <a:ext cx="2428892" cy="1071546"/>
          </a:xfrm>
          <a:prstGeom prst="rightArrow">
            <a:avLst/>
          </a:prstGeom>
          <a:solidFill>
            <a:srgbClr val="92D05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electrons</a:t>
            </a:r>
            <a:endParaRPr lang="en-IN" sz="2400" b="1" dirty="0">
              <a:solidFill>
                <a:schemeClr val="tx1"/>
              </a:solidFill>
            </a:endParaRPr>
          </a:p>
        </p:txBody>
      </p:sp>
      <p:sp>
        <p:nvSpPr>
          <p:cNvPr id="13" name="Rectangle 12"/>
          <p:cNvSpPr/>
          <p:nvPr/>
        </p:nvSpPr>
        <p:spPr>
          <a:xfrm>
            <a:off x="4429124" y="5929330"/>
            <a:ext cx="2428892"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 -</a:t>
            </a:r>
            <a:r>
              <a:rPr lang="en-US" sz="2400" b="1" dirty="0" err="1" smtClean="0"/>
              <a:t>ve</a:t>
            </a:r>
            <a:r>
              <a:rPr lang="en-US" sz="2400" b="1" dirty="0" smtClean="0"/>
              <a:t> charge</a:t>
            </a:r>
            <a:endParaRPr lang="en-IN" sz="2400" b="1" dirty="0"/>
          </a:p>
        </p:txBody>
      </p:sp>
      <p:sp>
        <p:nvSpPr>
          <p:cNvPr id="14" name="Rectangle 13"/>
          <p:cNvSpPr/>
          <p:nvPr/>
        </p:nvSpPr>
        <p:spPr>
          <a:xfrm>
            <a:off x="285720" y="4714884"/>
            <a:ext cx="4286280" cy="10715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1714480" y="5786454"/>
            <a:ext cx="5572164" cy="10715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116632"/>
            <a:ext cx="8388424" cy="4525963"/>
          </a:xfrm>
        </p:spPr>
        <p:txBody>
          <a:bodyPr>
            <a:normAutofit/>
          </a:bodyPr>
          <a:lstStyle/>
          <a:p>
            <a:r>
              <a:rPr lang="en-IN" b="1" dirty="0" smtClean="0"/>
              <a:t>Out of phase or incoherent </a:t>
            </a:r>
            <a:r>
              <a:rPr lang="en-IN" dirty="0" smtClean="0"/>
              <a:t>means that magnetic moments of hydrogen are at different places on their </a:t>
            </a:r>
            <a:r>
              <a:rPr lang="en-IN" dirty="0" err="1" smtClean="0"/>
              <a:t>precessional</a:t>
            </a:r>
            <a:r>
              <a:rPr lang="en-IN" dirty="0" smtClean="0"/>
              <a:t> path at a moment in a time.</a:t>
            </a:r>
          </a:p>
          <a:p>
            <a:r>
              <a:rPr lang="en-IN" b="1" dirty="0" smtClean="0"/>
              <a:t>In phase or coherent </a:t>
            </a:r>
            <a:r>
              <a:rPr lang="en-IN" dirty="0" smtClean="0"/>
              <a:t>means that magnetic moment of the hydrogen are at same place on the </a:t>
            </a:r>
            <a:r>
              <a:rPr lang="en-IN" dirty="0" err="1" smtClean="0"/>
              <a:t>precessional</a:t>
            </a:r>
            <a:r>
              <a:rPr lang="en-IN" dirty="0" smtClean="0"/>
              <a:t> path at a moment in time.</a:t>
            </a:r>
            <a:endParaRPr lang="en-US" dirty="0" smtClean="0"/>
          </a:p>
          <a:p>
            <a:endParaRPr lang="en-IN" dirty="0" smtClean="0"/>
          </a:p>
          <a:p>
            <a:endParaRPr lang="en-US" dirty="0"/>
          </a:p>
        </p:txBody>
      </p:sp>
      <p:pic>
        <p:nvPicPr>
          <p:cNvPr id="56323" name="Picture 3"/>
          <p:cNvPicPr>
            <a:picLocks noGrp="1" noChangeAspect="1" noChangeArrowheads="1"/>
          </p:cNvPicPr>
          <p:nvPr>
            <p:ph sz="half" idx="2"/>
          </p:nvPr>
        </p:nvPicPr>
        <p:blipFill>
          <a:blip r:embed="rId2" cstate="print"/>
          <a:srcRect/>
          <a:stretch>
            <a:fillRect/>
          </a:stretch>
        </p:blipFill>
        <p:spPr bwMode="auto">
          <a:xfrm>
            <a:off x="1043608" y="2852936"/>
            <a:ext cx="6768752" cy="36724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Resonance </a:t>
            </a:r>
            <a:endParaRPr lang="en-US" dirty="0"/>
          </a:p>
        </p:txBody>
      </p:sp>
      <p:sp>
        <p:nvSpPr>
          <p:cNvPr id="6" name="Content Placeholder 5"/>
          <p:cNvSpPr>
            <a:spLocks noGrp="1"/>
          </p:cNvSpPr>
          <p:nvPr>
            <p:ph idx="1"/>
          </p:nvPr>
        </p:nvSpPr>
        <p:spPr/>
        <p:txBody>
          <a:bodyPr/>
          <a:lstStyle/>
          <a:p>
            <a:r>
              <a:rPr lang="en-IN" dirty="0" smtClean="0"/>
              <a:t>Resonance is phenomena that occurs when hydrogen nuclei exposed to radiofrequency.</a:t>
            </a:r>
          </a:p>
          <a:p>
            <a:r>
              <a:rPr lang="en-IN" dirty="0" smtClean="0"/>
              <a:t>Resonance of hydrogen to occur- RF pulse of energy is applied at the </a:t>
            </a:r>
            <a:r>
              <a:rPr lang="en-IN" dirty="0" err="1" smtClean="0"/>
              <a:t>larmor</a:t>
            </a:r>
            <a:r>
              <a:rPr lang="en-IN" dirty="0" smtClean="0"/>
              <a:t> frequency of hydrogen.</a:t>
            </a:r>
          </a:p>
          <a:p>
            <a:r>
              <a:rPr lang="en-IN" dirty="0" smtClean="0"/>
              <a:t> Resonance achieved by transmitting RF pulse called an </a:t>
            </a:r>
            <a:r>
              <a:rPr lang="en-IN" b="1" dirty="0" smtClean="0"/>
              <a:t>RF excitation pulse</a:t>
            </a:r>
            <a:endParaRPr lang="en-US"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5404"/>
          </a:xfrm>
        </p:spPr>
        <p:txBody>
          <a:bodyPr>
            <a:normAutofit fontScale="90000"/>
          </a:bodyPr>
          <a:lstStyle/>
          <a:p>
            <a:endParaRPr lang="en-IN" dirty="0"/>
          </a:p>
        </p:txBody>
      </p:sp>
      <p:sp>
        <p:nvSpPr>
          <p:cNvPr id="3" name="Content Placeholder 2"/>
          <p:cNvSpPr>
            <a:spLocks noGrp="1"/>
          </p:cNvSpPr>
          <p:nvPr>
            <p:ph idx="1"/>
          </p:nvPr>
        </p:nvSpPr>
        <p:spPr>
          <a:xfrm>
            <a:off x="457200" y="571480"/>
            <a:ext cx="8472518" cy="5643602"/>
          </a:xfrm>
        </p:spPr>
        <p:txBody>
          <a:bodyPr>
            <a:normAutofit/>
          </a:bodyPr>
          <a:lstStyle/>
          <a:p>
            <a:r>
              <a:rPr lang="en-US" dirty="0" smtClean="0"/>
              <a:t>As this magnetization is</a:t>
            </a:r>
            <a:r>
              <a:rPr lang="en-US" b="1" dirty="0" smtClean="0"/>
              <a:t> along </a:t>
            </a:r>
            <a:r>
              <a:rPr lang="en-US" dirty="0" smtClean="0"/>
              <a:t>the direction of the external magnetic field it is called as </a:t>
            </a:r>
            <a:r>
              <a:rPr lang="en-US" b="1" dirty="0" smtClean="0"/>
              <a:t>Longitudinal Magnetization.</a:t>
            </a:r>
          </a:p>
          <a:p>
            <a:r>
              <a:rPr lang="en-US" dirty="0" smtClean="0"/>
              <a:t>Difficult to measure this longitudinal magnetization </a:t>
            </a:r>
          </a:p>
          <a:p>
            <a:r>
              <a:rPr lang="en-US" dirty="0" smtClean="0"/>
              <a:t>For measurement, a magnetization in the transverse direction or at right angles to the longitudinal one is required</a:t>
            </a:r>
          </a:p>
          <a:p>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Grp="1" noChangeAspect="1" noChangeArrowheads="1"/>
          </p:cNvPicPr>
          <p:nvPr>
            <p:ph sz="half" idx="1"/>
          </p:nvPr>
        </p:nvPicPr>
        <p:blipFill>
          <a:blip r:embed="rId3" cstate="print"/>
          <a:stretch>
            <a:fillRect/>
          </a:stretch>
        </p:blipFill>
        <p:spPr bwMode="auto">
          <a:xfrm>
            <a:off x="179512" y="260648"/>
            <a:ext cx="7128792" cy="3672408"/>
          </a:xfrm>
          <a:prstGeom prst="rect">
            <a:avLst/>
          </a:prstGeom>
          <a:noFill/>
          <a:ln w="9525">
            <a:noFill/>
            <a:miter lim="800000"/>
            <a:headEnd/>
            <a:tailEnd/>
          </a:ln>
          <a:effectLst/>
        </p:spPr>
      </p:pic>
      <p:sp>
        <p:nvSpPr>
          <p:cNvPr id="7" name="Content Placeholder 6"/>
          <p:cNvSpPr>
            <a:spLocks noGrp="1"/>
          </p:cNvSpPr>
          <p:nvPr>
            <p:ph sz="half" idx="2"/>
          </p:nvPr>
        </p:nvSpPr>
        <p:spPr>
          <a:xfrm>
            <a:off x="179512" y="4365104"/>
            <a:ext cx="8507288" cy="2160240"/>
          </a:xfrm>
        </p:spPr>
        <p:txBody>
          <a:bodyPr>
            <a:normAutofit fontScale="92500" lnSpcReduction="10000"/>
          </a:bodyPr>
          <a:lstStyle/>
          <a:p>
            <a:r>
              <a:rPr lang="en-IN" dirty="0" smtClean="0"/>
              <a:t>Magnitude of the flip angle depends on the amplitude and direction of the RF Pulse.</a:t>
            </a:r>
          </a:p>
          <a:p>
            <a:r>
              <a:rPr lang="en-IN" dirty="0" smtClean="0"/>
              <a:t>Usually flip angle is 90°</a:t>
            </a:r>
          </a:p>
          <a:p>
            <a:r>
              <a:rPr lang="en-IN" b="1" i="1" dirty="0" smtClean="0"/>
              <a:t>NMV</a:t>
            </a:r>
            <a:r>
              <a:rPr lang="en-IN" dirty="0" smtClean="0"/>
              <a:t> is given enough energy by the RF excitation pulse to move through 90° relative to </a:t>
            </a:r>
            <a:r>
              <a:rPr lang="en-IN" b="1" i="1" dirty="0" smtClean="0"/>
              <a:t>B₀ </a:t>
            </a:r>
            <a:endParaRPr lang="en-US" i="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35842" name="Object 1028"/>
          <p:cNvGraphicFramePr>
            <a:graphicFrameLocks noGrp="1" noChangeAspect="1"/>
          </p:cNvGraphicFramePr>
          <p:nvPr>
            <p:ph idx="1"/>
          </p:nvPr>
        </p:nvGraphicFramePr>
        <p:xfrm>
          <a:off x="214282" y="1643050"/>
          <a:ext cx="4286280" cy="3500462"/>
        </p:xfrm>
        <a:graphic>
          <a:graphicData uri="http://schemas.openxmlformats.org/presentationml/2006/ole">
            <mc:AlternateContent xmlns:mc="http://schemas.openxmlformats.org/markup-compatibility/2006">
              <mc:Choice xmlns:v="urn:schemas-microsoft-com:vml" Requires="v">
                <p:oleObj spid="_x0000_s35852" name="Slide" r:id="rId3" imgW="4572000" imgH="3429000" progId="PowerPoint.Slide.8">
                  <p:embed/>
                </p:oleObj>
              </mc:Choice>
              <mc:Fallback>
                <p:oleObj name="Slide" r:id="rId3" imgW="4572000" imgH="3429000" progId="PowerPoint.Slide.8">
                  <p:embed/>
                  <p:pic>
                    <p:nvPicPr>
                      <p:cNvPr id="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1643050"/>
                        <a:ext cx="4286280" cy="350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785786" y="5357826"/>
            <a:ext cx="3286148" cy="923330"/>
          </a:xfrm>
          <a:prstGeom prst="rect">
            <a:avLst/>
          </a:prstGeom>
        </p:spPr>
        <p:txBody>
          <a:bodyPr wrap="square">
            <a:spAutoFit/>
          </a:bodyPr>
          <a:lstStyle/>
          <a:p>
            <a:r>
              <a:rPr lang="en-US" dirty="0" smtClean="0"/>
              <a:t>Magnetization along </a:t>
            </a:r>
          </a:p>
          <a:p>
            <a:r>
              <a:rPr lang="en-US" dirty="0" smtClean="0"/>
              <a:t>The external magnetic </a:t>
            </a:r>
          </a:p>
          <a:p>
            <a:r>
              <a:rPr lang="en-US" dirty="0" smtClean="0"/>
              <a:t>Field cannot be measured.</a:t>
            </a:r>
            <a:endParaRPr lang="en-US" dirty="0"/>
          </a:p>
        </p:txBody>
      </p:sp>
      <p:graphicFrame>
        <p:nvGraphicFramePr>
          <p:cNvPr id="35843" name="Object 1028"/>
          <p:cNvGraphicFramePr>
            <a:graphicFrameLocks noChangeAspect="1"/>
          </p:cNvGraphicFramePr>
          <p:nvPr/>
        </p:nvGraphicFramePr>
        <p:xfrm>
          <a:off x="4572000" y="1643050"/>
          <a:ext cx="4572000" cy="3429000"/>
        </p:xfrm>
        <a:graphic>
          <a:graphicData uri="http://schemas.openxmlformats.org/presentationml/2006/ole">
            <mc:AlternateContent xmlns:mc="http://schemas.openxmlformats.org/markup-compatibility/2006">
              <mc:Choice xmlns:v="urn:schemas-microsoft-com:vml" Requires="v">
                <p:oleObj spid="_x0000_s35853" name="Slide" r:id="rId5" imgW="4572000" imgH="3429000" progId="PowerPoint.Slide.8">
                  <p:embed/>
                </p:oleObj>
              </mc:Choice>
              <mc:Fallback>
                <p:oleObj name="Slide" r:id="rId5" imgW="4572000" imgH="3429000" progId="PowerPoint.Slide.8">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4305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a:xfrm>
            <a:off x="5572132" y="5214951"/>
            <a:ext cx="3571868" cy="1200329"/>
          </a:xfrm>
          <a:prstGeom prst="rect">
            <a:avLst/>
          </a:prstGeom>
        </p:spPr>
        <p:txBody>
          <a:bodyPr wrap="square">
            <a:spAutoFit/>
          </a:bodyPr>
          <a:lstStyle/>
          <a:p>
            <a:r>
              <a:rPr lang="en-US" dirty="0" smtClean="0"/>
              <a:t>Magnetization  transverse to external magnetic field can be measured</a:t>
            </a: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EXITATION</a:t>
            </a:r>
            <a:endParaRPr lang="en-IN" dirty="0"/>
          </a:p>
        </p:txBody>
      </p:sp>
      <p:sp>
        <p:nvSpPr>
          <p:cNvPr id="3" name="Content Placeholder 2"/>
          <p:cNvSpPr>
            <a:spLocks noGrp="1"/>
          </p:cNvSpPr>
          <p:nvPr>
            <p:ph idx="1"/>
          </p:nvPr>
        </p:nvSpPr>
        <p:spPr/>
        <p:txBody>
          <a:bodyPr>
            <a:normAutofit lnSpcReduction="10000"/>
          </a:bodyPr>
          <a:lstStyle/>
          <a:p>
            <a:r>
              <a:rPr lang="en-US" b="1" dirty="0" smtClean="0"/>
              <a:t>To establish a transverse magnetization</a:t>
            </a:r>
            <a:r>
              <a:rPr lang="en-US" dirty="0" smtClean="0"/>
              <a:t> –A special </a:t>
            </a:r>
            <a:r>
              <a:rPr lang="en-US" dirty="0" err="1" smtClean="0"/>
              <a:t>radiowave</a:t>
            </a:r>
            <a:r>
              <a:rPr lang="en-US" dirty="0" smtClean="0"/>
              <a:t>  </a:t>
            </a:r>
            <a:r>
              <a:rPr lang="en-US" b="1" dirty="0" smtClean="0"/>
              <a:t>(RF)</a:t>
            </a:r>
            <a:r>
              <a:rPr lang="en-US" dirty="0" smtClean="0"/>
              <a:t> is sent .</a:t>
            </a:r>
          </a:p>
          <a:p>
            <a:pPr>
              <a:buFont typeface="Wingdings" pitchFamily="2" charset="2"/>
              <a:buNone/>
            </a:pPr>
            <a:endParaRPr lang="en-US" b="1" dirty="0" smtClean="0"/>
          </a:p>
          <a:p>
            <a:r>
              <a:rPr lang="en-US" b="1" dirty="0" smtClean="0"/>
              <a:t>Purpose of  radiofrequency pulse </a:t>
            </a:r>
            <a:r>
              <a:rPr lang="en-US" dirty="0" smtClean="0"/>
              <a:t>-disturb the protons peacefully </a:t>
            </a:r>
            <a:r>
              <a:rPr lang="en-US" dirty="0" err="1" smtClean="0"/>
              <a:t>precessing</a:t>
            </a:r>
            <a:r>
              <a:rPr lang="en-US" dirty="0" smtClean="0"/>
              <a:t> in alignment with the external magnetic field.</a:t>
            </a:r>
          </a:p>
          <a:p>
            <a:pPr>
              <a:buFont typeface="Wingdings" pitchFamily="2" charset="2"/>
              <a:buNone/>
            </a:pPr>
            <a:endParaRPr lang="en-US" dirty="0" smtClean="0"/>
          </a:p>
          <a:p>
            <a:r>
              <a:rPr lang="en-US" dirty="0" smtClean="0"/>
              <a:t>A </a:t>
            </a:r>
            <a:r>
              <a:rPr lang="en-US" b="1" dirty="0" smtClean="0"/>
              <a:t>special</a:t>
            </a:r>
            <a:r>
              <a:rPr lang="en-US" dirty="0" smtClean="0"/>
              <a:t> RF PULSE is needed which can exchange energy with the protons.</a:t>
            </a:r>
            <a:endParaRPr lang="en-IN"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RF pulse</a:t>
            </a:r>
            <a:endParaRPr lang="en-IN" dirty="0"/>
          </a:p>
        </p:txBody>
      </p:sp>
      <p:sp>
        <p:nvSpPr>
          <p:cNvPr id="3" name="Content Placeholder 2"/>
          <p:cNvSpPr>
            <a:spLocks noGrp="1"/>
          </p:cNvSpPr>
          <p:nvPr>
            <p:ph idx="1"/>
          </p:nvPr>
        </p:nvSpPr>
        <p:spPr/>
        <p:txBody>
          <a:bodyPr/>
          <a:lstStyle/>
          <a:p>
            <a:r>
              <a:rPr lang="en-US" dirty="0" smtClean="0"/>
              <a:t>The RF pulse must have the </a:t>
            </a:r>
            <a:r>
              <a:rPr lang="en-US" b="1" dirty="0" smtClean="0">
                <a:solidFill>
                  <a:srgbClr val="EF5815"/>
                </a:solidFill>
              </a:rPr>
              <a:t>same frequency </a:t>
            </a:r>
            <a:r>
              <a:rPr lang="en-US" dirty="0" smtClean="0"/>
              <a:t>as the </a:t>
            </a:r>
            <a:r>
              <a:rPr lang="en-US" dirty="0" err="1" smtClean="0"/>
              <a:t>precessing</a:t>
            </a:r>
            <a:r>
              <a:rPr lang="en-US" dirty="0" smtClean="0"/>
              <a:t> protons. </a:t>
            </a:r>
          </a:p>
          <a:p>
            <a:r>
              <a:rPr lang="en-US" dirty="0" smtClean="0"/>
              <a:t>The </a:t>
            </a:r>
            <a:r>
              <a:rPr lang="en-US" dirty="0" err="1" smtClean="0"/>
              <a:t>Larmor</a:t>
            </a:r>
            <a:r>
              <a:rPr lang="en-US" dirty="0" smtClean="0"/>
              <a:t> equation gives the </a:t>
            </a:r>
            <a:r>
              <a:rPr lang="en-US" b="1" dirty="0" smtClean="0"/>
              <a:t>precession frequency </a:t>
            </a:r>
            <a:r>
              <a:rPr lang="en-US" dirty="0" smtClean="0"/>
              <a:t>and thus the frequency of the RF pulse.</a:t>
            </a:r>
          </a:p>
          <a:p>
            <a:r>
              <a:rPr lang="en-US" dirty="0" smtClean="0"/>
              <a:t> when precession frequency of protons</a:t>
            </a:r>
            <a:r>
              <a:rPr lang="en-US" dirty="0" smtClean="0">
                <a:solidFill>
                  <a:srgbClr val="FF0000"/>
                </a:solidFill>
              </a:rPr>
              <a:t> </a:t>
            </a:r>
            <a:r>
              <a:rPr lang="en-US" b="1" dirty="0" smtClean="0">
                <a:solidFill>
                  <a:srgbClr val="EF5815"/>
                </a:solidFill>
              </a:rPr>
              <a:t>= </a:t>
            </a:r>
            <a:r>
              <a:rPr lang="en-US" dirty="0" smtClean="0"/>
              <a:t>frequency of RF pulse ,energy is transferred. (phenomenon of resonance)</a:t>
            </a:r>
          </a:p>
          <a:p>
            <a:endParaRPr lang="en-IN"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1986" name="Object 4"/>
          <p:cNvGraphicFramePr>
            <a:graphicFrameLocks noGrp="1" noChangeAspect="1"/>
          </p:cNvGraphicFramePr>
          <p:nvPr>
            <p:ph idx="1"/>
          </p:nvPr>
        </p:nvGraphicFramePr>
        <p:xfrm>
          <a:off x="0" y="1428736"/>
          <a:ext cx="4572000" cy="3429000"/>
        </p:xfrm>
        <a:graphic>
          <a:graphicData uri="http://schemas.openxmlformats.org/presentationml/2006/ole">
            <mc:AlternateContent xmlns:mc="http://schemas.openxmlformats.org/markup-compatibility/2006">
              <mc:Choice xmlns:v="urn:schemas-microsoft-com:vml" Requires="v">
                <p:oleObj spid="_x0000_s41996" name="Slide" r:id="rId3" imgW="4572000" imgH="3429000" progId="PowerPoint.Slide.8">
                  <p:embed/>
                </p:oleObj>
              </mc:Choice>
              <mc:Fallback>
                <p:oleObj name="Slide" r:id="rId3" imgW="4572000" imgH="3429000"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736"/>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7" name="Object 5"/>
          <p:cNvGraphicFramePr>
            <a:graphicFrameLocks noChangeAspect="1"/>
          </p:cNvGraphicFramePr>
          <p:nvPr/>
        </p:nvGraphicFramePr>
        <p:xfrm>
          <a:off x="4625036" y="1285860"/>
          <a:ext cx="4518964" cy="3571900"/>
        </p:xfrm>
        <a:graphic>
          <a:graphicData uri="http://schemas.openxmlformats.org/presentationml/2006/ole">
            <mc:AlternateContent xmlns:mc="http://schemas.openxmlformats.org/markup-compatibility/2006">
              <mc:Choice xmlns:v="urn:schemas-microsoft-com:vml" Requires="v">
                <p:oleObj spid="_x0000_s41997" name="Slide" r:id="rId5" imgW="4572000" imgH="3429000" progId="PowerPoint.Slide.8">
                  <p:embed/>
                </p:oleObj>
              </mc:Choice>
              <mc:Fallback>
                <p:oleObj name="Slide" r:id="rId5" imgW="4572000" imgH="3429000" progId="PowerPoint.Slide.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5036" y="1285860"/>
                        <a:ext cx="4518964" cy="35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a:xfrm>
            <a:off x="214282" y="5000636"/>
            <a:ext cx="8715404" cy="1477328"/>
          </a:xfrm>
          <a:prstGeom prst="rect">
            <a:avLst/>
          </a:prstGeom>
        </p:spPr>
        <p:txBody>
          <a:bodyPr wrap="square">
            <a:spAutoFit/>
          </a:bodyPr>
          <a:lstStyle/>
          <a:p>
            <a:r>
              <a:rPr lang="en-US" b="1" dirty="0" smtClean="0">
                <a:solidFill>
                  <a:srgbClr val="FF0000"/>
                </a:solidFill>
              </a:rPr>
              <a:t>Energy exchange is possible when protons and RF pulse have the </a:t>
            </a:r>
          </a:p>
          <a:p>
            <a:r>
              <a:rPr lang="en-US" b="1" dirty="0" smtClean="0">
                <a:solidFill>
                  <a:srgbClr val="FF0000"/>
                </a:solidFill>
              </a:rPr>
              <a:t>Same frequency.</a:t>
            </a:r>
          </a:p>
          <a:p>
            <a:endParaRPr lang="en-US" dirty="0" smtClean="0">
              <a:solidFill>
                <a:srgbClr val="FF9900"/>
              </a:solidFill>
            </a:endParaRPr>
          </a:p>
          <a:p>
            <a:r>
              <a:rPr lang="en-US" dirty="0" smtClean="0"/>
              <a:t>Applied to MRI, the RF pulse can transmit its energy to the </a:t>
            </a:r>
          </a:p>
          <a:p>
            <a:r>
              <a:rPr lang="en-US" dirty="0" smtClean="0"/>
              <a:t>Protons only when both are of the same frequency.</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What happens to the protons when they are exposed to the RF pulse?</a:t>
            </a:r>
            <a:endParaRPr lang="en-IN" dirty="0">
              <a:solidFill>
                <a:srgbClr val="FF0000"/>
              </a:solidFill>
            </a:endParaRPr>
          </a:p>
        </p:txBody>
      </p:sp>
      <p:sp>
        <p:nvSpPr>
          <p:cNvPr id="3" name="Content Placeholder 2"/>
          <p:cNvSpPr>
            <a:spLocks noGrp="1"/>
          </p:cNvSpPr>
          <p:nvPr>
            <p:ph idx="1"/>
          </p:nvPr>
        </p:nvSpPr>
        <p:spPr>
          <a:xfrm>
            <a:off x="0" y="1643050"/>
            <a:ext cx="4043362" cy="4525963"/>
          </a:xfrm>
        </p:spPr>
        <p:txBody>
          <a:bodyPr>
            <a:normAutofit fontScale="92500" lnSpcReduction="10000"/>
          </a:bodyPr>
          <a:lstStyle/>
          <a:p>
            <a:r>
              <a:rPr lang="en-US" dirty="0" smtClean="0"/>
              <a:t>Some of the protons pick up energy from the RF pulse and go </a:t>
            </a:r>
            <a:r>
              <a:rPr lang="en-US" b="1" dirty="0" smtClean="0">
                <a:solidFill>
                  <a:srgbClr val="FF0000"/>
                </a:solidFill>
              </a:rPr>
              <a:t>from lower to higher energy level</a:t>
            </a:r>
            <a:r>
              <a:rPr lang="en-US" b="1" dirty="0" smtClean="0">
                <a:solidFill>
                  <a:schemeClr val="accent2"/>
                </a:solidFill>
              </a:rPr>
              <a:t>.</a:t>
            </a:r>
          </a:p>
          <a:p>
            <a:endParaRPr lang="en-US" b="1" dirty="0" smtClean="0">
              <a:solidFill>
                <a:schemeClr val="accent2"/>
              </a:solidFill>
            </a:endParaRPr>
          </a:p>
          <a:p>
            <a:r>
              <a:rPr lang="en-US" dirty="0" smtClean="0"/>
              <a:t>This results in more protons pointing anti-parallel to the magnetic field.</a:t>
            </a:r>
          </a:p>
          <a:p>
            <a:endParaRPr lang="en-US" dirty="0" smtClean="0"/>
          </a:p>
          <a:p>
            <a:endParaRPr lang="en-IN" dirty="0"/>
          </a:p>
        </p:txBody>
      </p:sp>
      <p:pic>
        <p:nvPicPr>
          <p:cNvPr id="5" name="Picture 2"/>
          <p:cNvPicPr>
            <a:picLocks noChangeAspect="1" noChangeArrowheads="1"/>
          </p:cNvPicPr>
          <p:nvPr/>
        </p:nvPicPr>
        <p:blipFill>
          <a:blip r:embed="rId2" cstate="print"/>
          <a:srcRect/>
          <a:stretch>
            <a:fillRect/>
          </a:stretch>
        </p:blipFill>
        <p:spPr bwMode="auto">
          <a:xfrm>
            <a:off x="3923928" y="1916832"/>
            <a:ext cx="5065220" cy="37444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39552" y="620688"/>
            <a:ext cx="4038600" cy="4525963"/>
          </a:xfrm>
        </p:spPr>
        <p:txBody>
          <a:bodyPr/>
          <a:lstStyle/>
          <a:p>
            <a:endParaRPr lang="en-US" dirty="0" smtClean="0"/>
          </a:p>
          <a:p>
            <a:endParaRPr lang="en-US" dirty="0" smtClean="0"/>
          </a:p>
          <a:p>
            <a:r>
              <a:rPr lang="en-US" dirty="0" smtClean="0"/>
              <a:t>Net effect therefore is that the longitudinal magnetization decreases.</a:t>
            </a:r>
          </a:p>
          <a:p>
            <a:endParaRPr lang="en-US" dirty="0"/>
          </a:p>
        </p:txBody>
      </p:sp>
      <p:graphicFrame>
        <p:nvGraphicFramePr>
          <p:cNvPr id="60418" name="Object 4"/>
          <p:cNvGraphicFramePr>
            <a:graphicFrameLocks noGrp="1" noChangeAspect="1"/>
          </p:cNvGraphicFramePr>
          <p:nvPr>
            <p:ph sz="half" idx="2"/>
          </p:nvPr>
        </p:nvGraphicFramePr>
        <p:xfrm>
          <a:off x="4211960" y="836712"/>
          <a:ext cx="4464496" cy="3600400"/>
        </p:xfrm>
        <a:graphic>
          <a:graphicData uri="http://schemas.openxmlformats.org/presentationml/2006/ole">
            <mc:AlternateContent xmlns:mc="http://schemas.openxmlformats.org/markup-compatibility/2006">
              <mc:Choice xmlns:v="urn:schemas-microsoft-com:vml" Requires="v">
                <p:oleObj spid="_x0000_s60423" name="Slide" r:id="rId3" imgW="4572000" imgH="3429000" progId="PowerPoint.Slide.8">
                  <p:embed/>
                </p:oleObj>
              </mc:Choice>
              <mc:Fallback>
                <p:oleObj name="Slide" r:id="rId3" imgW="4572000" imgH="3429000"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6944" t="16667" r="5556" b="14815"/>
                      <a:stretch>
                        <a:fillRect/>
                      </a:stretch>
                    </p:blipFill>
                    <p:spPr bwMode="auto">
                      <a:xfrm>
                        <a:off x="4211960" y="836712"/>
                        <a:ext cx="446449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dirty="0" smtClean="0"/>
              <a:t>Atoms are stable- if the no of protons and electrons are same</a:t>
            </a:r>
          </a:p>
          <a:p>
            <a:endParaRPr lang="en-US" dirty="0" smtClean="0"/>
          </a:p>
          <a:p>
            <a:r>
              <a:rPr lang="en-US" dirty="0" smtClean="0"/>
              <a:t>This balance is sometimes altered by applying external energy to knock out an electron from the atom.</a:t>
            </a:r>
          </a:p>
          <a:p>
            <a:endParaRPr lang="en-IN"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552" y="0"/>
            <a:ext cx="6275040" cy="5805264"/>
          </a:xfrm>
        </p:spPr>
        <p:txBody>
          <a:bodyPr>
            <a:normAutofit fontScale="92500"/>
          </a:bodyPr>
          <a:lstStyle/>
          <a:p>
            <a:r>
              <a:rPr lang="en-US" dirty="0" smtClean="0"/>
              <a:t>Due to the RF pulse the protons do not </a:t>
            </a:r>
            <a:r>
              <a:rPr lang="en-US" dirty="0" err="1" smtClean="0"/>
              <a:t>precess</a:t>
            </a:r>
            <a:r>
              <a:rPr lang="en-US" dirty="0" smtClean="0"/>
              <a:t> in random directions anymore.</a:t>
            </a:r>
          </a:p>
          <a:p>
            <a:pPr>
              <a:buFont typeface="Wingdings" pitchFamily="2" charset="2"/>
              <a:buNone/>
            </a:pPr>
            <a:endParaRPr lang="en-US" dirty="0" smtClean="0"/>
          </a:p>
          <a:p>
            <a:r>
              <a:rPr lang="en-US" dirty="0" smtClean="0"/>
              <a:t>The protons move in phase or in synchronization that is they point in the same direction at the same time.</a:t>
            </a:r>
          </a:p>
          <a:p>
            <a:pPr>
              <a:buFont typeface="Wingdings" pitchFamily="2" charset="2"/>
              <a:buNone/>
            </a:pPr>
            <a:endParaRPr lang="en-US" dirty="0" smtClean="0"/>
          </a:p>
          <a:p>
            <a:r>
              <a:rPr lang="en-US" dirty="0" smtClean="0"/>
              <a:t>Thus a magnetic vector in the direction the </a:t>
            </a:r>
            <a:r>
              <a:rPr lang="en-US" dirty="0" err="1" smtClean="0"/>
              <a:t>precessing</a:t>
            </a:r>
            <a:r>
              <a:rPr lang="en-US" dirty="0" smtClean="0"/>
              <a:t> protons point is established ,and this is in the transverse direction.</a:t>
            </a:r>
          </a:p>
          <a:p>
            <a:pPr>
              <a:buFont typeface="Wingdings" pitchFamily="2" charset="2"/>
              <a:buNone/>
            </a:pPr>
            <a:endParaRPr lang="en-US" dirty="0" smtClean="0"/>
          </a:p>
          <a:p>
            <a:r>
              <a:rPr lang="en-US" dirty="0" smtClean="0"/>
              <a:t>This is called as </a:t>
            </a:r>
            <a:r>
              <a:rPr lang="en-US" dirty="0" smtClean="0">
                <a:solidFill>
                  <a:srgbClr val="FF0000"/>
                </a:solidFill>
              </a:rPr>
              <a:t>transverse magnetization.</a:t>
            </a:r>
          </a:p>
          <a:p>
            <a:endParaRPr lang="en-IN" dirty="0"/>
          </a:p>
        </p:txBody>
      </p:sp>
      <p:pic>
        <p:nvPicPr>
          <p:cNvPr id="52226" name="Picture 2"/>
          <p:cNvPicPr>
            <a:picLocks noGrp="1" noChangeAspect="1" noChangeArrowheads="1"/>
          </p:cNvPicPr>
          <p:nvPr>
            <p:ph sz="half" idx="2"/>
          </p:nvPr>
        </p:nvPicPr>
        <p:blipFill>
          <a:blip r:embed="rId2" cstate="print"/>
          <a:srcRect/>
          <a:stretch>
            <a:fillRect/>
          </a:stretch>
        </p:blipFill>
        <p:spPr bwMode="auto">
          <a:xfrm>
            <a:off x="6642100" y="4437112"/>
            <a:ext cx="2501900" cy="2190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42852"/>
            <a:ext cx="5429288" cy="6072230"/>
          </a:xfrm>
        </p:spPr>
        <p:txBody>
          <a:bodyPr>
            <a:normAutofit fontScale="92500" lnSpcReduction="20000"/>
          </a:bodyPr>
          <a:lstStyle/>
          <a:p>
            <a:r>
              <a:rPr lang="en-US" dirty="0" smtClean="0"/>
              <a:t>The </a:t>
            </a:r>
            <a:r>
              <a:rPr lang="en-US" dirty="0" smtClean="0">
                <a:solidFill>
                  <a:srgbClr val="FF0000"/>
                </a:solidFill>
              </a:rPr>
              <a:t>net effect of the RF puls</a:t>
            </a:r>
            <a:r>
              <a:rPr lang="en-US" dirty="0" smtClean="0">
                <a:solidFill>
                  <a:srgbClr val="EF5815"/>
                </a:solidFill>
              </a:rPr>
              <a:t>e </a:t>
            </a:r>
            <a:r>
              <a:rPr lang="en-US" dirty="0" smtClean="0"/>
              <a:t>is</a:t>
            </a:r>
          </a:p>
          <a:p>
            <a:pPr>
              <a:buNone/>
            </a:pPr>
            <a:endParaRPr lang="en-US" dirty="0" smtClean="0"/>
          </a:p>
          <a:p>
            <a:pPr>
              <a:buNone/>
            </a:pPr>
            <a:r>
              <a:rPr lang="en-US" dirty="0" smtClean="0">
                <a:solidFill>
                  <a:srgbClr val="FF0000"/>
                </a:solidFill>
              </a:rPr>
              <a:t>1.</a:t>
            </a:r>
            <a:r>
              <a:rPr lang="en-US" dirty="0" smtClean="0"/>
              <a:t> Some protons pick up energy ,align themselves anti-parallel to the magnetic field and thus </a:t>
            </a:r>
            <a:r>
              <a:rPr lang="en-US" dirty="0" smtClean="0">
                <a:solidFill>
                  <a:srgbClr val="EF5815"/>
                </a:solidFill>
              </a:rPr>
              <a:t>decrease the amount of longitudinal magnetization.</a:t>
            </a:r>
          </a:p>
          <a:p>
            <a:endParaRPr lang="en-US" dirty="0" smtClean="0">
              <a:solidFill>
                <a:srgbClr val="FF9900"/>
              </a:solidFill>
            </a:endParaRPr>
          </a:p>
          <a:p>
            <a:pPr>
              <a:buNone/>
            </a:pPr>
            <a:r>
              <a:rPr lang="en-US" dirty="0" smtClean="0">
                <a:solidFill>
                  <a:srgbClr val="FF0000"/>
                </a:solidFill>
              </a:rPr>
              <a:t>2. </a:t>
            </a:r>
            <a:r>
              <a:rPr lang="en-US" dirty="0" smtClean="0"/>
              <a:t>The protons get in synchronization that is start to </a:t>
            </a:r>
            <a:r>
              <a:rPr lang="en-US" dirty="0" err="1" smtClean="0"/>
              <a:t>precess</a:t>
            </a:r>
            <a:r>
              <a:rPr lang="en-US" dirty="0" smtClean="0"/>
              <a:t> in phase. Their vectors add up in a direction transverse to the external magnetic field and thus a </a:t>
            </a:r>
            <a:r>
              <a:rPr lang="en-US" dirty="0" smtClean="0">
                <a:solidFill>
                  <a:srgbClr val="EF5815"/>
                </a:solidFill>
              </a:rPr>
              <a:t>new transverse magnetization is established.</a:t>
            </a:r>
          </a:p>
          <a:p>
            <a:endParaRPr lang="en-IN" dirty="0"/>
          </a:p>
        </p:txBody>
      </p:sp>
      <p:pic>
        <p:nvPicPr>
          <p:cNvPr id="47110" name="Picture 6"/>
          <p:cNvPicPr>
            <a:picLocks noChangeAspect="1" noChangeArrowheads="1"/>
          </p:cNvPicPr>
          <p:nvPr/>
        </p:nvPicPr>
        <p:blipFill>
          <a:blip r:embed="rId2" cstate="print"/>
          <a:srcRect/>
          <a:stretch>
            <a:fillRect/>
          </a:stretch>
        </p:blipFill>
        <p:spPr bwMode="auto">
          <a:xfrm>
            <a:off x="5715008" y="1500174"/>
            <a:ext cx="3428992" cy="3624261"/>
          </a:xfrm>
          <a:prstGeom prst="rect">
            <a:avLst/>
          </a:prstGeom>
          <a:noFill/>
          <a:ln w="9525">
            <a:noFill/>
            <a:miter lim="800000"/>
            <a:headEnd/>
            <a:tailEnd/>
          </a:ln>
          <a:effectLst/>
        </p:spPr>
      </p:pic>
      <p:sp>
        <p:nvSpPr>
          <p:cNvPr id="9" name="Rectangle 8"/>
          <p:cNvSpPr/>
          <p:nvPr/>
        </p:nvSpPr>
        <p:spPr>
          <a:xfrm>
            <a:off x="6572264" y="5143512"/>
            <a:ext cx="2071686" cy="923330"/>
          </a:xfrm>
          <a:prstGeom prst="rect">
            <a:avLst/>
          </a:prstGeom>
        </p:spPr>
        <p:txBody>
          <a:bodyPr wrap="square">
            <a:spAutoFit/>
          </a:bodyPr>
          <a:lstStyle/>
          <a:p>
            <a:r>
              <a:rPr lang="en-US" dirty="0" smtClean="0"/>
              <a:t>The RF pulse </a:t>
            </a:r>
          </a:p>
          <a:p>
            <a:r>
              <a:rPr lang="en-US" dirty="0" smtClean="0"/>
              <a:t>Gets the protons</a:t>
            </a:r>
          </a:p>
          <a:p>
            <a:r>
              <a:rPr lang="en-US" dirty="0" smtClean="0">
                <a:solidFill>
                  <a:srgbClr val="EF5815"/>
                </a:solidFill>
              </a:rPr>
              <a:t>In phase</a:t>
            </a:r>
            <a:endParaRPr lang="en-US" dirty="0">
              <a:solidFill>
                <a:srgbClr val="EF5815"/>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8130" name="Object 4"/>
          <p:cNvGraphicFramePr>
            <a:graphicFrameLocks noGrp="1" noChangeAspect="1"/>
          </p:cNvGraphicFramePr>
          <p:nvPr>
            <p:ph idx="1"/>
          </p:nvPr>
        </p:nvGraphicFramePr>
        <p:xfrm>
          <a:off x="1285852" y="214290"/>
          <a:ext cx="6477045" cy="4857784"/>
        </p:xfrm>
        <a:graphic>
          <a:graphicData uri="http://schemas.openxmlformats.org/presentationml/2006/ole">
            <mc:AlternateContent xmlns:mc="http://schemas.openxmlformats.org/markup-compatibility/2006">
              <mc:Choice xmlns:v="urn:schemas-microsoft-com:vml" Requires="v">
                <p:oleObj spid="_x0000_s48135" name="Slide" r:id="rId3" imgW="4572000" imgH="3429000" progId="PowerPoint.Slide.8">
                  <p:embed/>
                </p:oleObj>
              </mc:Choice>
              <mc:Fallback>
                <p:oleObj name="Slide" r:id="rId3" imgW="4572000" imgH="3429000"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52" y="214290"/>
                        <a:ext cx="6477045" cy="485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1357290" y="5143512"/>
            <a:ext cx="6429420" cy="707886"/>
          </a:xfrm>
          <a:prstGeom prst="rect">
            <a:avLst/>
          </a:prstGeom>
        </p:spPr>
        <p:txBody>
          <a:bodyPr wrap="square">
            <a:spAutoFit/>
          </a:bodyPr>
          <a:lstStyle/>
          <a:p>
            <a:r>
              <a:rPr lang="en-US" sz="2000" b="1" dirty="0" smtClean="0">
                <a:solidFill>
                  <a:srgbClr val="FF0000"/>
                </a:solidFill>
              </a:rPr>
              <a:t>Net effect of RF pulse-decrease in longitudinal and increase in transverse magnetization</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7"/>
          <p:cNvPicPr>
            <a:picLocks noGrp="1" noChangeAspect="1" noChangeArrowheads="1"/>
          </p:cNvPicPr>
          <p:nvPr>
            <p:ph idx="1"/>
          </p:nvPr>
        </p:nvPicPr>
        <p:blipFill>
          <a:blip r:embed="rId2" cstate="print"/>
          <a:srcRect/>
          <a:stretch>
            <a:fillRect/>
          </a:stretch>
        </p:blipFill>
        <p:spPr bwMode="auto">
          <a:xfrm>
            <a:off x="857224" y="285728"/>
            <a:ext cx="7442806" cy="4857784"/>
          </a:xfrm>
          <a:prstGeom prst="rect">
            <a:avLst/>
          </a:prstGeom>
          <a:noFill/>
          <a:ln w="28575">
            <a:solidFill>
              <a:schemeClr val="tx1"/>
            </a:solidFill>
            <a:miter lim="800000"/>
            <a:headEnd/>
            <a:tailEnd/>
          </a:ln>
        </p:spPr>
      </p:pic>
      <p:sp>
        <p:nvSpPr>
          <p:cNvPr id="5" name="Rectangle 4"/>
          <p:cNvSpPr/>
          <p:nvPr/>
        </p:nvSpPr>
        <p:spPr>
          <a:xfrm>
            <a:off x="857224" y="5214950"/>
            <a:ext cx="7429552" cy="1200329"/>
          </a:xfrm>
          <a:prstGeom prst="rect">
            <a:avLst/>
          </a:prstGeom>
          <a:ln>
            <a:solidFill>
              <a:srgbClr val="FF0000"/>
            </a:solidFill>
          </a:ln>
        </p:spPr>
        <p:txBody>
          <a:bodyPr wrap="square">
            <a:spAutoFit/>
          </a:bodyPr>
          <a:lstStyle/>
          <a:p>
            <a:r>
              <a:rPr lang="en-US" sz="2400" dirty="0" smtClean="0">
                <a:solidFill>
                  <a:srgbClr val="FF0000"/>
                </a:solidFill>
              </a:rPr>
              <a:t>In short, </a:t>
            </a:r>
            <a:r>
              <a:rPr lang="en-US" sz="2400" dirty="0" smtClean="0"/>
              <a:t>the RF pulse causes the longitudinal magnetization to decrease and transverse magnetization to increase.</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90000"/>
              </a:lnSpc>
            </a:pPr>
            <a:r>
              <a:rPr lang="en-US" dirty="0" smtClean="0"/>
              <a:t>The </a:t>
            </a:r>
            <a:r>
              <a:rPr lang="en-US" b="1" dirty="0" smtClean="0">
                <a:solidFill>
                  <a:srgbClr val="FF0000"/>
                </a:solidFill>
              </a:rPr>
              <a:t>newly established transverse magnetization</a:t>
            </a:r>
            <a:r>
              <a:rPr lang="en-US" dirty="0" smtClean="0">
                <a:solidFill>
                  <a:srgbClr val="FF0000"/>
                </a:solidFill>
              </a:rPr>
              <a:t> </a:t>
            </a:r>
            <a:r>
              <a:rPr lang="en-US" dirty="0" smtClean="0"/>
              <a:t>moves in phase with the </a:t>
            </a:r>
            <a:r>
              <a:rPr lang="en-US" dirty="0" err="1" smtClean="0"/>
              <a:t>precessing</a:t>
            </a:r>
            <a:r>
              <a:rPr lang="en-US" dirty="0" smtClean="0"/>
              <a:t> protons</a:t>
            </a:r>
          </a:p>
          <a:p>
            <a:pPr>
              <a:lnSpc>
                <a:spcPct val="90000"/>
              </a:lnSpc>
              <a:buFont typeface="Wingdings" pitchFamily="2" charset="2"/>
              <a:buNone/>
            </a:pPr>
            <a:endParaRPr lang="en-US" dirty="0" smtClean="0"/>
          </a:p>
          <a:p>
            <a:pPr>
              <a:lnSpc>
                <a:spcPct val="90000"/>
              </a:lnSpc>
            </a:pPr>
            <a:r>
              <a:rPr lang="en-US" dirty="0" smtClean="0"/>
              <a:t>The magnetic vector by constantly changing its direction </a:t>
            </a:r>
            <a:r>
              <a:rPr lang="en-US" b="1" dirty="0" smtClean="0">
                <a:solidFill>
                  <a:srgbClr val="FF0000"/>
                </a:solidFill>
              </a:rPr>
              <a:t>induces an electric current.</a:t>
            </a:r>
          </a:p>
          <a:p>
            <a:pPr>
              <a:lnSpc>
                <a:spcPct val="90000"/>
              </a:lnSpc>
              <a:buFont typeface="Wingdings" pitchFamily="2" charset="2"/>
              <a:buNone/>
            </a:pPr>
            <a:endParaRPr lang="en-US" b="1" dirty="0" smtClean="0">
              <a:solidFill>
                <a:srgbClr val="FF9900"/>
              </a:solidFill>
            </a:endParaRPr>
          </a:p>
          <a:p>
            <a:pPr>
              <a:lnSpc>
                <a:spcPct val="90000"/>
              </a:lnSpc>
            </a:pPr>
            <a:r>
              <a:rPr lang="en-US" dirty="0" smtClean="0"/>
              <a:t>This is the MRI signal.</a:t>
            </a:r>
          </a:p>
          <a:p>
            <a:endParaRPr lang="en-IN"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370" name="Picture 2"/>
          <p:cNvPicPr>
            <a:picLocks noGrp="1" noChangeAspect="1" noChangeArrowheads="1"/>
          </p:cNvPicPr>
          <p:nvPr>
            <p:ph idx="1"/>
          </p:nvPr>
        </p:nvPicPr>
        <p:blipFill>
          <a:blip r:embed="rId2" cstate="print"/>
          <a:srcRect/>
          <a:stretch>
            <a:fillRect/>
          </a:stretch>
        </p:blipFill>
        <p:spPr bwMode="auto">
          <a:xfrm>
            <a:off x="683568" y="620688"/>
            <a:ext cx="7776864" cy="53285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What happens when the RF pulse is switched off?</a:t>
            </a:r>
            <a:endParaRPr lang="en-IN" dirty="0">
              <a:solidFill>
                <a:srgbClr val="FF0000"/>
              </a:solidFill>
            </a:endParaRPr>
          </a:p>
        </p:txBody>
      </p:sp>
      <p:sp>
        <p:nvSpPr>
          <p:cNvPr id="3" name="Content Placeholder 2"/>
          <p:cNvSpPr>
            <a:spLocks noGrp="1"/>
          </p:cNvSpPr>
          <p:nvPr>
            <p:ph idx="1"/>
          </p:nvPr>
        </p:nvSpPr>
        <p:spPr>
          <a:xfrm>
            <a:off x="214282" y="1428736"/>
            <a:ext cx="8543956" cy="4186254"/>
          </a:xfrm>
        </p:spPr>
        <p:txBody>
          <a:bodyPr>
            <a:normAutofit fontScale="85000" lnSpcReduction="20000"/>
          </a:bodyPr>
          <a:lstStyle/>
          <a:p>
            <a:r>
              <a:rPr lang="en-US" dirty="0" smtClean="0"/>
              <a:t>Whole system is back to its undisturbed state.</a:t>
            </a:r>
          </a:p>
          <a:p>
            <a:endParaRPr lang="en-US" dirty="0" smtClean="0"/>
          </a:p>
          <a:p>
            <a:r>
              <a:rPr lang="en-US" dirty="0" smtClean="0"/>
              <a:t>The longitudinal magnetization increases ,as the protons go back to their original lower energy levels.</a:t>
            </a:r>
          </a:p>
          <a:p>
            <a:endParaRPr lang="en-US" dirty="0" smtClean="0"/>
          </a:p>
          <a:p>
            <a:r>
              <a:rPr lang="en-US" dirty="0" smtClean="0"/>
              <a:t>The energy picked up from the RF pulse is handed over to the surroundings </a:t>
            </a:r>
            <a:r>
              <a:rPr lang="en-US" dirty="0" smtClean="0">
                <a:solidFill>
                  <a:srgbClr val="FF0000"/>
                </a:solidFill>
              </a:rPr>
              <a:t>(lattice)</a:t>
            </a:r>
          </a:p>
          <a:p>
            <a:endParaRPr lang="en-US" dirty="0" smtClean="0">
              <a:solidFill>
                <a:srgbClr val="FF9900"/>
              </a:solidFill>
            </a:endParaRPr>
          </a:p>
          <a:p>
            <a:r>
              <a:rPr lang="en-US" dirty="0" smtClean="0"/>
              <a:t>Therefore this process also known</a:t>
            </a:r>
            <a:r>
              <a:rPr lang="en-US" dirty="0" smtClean="0">
                <a:solidFill>
                  <a:srgbClr val="FF0000"/>
                </a:solidFill>
              </a:rPr>
              <a:t> as </a:t>
            </a:r>
            <a:r>
              <a:rPr lang="en-US" b="1" dirty="0" smtClean="0">
                <a:solidFill>
                  <a:srgbClr val="FF0000"/>
                </a:solidFill>
              </a:rPr>
              <a:t>Longitudinal relaxation</a:t>
            </a:r>
            <a:r>
              <a:rPr lang="en-US" dirty="0" smtClean="0">
                <a:solidFill>
                  <a:srgbClr val="FF0000"/>
                </a:solidFill>
              </a:rPr>
              <a:t> OR </a:t>
            </a:r>
            <a:r>
              <a:rPr lang="en-US" b="1" dirty="0" smtClean="0">
                <a:solidFill>
                  <a:srgbClr val="FF0000"/>
                </a:solidFill>
              </a:rPr>
              <a:t>Spin lattice relaxation.</a:t>
            </a:r>
          </a:p>
          <a:p>
            <a:endParaRPr lang="en-IN" dirty="0"/>
          </a:p>
        </p:txBody>
      </p:sp>
      <p:pic>
        <p:nvPicPr>
          <p:cNvPr id="4" name="Picture 8" descr="t1"/>
          <p:cNvPicPr>
            <a:picLocks noChangeAspect="1" noChangeArrowheads="1" noCrop="1"/>
          </p:cNvPicPr>
          <p:nvPr/>
        </p:nvPicPr>
        <p:blipFill>
          <a:blip r:embed="rId2" cstate="print"/>
          <a:srcRect/>
          <a:stretch>
            <a:fillRect/>
          </a:stretch>
        </p:blipFill>
        <p:spPr bwMode="auto">
          <a:xfrm>
            <a:off x="6817191" y="4857761"/>
            <a:ext cx="2326810" cy="2000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4" descr="D:\divya-collapse\div\s.jpg"/>
          <p:cNvPicPr>
            <a:picLocks noGrp="1" noChangeAspect="1" noChangeArrowheads="1"/>
          </p:cNvPicPr>
          <p:nvPr>
            <p:ph idx="1"/>
          </p:nvPr>
        </p:nvPicPr>
        <p:blipFill>
          <a:blip r:embed="rId2" cstate="print"/>
          <a:srcRect l="10611" t="12531" r="3284" b="10559"/>
          <a:stretch>
            <a:fillRect/>
          </a:stretch>
        </p:blipFill>
        <p:spPr bwMode="auto">
          <a:xfrm>
            <a:off x="0" y="928670"/>
            <a:ext cx="4647856" cy="4143404"/>
          </a:xfrm>
          <a:prstGeom prst="rect">
            <a:avLst/>
          </a:prstGeom>
          <a:noFill/>
          <a:ln w="9525">
            <a:noFill/>
            <a:miter lim="800000"/>
            <a:headEnd/>
            <a:tailEnd/>
          </a:ln>
        </p:spPr>
      </p:pic>
      <p:pic>
        <p:nvPicPr>
          <p:cNvPr id="5" name="Picture 6" descr="D:\divya-collapse\div\t.jpg"/>
          <p:cNvPicPr>
            <a:picLocks noChangeAspect="1" noChangeArrowheads="1"/>
          </p:cNvPicPr>
          <p:nvPr/>
        </p:nvPicPr>
        <p:blipFill>
          <a:blip r:embed="rId3" cstate="print"/>
          <a:srcRect l="9222" t="4021" r="18309" b="47739"/>
          <a:stretch>
            <a:fillRect/>
          </a:stretch>
        </p:blipFill>
        <p:spPr bwMode="auto">
          <a:xfrm>
            <a:off x="4714876" y="928670"/>
            <a:ext cx="4429124" cy="4191000"/>
          </a:xfrm>
          <a:prstGeom prst="rect">
            <a:avLst/>
          </a:prstGeom>
          <a:noFill/>
          <a:ln w="9525">
            <a:noFill/>
            <a:miter lim="800000"/>
            <a:headEnd/>
            <a:tailEnd/>
          </a:ln>
        </p:spPr>
      </p:pic>
      <p:sp>
        <p:nvSpPr>
          <p:cNvPr id="6" name="Rectangle 5"/>
          <p:cNvSpPr/>
          <p:nvPr/>
        </p:nvSpPr>
        <p:spPr>
          <a:xfrm>
            <a:off x="0" y="5357826"/>
            <a:ext cx="8858280" cy="830997"/>
          </a:xfrm>
          <a:prstGeom prst="rect">
            <a:avLst/>
          </a:prstGeom>
        </p:spPr>
        <p:txBody>
          <a:bodyPr wrap="square">
            <a:spAutoFit/>
          </a:bodyPr>
          <a:lstStyle/>
          <a:p>
            <a:r>
              <a:rPr lang="en-US" sz="2400" b="1" dirty="0" smtClean="0">
                <a:solidFill>
                  <a:srgbClr val="EF5815"/>
                </a:solidFill>
              </a:rPr>
              <a:t>The longitudinal magnetization increases when the RF </a:t>
            </a:r>
          </a:p>
          <a:p>
            <a:r>
              <a:rPr lang="en-US" sz="2400" b="1" dirty="0" smtClean="0">
                <a:solidFill>
                  <a:srgbClr val="EF5815"/>
                </a:solidFill>
              </a:rPr>
              <a:t>Pulse is switched off.</a:t>
            </a:r>
            <a:endParaRPr lang="en-US" sz="2400" b="1" dirty="0">
              <a:solidFill>
                <a:srgbClr val="EF5815"/>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relaxation</a:t>
            </a:r>
            <a:endParaRPr lang="en-IN" dirty="0"/>
          </a:p>
        </p:txBody>
      </p:sp>
      <p:pic>
        <p:nvPicPr>
          <p:cNvPr id="4" name="Content Placeholder 3" descr="021"/>
          <p:cNvPicPr>
            <a:picLocks noGrp="1" noChangeAspect="1" noChangeArrowheads="1"/>
          </p:cNvPicPr>
          <p:nvPr>
            <p:ph idx="1"/>
          </p:nvPr>
        </p:nvPicPr>
        <p:blipFill>
          <a:blip r:embed="rId2" cstate="print"/>
          <a:srcRect/>
          <a:stretch>
            <a:fillRect/>
          </a:stretch>
        </p:blipFill>
        <p:spPr>
          <a:xfrm>
            <a:off x="1357290" y="1285860"/>
            <a:ext cx="2071670" cy="2263169"/>
          </a:xfrm>
          <a:ln>
            <a:solidFill>
              <a:srgbClr val="00B050"/>
            </a:solidFill>
          </a:ln>
        </p:spPr>
      </p:pic>
      <p:pic>
        <p:nvPicPr>
          <p:cNvPr id="5" name="Picture 4" descr="022"/>
          <p:cNvPicPr>
            <a:picLocks noChangeAspect="1" noChangeArrowheads="1"/>
          </p:cNvPicPr>
          <p:nvPr/>
        </p:nvPicPr>
        <p:blipFill>
          <a:blip r:embed="rId3" cstate="print"/>
          <a:srcRect/>
          <a:stretch>
            <a:fillRect/>
          </a:stretch>
        </p:blipFill>
        <p:spPr bwMode="auto">
          <a:xfrm>
            <a:off x="6072198" y="1142984"/>
            <a:ext cx="2071702" cy="2260039"/>
          </a:xfrm>
          <a:prstGeom prst="rect">
            <a:avLst/>
          </a:prstGeom>
          <a:noFill/>
          <a:ln w="9525">
            <a:solidFill>
              <a:srgbClr val="00B050"/>
            </a:solidFill>
            <a:miter lim="800000"/>
            <a:headEnd/>
            <a:tailEnd/>
          </a:ln>
        </p:spPr>
      </p:pic>
      <p:pic>
        <p:nvPicPr>
          <p:cNvPr id="6" name="Picture 5" descr="023"/>
          <p:cNvPicPr>
            <a:picLocks noChangeAspect="1" noChangeArrowheads="1"/>
          </p:cNvPicPr>
          <p:nvPr/>
        </p:nvPicPr>
        <p:blipFill>
          <a:blip r:embed="rId4" cstate="print"/>
          <a:srcRect/>
          <a:stretch>
            <a:fillRect/>
          </a:stretch>
        </p:blipFill>
        <p:spPr bwMode="auto">
          <a:xfrm>
            <a:off x="6215074" y="4562648"/>
            <a:ext cx="2071702" cy="2295352"/>
          </a:xfrm>
          <a:prstGeom prst="rect">
            <a:avLst/>
          </a:prstGeom>
          <a:noFill/>
          <a:ln w="9525">
            <a:solidFill>
              <a:srgbClr val="00B050"/>
            </a:solidFill>
            <a:miter lim="800000"/>
            <a:headEnd/>
            <a:tailEnd/>
          </a:ln>
        </p:spPr>
      </p:pic>
      <p:pic>
        <p:nvPicPr>
          <p:cNvPr id="7" name="Picture 6" descr="024"/>
          <p:cNvPicPr>
            <a:picLocks noChangeAspect="1" noChangeArrowheads="1"/>
          </p:cNvPicPr>
          <p:nvPr/>
        </p:nvPicPr>
        <p:blipFill>
          <a:blip r:embed="rId5" cstate="print"/>
          <a:srcRect/>
          <a:stretch>
            <a:fillRect/>
          </a:stretch>
        </p:blipFill>
        <p:spPr bwMode="auto">
          <a:xfrm>
            <a:off x="1142976" y="4442096"/>
            <a:ext cx="2214578" cy="2415904"/>
          </a:xfrm>
          <a:prstGeom prst="rect">
            <a:avLst/>
          </a:prstGeom>
          <a:noFill/>
          <a:ln w="9525">
            <a:solidFill>
              <a:srgbClr val="00B050"/>
            </a:solidFill>
            <a:miter lim="800000"/>
            <a:headEnd/>
            <a:tailEnd/>
          </a:ln>
        </p:spPr>
      </p:pic>
      <p:sp>
        <p:nvSpPr>
          <p:cNvPr id="11" name="Right Arrow 10"/>
          <p:cNvSpPr/>
          <p:nvPr/>
        </p:nvSpPr>
        <p:spPr>
          <a:xfrm>
            <a:off x="3929058" y="2071678"/>
            <a:ext cx="1857388" cy="1000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Down Arrow 12"/>
          <p:cNvSpPr/>
          <p:nvPr/>
        </p:nvSpPr>
        <p:spPr>
          <a:xfrm>
            <a:off x="7000892" y="357187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Down Arrow 13"/>
          <p:cNvSpPr/>
          <p:nvPr/>
        </p:nvSpPr>
        <p:spPr>
          <a:xfrm rot="5400000">
            <a:off x="4239667" y="4690027"/>
            <a:ext cx="824682" cy="15887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142852"/>
            <a:ext cx="8229600" cy="4525963"/>
          </a:xfrm>
        </p:spPr>
        <p:txBody>
          <a:bodyPr>
            <a:normAutofit/>
          </a:bodyPr>
          <a:lstStyle/>
          <a:p>
            <a:r>
              <a:rPr lang="en-US" dirty="0" smtClean="0"/>
              <a:t>The time taken for longitudinal magnetization to resume its original value is the longitudinal relaxation time also called as </a:t>
            </a:r>
            <a:r>
              <a:rPr lang="en-US" b="1" dirty="0" smtClean="0"/>
              <a:t>T1.</a:t>
            </a:r>
          </a:p>
          <a:p>
            <a:endParaRPr lang="en-US" dirty="0" smtClean="0">
              <a:solidFill>
                <a:srgbClr val="CC0000"/>
              </a:solidFill>
            </a:endParaRPr>
          </a:p>
          <a:p>
            <a:endParaRPr lang="en-IN" dirty="0"/>
          </a:p>
        </p:txBody>
      </p:sp>
      <p:pic>
        <p:nvPicPr>
          <p:cNvPr id="4" name="Picture 6" descr="D:\divya-collapse\div\t.jpg"/>
          <p:cNvPicPr>
            <a:picLocks noChangeAspect="1" noChangeArrowheads="1"/>
          </p:cNvPicPr>
          <p:nvPr/>
        </p:nvPicPr>
        <p:blipFill>
          <a:blip r:embed="rId2" cstate="print"/>
          <a:srcRect l="34204" t="55464" r="9140" b="11749"/>
          <a:stretch>
            <a:fillRect/>
          </a:stretch>
        </p:blipFill>
        <p:spPr bwMode="auto">
          <a:xfrm>
            <a:off x="467544" y="2132856"/>
            <a:ext cx="5210981" cy="3876462"/>
          </a:xfrm>
          <a:prstGeom prst="rect">
            <a:avLst/>
          </a:prstGeom>
          <a:noFill/>
          <a:ln w="9525">
            <a:noFill/>
            <a:miter lim="800000"/>
            <a:headEnd/>
            <a:tailEnd/>
          </a:ln>
        </p:spPr>
      </p:pic>
      <p:sp>
        <p:nvSpPr>
          <p:cNvPr id="5" name="Rectangle 4"/>
          <p:cNvSpPr/>
          <p:nvPr/>
        </p:nvSpPr>
        <p:spPr>
          <a:xfrm>
            <a:off x="5724128" y="1772816"/>
            <a:ext cx="3096344" cy="4893647"/>
          </a:xfrm>
          <a:prstGeom prst="rect">
            <a:avLst/>
          </a:prstGeom>
        </p:spPr>
        <p:txBody>
          <a:bodyPr wrap="square">
            <a:spAutoFit/>
          </a:bodyPr>
          <a:lstStyle/>
          <a:p>
            <a:r>
              <a:rPr lang="en-US" sz="2400" b="1" dirty="0" smtClean="0"/>
              <a:t>In practice it </a:t>
            </a:r>
          </a:p>
          <a:p>
            <a:r>
              <a:rPr lang="en-US" sz="2400" b="1" dirty="0" smtClean="0"/>
              <a:t>Impossible to </a:t>
            </a:r>
          </a:p>
          <a:p>
            <a:r>
              <a:rPr lang="en-US" sz="2400" b="1" dirty="0" smtClean="0"/>
              <a:t>Know the end </a:t>
            </a:r>
          </a:p>
          <a:p>
            <a:r>
              <a:rPr lang="en-US" sz="2400" b="1" dirty="0" smtClean="0"/>
              <a:t>Point. So the </a:t>
            </a:r>
          </a:p>
          <a:p>
            <a:r>
              <a:rPr lang="en-US" sz="2400" b="1" dirty="0" smtClean="0"/>
              <a:t>Time taken for</a:t>
            </a:r>
          </a:p>
          <a:p>
            <a:r>
              <a:rPr lang="en-US" sz="2400" b="1" dirty="0" smtClean="0"/>
              <a:t>LM to </a:t>
            </a:r>
            <a:r>
              <a:rPr lang="en-US" sz="2400" b="1" dirty="0" smtClean="0">
                <a:solidFill>
                  <a:schemeClr val="hlink"/>
                </a:solidFill>
              </a:rPr>
              <a:t>reach </a:t>
            </a:r>
          </a:p>
          <a:p>
            <a:r>
              <a:rPr lang="en-US" sz="2400" b="1" dirty="0" smtClean="0">
                <a:solidFill>
                  <a:schemeClr val="hlink"/>
                </a:solidFill>
              </a:rPr>
              <a:t>63% of its </a:t>
            </a:r>
          </a:p>
          <a:p>
            <a:r>
              <a:rPr lang="en-US" sz="2400" b="1" dirty="0" smtClean="0">
                <a:solidFill>
                  <a:schemeClr val="hlink"/>
                </a:solidFill>
              </a:rPr>
              <a:t>Original value</a:t>
            </a:r>
            <a:r>
              <a:rPr lang="en-US" sz="2400" b="1" dirty="0" smtClean="0">
                <a:solidFill>
                  <a:srgbClr val="CC0000"/>
                </a:solidFill>
              </a:rPr>
              <a:t>.</a:t>
            </a:r>
          </a:p>
          <a:p>
            <a:endParaRPr lang="en-IN" sz="2400" b="1" dirty="0" smtClean="0">
              <a:solidFill>
                <a:srgbClr val="CC0000"/>
              </a:solidFill>
            </a:endParaRPr>
          </a:p>
          <a:p>
            <a:endParaRPr lang="en-IN" sz="2400" b="1" dirty="0" smtClean="0">
              <a:solidFill>
                <a:srgbClr val="CC0000"/>
              </a:solidFill>
            </a:endParaRPr>
          </a:p>
          <a:p>
            <a:endParaRPr lang="en-IN" sz="2400" b="1" dirty="0" smtClean="0">
              <a:solidFill>
                <a:srgbClr val="CC0000"/>
              </a:solidFill>
            </a:endParaRPr>
          </a:p>
          <a:p>
            <a:endParaRPr lang="en-IN" sz="2400" b="1" dirty="0" smtClean="0">
              <a:solidFill>
                <a:srgbClr val="CC0000"/>
              </a:solidFill>
            </a:endParaRPr>
          </a:p>
          <a:p>
            <a:endParaRPr lang="en-US" sz="2400" b="1" dirty="0">
              <a:solidFill>
                <a:srgbClr val="CC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IN THE ATOM</a:t>
            </a:r>
            <a:endParaRPr lang="en-IN" dirty="0"/>
          </a:p>
        </p:txBody>
      </p:sp>
      <p:sp>
        <p:nvSpPr>
          <p:cNvPr id="3" name="Content Placeholder 2"/>
          <p:cNvSpPr>
            <a:spLocks noGrp="1"/>
          </p:cNvSpPr>
          <p:nvPr>
            <p:ph idx="1"/>
          </p:nvPr>
        </p:nvSpPr>
        <p:spPr/>
        <p:txBody>
          <a:bodyPr/>
          <a:lstStyle/>
          <a:p>
            <a:r>
              <a:rPr lang="en-US" dirty="0" smtClean="0"/>
              <a:t>3 types of motion are present:</a:t>
            </a:r>
          </a:p>
          <a:p>
            <a:endParaRPr lang="en-US" dirty="0" smtClean="0"/>
          </a:p>
          <a:p>
            <a:pPr>
              <a:buFont typeface="Wingdings" pitchFamily="2" charset="2"/>
              <a:buChar char="Ø"/>
            </a:pPr>
            <a:r>
              <a:rPr lang="en-US" dirty="0" smtClean="0"/>
              <a:t>Electrons spinning on their own axis</a:t>
            </a:r>
          </a:p>
          <a:p>
            <a:pPr>
              <a:buFont typeface="Wingdings" pitchFamily="2" charset="2"/>
              <a:buChar char="Ø"/>
            </a:pPr>
            <a:endParaRPr lang="en-US" dirty="0" smtClean="0"/>
          </a:p>
          <a:p>
            <a:pPr>
              <a:buFont typeface="Wingdings" pitchFamily="2" charset="2"/>
              <a:buChar char="Ø"/>
            </a:pPr>
            <a:r>
              <a:rPr lang="en-US" dirty="0" smtClean="0"/>
              <a:t>Electrons orbiting the nucleus</a:t>
            </a:r>
          </a:p>
          <a:p>
            <a:pPr>
              <a:buFont typeface="Wingdings" pitchFamily="2" charset="2"/>
              <a:buChar char="Ø"/>
            </a:pPr>
            <a:endParaRPr lang="en-US" dirty="0" smtClean="0"/>
          </a:p>
          <a:p>
            <a:pPr>
              <a:buFont typeface="Wingdings" pitchFamily="2" charset="2"/>
              <a:buChar char="Ø"/>
            </a:pPr>
            <a:r>
              <a:rPr lang="en-US" dirty="0" smtClean="0"/>
              <a:t>The nucleus itself spinning about its own axis</a:t>
            </a:r>
            <a:endParaRPr lang="en-IN"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EF5815"/>
                </a:solidFill>
              </a:rPr>
              <a:t>The transverse magnetization</a:t>
            </a:r>
            <a:endParaRPr lang="en-IN" dirty="0">
              <a:solidFill>
                <a:srgbClr val="EF5815"/>
              </a:solidFill>
            </a:endParaRPr>
          </a:p>
        </p:txBody>
      </p:sp>
      <p:sp>
        <p:nvSpPr>
          <p:cNvPr id="3" name="Content Placeholder 2"/>
          <p:cNvSpPr>
            <a:spLocks noGrp="1"/>
          </p:cNvSpPr>
          <p:nvPr>
            <p:ph idx="1"/>
          </p:nvPr>
        </p:nvSpPr>
        <p:spPr/>
        <p:txBody>
          <a:bodyPr/>
          <a:lstStyle/>
          <a:p>
            <a:r>
              <a:rPr lang="en-US" dirty="0" smtClean="0"/>
              <a:t>The protons having different precession frequencies get out of phase soon after the RF pulse is switched off.</a:t>
            </a:r>
          </a:p>
          <a:p>
            <a:pPr>
              <a:buFont typeface="Wingdings" pitchFamily="2" charset="2"/>
              <a:buNone/>
            </a:pPr>
            <a:endParaRPr lang="en-US" dirty="0" smtClean="0"/>
          </a:p>
          <a:p>
            <a:r>
              <a:rPr lang="en-US" dirty="0" smtClean="0"/>
              <a:t>The net result therefore is that the transverse magnetization decreases.</a:t>
            </a:r>
          </a:p>
          <a:p>
            <a:endParaRPr lang="en-IN"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Picture 5" descr="D:\divya-collapse\div\u.jpg"/>
          <p:cNvPicPr>
            <a:picLocks noGrp="1" noChangeAspect="1" noChangeArrowheads="1"/>
          </p:cNvPicPr>
          <p:nvPr>
            <p:ph idx="1"/>
          </p:nvPr>
        </p:nvPicPr>
        <p:blipFill>
          <a:blip r:embed="rId2" cstate="print"/>
          <a:srcRect l="36449" t="14232" b="14093"/>
          <a:stretch>
            <a:fillRect/>
          </a:stretch>
        </p:blipFill>
        <p:spPr bwMode="auto">
          <a:xfrm>
            <a:off x="0" y="1785926"/>
            <a:ext cx="4263276" cy="3643338"/>
          </a:xfrm>
          <a:prstGeom prst="rect">
            <a:avLst/>
          </a:prstGeom>
          <a:noFill/>
          <a:ln w="9525">
            <a:noFill/>
            <a:miter lim="800000"/>
            <a:headEnd/>
            <a:tailEnd/>
          </a:ln>
        </p:spPr>
      </p:pic>
      <p:pic>
        <p:nvPicPr>
          <p:cNvPr id="5" name="Picture 6" descr="D:\divya-collapse\div\v.jpg"/>
          <p:cNvPicPr>
            <a:picLocks noChangeAspect="1" noChangeArrowheads="1"/>
          </p:cNvPicPr>
          <p:nvPr/>
        </p:nvPicPr>
        <p:blipFill>
          <a:blip r:embed="rId3" cstate="print"/>
          <a:srcRect t="3795" b="7036"/>
          <a:stretch>
            <a:fillRect/>
          </a:stretch>
        </p:blipFill>
        <p:spPr bwMode="auto">
          <a:xfrm>
            <a:off x="4419600" y="1785926"/>
            <a:ext cx="4724400" cy="3581400"/>
          </a:xfrm>
          <a:prstGeom prst="rect">
            <a:avLst/>
          </a:prstGeom>
          <a:noFill/>
          <a:ln w="9525">
            <a:noFill/>
            <a:miter lim="800000"/>
            <a:headEnd/>
            <a:tailEnd/>
          </a:ln>
        </p:spPr>
      </p:pic>
      <p:sp>
        <p:nvSpPr>
          <p:cNvPr id="6" name="Rectangle 5"/>
          <p:cNvSpPr/>
          <p:nvPr/>
        </p:nvSpPr>
        <p:spPr>
          <a:xfrm>
            <a:off x="2285984" y="2143116"/>
            <a:ext cx="1285884" cy="400110"/>
          </a:xfrm>
          <a:prstGeom prst="rect">
            <a:avLst/>
          </a:prstGeom>
        </p:spPr>
        <p:txBody>
          <a:bodyPr wrap="square">
            <a:spAutoFit/>
          </a:bodyPr>
          <a:lstStyle/>
          <a:p>
            <a:r>
              <a:rPr lang="en-US" sz="2000" b="1" dirty="0" smtClean="0">
                <a:solidFill>
                  <a:srgbClr val="FF9900"/>
                </a:solidFill>
              </a:rPr>
              <a:t>In phase</a:t>
            </a:r>
            <a:endParaRPr lang="en-US" sz="2000" b="1" dirty="0">
              <a:solidFill>
                <a:srgbClr val="FF9900"/>
              </a:solidFill>
            </a:endParaRPr>
          </a:p>
        </p:txBody>
      </p:sp>
      <p:sp>
        <p:nvSpPr>
          <p:cNvPr id="7" name="Rectangle 6"/>
          <p:cNvSpPr/>
          <p:nvPr/>
        </p:nvSpPr>
        <p:spPr>
          <a:xfrm>
            <a:off x="5786446" y="2000240"/>
            <a:ext cx="1414170" cy="369332"/>
          </a:xfrm>
          <a:prstGeom prst="rect">
            <a:avLst/>
          </a:prstGeom>
        </p:spPr>
        <p:txBody>
          <a:bodyPr wrap="none">
            <a:spAutoFit/>
          </a:bodyPr>
          <a:lstStyle/>
          <a:p>
            <a:r>
              <a:rPr lang="en-US" b="1" dirty="0" smtClean="0">
                <a:solidFill>
                  <a:srgbClr val="FF9900"/>
                </a:solidFill>
              </a:rPr>
              <a:t>Out of phase</a:t>
            </a:r>
            <a:endParaRPr lang="en-US" b="1" dirty="0">
              <a:solidFill>
                <a:srgbClr val="FF9900"/>
              </a:solidFill>
            </a:endParaRPr>
          </a:p>
        </p:txBody>
      </p:sp>
      <p:sp>
        <p:nvSpPr>
          <p:cNvPr id="8" name="Rectangle 7"/>
          <p:cNvSpPr/>
          <p:nvPr/>
        </p:nvSpPr>
        <p:spPr>
          <a:xfrm>
            <a:off x="357158" y="5572140"/>
            <a:ext cx="8572560" cy="646331"/>
          </a:xfrm>
          <a:prstGeom prst="rect">
            <a:avLst/>
          </a:prstGeom>
        </p:spPr>
        <p:txBody>
          <a:bodyPr wrap="square">
            <a:spAutoFit/>
          </a:bodyPr>
          <a:lstStyle/>
          <a:p>
            <a:r>
              <a:rPr lang="en-US" b="1" dirty="0" smtClean="0"/>
              <a:t>The transverse magnetization decreases </a:t>
            </a:r>
            <a:r>
              <a:rPr lang="en-US" b="1" dirty="0" smtClean="0">
                <a:solidFill>
                  <a:schemeClr val="hlink"/>
                </a:solidFill>
              </a:rPr>
              <a:t>when RF pulse</a:t>
            </a:r>
          </a:p>
          <a:p>
            <a:r>
              <a:rPr lang="en-US" b="1" dirty="0" smtClean="0">
                <a:solidFill>
                  <a:schemeClr val="hlink"/>
                </a:solidFill>
              </a:rPr>
              <a:t>Is switched off.</a:t>
            </a:r>
            <a:endParaRPr lang="en-US" b="1" dirty="0">
              <a:solidFill>
                <a:schemeClr val="hlink"/>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291"/>
            <a:ext cx="8229600" cy="3643338"/>
          </a:xfrm>
        </p:spPr>
        <p:txBody>
          <a:bodyPr>
            <a:normAutofit lnSpcReduction="10000"/>
          </a:bodyPr>
          <a:lstStyle/>
          <a:p>
            <a:r>
              <a:rPr lang="en-US" dirty="0" smtClean="0"/>
              <a:t>If we plot a graph of transverse magnetization versus time we get a downhill curve.</a:t>
            </a:r>
          </a:p>
          <a:p>
            <a:endParaRPr lang="en-US" dirty="0" smtClean="0"/>
          </a:p>
          <a:p>
            <a:r>
              <a:rPr lang="en-US" dirty="0" smtClean="0"/>
              <a:t>The time taken for the transverse magnetization to decrease is called as </a:t>
            </a:r>
            <a:r>
              <a:rPr lang="en-US" b="1" dirty="0" smtClean="0">
                <a:solidFill>
                  <a:schemeClr val="hlink"/>
                </a:solidFill>
              </a:rPr>
              <a:t>Transverse relaxation</a:t>
            </a:r>
            <a:r>
              <a:rPr lang="en-US" dirty="0" smtClean="0">
                <a:solidFill>
                  <a:schemeClr val="hlink"/>
                </a:solidFill>
              </a:rPr>
              <a:t> or the </a:t>
            </a:r>
            <a:r>
              <a:rPr lang="en-US" b="1" dirty="0" smtClean="0">
                <a:solidFill>
                  <a:schemeClr val="hlink"/>
                </a:solidFill>
              </a:rPr>
              <a:t>Spin </a:t>
            </a:r>
            <a:r>
              <a:rPr lang="en-US" b="1" dirty="0" err="1" smtClean="0">
                <a:solidFill>
                  <a:schemeClr val="hlink"/>
                </a:solidFill>
              </a:rPr>
              <a:t>spin</a:t>
            </a:r>
            <a:r>
              <a:rPr lang="en-US" b="1" dirty="0" smtClean="0">
                <a:solidFill>
                  <a:schemeClr val="hlink"/>
                </a:solidFill>
              </a:rPr>
              <a:t> relaxation.</a:t>
            </a:r>
          </a:p>
          <a:p>
            <a:endParaRPr lang="en-IN" dirty="0"/>
          </a:p>
        </p:txBody>
      </p:sp>
      <p:pic>
        <p:nvPicPr>
          <p:cNvPr id="4" name="Picture 4" descr="D:\divya-collapse\div\w.jpg"/>
          <p:cNvPicPr>
            <a:picLocks noChangeAspect="1" noChangeArrowheads="1"/>
          </p:cNvPicPr>
          <p:nvPr/>
        </p:nvPicPr>
        <p:blipFill>
          <a:blip r:embed="rId2" cstate="print"/>
          <a:srcRect l="4529" t="15280" r="4529" b="8771"/>
          <a:stretch>
            <a:fillRect/>
          </a:stretch>
        </p:blipFill>
        <p:spPr bwMode="auto">
          <a:xfrm>
            <a:off x="3786150" y="3237957"/>
            <a:ext cx="5357850" cy="36200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solidFill>
                <a:schemeClr val="hlink"/>
              </a:solidFill>
            </a:endParaRPr>
          </a:p>
        </p:txBody>
      </p:sp>
      <p:pic>
        <p:nvPicPr>
          <p:cNvPr id="4" name="Picture 4" descr="D:\divya-collapse\div\w.jpg"/>
          <p:cNvPicPr>
            <a:picLocks noGrp="1" noChangeAspect="1" noChangeArrowheads="1"/>
          </p:cNvPicPr>
          <p:nvPr>
            <p:ph idx="1"/>
          </p:nvPr>
        </p:nvPicPr>
        <p:blipFill>
          <a:blip r:embed="rId2" cstate="print"/>
          <a:srcRect l="4529" t="15280" r="4529" b="8771"/>
          <a:stretch>
            <a:fillRect/>
          </a:stretch>
        </p:blipFill>
        <p:spPr bwMode="auto">
          <a:xfrm>
            <a:off x="1" y="0"/>
            <a:ext cx="9144000" cy="5072074"/>
          </a:xfrm>
          <a:prstGeom prst="rect">
            <a:avLst/>
          </a:prstGeom>
          <a:noFill/>
          <a:ln w="9525">
            <a:noFill/>
            <a:miter lim="800000"/>
            <a:headEnd/>
            <a:tailEnd/>
          </a:ln>
        </p:spPr>
      </p:pic>
      <p:sp>
        <p:nvSpPr>
          <p:cNvPr id="5" name="Rectangle 4"/>
          <p:cNvSpPr/>
          <p:nvPr/>
        </p:nvSpPr>
        <p:spPr>
          <a:xfrm>
            <a:off x="0" y="5143512"/>
            <a:ext cx="9144000" cy="461665"/>
          </a:xfrm>
          <a:prstGeom prst="rect">
            <a:avLst/>
          </a:prstGeom>
        </p:spPr>
        <p:txBody>
          <a:bodyPr wrap="square">
            <a:spAutoFit/>
          </a:bodyPr>
          <a:lstStyle/>
          <a:p>
            <a:r>
              <a:rPr lang="en-US" sz="2400" b="1" dirty="0" smtClean="0"/>
              <a:t>T2 is the time it takes 63</a:t>
            </a:r>
            <a:r>
              <a:rPr lang="en-US" sz="2400" b="1" dirty="0" smtClean="0">
                <a:solidFill>
                  <a:schemeClr val="hlink"/>
                </a:solidFill>
              </a:rPr>
              <a:t> </a:t>
            </a:r>
            <a:r>
              <a:rPr lang="en-US" sz="2400" b="1" dirty="0" smtClean="0"/>
              <a:t>% of the transverse magnetization to be lost.</a:t>
            </a:r>
            <a:endParaRPr lang="en-IN" sz="24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T1 Recovery in  FAT :</a:t>
            </a:r>
            <a:endParaRPr lang="en-IN" dirty="0"/>
          </a:p>
        </p:txBody>
      </p:sp>
      <p:sp>
        <p:nvSpPr>
          <p:cNvPr id="3" name="Content Placeholder 2"/>
          <p:cNvSpPr>
            <a:spLocks noGrp="1"/>
          </p:cNvSpPr>
          <p:nvPr>
            <p:ph idx="1"/>
          </p:nvPr>
        </p:nvSpPr>
        <p:spPr/>
        <p:txBody>
          <a:bodyPr>
            <a:normAutofit fontScale="85000" lnSpcReduction="20000"/>
          </a:bodyPr>
          <a:lstStyle/>
          <a:p>
            <a:r>
              <a:rPr lang="en-US" dirty="0" smtClean="0"/>
              <a:t>T1 recovery occurs due to nuclei giving their energy to the surrounding environment.</a:t>
            </a:r>
          </a:p>
          <a:p>
            <a:endParaRPr lang="en-US" dirty="0" smtClean="0"/>
          </a:p>
          <a:p>
            <a:r>
              <a:rPr lang="en-US" dirty="0" smtClean="0"/>
              <a:t>The slow molecular tumbling in fat allows the recovery process to be relatively rapid.</a:t>
            </a:r>
          </a:p>
          <a:p>
            <a:endParaRPr lang="en-US" dirty="0" smtClean="0"/>
          </a:p>
          <a:p>
            <a:r>
              <a:rPr lang="en-US" dirty="0" smtClean="0"/>
              <a:t>So the magnetic moments of the fat are able to relax and regain their longitudinal magnetization quickly .</a:t>
            </a:r>
          </a:p>
          <a:p>
            <a:endParaRPr lang="en-US" dirty="0" smtClean="0"/>
          </a:p>
          <a:p>
            <a:r>
              <a:rPr lang="en-US" dirty="0" smtClean="0"/>
              <a:t>The NMV of fat realigns rapidly with B</a:t>
            </a:r>
            <a:r>
              <a:rPr lang="en-US" sz="1800" dirty="0" smtClean="0"/>
              <a:t>0</a:t>
            </a:r>
            <a:r>
              <a:rPr lang="en-US" dirty="0" smtClean="0"/>
              <a:t>  and the </a:t>
            </a:r>
            <a:r>
              <a:rPr lang="en-US" b="1" dirty="0" smtClean="0">
                <a:solidFill>
                  <a:srgbClr val="FF0000"/>
                </a:solidFill>
              </a:rPr>
              <a:t>T1</a:t>
            </a:r>
            <a:r>
              <a:rPr lang="en-US" dirty="0" smtClean="0"/>
              <a:t> time of the </a:t>
            </a:r>
            <a:r>
              <a:rPr lang="en-US" b="1" dirty="0" smtClean="0">
                <a:solidFill>
                  <a:srgbClr val="FF0000"/>
                </a:solidFill>
              </a:rPr>
              <a:t>FAT</a:t>
            </a:r>
            <a:r>
              <a:rPr lang="en-US" dirty="0" smtClean="0"/>
              <a:t> is </a:t>
            </a:r>
            <a:r>
              <a:rPr lang="en-US" b="1" dirty="0" smtClean="0">
                <a:solidFill>
                  <a:srgbClr val="FF0000"/>
                </a:solidFill>
              </a:rPr>
              <a:t>SHORT</a:t>
            </a:r>
            <a:endParaRPr lang="en-IN" b="1"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T1 Recovery in WATER:</a:t>
            </a:r>
            <a:endParaRPr lang="en-IN" dirty="0"/>
          </a:p>
        </p:txBody>
      </p:sp>
      <p:sp>
        <p:nvSpPr>
          <p:cNvPr id="3" name="Content Placeholder 2"/>
          <p:cNvSpPr>
            <a:spLocks noGrp="1"/>
          </p:cNvSpPr>
          <p:nvPr>
            <p:ph idx="1"/>
          </p:nvPr>
        </p:nvSpPr>
        <p:spPr/>
        <p:txBody>
          <a:bodyPr>
            <a:normAutofit lnSpcReduction="10000"/>
          </a:bodyPr>
          <a:lstStyle/>
          <a:p>
            <a:r>
              <a:rPr lang="en-US" dirty="0" smtClean="0"/>
              <a:t>In water the molecular mobility is high resulting in less T1 recovery.</a:t>
            </a:r>
          </a:p>
          <a:p>
            <a:endParaRPr lang="en-US" dirty="0" smtClean="0"/>
          </a:p>
          <a:p>
            <a:r>
              <a:rPr lang="en-US" dirty="0" smtClean="0"/>
              <a:t>The magnetic moments of water take longer to relax and regain their longitudinal magnetization .</a:t>
            </a:r>
          </a:p>
          <a:p>
            <a:endParaRPr lang="en-US" dirty="0" smtClean="0"/>
          </a:p>
          <a:p>
            <a:r>
              <a:rPr lang="en-US" dirty="0" smtClean="0"/>
              <a:t>The NMV of water takes longer to realign with B</a:t>
            </a:r>
            <a:r>
              <a:rPr lang="en-US" sz="1800" dirty="0" smtClean="0"/>
              <a:t>0 </a:t>
            </a:r>
            <a:r>
              <a:rPr lang="en-US" dirty="0" smtClean="0"/>
              <a:t> and so the </a:t>
            </a:r>
            <a:r>
              <a:rPr lang="en-US" b="1" dirty="0" smtClean="0">
                <a:solidFill>
                  <a:srgbClr val="FF0000"/>
                </a:solidFill>
              </a:rPr>
              <a:t>T1</a:t>
            </a:r>
            <a:r>
              <a:rPr lang="en-US" dirty="0" smtClean="0"/>
              <a:t> time of </a:t>
            </a:r>
            <a:r>
              <a:rPr lang="en-US" b="1" dirty="0" smtClean="0">
                <a:solidFill>
                  <a:srgbClr val="FF0000"/>
                </a:solidFill>
              </a:rPr>
              <a:t>water </a:t>
            </a:r>
            <a:r>
              <a:rPr lang="en-US" dirty="0" smtClean="0"/>
              <a:t>is </a:t>
            </a:r>
            <a:r>
              <a:rPr lang="en-US" b="1" dirty="0" smtClean="0">
                <a:solidFill>
                  <a:srgbClr val="FF0000"/>
                </a:solidFill>
              </a:rPr>
              <a:t>LONG</a:t>
            </a:r>
            <a:r>
              <a:rPr lang="en-US" dirty="0" smtClean="0"/>
              <a:t>.</a:t>
            </a:r>
            <a:endParaRPr lang="en-IN"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T2 decay of FAT:</a:t>
            </a:r>
            <a:endParaRPr lang="en-IN" dirty="0"/>
          </a:p>
        </p:txBody>
      </p:sp>
      <p:sp>
        <p:nvSpPr>
          <p:cNvPr id="3" name="Content Placeholder 2"/>
          <p:cNvSpPr>
            <a:spLocks noGrp="1"/>
          </p:cNvSpPr>
          <p:nvPr>
            <p:ph idx="1"/>
          </p:nvPr>
        </p:nvSpPr>
        <p:spPr/>
        <p:txBody>
          <a:bodyPr/>
          <a:lstStyle/>
          <a:p>
            <a:r>
              <a:rPr lang="en-US" dirty="0" smtClean="0"/>
              <a:t>The decay occurs as a result of the magnetic fields of the nuclei interaction with each other, exchanging their energy to their neighbors.</a:t>
            </a:r>
          </a:p>
          <a:p>
            <a:endParaRPr lang="en-US" dirty="0" smtClean="0"/>
          </a:p>
          <a:p>
            <a:r>
              <a:rPr lang="en-US" dirty="0" smtClean="0"/>
              <a:t>As energy exchange is more efficient in the Hydrogen in  </a:t>
            </a:r>
            <a:r>
              <a:rPr lang="en-US" b="1" dirty="0" smtClean="0">
                <a:solidFill>
                  <a:srgbClr val="FF0000"/>
                </a:solidFill>
              </a:rPr>
              <a:t>FAT </a:t>
            </a:r>
            <a:r>
              <a:rPr lang="en-US" dirty="0" smtClean="0"/>
              <a:t>the </a:t>
            </a:r>
            <a:r>
              <a:rPr lang="en-US" b="1" dirty="0" smtClean="0">
                <a:solidFill>
                  <a:srgbClr val="FF0000"/>
                </a:solidFill>
              </a:rPr>
              <a:t>T2</a:t>
            </a:r>
            <a:r>
              <a:rPr lang="en-US" dirty="0" smtClean="0"/>
              <a:t> time is </a:t>
            </a:r>
            <a:r>
              <a:rPr lang="en-US" b="1" dirty="0" smtClean="0">
                <a:solidFill>
                  <a:srgbClr val="FF0000"/>
                </a:solidFill>
              </a:rPr>
              <a:t>SHORT</a:t>
            </a:r>
            <a:r>
              <a:rPr lang="en-US" dirty="0" smtClean="0"/>
              <a:t>.</a:t>
            </a:r>
            <a:endParaRPr lang="en-IN"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T2 decay of WATER:</a:t>
            </a:r>
            <a:endParaRPr lang="en-IN" dirty="0"/>
          </a:p>
        </p:txBody>
      </p:sp>
      <p:sp>
        <p:nvSpPr>
          <p:cNvPr id="3" name="Content Placeholder 2"/>
          <p:cNvSpPr>
            <a:spLocks noGrp="1"/>
          </p:cNvSpPr>
          <p:nvPr>
            <p:ph idx="1"/>
          </p:nvPr>
        </p:nvSpPr>
        <p:spPr/>
        <p:txBody>
          <a:bodyPr/>
          <a:lstStyle/>
          <a:p>
            <a:r>
              <a:rPr lang="en-US" dirty="0" smtClean="0"/>
              <a:t>As the energy exchange in water is less efficient than in fat </a:t>
            </a:r>
          </a:p>
          <a:p>
            <a:endParaRPr lang="en-US" dirty="0" smtClean="0"/>
          </a:p>
          <a:p>
            <a:endParaRPr lang="en-US" dirty="0" smtClean="0"/>
          </a:p>
          <a:p>
            <a:r>
              <a:rPr lang="en-US" dirty="0" smtClean="0"/>
              <a:t>The </a:t>
            </a:r>
            <a:r>
              <a:rPr lang="en-US" b="1" dirty="0" smtClean="0">
                <a:solidFill>
                  <a:srgbClr val="FF0000"/>
                </a:solidFill>
              </a:rPr>
              <a:t>T2</a:t>
            </a:r>
            <a:r>
              <a:rPr lang="en-US" dirty="0" smtClean="0"/>
              <a:t> time of </a:t>
            </a:r>
            <a:r>
              <a:rPr lang="en-US" b="1" dirty="0" smtClean="0">
                <a:solidFill>
                  <a:srgbClr val="FF0000"/>
                </a:solidFill>
              </a:rPr>
              <a:t>water</a:t>
            </a:r>
            <a:r>
              <a:rPr lang="en-US" dirty="0" smtClean="0"/>
              <a:t> is </a:t>
            </a:r>
            <a:r>
              <a:rPr lang="en-US" b="1" dirty="0" smtClean="0">
                <a:solidFill>
                  <a:srgbClr val="FF0000"/>
                </a:solidFill>
              </a:rPr>
              <a:t>LONG. </a:t>
            </a:r>
            <a:endParaRPr lang="en-IN" b="1" dirty="0">
              <a:solidFill>
                <a:srgbClr val="FF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044824"/>
          </a:xfrm>
        </p:spPr>
        <p:txBody>
          <a:bodyPr>
            <a:normAutofit/>
            <a:scene3d>
              <a:camera prst="orthographicFront"/>
              <a:lightRig rig="twoPt" dir="t"/>
            </a:scene3d>
            <a:sp3d extrusionH="57150" contourW="12700" prstMaterial="dkEdge">
              <a:bevelT w="69850" h="38100" prst="cross"/>
              <a:bevelB w="38100" h="38100"/>
              <a:contourClr>
                <a:srgbClr val="EF5815"/>
              </a:contourClr>
            </a:sp3d>
          </a:bodyPr>
          <a:lstStyle/>
          <a:p>
            <a:pPr algn="ctr">
              <a:buNone/>
            </a:pPr>
            <a:r>
              <a:rPr lang="en-US" sz="7200" b="1" dirty="0" err="1" smtClean="0">
                <a:solidFill>
                  <a:schemeClr val="tx1">
                    <a:lumMod val="85000"/>
                    <a:lumOff val="15000"/>
                    <a:alpha val="33000"/>
                  </a:schemeClr>
                </a:solidFill>
                <a:latin typeface="Arial" pitchFamily="34" charset="0"/>
                <a:cs typeface="Arial" pitchFamily="34" charset="0"/>
              </a:rPr>
              <a:t>THANk</a:t>
            </a:r>
            <a:r>
              <a:rPr lang="en-US" sz="7200" b="1" dirty="0" smtClean="0">
                <a:solidFill>
                  <a:schemeClr val="tx1">
                    <a:lumMod val="85000"/>
                    <a:lumOff val="15000"/>
                    <a:alpha val="33000"/>
                  </a:schemeClr>
                </a:solidFill>
                <a:latin typeface="Arial" pitchFamily="34" charset="0"/>
                <a:cs typeface="Arial" pitchFamily="34" charset="0"/>
              </a:rPr>
              <a:t> YOU</a:t>
            </a:r>
          </a:p>
          <a:p>
            <a:pPr algn="ctr"/>
            <a:endParaRPr lang="en-IN" sz="2000" dirty="0">
              <a:solidFill>
                <a:schemeClr val="tx1">
                  <a:lumMod val="85000"/>
                  <a:lumOff val="15000"/>
                  <a:alpha val="33000"/>
                </a:schemeClr>
              </a:solidFill>
              <a:effectLst>
                <a:outerShdw sx="121000" sy="121000" algn="ctr" rotWithShape="0">
                  <a:srgbClr val="C00000"/>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0"/>
            <a:ext cx="8472518" cy="6643710"/>
          </a:xfrm>
        </p:spPr>
        <p:txBody>
          <a:bodyPr>
            <a:normAutofit/>
          </a:bodyPr>
          <a:lstStyle/>
          <a:p>
            <a:r>
              <a:rPr lang="en-US" sz="2800" dirty="0" smtClean="0"/>
              <a:t>The MRI uses – the spinning motion of specific nuclei present in biological tissues.</a:t>
            </a:r>
          </a:p>
          <a:p>
            <a:endParaRPr lang="en-US" sz="2800" dirty="0" smtClean="0"/>
          </a:p>
          <a:p>
            <a:r>
              <a:rPr lang="en-US" sz="2800" dirty="0" smtClean="0"/>
              <a:t>This spin derives from the individual spins of protons and neutrons within the nucleus.</a:t>
            </a:r>
          </a:p>
          <a:p>
            <a:endParaRPr lang="en-US" sz="2800" dirty="0" smtClean="0"/>
          </a:p>
          <a:p>
            <a:r>
              <a:rPr lang="en-US" sz="2800" dirty="0" smtClean="0"/>
              <a:t>This posses- net spin or angular momentum known as MR active nuclei</a:t>
            </a:r>
            <a:r>
              <a:rPr lang="en-US" dirty="0" smtClean="0"/>
              <a:t>.</a:t>
            </a:r>
            <a:endParaRPr lang="en-IN" dirty="0" smtClean="0"/>
          </a:p>
          <a:p>
            <a:endParaRPr lang="en-US" dirty="0" smtClean="0"/>
          </a:p>
          <a:p>
            <a:endParaRPr lang="en-US" dirty="0" smtClean="0"/>
          </a:p>
        </p:txBody>
      </p:sp>
      <p:pic>
        <p:nvPicPr>
          <p:cNvPr id="4" name="Picture 7" descr="image3"/>
          <p:cNvPicPr>
            <a:picLocks noChangeAspect="1" noChangeArrowheads="1"/>
          </p:cNvPicPr>
          <p:nvPr/>
        </p:nvPicPr>
        <p:blipFill>
          <a:blip r:embed="rId2" cstate="print">
            <a:lum bright="-4000"/>
          </a:blip>
          <a:stretch>
            <a:fillRect/>
          </a:stretch>
        </p:blipFill>
        <p:spPr>
          <a:xfrm>
            <a:off x="0" y="4206551"/>
            <a:ext cx="2928926" cy="2651449"/>
          </a:xfrm>
          <a:prstGeom prst="rect">
            <a:avLst/>
          </a:prstGeom>
          <a:solidFill>
            <a:srgbClr val="FFFF00"/>
          </a:solidFill>
          <a:ln>
            <a:noFill/>
          </a:ln>
          <a:effectLst>
            <a:outerShdw blurRad="304800" dir="7800000" sx="109000" sy="109000" algn="ctr" rotWithShape="0">
              <a:schemeClr val="tx1"/>
            </a:outerShdw>
          </a:effectLst>
          <a:scene3d>
            <a:camera prst="orthographicFront"/>
            <a:lightRig rig="threePt" dir="t"/>
          </a:scene3d>
          <a:sp3d extrusionH="76200" contourW="12700">
            <a:extrusionClr>
              <a:srgbClr val="FF0000"/>
            </a:extrusionClr>
            <a:contourClr>
              <a:schemeClr val="accent6">
                <a:lumMod val="60000"/>
                <a:lumOff val="40000"/>
              </a:schemeClr>
            </a:contourClr>
          </a:sp3d>
        </p:spPr>
      </p:pic>
      <p:pic>
        <p:nvPicPr>
          <p:cNvPr id="5" name="Picture 4" descr="nmr1"/>
          <p:cNvPicPr>
            <a:picLocks noChangeAspect="1" noChangeArrowheads="1"/>
          </p:cNvPicPr>
          <p:nvPr/>
        </p:nvPicPr>
        <p:blipFill>
          <a:blip r:embed="rId3" cstate="print"/>
          <a:srcRect/>
          <a:stretch>
            <a:fillRect/>
          </a:stretch>
        </p:blipFill>
        <p:spPr bwMode="auto">
          <a:xfrm>
            <a:off x="5643570" y="4107663"/>
            <a:ext cx="3500430" cy="2750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Atomic and mass number- Nuclei</a:t>
            </a:r>
            <a:endParaRPr lang="en-US" dirty="0"/>
          </a:p>
        </p:txBody>
      </p:sp>
      <p:sp>
        <p:nvSpPr>
          <p:cNvPr id="3" name="Content Placeholder 2"/>
          <p:cNvSpPr>
            <a:spLocks noGrp="1"/>
          </p:cNvSpPr>
          <p:nvPr>
            <p:ph idx="1"/>
          </p:nvPr>
        </p:nvSpPr>
        <p:spPr>
          <a:xfrm>
            <a:off x="395536" y="1484784"/>
            <a:ext cx="8229600" cy="4525963"/>
          </a:xfrm>
        </p:spPr>
        <p:txBody>
          <a:bodyPr/>
          <a:lstStyle/>
          <a:p>
            <a:r>
              <a:rPr lang="en-IN" dirty="0" smtClean="0"/>
              <a:t>The number of spin values depends on the atomic number and mass number.</a:t>
            </a:r>
          </a:p>
          <a:p>
            <a:r>
              <a:rPr lang="en-IN" dirty="0" smtClean="0"/>
              <a:t>A nucleus has </a:t>
            </a:r>
            <a:r>
              <a:rPr lang="en-IN" b="1" dirty="0" smtClean="0"/>
              <a:t>no spin </a:t>
            </a:r>
            <a:r>
              <a:rPr lang="en-IN" dirty="0" smtClean="0"/>
              <a:t>if it has even atomic and mass number.</a:t>
            </a:r>
          </a:p>
          <a:p>
            <a:r>
              <a:rPr lang="en-IN" b="1" dirty="0" smtClean="0"/>
              <a:t>Half of the nuclei </a:t>
            </a:r>
            <a:r>
              <a:rPr lang="en-IN" dirty="0" smtClean="0"/>
              <a:t>spin in one direction and </a:t>
            </a:r>
            <a:r>
              <a:rPr lang="en-IN" b="1" dirty="0" smtClean="0"/>
              <a:t>half in the other </a:t>
            </a:r>
            <a:r>
              <a:rPr lang="en-IN" dirty="0" smtClean="0"/>
              <a:t>direction-forces of </a:t>
            </a:r>
            <a:r>
              <a:rPr lang="en-IN" b="1" dirty="0" smtClean="0"/>
              <a:t>rotation</a:t>
            </a:r>
            <a:r>
              <a:rPr lang="en-IN" dirty="0" smtClean="0"/>
              <a:t> </a:t>
            </a:r>
            <a:r>
              <a:rPr lang="en-IN" b="1" dirty="0" smtClean="0"/>
              <a:t>cancel out </a:t>
            </a:r>
            <a:r>
              <a:rPr lang="en-IN" dirty="0" smtClean="0"/>
              <a:t>and the  nucleus itself has </a:t>
            </a:r>
            <a:r>
              <a:rPr lang="en-IN" b="1" dirty="0" smtClean="0"/>
              <a:t>no net spin.</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normAutofit/>
          </a:bodyPr>
          <a:lstStyle/>
          <a:p>
            <a:r>
              <a:rPr lang="en-IN" dirty="0" smtClean="0"/>
              <a:t>Nuclei with odd number of proton , an odd number of neutrons or both odd number of protons and neutrons- spin direction are not equal or opposite</a:t>
            </a:r>
          </a:p>
          <a:p>
            <a:r>
              <a:rPr lang="en-IN" dirty="0" smtClean="0"/>
              <a:t>So the nucleus itself has a net spin and </a:t>
            </a:r>
            <a:r>
              <a:rPr lang="en-IN" b="1" dirty="0" smtClean="0"/>
              <a:t>angular momentum</a:t>
            </a:r>
          </a:p>
          <a:p>
            <a:pPr>
              <a:buNone/>
            </a:pPr>
            <a:r>
              <a:rPr lang="en-IN" b="1" dirty="0" smtClean="0"/>
              <a:t>(</a:t>
            </a:r>
            <a:r>
              <a:rPr lang="en-US" b="1" dirty="0" smtClean="0"/>
              <a:t>angular momentum </a:t>
            </a:r>
            <a:r>
              <a:rPr lang="en-US" dirty="0" smtClean="0"/>
              <a:t>is the rotational analog of </a:t>
            </a:r>
            <a:r>
              <a:rPr lang="en-US" dirty="0" smtClean="0">
                <a:hlinkClick r:id="rId2" tooltip="Linear momentum"/>
              </a:rPr>
              <a:t>linear momentum</a:t>
            </a:r>
            <a:r>
              <a:rPr lang="en-US" dirty="0" smtClean="0"/>
              <a:t>)</a:t>
            </a:r>
          </a:p>
          <a:p>
            <a:r>
              <a:rPr lang="en-IN" dirty="0" smtClean="0"/>
              <a:t>In general, only nuclei with an odd mass number and atomic weight are used as a </a:t>
            </a:r>
            <a:r>
              <a:rPr lang="en-IN" b="1" dirty="0" smtClean="0"/>
              <a:t>MR active nuclei</a:t>
            </a:r>
            <a:endParaRPr lang="en-U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MR-Active nuclei</a:t>
            </a:r>
            <a:endParaRPr lang="en-US" b="1" dirty="0"/>
          </a:p>
        </p:txBody>
      </p:sp>
      <p:pic>
        <p:nvPicPr>
          <p:cNvPr id="51202" name="Picture 2"/>
          <p:cNvPicPr>
            <a:picLocks noGrp="1" noChangeAspect="1" noChangeArrowheads="1"/>
          </p:cNvPicPr>
          <p:nvPr>
            <p:ph idx="1"/>
          </p:nvPr>
        </p:nvPicPr>
        <p:blipFill>
          <a:blip r:embed="rId2" cstate="print"/>
          <a:srcRect/>
          <a:stretch>
            <a:fillRect/>
          </a:stretch>
        </p:blipFill>
        <p:spPr bwMode="auto">
          <a:xfrm>
            <a:off x="251520" y="2276872"/>
            <a:ext cx="8612440" cy="2210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1921</TotalTime>
  <Words>2110</Words>
  <Application>Microsoft Office PowerPoint</Application>
  <PresentationFormat>On-screen Show (4:3)</PresentationFormat>
  <Paragraphs>259</Paragraphs>
  <Slides>58</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7" baseType="lpstr">
      <vt:lpstr>Arial</vt:lpstr>
      <vt:lpstr>Arial Black</vt:lpstr>
      <vt:lpstr>Arial Narrow</vt:lpstr>
      <vt:lpstr>Calibri</vt:lpstr>
      <vt:lpstr>Rockwell Extra Bold</vt:lpstr>
      <vt:lpstr>Wingdings</vt:lpstr>
      <vt:lpstr>Wingdings 2</vt:lpstr>
      <vt:lpstr>Office Theme</vt:lpstr>
      <vt:lpstr>Slide</vt:lpstr>
      <vt:lpstr>Nuclear Magnetic Resonance</vt:lpstr>
      <vt:lpstr>STRUCTURE OF AN ATOM</vt:lpstr>
      <vt:lpstr>PowerPoint Presentation</vt:lpstr>
      <vt:lpstr>PowerPoint Presentation</vt:lpstr>
      <vt:lpstr>MOTION IN THE ATOM</vt:lpstr>
      <vt:lpstr>PowerPoint Presentation</vt:lpstr>
      <vt:lpstr>Atomic and mass number- Nuclei</vt:lpstr>
      <vt:lpstr>PowerPoint Presentation</vt:lpstr>
      <vt:lpstr>MR-Active nuclei</vt:lpstr>
      <vt:lpstr>Hydrogen</vt:lpstr>
      <vt:lpstr>PowerPoint Presentation</vt:lpstr>
      <vt:lpstr>Angular momentum</vt:lpstr>
      <vt:lpstr>The magnetic vector</vt:lpstr>
      <vt:lpstr>PowerPoint Presentation</vt:lpstr>
      <vt:lpstr>ALLIGNMENT</vt:lpstr>
      <vt:lpstr>PowerPoint Presentation</vt:lpstr>
      <vt:lpstr>PowerPoint Presentation</vt:lpstr>
      <vt:lpstr>when we place the protons in an External magnetic field !</vt:lpstr>
      <vt:lpstr>PowerPoint Presentation</vt:lpstr>
      <vt:lpstr>PowerPoint Presentation</vt:lpstr>
      <vt:lpstr>PowerPoint Presentation</vt:lpstr>
      <vt:lpstr>PowerPoint Presentation</vt:lpstr>
      <vt:lpstr>PowerPoint Presentation</vt:lpstr>
      <vt:lpstr>Precession</vt:lpstr>
      <vt:lpstr>The magnetic moments of all spin up and spin down nuclei precess around B₀ on a precessional path determined by B₀  </vt:lpstr>
      <vt:lpstr>Precession frequency of protons </vt:lpstr>
      <vt:lpstr>PowerPoint Presentation</vt:lpstr>
      <vt:lpstr>PowerPoint Presentation</vt:lpstr>
      <vt:lpstr>Precessional phase</vt:lpstr>
      <vt:lpstr>PowerPoint Presentation</vt:lpstr>
      <vt:lpstr>Resonance </vt:lpstr>
      <vt:lpstr>PowerPoint Presentation</vt:lpstr>
      <vt:lpstr>PowerPoint Presentation</vt:lpstr>
      <vt:lpstr>PowerPoint Presentation</vt:lpstr>
      <vt:lpstr>EXITATION</vt:lpstr>
      <vt:lpstr>Type of RF pulse</vt:lpstr>
      <vt:lpstr>PowerPoint Presentation</vt:lpstr>
      <vt:lpstr>What happens to the protons when they are exposed to the RF pulse?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happens when the RF pulse is switched off?</vt:lpstr>
      <vt:lpstr>PowerPoint Presentation</vt:lpstr>
      <vt:lpstr>Longitudinal relaxation</vt:lpstr>
      <vt:lpstr>PowerPoint Presentation</vt:lpstr>
      <vt:lpstr>The transverse magnetization</vt:lpstr>
      <vt:lpstr>PowerPoint Presentation</vt:lpstr>
      <vt:lpstr>PowerPoint Presentation</vt:lpstr>
      <vt:lpstr>PowerPoint Presentation</vt:lpstr>
      <vt:lpstr>T1 Recovery in  FAT :</vt:lpstr>
      <vt:lpstr>T1 Recovery in WATER:</vt:lpstr>
      <vt:lpstr>T2 decay of FAT:</vt:lpstr>
      <vt:lpstr>T2 decay of WATER: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Magnetic Resonance</dc:title>
  <dc:creator>user</dc:creator>
  <cp:lastModifiedBy>user</cp:lastModifiedBy>
  <cp:revision>93</cp:revision>
  <dcterms:created xsi:type="dcterms:W3CDTF">2012-08-02T05:33:23Z</dcterms:created>
  <dcterms:modified xsi:type="dcterms:W3CDTF">2023-09-29T07:02:22Z</dcterms:modified>
</cp:coreProperties>
</file>