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304" r:id="rId2"/>
    <p:sldId id="257" r:id="rId3"/>
    <p:sldId id="30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6" r:id="rId27"/>
    <p:sldId id="281" r:id="rId28"/>
    <p:sldId id="282" r:id="rId29"/>
    <p:sldId id="283" r:id="rId30"/>
    <p:sldId id="284" r:id="rId31"/>
    <p:sldId id="305" r:id="rId32"/>
    <p:sldId id="285" r:id="rId33"/>
    <p:sldId id="286" r:id="rId34"/>
    <p:sldId id="287" r:id="rId35"/>
    <p:sldId id="289" r:id="rId36"/>
    <p:sldId id="290" r:id="rId37"/>
    <p:sldId id="291" r:id="rId38"/>
    <p:sldId id="292" r:id="rId39"/>
    <p:sldId id="293" r:id="rId40"/>
    <p:sldId id="308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5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067E-2F97-4127-9A59-AE2016677B83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62301-4E91-4CF9-B2FA-2BD99844D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1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2301-4E91-4CF9-B2FA-2BD99844D5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EE61-9177-4FC2-AC61-8A20740267C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1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1EE61-9177-4FC2-AC61-8A20740267C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0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2301-4E91-4CF9-B2FA-2BD99844D5F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2301-4E91-4CF9-B2FA-2BD99844D5F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" y="1249680"/>
            <a:ext cx="89710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905"/>
                <a:solidFill>
                  <a:schemeClr val="bg2">
                    <a:lumMod val="25000"/>
                    <a:lumOff val="75000"/>
                  </a:schemeClr>
                </a:solidFill>
                <a:effectLst>
                  <a:glow rad="139700">
                    <a:srgbClr val="FF0000"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127000" stA="52000" endPos="69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PARAMETERS AND TRADE-OFFS</a:t>
            </a:r>
            <a:endParaRPr lang="en-US" sz="6000" b="1" cap="none" spc="0" dirty="0">
              <a:ln w="1905"/>
              <a:solidFill>
                <a:schemeClr val="bg2">
                  <a:lumMod val="25000"/>
                  <a:lumOff val="75000"/>
                </a:schemeClr>
              </a:solidFill>
              <a:effectLst>
                <a:glow rad="139700">
                  <a:srgbClr val="FF0000"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127000" stA="52000" endPos="69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1600" y="4343400"/>
            <a:ext cx="32766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bg1"/>
                </a:solidFill>
              </a:rPr>
              <a:t>By Mrs. </a:t>
            </a:r>
            <a:r>
              <a:rPr lang="en-IN" b="1" dirty="0" err="1">
                <a:solidFill>
                  <a:schemeClr val="bg1"/>
                </a:solidFill>
              </a:rPr>
              <a:t>Passang</a:t>
            </a:r>
            <a:r>
              <a:rPr lang="en-IN" b="1" dirty="0">
                <a:solidFill>
                  <a:schemeClr val="bg1"/>
                </a:solidFill>
              </a:rPr>
              <a:t> D. Sherpa</a:t>
            </a:r>
          </a:p>
          <a:p>
            <a:r>
              <a:rPr lang="en-IN" b="1" dirty="0">
                <a:solidFill>
                  <a:schemeClr val="bg1"/>
                </a:solidFill>
              </a:rPr>
              <a:t>Coordinator of </a:t>
            </a:r>
          </a:p>
          <a:p>
            <a:r>
              <a:rPr lang="en-IN" b="1" dirty="0">
                <a:solidFill>
                  <a:schemeClr val="bg1"/>
                </a:solidFill>
              </a:rPr>
              <a:t>Radio-imaging Technology </a:t>
            </a:r>
          </a:p>
          <a:p>
            <a:r>
              <a:rPr lang="en-IN" b="1" dirty="0">
                <a:solidFill>
                  <a:schemeClr val="bg1"/>
                </a:solidFill>
              </a:rPr>
              <a:t>Dpt. of paramedical science</a:t>
            </a:r>
          </a:p>
        </p:txBody>
      </p:sp>
    </p:spTree>
    <p:extLst>
      <p:ext uri="{BB962C8B-B14F-4D97-AF65-F5344CB8AC3E}">
        <p14:creationId xmlns:p14="http://schemas.microsoft.com/office/powerpoint/2010/main" val="1602678561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1" t="33443" r="24646" b="13426"/>
          <a:stretch>
            <a:fillRect/>
          </a:stretch>
        </p:blipFill>
        <p:spPr bwMode="auto">
          <a:xfrm>
            <a:off x="76200" y="152400"/>
            <a:ext cx="4876800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5" t="52837" r="27214" b="8499"/>
          <a:stretch>
            <a:fillRect/>
          </a:stretch>
        </p:blipFill>
        <p:spPr bwMode="auto">
          <a:xfrm>
            <a:off x="5029200" y="152400"/>
            <a:ext cx="4038600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003280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990600"/>
            <a:ext cx="8915400" cy="5464208"/>
          </a:xfrm>
        </p:spPr>
        <p:txBody>
          <a:bodyPr>
            <a:normAutofit/>
          </a:bodyPr>
          <a:lstStyle/>
          <a:p>
            <a:r>
              <a:rPr lang="en-US" sz="2400" b="1" dirty="0"/>
              <a:t>Coarse matrix – low no. of pixels in the FOV.</a:t>
            </a:r>
          </a:p>
          <a:p>
            <a:r>
              <a:rPr lang="en-US" sz="2400" b="1" dirty="0"/>
              <a:t>Fine matrix – large no. of pixels in the FOV.</a:t>
            </a:r>
          </a:p>
          <a:p>
            <a:pPr marL="0" indent="0">
              <a:buNone/>
            </a:pPr>
            <a:r>
              <a:rPr lang="en-US" sz="4400" dirty="0"/>
              <a:t>      Size of Voxel </a:t>
            </a:r>
            <a:r>
              <a:rPr lang="el-GR" sz="4400" dirty="0"/>
              <a:t>α</a:t>
            </a:r>
            <a:r>
              <a:rPr lang="en-US" sz="4400" dirty="0"/>
              <a:t> SNR</a:t>
            </a:r>
          </a:p>
          <a:p>
            <a:pPr marL="0" indent="0">
              <a:buNone/>
            </a:pPr>
            <a:endParaRPr lang="en-US" sz="44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How to change the size of the voxel?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400" b="1" dirty="0"/>
              <a:t>Changing the slice thickness </a:t>
            </a:r>
            <a:r>
              <a:rPr lang="el-GR" sz="2400" dirty="0"/>
              <a:t>α</a:t>
            </a:r>
            <a:r>
              <a:rPr lang="en-US" sz="2400" dirty="0"/>
              <a:t> voxel thickness</a:t>
            </a:r>
            <a:endParaRPr lang="en-US" sz="2400" b="1" dirty="0"/>
          </a:p>
          <a:p>
            <a:pPr marL="578358" indent="-514350">
              <a:buFont typeface="+mj-lt"/>
              <a:buAutoNum type="arabicPeriod"/>
            </a:pPr>
            <a:r>
              <a:rPr lang="en-US" sz="2400" b="1" dirty="0"/>
              <a:t>Changing the FOV </a:t>
            </a:r>
            <a:r>
              <a:rPr lang="el-GR" sz="2400" dirty="0"/>
              <a:t>α</a:t>
            </a:r>
            <a:r>
              <a:rPr lang="en-US" sz="2400" dirty="0"/>
              <a:t> SNR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532317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32047" t="18471" r="31061" b="20382"/>
          <a:stretch>
            <a:fillRect/>
          </a:stretch>
        </p:blipFill>
        <p:spPr bwMode="auto">
          <a:xfrm>
            <a:off x="228600" y="228600"/>
            <a:ext cx="8762999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8922092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9" t="31189" r="19455" b="9790"/>
          <a:stretch>
            <a:fillRect/>
          </a:stretch>
        </p:blipFill>
        <p:spPr bwMode="auto">
          <a:xfrm>
            <a:off x="76200" y="762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305102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8" t="34547" r="20842" b="4381"/>
          <a:stretch>
            <a:fillRect/>
          </a:stretch>
        </p:blipFill>
        <p:spPr bwMode="auto">
          <a:xfrm>
            <a:off x="190500" y="148590"/>
            <a:ext cx="533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 l="24904" t="13697" r="49789" b="14312"/>
          <a:stretch>
            <a:fillRect/>
          </a:stretch>
        </p:blipFill>
        <p:spPr bwMode="auto">
          <a:xfrm>
            <a:off x="5410200" y="152400"/>
            <a:ext cx="3581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7379350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TR, TE AND FLIP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057400"/>
            <a:ext cx="8686800" cy="4397408"/>
          </a:xfrm>
        </p:spPr>
        <p:txBody>
          <a:bodyPr/>
          <a:lstStyle/>
          <a:p>
            <a:r>
              <a:rPr lang="en-US" sz="2400" b="1" dirty="0"/>
              <a:t>They influence image contrast, SNR and therefore overall image quality.</a:t>
            </a:r>
          </a:p>
          <a:p>
            <a:r>
              <a:rPr lang="en-US" sz="2400" b="1" dirty="0"/>
              <a:t>Spin echo pulse sequences have more signal than gradient echo pulse sequences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419600" cy="4473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FACTORS THAT AFFECT THE SNR</a:t>
            </a:r>
          </a:p>
        </p:txBody>
      </p:sp>
    </p:spTree>
    <p:extLst>
      <p:ext uri="{BB962C8B-B14F-4D97-AF65-F5344CB8AC3E}">
        <p14:creationId xmlns:p14="http://schemas.microsoft.com/office/powerpoint/2010/main" val="1439779316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9050"/>
            <a:ext cx="8229600" cy="10668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FLIP ANGLE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7467600" cy="4702208"/>
          </a:xfrm>
        </p:spPr>
        <p:txBody>
          <a:bodyPr>
            <a:normAutofit/>
          </a:bodyPr>
          <a:lstStyle/>
          <a:p>
            <a:r>
              <a:rPr lang="en-US" sz="2400" b="1" dirty="0"/>
              <a:t>The size of the flip angle determines how much longitudinal magnetization is converted into transverse magnetization by the excitation pulse.</a:t>
            </a:r>
          </a:p>
          <a:p>
            <a:endParaRPr lang="en-US" sz="2400" b="1" dirty="0"/>
          </a:p>
          <a:p>
            <a:r>
              <a:rPr lang="en-US" sz="2400" b="1" dirty="0"/>
              <a:t>Low flip angle - low SNR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 t="31454" r="18291" b="13922"/>
          <a:stretch>
            <a:fillRect/>
          </a:stretch>
        </p:blipFill>
        <p:spPr bwMode="auto">
          <a:xfrm>
            <a:off x="4464424" y="2895600"/>
            <a:ext cx="467957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468979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324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rgbClr val="FFC000"/>
                </a:solidFill>
              </a:rPr>
              <a:t>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5181600" cy="4854608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Controls the amount of longitudinal magnetization that is allowed to recover  before the next RF pulse is applied.</a:t>
            </a:r>
          </a:p>
          <a:p>
            <a:endParaRPr lang="en-US" sz="2400" b="1" dirty="0"/>
          </a:p>
          <a:p>
            <a:r>
              <a:rPr lang="en-US" sz="2400" b="1" dirty="0"/>
              <a:t>Short TRs, very little longitudinal magnetization recovers- low SNR.</a:t>
            </a:r>
          </a:p>
          <a:p>
            <a:endParaRPr lang="en-US" sz="2400" b="1" dirty="0"/>
          </a:p>
          <a:p>
            <a:r>
              <a:rPr lang="en-US" sz="2400" b="1" dirty="0"/>
              <a:t>Increasing the TR improves the SNR as more longitudinal magnetization, and therefore more transverse magnetization, is created.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68143" y="1676400"/>
            <a:ext cx="368727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86845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0"/>
            <a:ext cx="3276600" cy="1180306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rgbClr val="FFC000"/>
                </a:solidFill>
              </a:rPr>
              <a:t>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763000" cy="5159408"/>
          </a:xfrm>
        </p:spPr>
        <p:txBody>
          <a:bodyPr>
            <a:normAutofit/>
          </a:bodyPr>
          <a:lstStyle/>
          <a:p>
            <a:r>
              <a:rPr lang="en-US" sz="2400" b="1" dirty="0"/>
              <a:t>Controls the amount of transverse magnetization that is allowed to decay before an echo is collected.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18260" y="2405062"/>
            <a:ext cx="556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4" t="52589" r="24669" b="14432"/>
          <a:stretch>
            <a:fillRect/>
          </a:stretch>
        </p:blipFill>
        <p:spPr bwMode="auto">
          <a:xfrm>
            <a:off x="152400" y="3352800"/>
            <a:ext cx="883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580260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904526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NUMBER OF SIGNAL AVERAGES (NSA/NEX)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No. of times each line is filled with data.</a:t>
            </a:r>
          </a:p>
          <a:p>
            <a:r>
              <a:rPr lang="en-US" sz="2400" b="1" dirty="0"/>
              <a:t>Signals can be sampled more than once by maintaining same slope of phase gradients over several TRs.</a:t>
            </a:r>
          </a:p>
          <a:p>
            <a:r>
              <a:rPr lang="en-US" sz="2400" b="1" dirty="0"/>
              <a:t>Each line of K space contains more data.</a:t>
            </a:r>
          </a:p>
          <a:p>
            <a:r>
              <a:rPr lang="en-US" sz="2400" b="1" dirty="0"/>
              <a:t>Data contains both signal and noise.</a:t>
            </a:r>
          </a:p>
          <a:p>
            <a:r>
              <a:rPr lang="en-US" sz="2400" b="1" dirty="0"/>
              <a:t>Presence of Random noise means that doubling the NEX only increases SNR by 1.4 (√2)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419600" cy="4473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FACTORS THAT AFFECT THE SNR</a:t>
            </a:r>
          </a:p>
        </p:txBody>
      </p:sp>
    </p:spTree>
    <p:extLst>
      <p:ext uri="{BB962C8B-B14F-4D97-AF65-F5344CB8AC3E}">
        <p14:creationId xmlns:p14="http://schemas.microsoft.com/office/powerpoint/2010/main" val="1465114218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248400" cy="990600"/>
          </a:xfrm>
        </p:spPr>
        <p:txBody>
          <a:bodyPr/>
          <a:lstStyle/>
          <a:p>
            <a:r>
              <a:rPr lang="en-US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image quality - aspects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752600"/>
            <a:ext cx="7543800" cy="4702208"/>
          </a:xfrm>
        </p:spPr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SNR.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CNR.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Spatial resolution.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Scan time.</a:t>
            </a:r>
          </a:p>
        </p:txBody>
      </p:sp>
    </p:spTree>
    <p:extLst>
      <p:ext uri="{BB962C8B-B14F-4D97-AF65-F5344CB8AC3E}">
        <p14:creationId xmlns:p14="http://schemas.microsoft.com/office/powerpoint/2010/main" val="4171447943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5200" y="1524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33285" y="685800"/>
            <a:ext cx="45862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6" t="37128" r="24818" b="15723"/>
          <a:stretch>
            <a:fillRect/>
          </a:stretch>
        </p:blipFill>
        <p:spPr bwMode="auto">
          <a:xfrm>
            <a:off x="152400" y="1157287"/>
            <a:ext cx="8839200" cy="551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00007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8030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RECEIVE 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sz="2400" b="1" dirty="0"/>
              <a:t>This is the range of frequencies sampled during readout gradient.</a:t>
            </a:r>
          </a:p>
          <a:p>
            <a:r>
              <a:rPr lang="en-US" sz="2400" b="1" dirty="0"/>
              <a:t>Reducing the receive bandwidth is a very effective way of boosting the SNR.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However, reducing the bandwidth increases: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The minimum TE.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/>
              <a:t>Chemical shift artifact.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/>
              <a:t>SNR increases as the receive bandwidth decreases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419600" cy="4473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FACTORS THAT AFFECT THE SNR</a:t>
            </a:r>
          </a:p>
        </p:txBody>
      </p:sp>
    </p:spTree>
    <p:extLst>
      <p:ext uri="{BB962C8B-B14F-4D97-AF65-F5344CB8AC3E}">
        <p14:creationId xmlns:p14="http://schemas.microsoft.com/office/powerpoint/2010/main" val="767673544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29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834844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790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TYPE OF COIL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47800"/>
            <a:ext cx="8763000" cy="5007008"/>
          </a:xfrm>
        </p:spPr>
        <p:txBody>
          <a:bodyPr>
            <a:normAutofit/>
          </a:bodyPr>
          <a:lstStyle/>
          <a:p>
            <a:r>
              <a:rPr lang="en-US" sz="2400" b="1" dirty="0"/>
              <a:t>Type of coil used affects the SNR.</a:t>
            </a:r>
          </a:p>
          <a:p>
            <a:r>
              <a:rPr lang="en-US" sz="2400" b="1" dirty="0"/>
              <a:t>Quadrature  coils increases – SNR.</a:t>
            </a:r>
          </a:p>
          <a:p>
            <a:r>
              <a:rPr lang="en-US" sz="2400" b="1" dirty="0"/>
              <a:t>Phased array coils increases – SNR even more.</a:t>
            </a:r>
          </a:p>
          <a:p>
            <a:r>
              <a:rPr lang="en-US" sz="2400" b="1" dirty="0"/>
              <a:t>Surface coils when placed close to the surface increases the SNR.</a:t>
            </a:r>
          </a:p>
          <a:p>
            <a:r>
              <a:rPr lang="en-US" sz="2400" b="1" dirty="0"/>
              <a:t>Receiver coils must be placed in the transverse plane perpendicular to the main field.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419600" cy="4473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FACTORS THAT AFFECT THE SNR</a:t>
            </a:r>
          </a:p>
        </p:txBody>
      </p:sp>
    </p:spTree>
    <p:extLst>
      <p:ext uri="{BB962C8B-B14F-4D97-AF65-F5344CB8AC3E}">
        <p14:creationId xmlns:p14="http://schemas.microsoft.com/office/powerpoint/2010/main" val="1999333669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4" t="33238" r="33188" b="3853"/>
          <a:stretch>
            <a:fillRect/>
          </a:stretch>
        </p:blipFill>
        <p:spPr bwMode="auto">
          <a:xfrm>
            <a:off x="11430" y="0"/>
            <a:ext cx="9132570" cy="6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62598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648200" cy="1056926"/>
          </a:xfrm>
        </p:spPr>
        <p:txBody>
          <a:bodyPr>
            <a:normAutofit/>
          </a:bodyPr>
          <a:lstStyle/>
          <a:p>
            <a:r>
              <a:rPr lang="en-US" sz="48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371600"/>
            <a:ext cx="91440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3464096"/>
      </p:ext>
    </p:extLst>
  </p:cSld>
  <p:clrMapOvr>
    <a:masterClrMapping/>
  </p:clrMapOvr>
  <p:transition spd="slow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62" y="2505670"/>
            <a:ext cx="8233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CONTRAST TO NOISE  RATIO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385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924800" cy="914400"/>
          </a:xfrm>
        </p:spPr>
        <p:txBody>
          <a:bodyPr/>
          <a:lstStyle/>
          <a:p>
            <a:r>
              <a:rPr lang="en-US" sz="4000" b="1" u="sng" dirty="0">
                <a:solidFill>
                  <a:srgbClr val="FFC000"/>
                </a:solidFill>
              </a:rPr>
              <a:t>CONTRAST TO NOISE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610600" cy="5257800"/>
          </a:xfrm>
        </p:spPr>
        <p:txBody>
          <a:bodyPr>
            <a:normAutofit/>
          </a:bodyPr>
          <a:lstStyle/>
          <a:p>
            <a:r>
              <a:rPr lang="en-US" sz="2400" b="1" dirty="0"/>
              <a:t>CNR is defined as the difference in SNR between two adjacent areas.</a:t>
            </a:r>
          </a:p>
          <a:p>
            <a:r>
              <a:rPr lang="en-US" sz="2400" b="1" dirty="0"/>
              <a:t>Controlled by the same factors that affect SNR.</a:t>
            </a:r>
          </a:p>
          <a:p>
            <a:r>
              <a:rPr lang="en-US" sz="2400" b="1" dirty="0"/>
              <a:t>Most important image quality factor. </a:t>
            </a:r>
          </a:p>
          <a:p>
            <a:r>
              <a:rPr lang="en-US" sz="2400" b="1" dirty="0"/>
              <a:t>Visualization of a lesion increases if the CNR between it and surrounding anatomy is high.</a:t>
            </a:r>
          </a:p>
        </p:txBody>
      </p:sp>
    </p:spTree>
    <p:extLst>
      <p:ext uri="{BB962C8B-B14F-4D97-AF65-F5344CB8AC3E}">
        <p14:creationId xmlns:p14="http://schemas.microsoft.com/office/powerpoint/2010/main" val="1066148700"/>
      </p:ext>
    </p:extLst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763000" cy="1399032"/>
          </a:xfrm>
        </p:spPr>
        <p:txBody>
          <a:bodyPr>
            <a:normAutofit/>
          </a:bodyPr>
          <a:lstStyle/>
          <a:p>
            <a:r>
              <a:rPr lang="en-US" b="1" u="sng" dirty="0"/>
              <a:t>CNR IS INCREASED IN THE FOLLOWING 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86000"/>
            <a:ext cx="8458200" cy="3581400"/>
          </a:xfrm>
        </p:spPr>
        <p:txBody>
          <a:bodyPr/>
          <a:lstStyle/>
          <a:p>
            <a:r>
              <a:rPr lang="en-US" sz="2400" b="1" dirty="0"/>
              <a:t>Using a T2 weighted image.</a:t>
            </a:r>
          </a:p>
          <a:p>
            <a:endParaRPr lang="en-US" sz="2400" b="1" dirty="0"/>
          </a:p>
          <a:p>
            <a:r>
              <a:rPr lang="en-US" sz="2400" b="1" dirty="0"/>
              <a:t>Using contrast agent.</a:t>
            </a:r>
          </a:p>
          <a:p>
            <a:pPr>
              <a:buNone/>
            </a:pPr>
            <a:endParaRPr lang="en-US" sz="2400" b="1" dirty="0"/>
          </a:p>
          <a:p>
            <a:r>
              <a:rPr lang="en-US" sz="2400" b="1" dirty="0"/>
              <a:t>Using chemical pre-saturation technique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853771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3" t="42268" r="24380" b="19067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5763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229" y="2590800"/>
            <a:ext cx="8859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SIGNAL TO NOISE RATIO (SNR)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787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839200" cy="102790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C000"/>
                </a:solidFill>
              </a:rPr>
              <a:t>MAGNETIZATION TRANSFER CONTRAST (MTC)</a:t>
            </a:r>
            <a:endParaRPr lang="en-US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76400"/>
            <a:ext cx="8534400" cy="487680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Only protons that have sufficiently long T2 time can be imaged are called free protons.</a:t>
            </a:r>
          </a:p>
          <a:p>
            <a:endParaRPr lang="en-US" sz="2400" b="1" dirty="0"/>
          </a:p>
          <a:p>
            <a:r>
              <a:rPr lang="en-US" sz="2400" b="1" dirty="0"/>
              <a:t>The protons bound to large proteins, membranes, macromolecules are called bound protons.</a:t>
            </a:r>
          </a:p>
          <a:p>
            <a:endParaRPr lang="en-US" sz="2400" b="1" dirty="0"/>
          </a:p>
          <a:p>
            <a:r>
              <a:rPr lang="en-US" sz="2400" b="1" dirty="0"/>
              <a:t>There is always a transfer of magnetization between bound and free protons.</a:t>
            </a:r>
          </a:p>
          <a:p>
            <a:endParaRPr lang="en-US" sz="2400" b="1" dirty="0"/>
          </a:p>
          <a:p>
            <a:r>
              <a:rPr lang="en-US" sz="2400" b="1" dirty="0"/>
              <a:t>MTC increases the CNR between pathological and normal tissues useful in </a:t>
            </a:r>
            <a:r>
              <a:rPr lang="en-US" sz="2400" b="1" dirty="0">
                <a:solidFill>
                  <a:srgbClr val="FFFF00"/>
                </a:solidFill>
              </a:rPr>
              <a:t>angiography and joint imaging</a:t>
            </a:r>
            <a:r>
              <a:rPr lang="en-US" sz="24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95390"/>
      </p:ext>
    </p:extLst>
  </p:cSld>
  <p:clrMapOvr>
    <a:masterClrMapping/>
  </p:clrMapOvr>
  <p:transition spd="slow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5015" y="2321004"/>
            <a:ext cx="6293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SPATIAL RESOLUTION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394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"/>
            <a:ext cx="6629400" cy="990600"/>
          </a:xfrm>
        </p:spPr>
        <p:txBody>
          <a:bodyPr/>
          <a:lstStyle/>
          <a:p>
            <a:r>
              <a:rPr lang="en-US" sz="4400" b="1" u="sng" dirty="0">
                <a:solidFill>
                  <a:srgbClr val="FFC000"/>
                </a:solidFill>
              </a:rPr>
              <a:t>SPATIAL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8534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It is entirely controlled by the size of the Voxel.</a:t>
            </a:r>
          </a:p>
          <a:p>
            <a:endParaRPr lang="en-US" sz="2400" b="1" dirty="0"/>
          </a:p>
          <a:p>
            <a:r>
              <a:rPr lang="en-US" sz="2400" b="1" dirty="0"/>
              <a:t>Each slice displays an area of anatomy defined as the field of view(FOV).</a:t>
            </a:r>
          </a:p>
          <a:p>
            <a:endParaRPr lang="en-US" sz="2400" b="1" dirty="0"/>
          </a:p>
          <a:p>
            <a:r>
              <a:rPr lang="en-US" sz="2400" b="1" dirty="0"/>
              <a:t>Small Voxel result in good spatial resolution.</a:t>
            </a:r>
          </a:p>
          <a:p>
            <a:endParaRPr lang="en-US" sz="2400" b="1" dirty="0"/>
          </a:p>
          <a:p>
            <a:r>
              <a:rPr lang="en-US" sz="2400" b="1" dirty="0"/>
              <a:t>Large Voxel results in partial voluming.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530521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1" t="44337" r="28740" b="6184"/>
          <a:stretch>
            <a:fillRect/>
          </a:stretch>
        </p:blipFill>
        <p:spPr bwMode="auto">
          <a:xfrm>
            <a:off x="384628" y="228600"/>
            <a:ext cx="838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50038"/>
      </p:ext>
    </p:extLst>
  </p:cSld>
  <p:clrMapOvr>
    <a:masterClrMapping/>
  </p:clrMapOvr>
  <p:transition spd="slow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0256" t="18068" r="47436" b="34034"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700075"/>
      </p:ext>
    </p:extLst>
  </p:cSld>
  <p:clrMapOvr>
    <a:masterClrMapping/>
  </p:clrMapOvr>
  <p:transition spd="slow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" y="457200"/>
            <a:ext cx="4724400" cy="599760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The thinner the slice the greater the ability to resolve small structures in the slice select plane.</a:t>
            </a:r>
          </a:p>
          <a:p>
            <a:endParaRPr lang="en-US" sz="2400" b="1" dirty="0"/>
          </a:p>
          <a:p>
            <a:r>
              <a:rPr lang="en-US" sz="2400" b="1" dirty="0"/>
              <a:t>Matrix determines the no. of pixels in the FOV.</a:t>
            </a:r>
          </a:p>
          <a:p>
            <a:endParaRPr lang="en-US" sz="2400" b="1" dirty="0"/>
          </a:p>
          <a:p>
            <a:r>
              <a:rPr lang="en-US" sz="2400" b="1" dirty="0"/>
              <a:t>Increasing the matrix increases the spatial resolution.</a:t>
            </a:r>
          </a:p>
          <a:p>
            <a:endParaRPr lang="en-US" sz="2400" b="1" dirty="0"/>
          </a:p>
          <a:p>
            <a:r>
              <a:rPr lang="en-US" sz="2400" b="1" dirty="0"/>
              <a:t>Fine matrix – smaller Voxel – reduced SNR.</a:t>
            </a:r>
          </a:p>
          <a:p>
            <a:endParaRPr lang="en-US" sz="2400" b="1" dirty="0"/>
          </a:p>
          <a:p>
            <a:r>
              <a:rPr lang="en-US" sz="2400" b="1" dirty="0"/>
              <a:t>Size of FOV determines the pixel dimensions.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50108" t="13057" r="24974" b="16879"/>
          <a:stretch>
            <a:fillRect/>
          </a:stretch>
        </p:blipFill>
        <p:spPr bwMode="auto">
          <a:xfrm>
            <a:off x="4762500" y="76200"/>
            <a:ext cx="43815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511711"/>
      </p:ext>
    </p:extLst>
  </p:cSld>
  <p:clrMapOvr>
    <a:masterClrMapping/>
  </p:clrMapOvr>
  <p:transition spd="slow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37948" t="22611" r="18340" b="168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0945518"/>
      </p:ext>
    </p:extLst>
  </p:cSld>
  <p:clrMapOvr>
    <a:masterClrMapping/>
  </p:clrMapOvr>
  <p:transition spd="slow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4904" t="13697" r="49789" b="14312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50466" t="13694" r="24108" b="14604"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772601"/>
      </p:ext>
    </p:extLst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0410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RECTANGULAR FOV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8534400" cy="4930808"/>
          </a:xfrm>
        </p:spPr>
        <p:txBody>
          <a:bodyPr>
            <a:normAutofit/>
          </a:bodyPr>
          <a:lstStyle/>
          <a:p>
            <a:r>
              <a:rPr lang="en-US" sz="2400" b="1" dirty="0"/>
              <a:t>Rectangular FOV maintains spatial resolution but reduces scan time.</a:t>
            </a:r>
          </a:p>
          <a:p>
            <a:r>
              <a:rPr lang="en-US" sz="2400" b="1" dirty="0"/>
              <a:t>As only portion of phase encodings that are normally required are performed.</a:t>
            </a:r>
          </a:p>
          <a:p>
            <a:r>
              <a:rPr lang="en-US" sz="2400" b="1" dirty="0"/>
              <a:t>Dimensions of FOV in phase direction is reduced compared to frequency direction.</a:t>
            </a:r>
          </a:p>
          <a:p>
            <a:r>
              <a:rPr lang="en-US" sz="2400" b="1" dirty="0"/>
              <a:t>So should be used when imaging anatomy that fits into rectangle.</a:t>
            </a:r>
          </a:p>
        </p:txBody>
      </p:sp>
    </p:spTree>
    <p:extLst>
      <p:ext uri="{BB962C8B-B14F-4D97-AF65-F5344CB8AC3E}">
        <p14:creationId xmlns:p14="http://schemas.microsoft.com/office/powerpoint/2010/main" val="3043230004"/>
      </p:ext>
    </p:extLst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50" y="838200"/>
            <a:ext cx="8839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98985" y="1905000"/>
            <a:ext cx="8876435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098886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25650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FF00"/>
                </a:solidFill>
              </a:rPr>
              <a:t>SIGNAL TO NOISE RATIO (SNR)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828800"/>
            <a:ext cx="8534400" cy="462600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Ratio of the amplitude of the signal received to the average amplitude of the noise.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Signal – induced voltage in receiver coil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Noise – random frequencies in space and time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Noise occurs at all frequencies and is random in time and space.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Signal occurs at time TE </a:t>
            </a:r>
          </a:p>
        </p:txBody>
      </p:sp>
    </p:spTree>
    <p:extLst>
      <p:ext uri="{BB962C8B-B14F-4D97-AF65-F5344CB8AC3E}">
        <p14:creationId xmlns:p14="http://schemas.microsoft.com/office/powerpoint/2010/main" val="1444320736"/>
      </p:ext>
    </p:extLst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9700" y="2590800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SCAN TIME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8019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477000" cy="110410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SCAN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15712"/>
            <a:ext cx="8610600" cy="5311808"/>
          </a:xfrm>
        </p:spPr>
        <p:txBody>
          <a:bodyPr>
            <a:normAutofit/>
          </a:bodyPr>
          <a:lstStyle/>
          <a:p>
            <a:r>
              <a:rPr lang="en-US" sz="2400" b="1" dirty="0"/>
              <a:t>It is the time to complete data acquisition or the time to fill K- space.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scan time = TR × number of phase encodings × NEX.</a:t>
            </a:r>
          </a:p>
          <a:p>
            <a:r>
              <a:rPr lang="en-US" sz="2400" b="1" dirty="0"/>
              <a:t>TR </a:t>
            </a:r>
            <a:r>
              <a:rPr lang="el-GR" sz="2400" b="1" dirty="0"/>
              <a:t>α</a:t>
            </a:r>
            <a:r>
              <a:rPr lang="en-US" sz="2400" b="1" dirty="0"/>
              <a:t> scan time </a:t>
            </a:r>
          </a:p>
          <a:p>
            <a:r>
              <a:rPr lang="en-US" sz="2400" b="1" dirty="0"/>
              <a:t>Phase  matrix – phase encoding determines the no. of lines of K- space.</a:t>
            </a:r>
          </a:p>
          <a:p>
            <a:r>
              <a:rPr lang="en-US" sz="2400" b="1" dirty="0"/>
              <a:t>NEX – no. of times the data are collected with the same slope of phase encoding gradient.</a:t>
            </a:r>
          </a:p>
        </p:txBody>
      </p:sp>
    </p:spTree>
    <p:extLst>
      <p:ext uri="{BB962C8B-B14F-4D97-AF65-F5344CB8AC3E}">
        <p14:creationId xmlns:p14="http://schemas.microsoft.com/office/powerpoint/2010/main" val="235728167"/>
      </p:ext>
    </p:extLst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010" y="1676400"/>
            <a:ext cx="8839199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0419951"/>
      </p:ext>
    </p:extLst>
  </p:cSld>
  <p:clrMapOvr>
    <a:masterClrMapping/>
  </p:clrMapOvr>
  <p:transition spd="slow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667000"/>
            <a:ext cx="7772400" cy="1399032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00"/>
                </a:solidFill>
              </a:rPr>
              <a:t>TRADE-OFF</a:t>
            </a:r>
          </a:p>
        </p:txBody>
      </p:sp>
    </p:spTree>
    <p:extLst>
      <p:ext uri="{BB962C8B-B14F-4D97-AF65-F5344CB8AC3E}">
        <p14:creationId xmlns:p14="http://schemas.microsoft.com/office/powerpoint/2010/main" val="3534720739"/>
      </p:ext>
    </p:extLst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431" t="15287" r="29939" b="24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15584" r="24154" b="10937"/>
          <a:stretch/>
        </p:blipFill>
        <p:spPr bwMode="auto">
          <a:xfrm>
            <a:off x="0" y="-26670"/>
            <a:ext cx="9220200" cy="689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943079"/>
      </p:ext>
    </p:extLst>
  </p:cSld>
  <p:clrMapOvr>
    <a:masterClrMapping/>
  </p:clrMapOvr>
  <p:transition spd="slow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850992"/>
            <a:ext cx="8686800" cy="3864008"/>
          </a:xfrm>
        </p:spPr>
        <p:txBody>
          <a:bodyPr/>
          <a:lstStyle/>
          <a:p>
            <a:r>
              <a:rPr lang="en-US" sz="2400" b="1" dirty="0"/>
              <a:t>Always chose correct coil and position correctly.</a:t>
            </a:r>
          </a:p>
          <a:p>
            <a:r>
              <a:rPr lang="en-US" sz="2400" b="1" dirty="0"/>
              <a:t>Make sure patient is comfortable.</a:t>
            </a:r>
          </a:p>
          <a:p>
            <a:r>
              <a:rPr lang="en-US" sz="2400" b="1" dirty="0"/>
              <a:t>SNR is most important quality factor.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43218"/>
      </p:ext>
    </p:extLst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2955" t="12420" r="29986" b="463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377211"/>
      </p:ext>
    </p:extLst>
  </p:cSld>
  <p:clrMapOvr>
    <a:masterClrMapping/>
  </p:clrMapOvr>
  <p:transition spd="slow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406" t="53615" r="29986" b="69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689026"/>
      </p:ext>
    </p:extLst>
  </p:cSld>
  <p:clrMapOvr>
    <a:masterClrMapping/>
  </p:clrMapOvr>
  <p:transition spd="slow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VOLUME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8382000" cy="5235608"/>
          </a:xfrm>
        </p:spPr>
        <p:txBody>
          <a:bodyPr>
            <a:normAutofit/>
          </a:bodyPr>
          <a:lstStyle/>
          <a:p>
            <a:r>
              <a:rPr lang="en-US" sz="2400" b="1" dirty="0"/>
              <a:t> Very small lesions can be demonstrated.</a:t>
            </a:r>
          </a:p>
          <a:p>
            <a:r>
              <a:rPr lang="en-US" sz="2400" b="1" dirty="0"/>
              <a:t>Slice thickness is reduced.</a:t>
            </a:r>
          </a:p>
          <a:p>
            <a:r>
              <a:rPr lang="en-US" sz="2400" b="1" dirty="0"/>
              <a:t>There is no slice gap.</a:t>
            </a:r>
          </a:p>
          <a:p>
            <a:r>
              <a:rPr lang="en-US" sz="2400" b="1" dirty="0"/>
              <a:t>Entire volume of tissue is excited and volume contains no gaps. </a:t>
            </a:r>
          </a:p>
          <a:p>
            <a:r>
              <a:rPr lang="en-US" sz="2400" b="1" dirty="0"/>
              <a:t>SNR is superior so fewer NEX can be used.</a:t>
            </a:r>
          </a:p>
          <a:p>
            <a:r>
              <a:rPr lang="en-US" sz="2400" b="1" dirty="0"/>
              <a:t>Data are collected from slab.</a:t>
            </a:r>
          </a:p>
          <a:p>
            <a:r>
              <a:rPr lang="en-US" sz="2400" b="1" dirty="0"/>
              <a:t>Scan time is longer.</a:t>
            </a:r>
          </a:p>
          <a:p>
            <a:r>
              <a:rPr lang="en-US" sz="2400" b="1" dirty="0"/>
              <a:t>Slices are sectioned by technique known as slice encoding.</a:t>
            </a:r>
          </a:p>
        </p:txBody>
      </p:sp>
    </p:spTree>
    <p:extLst>
      <p:ext uri="{BB962C8B-B14F-4D97-AF65-F5344CB8AC3E}">
        <p14:creationId xmlns:p14="http://schemas.microsoft.com/office/powerpoint/2010/main" val="2932885701"/>
      </p:ext>
    </p:extLst>
  </p:cSld>
  <p:clrMapOvr>
    <a:masterClrMapping/>
  </p:clrMapOvr>
  <p:transition spd="slow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40809" t="16561" r="16745" b="12102"/>
          <a:stretch>
            <a:fillRect/>
          </a:stretch>
        </p:blipFill>
        <p:spPr bwMode="auto">
          <a:xfrm>
            <a:off x="152400" y="152399"/>
            <a:ext cx="8839200" cy="6553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457200"/>
            <a:ext cx="548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9747950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www.lxi.leeds.ac.uk/learning/iq/snr/sn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15527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904526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rgbClr val="FFFF00"/>
                </a:solidFill>
              </a:rPr>
              <a:t>FACTORS THAT AFFECT THE SNR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4648200" cy="4626008"/>
          </a:xfrm>
        </p:spPr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Magnetic field strength of the system.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Proton density of the area under examination.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Voxel volume.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TR, TE, and flip angle.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NEX.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Receive bandwidth.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Coil type.</a:t>
            </a:r>
          </a:p>
        </p:txBody>
      </p:sp>
    </p:spTree>
    <p:extLst>
      <p:ext uri="{BB962C8B-B14F-4D97-AF65-F5344CB8AC3E}">
        <p14:creationId xmlns:p14="http://schemas.microsoft.com/office/powerpoint/2010/main" val="236385386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447326"/>
            <a:ext cx="8763000" cy="695674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MAGNETIC FIELD STRENGTH OF THE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219200"/>
            <a:ext cx="5867400" cy="4778408"/>
          </a:xfrm>
        </p:spPr>
        <p:txBody>
          <a:bodyPr>
            <a:normAutofit/>
          </a:bodyPr>
          <a:lstStyle/>
          <a:p>
            <a:r>
              <a:rPr lang="en-US" sz="2400" b="1" dirty="0"/>
              <a:t>magnetic field strength </a:t>
            </a:r>
            <a:r>
              <a:rPr lang="el-GR" sz="2400" b="1" dirty="0"/>
              <a:t>α</a:t>
            </a:r>
            <a:r>
              <a:rPr lang="en-US" sz="2400" b="1" dirty="0"/>
              <a:t> energy gap </a:t>
            </a:r>
          </a:p>
          <a:p>
            <a:r>
              <a:rPr lang="en-US" sz="2400" b="1" dirty="0"/>
              <a:t>No. of spin up nuclei increases than down nuclei.</a:t>
            </a:r>
          </a:p>
          <a:p>
            <a:r>
              <a:rPr lang="en-US" sz="2400" b="1" dirty="0"/>
              <a:t>NMV increases in size at higher field strength.</a:t>
            </a:r>
          </a:p>
          <a:p>
            <a:r>
              <a:rPr lang="en-US" sz="2400" b="1" dirty="0"/>
              <a:t>As a result there is more available magnetization to image the patient.</a:t>
            </a:r>
          </a:p>
          <a:p>
            <a:r>
              <a:rPr lang="en-US" sz="2400" b="1" dirty="0"/>
              <a:t>SNR therefore increases.</a:t>
            </a:r>
          </a:p>
        </p:txBody>
      </p:sp>
      <p:pic>
        <p:nvPicPr>
          <p:cNvPr id="2050" name="Picture 2" descr="http://mri-brain.com/wp-content/uploads/2011/06/magnetic-p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48324"/>
            <a:ext cx="16764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4419600" cy="4473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>
                <a:solidFill>
                  <a:srgbClr val="FFFF00"/>
                </a:solidFill>
              </a:rPr>
              <a:t>FACTORS THAT AFFECT THE SNR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t="22969" r="52174" b="23539"/>
          <a:stretch/>
        </p:blipFill>
        <p:spPr bwMode="auto">
          <a:xfrm>
            <a:off x="5257800" y="2925882"/>
            <a:ext cx="3886200" cy="391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85204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030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PROTON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28800"/>
            <a:ext cx="8686800" cy="4626008"/>
          </a:xfrm>
        </p:spPr>
        <p:txBody>
          <a:bodyPr>
            <a:normAutofit/>
          </a:bodyPr>
          <a:lstStyle/>
          <a:p>
            <a:r>
              <a:rPr lang="en-US" sz="2400" b="1" dirty="0"/>
              <a:t>No. of protons in the area under examination determines the amplitude of signal received. </a:t>
            </a:r>
          </a:p>
          <a:p>
            <a:endParaRPr lang="en-US" sz="2400" b="1" dirty="0"/>
          </a:p>
          <a:p>
            <a:r>
              <a:rPr lang="en-US" sz="2400" b="1" dirty="0"/>
              <a:t>areas with a low proton density have low SNR </a:t>
            </a:r>
          </a:p>
          <a:p>
            <a:endParaRPr lang="en-US" sz="2400" b="1" dirty="0"/>
          </a:p>
          <a:p>
            <a:r>
              <a:rPr lang="en-US" sz="2400" b="1" dirty="0"/>
              <a:t>To Increase SNR by increasing TR ; result in an increase in scan time.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419600" cy="4473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rgbClr val="FFFF00"/>
                </a:solidFill>
              </a:rPr>
              <a:t>FACTORS THAT AFFECT THE SNR</a:t>
            </a:r>
          </a:p>
        </p:txBody>
      </p:sp>
    </p:spTree>
    <p:extLst>
      <p:ext uri="{BB962C8B-B14F-4D97-AF65-F5344CB8AC3E}">
        <p14:creationId xmlns:p14="http://schemas.microsoft.com/office/powerpoint/2010/main" val="2809855120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2790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FFC000"/>
                </a:solidFill>
              </a:rPr>
              <a:t>VOXEL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752600"/>
            <a:ext cx="4724400" cy="4800600"/>
          </a:xfrm>
        </p:spPr>
        <p:txBody>
          <a:bodyPr>
            <a:normAutofit/>
          </a:bodyPr>
          <a:lstStyle/>
          <a:p>
            <a:r>
              <a:rPr lang="en-US" sz="2400" b="1" dirty="0"/>
              <a:t>Building unit of digital image is pixel. And volume element is voxel.</a:t>
            </a:r>
          </a:p>
          <a:p>
            <a:endParaRPr lang="en-US" sz="2400" b="1" dirty="0"/>
          </a:p>
          <a:p>
            <a:r>
              <a:rPr lang="en-US" sz="2400" b="1" dirty="0"/>
              <a:t>Brightness of the pixel represents the strength of MR signal generated by unit volume of tissue (Voxel).</a:t>
            </a:r>
          </a:p>
        </p:txBody>
      </p:sp>
      <p:pic>
        <p:nvPicPr>
          <p:cNvPr id="3074" name="Picture 2" descr="http://t1.gstatic.com/images?q=tbn:ANd9GcSENGDcA874bk3FZqXN9VmkT9cFZSVrUJF7dJg_86rpaoSVWPXJHifmHIyA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4191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4419600" cy="4473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>
                <a:solidFill>
                  <a:srgbClr val="FFFF00"/>
                </a:solidFill>
              </a:rPr>
              <a:t>FACTORS THAT AFFECT THE SNR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86572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583</TotalTime>
  <Words>1107</Words>
  <Application>Microsoft Office PowerPoint</Application>
  <PresentationFormat>On-screen Show (4:3)</PresentationFormat>
  <Paragraphs>163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Aharoni</vt:lpstr>
      <vt:lpstr>Arial</vt:lpstr>
      <vt:lpstr>Calibri</vt:lpstr>
      <vt:lpstr>Cambria</vt:lpstr>
      <vt:lpstr>Wingdings</vt:lpstr>
      <vt:lpstr>Horizon</vt:lpstr>
      <vt:lpstr>PowerPoint Presentation</vt:lpstr>
      <vt:lpstr>image quality - aspects</vt:lpstr>
      <vt:lpstr>PowerPoint Presentation</vt:lpstr>
      <vt:lpstr>SIGNAL TO NOISE RATIO (SNR)</vt:lpstr>
      <vt:lpstr>   </vt:lpstr>
      <vt:lpstr>FACTORS THAT AFFECT THE SNR</vt:lpstr>
      <vt:lpstr>MAGNETIC FIELD STRENGTH OF THE SYSTEM</vt:lpstr>
      <vt:lpstr>PROTON DENSITY</vt:lpstr>
      <vt:lpstr>VOXEL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TR, TE AND FLIP ANGLE</vt:lpstr>
      <vt:lpstr>FLIP ANGLE </vt:lpstr>
      <vt:lpstr>TR</vt:lpstr>
      <vt:lpstr>TE</vt:lpstr>
      <vt:lpstr>NUMBER OF SIGNAL AVERAGES (NSA/NEX)</vt:lpstr>
      <vt:lpstr>PowerPoint Presentation</vt:lpstr>
      <vt:lpstr>RECEIVE BANDWIDTH</vt:lpstr>
      <vt:lpstr>PowerPoint Presentation</vt:lpstr>
      <vt:lpstr>TYPE OF COIL</vt:lpstr>
      <vt:lpstr>PowerPoint Presentation</vt:lpstr>
      <vt:lpstr>SUMMARY</vt:lpstr>
      <vt:lpstr>PowerPoint Presentation</vt:lpstr>
      <vt:lpstr>CONTRAST TO NOISE RATIO</vt:lpstr>
      <vt:lpstr>CNR IS INCREASED IN THE FOLLOWING WAYS</vt:lpstr>
      <vt:lpstr>`</vt:lpstr>
      <vt:lpstr>MAGNETIZATION TRANSFER CONTRAST (MTC)</vt:lpstr>
      <vt:lpstr>PowerPoint Presentation</vt:lpstr>
      <vt:lpstr>SPATIAL RESOLUTION</vt:lpstr>
      <vt:lpstr>PowerPoint Presentation</vt:lpstr>
      <vt:lpstr>s</vt:lpstr>
      <vt:lpstr>PowerPoint Presentation</vt:lpstr>
      <vt:lpstr>PowerPoint Presentation</vt:lpstr>
      <vt:lpstr>PowerPoint Presentation</vt:lpstr>
      <vt:lpstr>RECTANGULAR FOV</vt:lpstr>
      <vt:lpstr>PowerPoint Presentation</vt:lpstr>
      <vt:lpstr>PowerPoint Presentation</vt:lpstr>
      <vt:lpstr>SCAN TIME</vt:lpstr>
      <vt:lpstr>PowerPoint Presentation</vt:lpstr>
      <vt:lpstr>TRADE-OFF</vt:lpstr>
      <vt:lpstr>PowerPoint Presentation</vt:lpstr>
      <vt:lpstr>DECISION MAKING</vt:lpstr>
      <vt:lpstr>PowerPoint Presentation</vt:lpstr>
      <vt:lpstr>PowerPoint Presentation</vt:lpstr>
      <vt:lpstr>VOLUME IMAGING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Mohit</dc:creator>
  <cp:lastModifiedBy>Jayapandiyan Paraman</cp:lastModifiedBy>
  <cp:revision>42</cp:revision>
  <dcterms:created xsi:type="dcterms:W3CDTF">2006-08-16T00:00:00Z</dcterms:created>
  <dcterms:modified xsi:type="dcterms:W3CDTF">2023-09-29T10:51:57Z</dcterms:modified>
</cp:coreProperties>
</file>