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386" r:id="rId2"/>
    <p:sldId id="387" r:id="rId3"/>
    <p:sldId id="379" r:id="rId4"/>
    <p:sldId id="380" r:id="rId5"/>
    <p:sldId id="381" r:id="rId6"/>
    <p:sldId id="382" r:id="rId7"/>
    <p:sldId id="383" r:id="rId8"/>
    <p:sldId id="384" r:id="rId9"/>
    <p:sldId id="388" r:id="rId10"/>
    <p:sldId id="257" r:id="rId11"/>
    <p:sldId id="298" r:id="rId12"/>
    <p:sldId id="297" r:id="rId13"/>
    <p:sldId id="323" r:id="rId14"/>
    <p:sldId id="374" r:id="rId15"/>
    <p:sldId id="375" r:id="rId16"/>
    <p:sldId id="376" r:id="rId17"/>
    <p:sldId id="324" r:id="rId18"/>
    <p:sldId id="369" r:id="rId19"/>
    <p:sldId id="328" r:id="rId20"/>
    <p:sldId id="329" r:id="rId21"/>
    <p:sldId id="313" r:id="rId22"/>
    <p:sldId id="258" r:id="rId23"/>
    <p:sldId id="359" r:id="rId24"/>
    <p:sldId id="322" r:id="rId25"/>
    <p:sldId id="321" r:id="rId26"/>
    <p:sldId id="362" r:id="rId27"/>
    <p:sldId id="315" r:id="rId28"/>
    <p:sldId id="317" r:id="rId29"/>
    <p:sldId id="332" r:id="rId30"/>
    <p:sldId id="318" r:id="rId31"/>
    <p:sldId id="320" r:id="rId32"/>
    <p:sldId id="319" r:id="rId33"/>
    <p:sldId id="364" r:id="rId34"/>
    <p:sldId id="365" r:id="rId35"/>
    <p:sldId id="367" r:id="rId36"/>
    <p:sldId id="371" r:id="rId37"/>
    <p:sldId id="390" r:id="rId38"/>
    <p:sldId id="391" r:id="rId39"/>
    <p:sldId id="392" r:id="rId40"/>
    <p:sldId id="393" r:id="rId41"/>
    <p:sldId id="399" r:id="rId42"/>
    <p:sldId id="400" r:id="rId43"/>
    <p:sldId id="394" r:id="rId44"/>
    <p:sldId id="395" r:id="rId45"/>
    <p:sldId id="396" r:id="rId46"/>
    <p:sldId id="368" r:id="rId47"/>
    <p:sldId id="350" r:id="rId48"/>
    <p:sldId id="402" r:id="rId49"/>
    <p:sldId id="403" r:id="rId50"/>
    <p:sldId id="404" r:id="rId51"/>
    <p:sldId id="405" r:id="rId52"/>
    <p:sldId id="34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/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C82B-163F-4BA0-BE78-B9A47FFAF167}" type="datetimeFigureOut">
              <a:rPr lang="en-IN" smtClean="0"/>
              <a:pPr/>
              <a:t>22-11-2022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183C-9BFC-40F3-A5EC-832623D29A6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enzymes are present in certain organelles only; such specific enzymes are called as marker enzymes. After centrifugation , separated organelles are identified by detection of marker enzymes in the sample.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183C-9BFC-40F3-A5EC-832623D29A6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368A-6EAA-4D9A-A509-835ECD073819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E950-B536-47D9-A21B-364926ED0009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4AC-ACF5-43A0-AB0B-27078F431792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EF91-4C6C-409F-95EC-CD2D5B1C8515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5531-CA50-4A2A-8097-96BB3B61E649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8813-BBA3-481D-BCBA-F35AC70D5D81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780C-FB5C-41CB-8348-C930504664A4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B30-85B8-4304-992E-3B43C1928D8A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AC02-8C42-4E09-9B9B-32A2B1BA8677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DC3-8FF6-4F20-BE55-CDDA143A5C40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C1FA-BAB8-47FB-8560-74CFAA2FD83B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B93858-30FE-462A-9726-8B74D298A657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IN" smtClean="0"/>
              <a:t>Biochemistry Department, Medical College Baroda.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"/>
            <a:ext cx="6705600" cy="2199409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Cell &amp; Cell </a:t>
            </a:r>
            <a:r>
              <a:rPr lang="en-US" sz="7200" dirty="0">
                <a:solidFill>
                  <a:schemeClr val="tx1"/>
                </a:solidFill>
              </a:rPr>
              <a:t>O</a:t>
            </a:r>
            <a:r>
              <a:rPr lang="en-US" sz="7200" dirty="0" smtClean="0">
                <a:solidFill>
                  <a:schemeClr val="tx1"/>
                </a:solidFill>
              </a:rPr>
              <a:t>rganelles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7699248" cy="2057400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Dr. Smita Vasava</a:t>
            </a:r>
          </a:p>
          <a:p>
            <a:pPr algn="r"/>
            <a:r>
              <a:rPr lang="en-US" dirty="0" smtClean="0"/>
              <a:t>Assistant Professor</a:t>
            </a:r>
          </a:p>
          <a:p>
            <a:pPr algn="r"/>
            <a:r>
              <a:rPr lang="en-US" dirty="0" smtClean="0"/>
              <a:t>Biochemistry Department</a:t>
            </a:r>
          </a:p>
          <a:p>
            <a:pPr algn="r"/>
            <a:r>
              <a:rPr lang="en-US" dirty="0" smtClean="0"/>
              <a:t>SBKS MI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75608"/>
            <a:ext cx="8153400" cy="29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9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486400"/>
          </a:xfrm>
        </p:spPr>
        <p:txBody>
          <a:bodyPr>
            <a:normAutofit/>
          </a:bodyPr>
          <a:lstStyle/>
          <a:p>
            <a:pPr algn="just"/>
            <a:r>
              <a:rPr lang="en-IN" sz="3600" dirty="0" smtClean="0"/>
              <a:t>The </a:t>
            </a:r>
            <a:r>
              <a:rPr lang="en-IN" sz="3600" b="1" dirty="0" smtClean="0">
                <a:solidFill>
                  <a:srgbClr val="C00000"/>
                </a:solidFill>
              </a:rPr>
              <a:t>cell</a:t>
            </a:r>
            <a:r>
              <a:rPr lang="en-IN" sz="3600" dirty="0" smtClean="0"/>
              <a:t> is the basic structural, functional and biological unit of all known </a:t>
            </a:r>
            <a:r>
              <a:rPr lang="en-IN" sz="3600" dirty="0" smtClean="0">
                <a:solidFill>
                  <a:srgbClr val="C00000"/>
                </a:solidFill>
              </a:rPr>
              <a:t>living organisms</a:t>
            </a:r>
            <a:r>
              <a:rPr lang="en-IN" sz="3600" dirty="0" smtClean="0"/>
              <a:t>. </a:t>
            </a:r>
            <a:endParaRPr lang="en-US" sz="3600" dirty="0" smtClean="0"/>
          </a:p>
          <a:p>
            <a:pPr marL="82296" indent="0" algn="just">
              <a:buNone/>
            </a:pPr>
            <a:endParaRPr lang="en-IN" sz="3600" dirty="0" smtClean="0"/>
          </a:p>
          <a:p>
            <a:pPr algn="just"/>
            <a:r>
              <a:rPr lang="en-IN" sz="3600" dirty="0" smtClean="0"/>
              <a:t>Cells are the smallest unit of life that is classified as a living thing, and are often called the "</a:t>
            </a:r>
            <a:r>
              <a:rPr lang="en-IN" sz="3600" dirty="0" smtClean="0">
                <a:solidFill>
                  <a:srgbClr val="C00000"/>
                </a:solidFill>
              </a:rPr>
              <a:t>building blocks of life</a:t>
            </a:r>
            <a:r>
              <a:rPr lang="en-IN" sz="3600" dirty="0" smtClean="0"/>
              <a:t>".</a:t>
            </a:r>
            <a:endParaRPr lang="en-IN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Cell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The Cell Theory states that:</a:t>
            </a:r>
          </a:p>
          <a:p>
            <a:pPr marL="609600" indent="-609600">
              <a:buFont typeface="Times" pitchFamily="18" charset="0"/>
              <a:buAutoNum type="arabicPeriod"/>
            </a:pPr>
            <a:r>
              <a:rPr lang="en-US"/>
              <a:t>All living things are composed of a cell or cells.</a:t>
            </a:r>
          </a:p>
          <a:p>
            <a:pPr marL="609600" indent="-609600">
              <a:buFont typeface="Times" pitchFamily="18" charset="0"/>
              <a:buAutoNum type="arabicPeriod"/>
            </a:pPr>
            <a:r>
              <a:rPr lang="en-US"/>
              <a:t>Cells are the basic unit of life.</a:t>
            </a:r>
          </a:p>
          <a:p>
            <a:pPr marL="609600" indent="-609600">
              <a:buFont typeface="Times" pitchFamily="18" charset="0"/>
              <a:buAutoNum type="arabicPeriod"/>
            </a:pPr>
            <a:r>
              <a:rPr lang="en-US"/>
              <a:t>All cells come from preexisting cells.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Cell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of cells is called cytology.</a:t>
            </a:r>
          </a:p>
          <a:p>
            <a:r>
              <a:rPr lang="en-US" dirty="0"/>
              <a:t>Robert Hooke was the first scientist to use the word cell.</a:t>
            </a:r>
          </a:p>
          <a:p>
            <a:r>
              <a:rPr lang="en-US" dirty="0"/>
              <a:t>Robert Brown discovered the nucleus in 1833.</a:t>
            </a:r>
          </a:p>
          <a:p>
            <a:r>
              <a:rPr lang="en-US" dirty="0"/>
              <a:t>Theodor Schwann discovered that animals were made of cells in 1838.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Cell Characteristics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620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single circular molecule of DNA in prokaryotes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double helix located in nucleus in eukaryotes – nuclear envelope (double membrane)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fills cell interior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sugars, amino acids,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proteins - organelles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membrane </a:t>
            </a:r>
            <a:r>
              <a:rPr lang="en-US" dirty="0" smtClean="0"/>
              <a:t>encloses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cell –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76200"/>
            <a:ext cx="7498080" cy="1066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</a:rPr>
              <a:t>Prokaryotic Cells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75438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Simplest organisms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r>
              <a:rPr lang="en-US" sz="2800" dirty="0" smtClean="0"/>
              <a:t> is surrounded by plasma membrane and encased in a rigid cell wall composed of peptidoglycan.</a:t>
            </a:r>
          </a:p>
          <a:p>
            <a:r>
              <a:rPr lang="en-US" dirty="0"/>
              <a:t>Some use flagellum for locomotion</a:t>
            </a:r>
          </a:p>
          <a:p>
            <a:pPr lvl="1"/>
            <a:r>
              <a:rPr lang="en-US" dirty="0" smtClean="0"/>
              <a:t>Thread like </a:t>
            </a:r>
            <a:r>
              <a:rPr lang="en-US" dirty="0"/>
              <a:t>structures protruding from cell surface</a:t>
            </a:r>
          </a:p>
          <a:p>
            <a:pPr lvl="1" eaLnBrk="1" hangingPunct="1"/>
            <a:endParaRPr lang="en-US" sz="2800" dirty="0" smtClean="0"/>
          </a:p>
        </p:txBody>
      </p:sp>
      <p:pic>
        <p:nvPicPr>
          <p:cNvPr id="4" name="Picture 4" descr="05_05"/>
          <p:cNvPicPr>
            <a:picLocks noChangeAspect="1" noChangeArrowheads="1"/>
          </p:cNvPicPr>
          <p:nvPr/>
        </p:nvPicPr>
        <p:blipFill>
          <a:blip r:embed="rId2" cstate="print"/>
          <a:srcRect t="6667" b="11667"/>
          <a:stretch>
            <a:fillRect/>
          </a:stretch>
        </p:blipFill>
        <p:spPr bwMode="auto">
          <a:xfrm>
            <a:off x="0" y="4419600"/>
            <a:ext cx="518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5_0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281" y="4191000"/>
            <a:ext cx="30940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719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</a:rPr>
              <a:t>Generalized Eukaryotic Cell</a:t>
            </a:r>
          </a:p>
        </p:txBody>
      </p:sp>
      <p:pic>
        <p:nvPicPr>
          <p:cNvPr id="78851" name="Picture 3" descr="05_02b"/>
          <p:cNvPicPr>
            <a:picLocks noChangeAspect="1" noChangeArrowheads="1"/>
          </p:cNvPicPr>
          <p:nvPr/>
        </p:nvPicPr>
        <p:blipFill>
          <a:blip r:embed="rId2" cstate="print"/>
          <a:srcRect t="3334"/>
          <a:stretch>
            <a:fillRect/>
          </a:stretch>
        </p:blipFill>
        <p:spPr bwMode="auto">
          <a:xfrm>
            <a:off x="1435608" y="1347629"/>
            <a:ext cx="69342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1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</a:rPr>
              <a:t>Eukaryotic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Cells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95488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Characterized by compartmentalization by an endomembrane system, and the presence of membrane-bound organelles.</a:t>
            </a:r>
          </a:p>
        </p:txBody>
      </p:sp>
    </p:spTree>
    <p:extLst>
      <p:ext uri="{BB962C8B-B14F-4D97-AF65-F5344CB8AC3E}">
        <p14:creationId xmlns:p14="http://schemas.microsoft.com/office/powerpoint/2010/main" val="26134349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Cell Size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Most cells are relatively small because as size increases, volume increases much more rapidly.</a:t>
            </a:r>
          </a:p>
          <a:p>
            <a:pPr lvl="1" eaLnBrk="1" hangingPunct="1"/>
            <a:r>
              <a:rPr lang="en-US" dirty="0" smtClean="0"/>
              <a:t>longer diffusion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612845"/>
            <a:ext cx="80040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are usually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eukaryotic cells are often found in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 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are about 10 times the size of a typical prokaryote and can be as much as 1000 times greater in volume.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major difference between prokaryotes and eukaryotes is that eukaryotic cells contain membrane-bound compartments in which specific metabolic activities take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important among these is the presence of a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nucleus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membrane-delineated compartment that houses the eukaryotic cell's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this nucleus that gives the eukaryote its name, which means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"true nucleus”. </a:t>
            </a:r>
          </a:p>
        </p:txBody>
      </p:sp>
    </p:spTree>
    <p:extLst>
      <p:ext uri="{BB962C8B-B14F-4D97-AF65-F5344CB8AC3E}">
        <p14:creationId xmlns:p14="http://schemas.microsoft.com/office/powerpoint/2010/main" val="235419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0091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75"/>
            <a:ext cx="91344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735762"/>
          </a:xfrm>
        </p:spPr>
        <p:txBody>
          <a:bodyPr/>
          <a:lstStyle/>
          <a:p>
            <a:r>
              <a:rPr lang="en-GB" dirty="0" smtClean="0"/>
              <a:t>Types of chemical bonds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56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Or Stabilizing forces in molecules</a:t>
            </a:r>
          </a:p>
          <a:p>
            <a:pPr marL="82296" indent="0">
              <a:buNone/>
            </a:pPr>
            <a:endParaRPr lang="en-GB" dirty="0"/>
          </a:p>
          <a:p>
            <a:pPr marL="356616" lvl="1" indent="0">
              <a:buNone/>
            </a:pPr>
            <a:r>
              <a:rPr lang="en-GB" sz="2000" dirty="0" smtClean="0"/>
              <a:t>			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 descr="0090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75"/>
            <a:ext cx="9134475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Cell organelles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851648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Cells contain various organized structures called</a:t>
            </a:r>
            <a:r>
              <a:rPr lang="en-US" sz="2400" u="sng" dirty="0" smtClean="0"/>
              <a:t> cell organelles. </a:t>
            </a:r>
          </a:p>
          <a:p>
            <a:r>
              <a:rPr lang="en-US" sz="2400" dirty="0" smtClean="0"/>
              <a:t>Can be separated by Density Gradient Centrifugation.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Marker enzymes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76053"/>
              </p:ext>
            </p:extLst>
          </p:nvPr>
        </p:nvGraphicFramePr>
        <p:xfrm>
          <a:off x="1219200" y="2743200"/>
          <a:ext cx="7315200" cy="3627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 cellular </a:t>
                      </a:r>
                    </a:p>
                    <a:p>
                      <a:pPr algn="ctr"/>
                      <a:r>
                        <a:rPr lang="en-US" dirty="0" smtClean="0"/>
                        <a:t>Organelles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Pellet formed at centrifugal force of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Marker Enzyme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Nucleus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600-750 g</a:t>
                      </a:r>
                      <a:r>
                        <a:rPr lang="en-US" sz="2000" baseline="0" dirty="0" smtClean="0"/>
                        <a:t> for 10 min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Mitochondria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10000-15000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g</a:t>
                      </a:r>
                      <a:r>
                        <a:rPr lang="en-US" sz="2000" baseline="0" dirty="0" smtClean="0"/>
                        <a:t> for 10 min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ATP Synthase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Lysozome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18000-25000 g</a:t>
                      </a:r>
                      <a:r>
                        <a:rPr lang="en-US" sz="2000" baseline="0" dirty="0" smtClean="0"/>
                        <a:t> for 10 min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Cathepsin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3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Golgi Complex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35000-40000 g</a:t>
                      </a:r>
                      <a:r>
                        <a:rPr lang="en-US" sz="2000" baseline="0" dirty="0" smtClean="0"/>
                        <a:t> for 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Galactosyl Transferase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3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Microsomes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75000-100000 g</a:t>
                      </a:r>
                      <a:r>
                        <a:rPr lang="en-US" sz="2000" baseline="0" dirty="0" smtClean="0"/>
                        <a:t> for 100 min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Glucose-6- Phosphatase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Cytoplasm</a:t>
                      </a:r>
                      <a:endParaRPr lang="en-IN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Supernatant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LDH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Nucleus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42282"/>
            <a:ext cx="7943088" cy="48871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 in all cells except mature RBC.</a:t>
            </a:r>
          </a:p>
          <a:p>
            <a:r>
              <a:rPr lang="en-US" dirty="0" smtClean="0"/>
              <a:t>Huge nucleus : Lymphocytes &amp; spermatozoa.</a:t>
            </a:r>
          </a:p>
          <a:p>
            <a:r>
              <a:rPr lang="en-US" dirty="0" smtClean="0"/>
              <a:t>Contains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DNA.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Surrounded by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 membranes </a:t>
            </a:r>
          </a:p>
          <a:p>
            <a:pPr lvl="1"/>
            <a:r>
              <a:rPr lang="en-US" dirty="0" smtClean="0"/>
              <a:t>Inner one k/a </a:t>
            </a:r>
            <a:r>
              <a:rPr lang="en-US" dirty="0" smtClean="0">
                <a:solidFill>
                  <a:srgbClr val="00B050"/>
                </a:solidFill>
              </a:rPr>
              <a:t>Perinuclear Membrane </a:t>
            </a:r>
            <a:r>
              <a:rPr lang="en-US" dirty="0" smtClean="0"/>
              <a:t>with numerous pores.</a:t>
            </a:r>
          </a:p>
          <a:p>
            <a:pPr lvl="1"/>
            <a:r>
              <a:rPr lang="en-US" dirty="0" smtClean="0"/>
              <a:t>Outer one continuous with membrane of endoplasmic reticulum.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IN" dirty="0"/>
          </a:p>
        </p:txBody>
      </p:sp>
      <p:pic>
        <p:nvPicPr>
          <p:cNvPr id="71682" name="Picture 2" descr="https://encrypted-tbn2.gstatic.com/images?q=tbn:ANd9GcRqdYdnKH3YJBwscJDHqR4259Hf3loFUxj0CdNrz2Hw3H5RCFU9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848" y="-6927"/>
            <a:ext cx="1905000" cy="20669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http://www.mthira.vic.edu.au/Science/Animal/images/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91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7145"/>
            <a:ext cx="81534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Repository for genetic material</a:t>
            </a:r>
          </a:p>
          <a:p>
            <a:pPr marL="365760" lvl="1" indent="-283464">
              <a:lnSpc>
                <a:spcPct val="9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/>
              <a:t>DNA replication and RNA synthesis </a:t>
            </a:r>
            <a:r>
              <a:rPr lang="en-US" dirty="0" smtClean="0"/>
              <a:t>occur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Chromosome formation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Directs activities of the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Usually single, some cells several, RBC none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 </a:t>
            </a:r>
            <a:r>
              <a:rPr lang="en-US" dirty="0" smtClean="0"/>
              <a:t>- region of intensive </a:t>
            </a:r>
            <a:r>
              <a:rPr lang="en-US" u="sng" dirty="0" smtClean="0"/>
              <a:t>ribosomal RNA synthesis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pores </a:t>
            </a:r>
            <a:r>
              <a:rPr lang="en-US" dirty="0" smtClean="0"/>
              <a:t>– </a:t>
            </a:r>
            <a:r>
              <a:rPr lang="en-US" u="sng" dirty="0" smtClean="0"/>
              <a:t>protein gatekeepers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Usually proteins going in and RNA going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</a:rPr>
              <a:t>Chromosomes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of eukaryotes is divided into linear chromosomes. </a:t>
            </a:r>
          </a:p>
          <a:p>
            <a:pPr lvl="1" eaLnBrk="1" hangingPunct="1"/>
            <a:r>
              <a:rPr lang="en-US" smtClean="0"/>
              <a:t>exist as strands of chromatin, except during cell division</a:t>
            </a:r>
          </a:p>
          <a:p>
            <a:pPr lvl="1" eaLnBrk="1" hangingPunct="1"/>
            <a:r>
              <a:rPr lang="en-US" smtClean="0"/>
              <a:t>associated with packaging histones, packaging proteins</a:t>
            </a:r>
          </a:p>
          <a:p>
            <a:pPr lvl="2" eaLnBrk="1" hangingPunct="1"/>
            <a:r>
              <a:rPr lang="en-US" smtClean="0"/>
              <a:t>nucleosomes</a:t>
            </a:r>
          </a:p>
        </p:txBody>
      </p:sp>
      <p:pic>
        <p:nvPicPr>
          <p:cNvPr id="68612" name="Picture 4" descr="05_11"/>
          <p:cNvPicPr>
            <a:picLocks noChangeAspect="1" noChangeArrowheads="1"/>
          </p:cNvPicPr>
          <p:nvPr/>
        </p:nvPicPr>
        <p:blipFill>
          <a:blip r:embed="rId2" cstate="print"/>
          <a:srcRect t="2499"/>
          <a:stretch>
            <a:fillRect/>
          </a:stretch>
        </p:blipFill>
        <p:spPr bwMode="auto">
          <a:xfrm>
            <a:off x="4495800" y="4038599"/>
            <a:ext cx="4343400" cy="2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Endoplasmic Reticulum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http://image.tutorvista.com/content/feed/tvcs/endoplasmic_reticulum5B1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222"/>
          <a:stretch/>
        </p:blipFill>
        <p:spPr bwMode="auto">
          <a:xfrm>
            <a:off x="1911646" y="1447800"/>
            <a:ext cx="6546257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66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927848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Network of interconnecting membranes enclosing channels or cisternae, that are continuous from outer nuclear envelope to outer plasma membrane</a:t>
            </a:r>
          </a:p>
          <a:p>
            <a:pPr>
              <a:lnSpc>
                <a:spcPct val="90000"/>
              </a:lnSpc>
            </a:pPr>
            <a:r>
              <a:rPr lang="en-US" dirty="0"/>
              <a:t>Reticular arrangement like ‘RAILWAY TRACK</a:t>
            </a:r>
            <a:r>
              <a:rPr lang="en-US" dirty="0" smtClean="0"/>
              <a:t>’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Largest internal membrane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/>
              <a:t>types : Rough &amp; </a:t>
            </a:r>
            <a:r>
              <a:rPr lang="en-US" dirty="0" smtClean="0"/>
              <a:t>Smooth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Composed of Lipid bilayer</a:t>
            </a:r>
          </a:p>
          <a:p>
            <a:r>
              <a:rPr lang="en-US" dirty="0" smtClean="0"/>
              <a:t>Prominent in cells actively synthesizing proteins. </a:t>
            </a:r>
            <a:r>
              <a:rPr lang="en-US" dirty="0" err="1" smtClean="0"/>
              <a:t>Eg</a:t>
            </a:r>
            <a:r>
              <a:rPr lang="en-US" dirty="0" smtClean="0"/>
              <a:t>. Ig secreting </a:t>
            </a:r>
            <a:r>
              <a:rPr lang="en-US" dirty="0"/>
              <a:t>Plasma cells 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Glycoprotein &amp; Lipoproteins</a:t>
            </a:r>
          </a:p>
          <a:p>
            <a:r>
              <a:rPr lang="en-US" dirty="0" smtClean="0"/>
              <a:t>Detoxification of drugs </a:t>
            </a:r>
            <a:r>
              <a:rPr lang="en-IN" dirty="0" smtClean="0"/>
              <a:t>by hydroxylation by </a:t>
            </a:r>
            <a:r>
              <a:rPr lang="en-IN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</a:t>
            </a:r>
            <a:r>
              <a:rPr lang="en-IN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P450 </a:t>
            </a:r>
            <a:r>
              <a:rPr lang="en-IN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IN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N" dirty="0" smtClean="0"/>
              <a:t>Morphine, phenobarbitone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Functions in storage and secretion</a:t>
            </a: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ER </a:t>
            </a:r>
            <a:r>
              <a:rPr lang="en-US" dirty="0" smtClean="0"/>
              <a:t>has ribosomes for </a:t>
            </a:r>
            <a:r>
              <a:rPr lang="en-US" u="sng" dirty="0" smtClean="0"/>
              <a:t>synthesis of proteins.</a:t>
            </a: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ER </a:t>
            </a:r>
            <a:r>
              <a:rPr lang="en-US" dirty="0" smtClean="0"/>
              <a:t>- lack associated ribosomes – contained embedded enzymes, catalyze synthesis of carbohydrate and lipid molecules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Endoplasmic reticulum stress</a:t>
            </a:r>
            <a:r>
              <a:rPr lang="en-US" dirty="0" smtClean="0"/>
              <a:t>: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Diabetes mellitus</a:t>
            </a:r>
          </a:p>
          <a:p>
            <a:pPr marL="82296" indent="0">
              <a:buNone/>
            </a:pPr>
            <a:r>
              <a:rPr lang="en-US" dirty="0" smtClean="0"/>
              <a:t>-inherited form: beta cell dysfunction , early apoptosis</a:t>
            </a:r>
          </a:p>
          <a:p>
            <a:pPr marL="82296" indent="0">
              <a:buNone/>
            </a:pPr>
            <a:r>
              <a:rPr lang="en-US" dirty="0" smtClean="0"/>
              <a:t>-DM2 :excess proinsulin synthesis leads to 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C00000"/>
                </a:solidFill>
              </a:rPr>
              <a:t>Ribosomes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Ribosomes are RNA-protein complexes composed of two subunits that join and attach to messenger RNA.</a:t>
            </a:r>
          </a:p>
          <a:p>
            <a:pPr lvl="1" eaLnBrk="1" hangingPunct="1"/>
            <a:r>
              <a:rPr lang="en-US" dirty="0" smtClean="0"/>
              <a:t>site of protein synthesis</a:t>
            </a:r>
          </a:p>
        </p:txBody>
      </p:sp>
      <p:pic>
        <p:nvPicPr>
          <p:cNvPr id="72708" name="Picture 4" descr="05_19"/>
          <p:cNvPicPr>
            <a:picLocks noChangeAspect="1" noChangeArrowheads="1"/>
          </p:cNvPicPr>
          <p:nvPr/>
        </p:nvPicPr>
        <p:blipFill>
          <a:blip r:embed="rId2" cstate="print"/>
          <a:srcRect t="11667" b="14999"/>
          <a:stretch>
            <a:fillRect/>
          </a:stretch>
        </p:blipFill>
        <p:spPr bwMode="auto">
          <a:xfrm>
            <a:off x="1752600" y="4648200"/>
            <a:ext cx="46482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Covalent bonds &amp; Ionic bonds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Ionic and Covalent bonding are depicted in the picture. Ionic bonds - is  the attraction of a … | Teaching chemistry, Covalent bonding, Interactive  science 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0266"/>
            <a:ext cx="5715000" cy="41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33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Golgi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Apparatus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019288" cy="251460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5100" dirty="0" smtClean="0"/>
              <a:t>Network of flattened smooth membranes and vesicles. Collection of Golgi bodies</a:t>
            </a:r>
          </a:p>
          <a:p>
            <a:pPr lvl="2"/>
            <a:r>
              <a:rPr lang="en-US" sz="5100" dirty="0"/>
              <a:t>C</a:t>
            </a:r>
            <a:r>
              <a:rPr lang="en-US" sz="5100" dirty="0" smtClean="0"/>
              <a:t>ollect, package, and distribute molecules synthesized at one location in the cell and utilized at another location</a:t>
            </a:r>
          </a:p>
          <a:p>
            <a:pPr lvl="2"/>
            <a:r>
              <a:rPr lang="en-US" sz="5100" dirty="0" smtClean="0"/>
              <a:t>Front - </a:t>
            </a:r>
            <a:r>
              <a:rPr lang="en-US" sz="5100" i="1" dirty="0" err="1" smtClean="0"/>
              <a:t>cis</a:t>
            </a:r>
            <a:r>
              <a:rPr lang="en-US" sz="5100" i="1" dirty="0" smtClean="0"/>
              <a:t> </a:t>
            </a:r>
            <a:r>
              <a:rPr lang="en-US" sz="5100" dirty="0" smtClean="0"/>
              <a:t>, Back – </a:t>
            </a:r>
            <a:r>
              <a:rPr lang="en-US" sz="5100" i="1" dirty="0" smtClean="0"/>
              <a:t>trans</a:t>
            </a:r>
          </a:p>
          <a:p>
            <a:pPr lvl="2"/>
            <a:r>
              <a:rPr lang="en-US" sz="5100" dirty="0" err="1" smtClean="0"/>
              <a:t>Cisternae</a:t>
            </a:r>
            <a:r>
              <a:rPr lang="en-US" sz="5100" dirty="0" smtClean="0"/>
              <a:t> – stacked membrane folds</a:t>
            </a:r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7943850" cy="321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Golgi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sorting, packaging and secretion.</a:t>
            </a:r>
          </a:p>
          <a:p>
            <a:endParaRPr lang="en-US" dirty="0" smtClean="0"/>
          </a:p>
          <a:p>
            <a:r>
              <a:rPr lang="en-US" dirty="0" smtClean="0"/>
              <a:t>Golgi bodies are fragmented during mitosis , but get recognized by interaction with microtubules.</a:t>
            </a:r>
          </a:p>
          <a:p>
            <a:r>
              <a:rPr lang="en-US" dirty="0" smtClean="0"/>
              <a:t>Connective tissue disorders like </a:t>
            </a:r>
            <a:r>
              <a:rPr lang="en-US" dirty="0" err="1" smtClean="0"/>
              <a:t>Sjogrens</a:t>
            </a:r>
            <a:r>
              <a:rPr lang="en-US" dirty="0" smtClean="0"/>
              <a:t> syndrome are found to be associated with Anti-</a:t>
            </a:r>
            <a:r>
              <a:rPr lang="en-US" dirty="0" err="1" smtClean="0"/>
              <a:t>golgi</a:t>
            </a:r>
            <a:r>
              <a:rPr lang="en-US" dirty="0" smtClean="0"/>
              <a:t> Antibodies.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5" descr="05_16c"/>
          <p:cNvPicPr>
            <a:picLocks noChangeAspect="1" noChangeArrowheads="1"/>
          </p:cNvPicPr>
          <p:nvPr/>
        </p:nvPicPr>
        <p:blipFill rotWithShape="1">
          <a:blip r:embed="rId2" cstate="print"/>
          <a:srcRect l="20689" t="3333" r="1494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738563" y="5338763"/>
            <a:ext cx="1082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Vesicle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budding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from rough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endoplasmic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 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5805488" y="5338763"/>
            <a:ext cx="8556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Fusion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of vesicle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with Golgi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apparatus</a:t>
            </a:r>
            <a:endParaRPr lang="en-US" sz="1400" b="1">
              <a:latin typeface="Arial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4792663" y="5338763"/>
            <a:ext cx="79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Migrating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transport</a:t>
            </a:r>
          </a:p>
          <a:p>
            <a:pPr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vesicle</a:t>
            </a:r>
            <a:endParaRPr lang="en-US" sz="1400" b="1">
              <a:latin typeface="Arial" charset="0"/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070350" y="4279900"/>
            <a:ext cx="6111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400" b="1">
              <a:latin typeface="Arial" charset="0"/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3127375" y="1592263"/>
            <a:ext cx="7096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Proteins</a:t>
            </a:r>
            <a:endParaRPr lang="en-US" sz="1400" b="1">
              <a:latin typeface="Arial" charset="0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3130550" y="2878138"/>
            <a:ext cx="8270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Transport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vesicle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6364288" y="2860675"/>
            <a:ext cx="8461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Golgi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apparatus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4275138" y="627063"/>
            <a:ext cx="8080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Cisternae</a:t>
            </a:r>
            <a:endParaRPr lang="en-US" sz="1400" b="1">
              <a:latin typeface="Arial" charset="0"/>
            </a:endParaRPr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1760538" y="6327775"/>
            <a:ext cx="8572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Ribosome</a:t>
            </a:r>
            <a:endParaRPr lang="en-US" sz="1400" b="1">
              <a:latin typeface="Arial" charset="0"/>
            </a:endParaRPr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6399213" y="2490788"/>
            <a:ext cx="8366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trans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face</a:t>
            </a:r>
            <a:endParaRPr lang="en-US" sz="1400" b="1">
              <a:latin typeface="Arial" charset="0"/>
            </a:endParaRP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3656013" y="1233488"/>
            <a:ext cx="6492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cis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face</a:t>
            </a:r>
            <a:endParaRPr lang="en-US" sz="1400" b="1">
              <a:latin typeface="Arial" charset="0"/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944938" y="4465638"/>
            <a:ext cx="23495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09" name="Freeform 18"/>
          <p:cNvSpPr>
            <a:spLocks/>
          </p:cNvSpPr>
          <p:nvPr/>
        </p:nvSpPr>
        <p:spPr bwMode="auto">
          <a:xfrm>
            <a:off x="2478088" y="1689100"/>
            <a:ext cx="601662" cy="627063"/>
          </a:xfrm>
          <a:custGeom>
            <a:avLst/>
            <a:gdLst>
              <a:gd name="T0" fmla="*/ 0 w 379"/>
              <a:gd name="T1" fmla="*/ 58 h 395"/>
              <a:gd name="T2" fmla="*/ 379 w 379"/>
              <a:gd name="T3" fmla="*/ 0 h 395"/>
              <a:gd name="T4" fmla="*/ 222 w 379"/>
              <a:gd name="T5" fmla="*/ 395 h 395"/>
              <a:gd name="T6" fmla="*/ 0 60000 65536"/>
              <a:gd name="T7" fmla="*/ 0 60000 65536"/>
              <a:gd name="T8" fmla="*/ 0 60000 65536"/>
              <a:gd name="T9" fmla="*/ 0 w 379"/>
              <a:gd name="T10" fmla="*/ 0 h 395"/>
              <a:gd name="T11" fmla="*/ 379 w 379"/>
              <a:gd name="T12" fmla="*/ 395 h 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95">
                <a:moveTo>
                  <a:pt x="0" y="58"/>
                </a:moveTo>
                <a:lnTo>
                  <a:pt x="379" y="0"/>
                </a:lnTo>
                <a:lnTo>
                  <a:pt x="222" y="39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0" name="Freeform 19"/>
          <p:cNvSpPr>
            <a:spLocks/>
          </p:cNvSpPr>
          <p:nvPr/>
        </p:nvSpPr>
        <p:spPr bwMode="auto">
          <a:xfrm>
            <a:off x="5103813" y="709613"/>
            <a:ext cx="365125" cy="366712"/>
          </a:xfrm>
          <a:custGeom>
            <a:avLst/>
            <a:gdLst>
              <a:gd name="T0" fmla="*/ 230 w 230"/>
              <a:gd name="T1" fmla="*/ 0 h 231"/>
              <a:gd name="T2" fmla="*/ 0 w 230"/>
              <a:gd name="T3" fmla="*/ 9 h 231"/>
              <a:gd name="T4" fmla="*/ 115 w 230"/>
              <a:gd name="T5" fmla="*/ 231 h 231"/>
              <a:gd name="T6" fmla="*/ 0 60000 65536"/>
              <a:gd name="T7" fmla="*/ 0 60000 65536"/>
              <a:gd name="T8" fmla="*/ 0 60000 65536"/>
              <a:gd name="T9" fmla="*/ 0 w 230"/>
              <a:gd name="T10" fmla="*/ 0 h 231"/>
              <a:gd name="T11" fmla="*/ 230 w 230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231">
                <a:moveTo>
                  <a:pt x="230" y="0"/>
                </a:moveTo>
                <a:lnTo>
                  <a:pt x="0" y="9"/>
                </a:lnTo>
                <a:lnTo>
                  <a:pt x="115" y="2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>
            <a:off x="3536950" y="2655888"/>
            <a:ext cx="1588" cy="222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H="1">
            <a:off x="2647950" y="6261100"/>
            <a:ext cx="862013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>
            <a:off x="5718175" y="2852738"/>
            <a:ext cx="600075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>
            <a:off x="5900738" y="2578100"/>
            <a:ext cx="469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>
            <a:off x="3994150" y="1389063"/>
            <a:ext cx="534988" cy="614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457200" y="0"/>
            <a:ext cx="8129588" cy="18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299" tIns="40650" rIns="81299" bIns="40650">
            <a:spAutoFit/>
          </a:bodyPr>
          <a:lstStyle/>
          <a:p>
            <a:pPr algn="ctr" eaLnBrk="0" hangingPunct="0"/>
            <a:r>
              <a:rPr lang="en-US" sz="700" b="1">
                <a:latin typeface="Arial" charset="0"/>
              </a:rPr>
              <a:t>Copyright © The McGraw-Hill Companies, Inc. Permission required for reproduction or display.</a:t>
            </a:r>
            <a:endParaRPr lang="en-US" sz="2100">
              <a:latin typeface="Times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3429000" cy="571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cytoplasm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has three major elements; the 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cytosol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organelles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inclusions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cytosol is the translucent fluid in which the other cytoplasmic elements are suspended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cytoplasm holds organelles and protects them, such as the vacuole, endoplasmic reticulum, etc.</a:t>
            </a:r>
          </a:p>
          <a:p>
            <a:pPr eaLnBrk="1" hangingPunct="1"/>
            <a:endParaRPr lang="en-US" alt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590800" y="228600"/>
            <a:ext cx="464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The Cytoplasm</a:t>
            </a:r>
            <a:r>
              <a:rPr lang="en-US" altLang="en-US" sz="4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4400" u="sng" dirty="0">
              <a:latin typeface="Calibri" panose="020F0502020204030204" pitchFamily="34" charset="0"/>
            </a:endParaRPr>
          </a:p>
        </p:txBody>
      </p:sp>
      <p:pic>
        <p:nvPicPr>
          <p:cNvPr id="24580" name="Picture 3" descr="C:\Users\USER PC\Desktop\cy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8153400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Cytosol makes up about 70% of the cell and is composed of water, salts and organic molecules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The cytoskeleton, various proteins, ribosomes and enzymes that are necessary for the cell to catalyze reactions are also found throughout the cytosol.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inner, granular and more fluid portion of the cytoplasm is referred to as </a:t>
            </a:r>
            <a:r>
              <a:rPr lang="en-US" altLang="en-US" sz="2800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endoplasm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organelles are the metabolic machinery of the cell and are like little organs themselves. </a:t>
            </a:r>
          </a:p>
          <a:p>
            <a:pPr eaLnBrk="1" hangingPunct="1"/>
            <a:endParaRPr lang="en-US" alt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Some major organelles that are suspended in the cytosol are the mitochondria, the endoplasmic reticulum, the Golgi apparatus, lysosomes. </a:t>
            </a:r>
          </a:p>
          <a:p>
            <a:pPr eaLnBrk="1" hangingPunct="1"/>
            <a:endParaRPr lang="en-US" alt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inclusions are chemical substances that store nutrients, secretory products and pigment granules. </a:t>
            </a:r>
          </a:p>
          <a:p>
            <a:pPr eaLnBrk="1" hangingPunct="1"/>
            <a:endParaRPr lang="en-US" alt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20" y="1417638"/>
            <a:ext cx="8156448" cy="5364162"/>
          </a:xfrm>
        </p:spPr>
        <p:txBody>
          <a:bodyPr>
            <a:normAutofit/>
          </a:bodyPr>
          <a:lstStyle/>
          <a:p>
            <a:pPr marL="82296" indent="0" eaLnBrk="1" hangingPunct="1">
              <a:buNone/>
            </a:pPr>
            <a:endParaRPr lang="en-US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GB" dirty="0" smtClean="0"/>
              <a:t>Spherical, oval or rod like bodies 0.5-1 micron in diameter and upto 7 microns in length.</a:t>
            </a:r>
            <a:endParaRPr lang="en-GB" dirty="0"/>
          </a:p>
        </p:txBody>
      </p:sp>
      <p:pic>
        <p:nvPicPr>
          <p:cNvPr id="7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8872"/>
            <a:ext cx="4648200" cy="4352201"/>
          </a:xfrm>
          <a:prstGeom prst="rect">
            <a:avLst/>
          </a:prstGeom>
          <a:noFill/>
        </p:spPr>
      </p:pic>
      <p:pic>
        <p:nvPicPr>
          <p:cNvPr id="8" name="Picture 4" descr="http://fusionanomaly.net/mitoch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277" y="3181350"/>
            <a:ext cx="4614752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57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Erythrocyte: no mitochondria.</a:t>
            </a:r>
          </a:p>
          <a:p>
            <a:r>
              <a:rPr lang="en-GB" dirty="0" smtClean="0"/>
              <a:t>Spermatozoa: Tail part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Powerhouse of the cell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Metabolic functions : </a:t>
            </a:r>
            <a:r>
              <a:rPr lang="en-GB" dirty="0" smtClean="0"/>
              <a:t>ETC, ATP generation, TCA, B-oxidation of fatty acid, ketone body synthesis, urea synthesis, heme synthesis, gluconeogenesis, pyrimidine synthesis</a:t>
            </a:r>
          </a:p>
          <a:p>
            <a:r>
              <a:rPr lang="en-GB" dirty="0" smtClean="0"/>
              <a:t>Role in proinflammatory singling and inflammatory diseases.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0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membranes: inner membrane convolutes into cristae which contains enzymes of ETC.</a:t>
            </a:r>
          </a:p>
          <a:p>
            <a:r>
              <a:rPr lang="en-GB" dirty="0" smtClean="0"/>
              <a:t>Outer membrane</a:t>
            </a:r>
          </a:p>
          <a:p>
            <a:r>
              <a:rPr lang="en-GB" dirty="0" smtClean="0"/>
              <a:t>Fluid matrix contains enzymes of TCA, urea cycle and heme synthesis.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Cytochrome P-450 system –inner mem, involved in steroidogenesis</a:t>
            </a:r>
          </a:p>
          <a:p>
            <a:r>
              <a:rPr lang="en-GB" dirty="0" smtClean="0"/>
              <a:t>Superoxide dismutase –cytosol &amp; mitochondria.</a:t>
            </a:r>
          </a:p>
          <a:p>
            <a:r>
              <a:rPr lang="en-GB" dirty="0" smtClean="0"/>
              <a:t>Specific DNA: Integral inner mem. Proteins are made by mitochondrial protein synthesizing machinery.</a:t>
            </a:r>
          </a:p>
          <a:p>
            <a:r>
              <a:rPr lang="en-GB" dirty="0" smtClean="0"/>
              <a:t>Outer mem. proteins: cellular DNA</a:t>
            </a:r>
          </a:p>
          <a:p>
            <a:r>
              <a:rPr lang="en-GB" dirty="0" smtClean="0"/>
              <a:t>Division of mitochondria : mitochondria DNA</a:t>
            </a:r>
          </a:p>
          <a:p>
            <a:r>
              <a:rPr lang="en-GB" dirty="0" smtClean="0"/>
              <a:t>TOM &amp; TIM </a:t>
            </a:r>
          </a:p>
          <a:p>
            <a:r>
              <a:rPr lang="en-GB" dirty="0" smtClean="0"/>
              <a:t>Antibiotics: </a:t>
            </a:r>
          </a:p>
          <a:p>
            <a:r>
              <a:rPr lang="en-GB" dirty="0" smtClean="0"/>
              <a:t>Endosymbiotic theory: Parasite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Hydrogen Bond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utoShape 2" descr="Hydrogen Bond Definition and Exam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Formation of Hydrogen Bonds in Water | Easy Biology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90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65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Lysosomes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Tiny organelles.</a:t>
            </a:r>
          </a:p>
          <a:p>
            <a:r>
              <a:rPr lang="en-GB" sz="2800" dirty="0" smtClean="0"/>
              <a:t>Incinerators-----Bags of enzymes.</a:t>
            </a:r>
          </a:p>
          <a:p>
            <a:r>
              <a:rPr lang="en-GB" sz="2800" dirty="0" smtClean="0"/>
              <a:t>Has acid pH , most enzyme are acid hydrolases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http://micro.magnet.fsu.edu/cells/lysosomes/images/lysosome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027" y="3505199"/>
            <a:ext cx="5495242" cy="334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52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Lysosome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20223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6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75"/>
              </a:spcBef>
              <a:spcAft>
                <a:spcPts val="575"/>
              </a:spcAft>
            </a:pPr>
            <a:r>
              <a:rPr lang="en-I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Exosomes</a:t>
            </a:r>
          </a:p>
          <a:p>
            <a:pPr>
              <a:spcBef>
                <a:spcPts val="575"/>
              </a:spcBef>
              <a:spcAft>
                <a:spcPts val="575"/>
              </a:spcAft>
            </a:pPr>
            <a:r>
              <a:rPr lang="en-IN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IN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membrane of a lysosome breaks, the enzymes released may also destroy the cell itself, giving lysosomes the name "</a:t>
            </a:r>
            <a:r>
              <a:rPr lang="en-IN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suicide bag". </a:t>
            </a: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75"/>
              </a:spcBef>
              <a:spcAft>
                <a:spcPts val="575"/>
              </a:spcAft>
            </a:pP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Hydrolysis of carbohydrates (glucosidase, </a:t>
            </a:r>
            <a:r>
              <a:rPr lang="en-US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fucosidase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, hyaluronidase); proteins (</a:t>
            </a:r>
            <a:r>
              <a:rPr lang="en-US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cathepsins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, collagenase, elastase); lipids (fatty acyl esterase, </a:t>
            </a:r>
            <a:r>
              <a:rPr lang="en-US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phopholipase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) and nucleic acids (phosphodiesterase).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5105400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GB" dirty="0" smtClean="0"/>
              <a:t>Gout</a:t>
            </a:r>
          </a:p>
          <a:p>
            <a:pPr marL="596646" indent="-514350">
              <a:buFont typeface="+mj-lt"/>
              <a:buAutoNum type="arabicPeriod"/>
            </a:pPr>
            <a:r>
              <a:rPr lang="en-GB" dirty="0" smtClean="0"/>
              <a:t>Following cell death: post-mortem autolysis</a:t>
            </a:r>
          </a:p>
          <a:p>
            <a:pPr marL="596646" indent="-514350">
              <a:buFont typeface="+mj-lt"/>
              <a:buAutoNum type="arabicPeriod"/>
            </a:pPr>
            <a:r>
              <a:rPr lang="en-GB" dirty="0" smtClean="0"/>
              <a:t>Tumor metastasis: Lysosomal proteases, </a:t>
            </a:r>
            <a:r>
              <a:rPr lang="en-GB" dirty="0" err="1" smtClean="0"/>
              <a:t>cathepsins</a:t>
            </a:r>
            <a:r>
              <a:rPr lang="en-GB" dirty="0" smtClean="0"/>
              <a:t>—degrade the basal lamina by hydrolysing collagen and elastin---distant metastasis</a:t>
            </a:r>
          </a:p>
          <a:p>
            <a:pPr marL="596646" indent="-514350">
              <a:buFont typeface="+mj-lt"/>
              <a:buAutoNum type="arabicPeriod"/>
            </a:pPr>
            <a:r>
              <a:rPr lang="en-GB" dirty="0" smtClean="0"/>
              <a:t>Genetic diseases: lysosomal enzymes def./abs—accumulation of lipids</a:t>
            </a:r>
          </a:p>
          <a:p>
            <a:pPr marL="596646" indent="-514350">
              <a:buFont typeface="+mj-lt"/>
              <a:buAutoNum type="arabicPeriod"/>
            </a:pPr>
            <a:r>
              <a:rPr lang="en-GB" dirty="0" smtClean="0"/>
              <a:t>Silicosis—Fibrosis—decrease in lung elasticity</a:t>
            </a:r>
          </a:p>
          <a:p>
            <a:pPr marL="596646" indent="-514350">
              <a:buFont typeface="+mj-lt"/>
              <a:buAutoNum type="arabicPeriod"/>
            </a:pPr>
            <a:r>
              <a:rPr lang="en-GB" dirty="0" smtClean="0"/>
              <a:t>Inclusion cell (I-cell) disease: </a:t>
            </a:r>
            <a:r>
              <a:rPr lang="en-IN" dirty="0"/>
              <a:t>a protein targeting defect – </a:t>
            </a:r>
            <a:r>
              <a:rPr lang="en-IN" dirty="0" smtClean="0"/>
              <a:t>accumulation </a:t>
            </a:r>
            <a:r>
              <a:rPr lang="en-IN" dirty="0"/>
              <a:t>of </a:t>
            </a:r>
            <a:r>
              <a:rPr lang="en-IN" dirty="0" err="1"/>
              <a:t>undegraded</a:t>
            </a:r>
            <a:r>
              <a:rPr lang="en-IN" dirty="0"/>
              <a:t> molecules – inclusion bodies.</a:t>
            </a:r>
          </a:p>
          <a:p>
            <a:pPr marL="596646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 descr="C:\Users\USER PC\Desktop\101fig_lys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652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Autophagy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943088" cy="521176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Lysosomes play a central role in autophagy. </a:t>
            </a:r>
            <a:endParaRPr lang="en-US" altLang="en-US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Helvetica" panose="020B0604020202020204" pitchFamily="34" charset="0"/>
              </a:rPr>
              <a:t>Autophagy </a:t>
            </a:r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is a </a:t>
            </a:r>
            <a:r>
              <a:rPr lang="en-US" altLang="en-US" dirty="0" smtClean="0">
                <a:solidFill>
                  <a:srgbClr val="000000"/>
                </a:solidFill>
                <a:cs typeface="Helvetica" panose="020B0604020202020204" pitchFamily="34" charset="0"/>
              </a:rPr>
              <a:t>self-digesting </a:t>
            </a:r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mechanism responsible for the removal of damaged organelles, malformed proteins during biosynthesis, and nonfunctional proteins. </a:t>
            </a:r>
            <a:endParaRPr lang="en-US" altLang="en-US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Helvetica" panose="020B0604020202020204" pitchFamily="34" charset="0"/>
              </a:rPr>
              <a:t>There </a:t>
            </a:r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are three general types of autophagy, namely, </a:t>
            </a:r>
            <a:r>
              <a:rPr lang="en-US" altLang="en-US" dirty="0" err="1">
                <a:solidFill>
                  <a:srgbClr val="000000"/>
                </a:solidFill>
                <a:cs typeface="Helvetica" panose="020B0604020202020204" pitchFamily="34" charset="0"/>
              </a:rPr>
              <a:t>microautophagy</a:t>
            </a:r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, chaperone-mediated autophagy (CMA), and </a:t>
            </a:r>
            <a:r>
              <a:rPr lang="en-US" altLang="en-US" dirty="0" err="1">
                <a:solidFill>
                  <a:srgbClr val="000000"/>
                </a:solidFill>
                <a:cs typeface="Helvetica" panose="020B0604020202020204" pitchFamily="34" charset="0"/>
              </a:rPr>
              <a:t>macroautophagy</a:t>
            </a:r>
            <a:r>
              <a:rPr lang="en-US" altLang="en-US" dirty="0">
                <a:solidFill>
                  <a:srgbClr val="000000"/>
                </a:solidFill>
                <a:cs typeface="Helvetica" panose="020B0604020202020204" pitchFamily="34" charset="0"/>
              </a:rPr>
              <a:t>.  </a:t>
            </a:r>
            <a:endParaRPr lang="en-US" altLang="en-US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 cell biology, a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vesicle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 a relatively small intracellular,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membrane-enclosed sac that stores or transports substances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vesicle is separated from the cytosol by at least one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lipid bilayers.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If there is only one lipid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bilayer, they are called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unilamellar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vesicles;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otherwise they are called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multilamellar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Vesicles store, transport,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or digest cellular products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and waste.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1000" y="0"/>
            <a:ext cx="5100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Vesicle</a:t>
            </a:r>
            <a:endParaRPr lang="en-US" altLang="en-US" sz="4400" u="sng" dirty="0">
              <a:latin typeface="Calibri" panose="020F0502020204030204" pitchFamily="34" charset="0"/>
            </a:endParaRPr>
          </a:p>
        </p:txBody>
      </p:sp>
      <p:pic>
        <p:nvPicPr>
          <p:cNvPr id="34820" name="Picture 3" descr="C:\Users\USER PC\Desktop\vesicl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238500"/>
            <a:ext cx="4318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400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Peroxisomes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panose="020F0502020204030204" pitchFamily="34" charset="0"/>
              </a:rPr>
              <a:t>Have granular matrix, 0.3-1.5 micron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panose="020F0502020204030204" pitchFamily="34" charset="0"/>
              </a:rPr>
              <a:t>Contain peroxidases and catalase , prominent in leucocytes and platelets.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Peroxidation of PUFA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Free radicals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Catalase and peroxidase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Have important role in : </a:t>
            </a:r>
            <a:r>
              <a:rPr lang="en-US" dirty="0" err="1" smtClean="0"/>
              <a:t>neurogdegenerative</a:t>
            </a:r>
            <a:r>
              <a:rPr lang="en-US" dirty="0" smtClean="0"/>
              <a:t> diseases and cancer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http://www.cartage.org.lb/en/themes/sciences/zoology/animalphysiology/anatomy/animalcellstructure/Peroxisomes/peroxi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3447288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Metabolism of free oxygen radicals.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Synthesis of cholesterol and ether lipids.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Bile acid formation.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Catabolism of long chain fatty acids. 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Peroxisomes have got an Important Role in Lipid Metabolism</a:t>
            </a:r>
            <a:endParaRPr lang="en-IN" altLang="en-US" sz="2400" b="1" dirty="0">
              <a:latin typeface="Calibri" panose="020F0502020204030204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Catabolism of purines, prostaglandins, </a:t>
            </a:r>
            <a:r>
              <a:rPr lang="en-US" alt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leucotrienes</a:t>
            </a: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Alcohol detoxification in liver.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Metabolism of estradiol.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0" y="228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Peroxisomes has got an Important Role in Lipid Metabolism</a:t>
            </a:r>
          </a:p>
        </p:txBody>
      </p:sp>
    </p:spTree>
    <p:extLst>
      <p:ext uri="{BB962C8B-B14F-4D97-AF65-F5344CB8AC3E}">
        <p14:creationId xmlns:p14="http://schemas.microsoft.com/office/powerpoint/2010/main" val="32278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Hydrophobic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Nonpolar groups have a tendency to associate with each other in an aqueous environment, called hydrophobic interaction.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Hydrophobic Interactions - Chemistr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3048000"/>
            <a:ext cx="66103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89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838200"/>
            <a:ext cx="7620000" cy="396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defRPr/>
            </a:pPr>
            <a:r>
              <a:rPr lang="en-US" altLang="en-US" sz="2400" i="1" dirty="0">
                <a:solidFill>
                  <a:srgbClr val="FF66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i="1" dirty="0">
                <a:solidFill>
                  <a:srgbClr val="CC00CC"/>
                </a:solidFill>
                <a:latin typeface="Calibri" panose="020F0502020204030204" pitchFamily="34" charset="0"/>
                <a:cs typeface="Times New Roman" pitchFamily="18" charset="0"/>
              </a:rPr>
              <a:t>Peroxisomes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are named so because they play unique role in Hydrogen Peroxide metabolism.</a:t>
            </a:r>
          </a:p>
          <a:p>
            <a:pPr marL="449263" indent="-449263" algn="just" eaLnBrk="1" hangingPunct="1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buSzPct val="105000"/>
              <a:buFontTx/>
              <a:buBlip>
                <a:blip r:embed="rId2"/>
              </a:buBlip>
              <a:defRPr/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Contain enzymes that use molecular oxygen to remove hydrogen atoms from specific substrates</a:t>
            </a:r>
            <a:r>
              <a:rPr lang="en-US" altLang="en-US" sz="2400" dirty="0">
                <a:solidFill>
                  <a:srgbClr val="FF66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buSzPct val="105000"/>
              <a:defRPr/>
            </a:pP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RH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 + O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 R + H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 marL="449263" indent="-449263" algn="just" eaLnBrk="1" hangingPunct="1">
              <a:spcBef>
                <a:spcPts val="575"/>
              </a:spcBef>
              <a:spcAft>
                <a:spcPts val="575"/>
              </a:spcAft>
              <a:buSzPct val="105000"/>
              <a:buFontTx/>
              <a:buBlip>
                <a:blip r:embed="rId2"/>
              </a:buBlip>
              <a:defRPr/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</a:rPr>
              <a:t>Hydrogen peroxide is used up or detoxified.</a:t>
            </a:r>
          </a:p>
          <a:p>
            <a:pPr marL="449263" indent="-449263" algn="just" eaLnBrk="1" hangingPunct="1">
              <a:spcBef>
                <a:spcPts val="575"/>
              </a:spcBef>
              <a:spcAft>
                <a:spcPts val="575"/>
              </a:spcAft>
              <a:buSzPct val="105000"/>
              <a:buFontTx/>
              <a:buBlip>
                <a:blip r:embed="rId2"/>
              </a:buBlip>
              <a:defRPr/>
            </a:pPr>
            <a:r>
              <a:rPr lang="en-US" altLang="en-US" sz="2400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Catalases  in peroxisome convert this hydrogen peroxide to water.</a:t>
            </a: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defRPr/>
            </a:pP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2H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O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 2 H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24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O + O</a:t>
            </a:r>
            <a:r>
              <a:rPr lang="en-US" altLang="en-US" sz="2400" baseline="-25000" dirty="0">
                <a:solidFill>
                  <a:srgbClr val="FF3399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2</a:t>
            </a:r>
            <a:endParaRPr lang="en-I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610600" cy="4908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IN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Peroxisomal biogenesis disorders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+mj-lt"/>
              <a:buAutoNum type="arabicPeriod"/>
              <a:defRPr/>
            </a:pP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Deficiency of </a:t>
            </a:r>
            <a:r>
              <a:rPr lang="en-IN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peroxisomal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matrix proteins can lead to </a:t>
            </a:r>
            <a:r>
              <a:rPr lang="en-IN" altLang="en-US" sz="2400" b="1" dirty="0" err="1" smtClean="0">
                <a:latin typeface="Calibri" panose="020F0502020204030204" pitchFamily="34" charset="0"/>
                <a:cs typeface="Times New Roman" pitchFamily="18" charset="0"/>
              </a:rPr>
              <a:t>adrenoleukodystrophy</a:t>
            </a:r>
            <a:r>
              <a:rPr lang="en-IN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 (ALD)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(Brown-</a:t>
            </a:r>
            <a:r>
              <a:rPr lang="en-IN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Schilder’s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disease) characterized by progressive degeneration of liver, kidney and brain. It is a rare autosomal recessive condition. The defect is due to insufficient oxidation of very long chain fatty acids (VLCFA) by peroxisomes.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+mj-lt"/>
              <a:buAutoNum type="arabicPeriod"/>
              <a:tabLst>
                <a:tab pos="363538" algn="l"/>
              </a:tabLst>
              <a:defRPr/>
            </a:pP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In </a:t>
            </a:r>
            <a:r>
              <a:rPr lang="en-IN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Zellweger syndrome,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proteins are not transported into the peroxisomes. This leads to formation of empty peroxisomes or </a:t>
            </a:r>
            <a:r>
              <a:rPr lang="en-IN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peroxisomal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ghosts inside the cells.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+mj-lt"/>
              <a:buAutoNum type="arabicPeriod"/>
              <a:defRPr/>
            </a:pPr>
            <a:r>
              <a:rPr lang="en-IN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Primary </a:t>
            </a:r>
            <a:r>
              <a:rPr lang="en-IN" altLang="en-US" sz="2400" b="1" dirty="0" err="1" smtClean="0">
                <a:latin typeface="Calibri" panose="020F0502020204030204" pitchFamily="34" charset="0"/>
                <a:cs typeface="Times New Roman" pitchFamily="18" charset="0"/>
              </a:rPr>
              <a:t>hyperoxaluria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is due to the defective </a:t>
            </a:r>
            <a:r>
              <a:rPr lang="en-IN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peroxisomal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metabolism of </a:t>
            </a:r>
            <a:r>
              <a:rPr lang="en-IN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glyoxalate</a:t>
            </a:r>
            <a:r>
              <a:rPr lang="en-IN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derived from glycine</a:t>
            </a:r>
            <a:endParaRPr lang="en-I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76200" y="198438"/>
            <a:ext cx="822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87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Clinical Significance of peroxisomes</a:t>
            </a:r>
          </a:p>
        </p:txBody>
      </p:sp>
    </p:spTree>
    <p:extLst>
      <p:ext uri="{BB962C8B-B14F-4D97-AF65-F5344CB8AC3E}">
        <p14:creationId xmlns:p14="http://schemas.microsoft.com/office/powerpoint/2010/main" val="10104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379538"/>
            <a:ext cx="39624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6477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Van der Waals forces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very weak forces of attraction between all atoms.</a:t>
            </a:r>
          </a:p>
          <a:p>
            <a:r>
              <a:rPr lang="en-GB" dirty="0" smtClean="0"/>
              <a:t>It occurs in all types of molecules, like polar and nonpolar.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 and Osmosis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1129456"/>
            <a:ext cx="9070848" cy="54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4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87962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Cell Organelles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577</TotalTime>
  <Words>1768</Words>
  <Application>Microsoft Office PowerPoint</Application>
  <PresentationFormat>On-screen Show (4:3)</PresentationFormat>
  <Paragraphs>306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Gadugi</vt:lpstr>
      <vt:lpstr>Gill Sans MT</vt:lpstr>
      <vt:lpstr>Helvetica</vt:lpstr>
      <vt:lpstr>Times</vt:lpstr>
      <vt:lpstr>Times New Roman</vt:lpstr>
      <vt:lpstr>Verdana</vt:lpstr>
      <vt:lpstr>Wingdings</vt:lpstr>
      <vt:lpstr>Wingdings 2</vt:lpstr>
      <vt:lpstr>Solstice</vt:lpstr>
      <vt:lpstr>Cell &amp; Cell Organelles</vt:lpstr>
      <vt:lpstr>Types of chemical bonds</vt:lpstr>
      <vt:lpstr>Covalent bonds &amp; Ionic bonds</vt:lpstr>
      <vt:lpstr>Hydrogen Bond</vt:lpstr>
      <vt:lpstr>Hydrophobic interaction</vt:lpstr>
      <vt:lpstr>Van der Waals forces</vt:lpstr>
      <vt:lpstr>Diffusion and Osmosis</vt:lpstr>
      <vt:lpstr>PowerPoint Presentation</vt:lpstr>
      <vt:lpstr>Cell Organelles</vt:lpstr>
      <vt:lpstr>PowerPoint Presentation</vt:lpstr>
      <vt:lpstr>Cell Theory</vt:lpstr>
      <vt:lpstr>Cell History</vt:lpstr>
      <vt:lpstr>Cell Characteristics</vt:lpstr>
      <vt:lpstr>Prokaryotic Cells</vt:lpstr>
      <vt:lpstr>Generalized Eukaryotic Cell</vt:lpstr>
      <vt:lpstr>Eukaryotic Cells</vt:lpstr>
      <vt:lpstr>Cell Size</vt:lpstr>
      <vt:lpstr>PowerPoint Presentation</vt:lpstr>
      <vt:lpstr>PowerPoint Presentation</vt:lpstr>
      <vt:lpstr>PowerPoint Presentation</vt:lpstr>
      <vt:lpstr>Cell organelles</vt:lpstr>
      <vt:lpstr>Nucleus</vt:lpstr>
      <vt:lpstr>PowerPoint Presentation</vt:lpstr>
      <vt:lpstr>PowerPoint Presentation</vt:lpstr>
      <vt:lpstr>Chromosomes</vt:lpstr>
      <vt:lpstr>Endoplasmic Reticulum</vt:lpstr>
      <vt:lpstr>PowerPoint Presentation</vt:lpstr>
      <vt:lpstr>Function of ER</vt:lpstr>
      <vt:lpstr>Ribosomes</vt:lpstr>
      <vt:lpstr>Golgi Apparatus</vt:lpstr>
      <vt:lpstr>Function of Golgi</vt:lpstr>
      <vt:lpstr>PowerPoint Presentation</vt:lpstr>
      <vt:lpstr>PowerPoint Presentation</vt:lpstr>
      <vt:lpstr>PowerPoint Presentation</vt:lpstr>
      <vt:lpstr>PowerPoint Presentation</vt:lpstr>
      <vt:lpstr>Mitochondria</vt:lpstr>
      <vt:lpstr>PowerPoint Presentation</vt:lpstr>
      <vt:lpstr>PowerPoint Presentation</vt:lpstr>
      <vt:lpstr>PowerPoint Presentation</vt:lpstr>
      <vt:lpstr>Lysosomes</vt:lpstr>
      <vt:lpstr>Lysosome function</vt:lpstr>
      <vt:lpstr>PowerPoint Presentation</vt:lpstr>
      <vt:lpstr>Clinical applications</vt:lpstr>
      <vt:lpstr>PowerPoint Presentation</vt:lpstr>
      <vt:lpstr>Autophagy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&amp; cell organelles</dc:title>
  <dc:creator>R.K.Shah</dc:creator>
  <cp:lastModifiedBy>Dell</cp:lastModifiedBy>
  <cp:revision>229</cp:revision>
  <dcterms:created xsi:type="dcterms:W3CDTF">2006-08-16T00:00:00Z</dcterms:created>
  <dcterms:modified xsi:type="dcterms:W3CDTF">2022-11-22T05:24:30Z</dcterms:modified>
</cp:coreProperties>
</file>