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9F47E-F4C7-425A-A61C-40614D5FB96C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D1A24-9088-42BB-90E5-657551C2DE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45C52C-2795-43F5-BE16-57E5C9469201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57054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130629" y="688975"/>
            <a:ext cx="8367258" cy="4797425"/>
          </a:xfrm>
        </p:spPr>
        <p:txBody>
          <a:bodyPr>
            <a:normAutofit/>
          </a:bodyPr>
          <a:lstStyle/>
          <a:p>
            <a:pPr algn="just"/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Arginine contains </a:t>
            </a:r>
            <a:r>
              <a:rPr lang="en-IN" altLang="en-US" sz="2400" dirty="0" err="1">
                <a:latin typeface="Times New Roman" pitchFamily="18" charset="0"/>
                <a:cs typeface="Times New Roman" pitchFamily="18" charset="0"/>
              </a:rPr>
              <a:t>guanidinium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 group. </a:t>
            </a:r>
          </a:p>
          <a:p>
            <a:pPr algn="just"/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It is a highly basic, </a:t>
            </a:r>
            <a:r>
              <a:rPr lang="it-IT" altLang="en-US" sz="2400" b="1" dirty="0">
                <a:latin typeface="Times New Roman" pitchFamily="18" charset="0"/>
                <a:cs typeface="Times New Roman" pitchFamily="18" charset="0"/>
              </a:rPr>
              <a:t>semi-essential </a:t>
            </a:r>
            <a:r>
              <a:rPr lang="it-IT" altLang="en-US" sz="2400" dirty="0">
                <a:latin typeface="Times New Roman" pitchFamily="18" charset="0"/>
                <a:cs typeface="Times New Roman" pitchFamily="18" charset="0"/>
              </a:rPr>
              <a:t>amino acid. </a:t>
            </a:r>
          </a:p>
          <a:p>
            <a:pPr algn="just"/>
            <a:r>
              <a:rPr lang="it-IT" altLang="en-US" sz="2400" dirty="0">
                <a:latin typeface="Times New Roman" pitchFamily="18" charset="0"/>
                <a:cs typeface="Times New Roman" pitchFamily="18" charset="0"/>
              </a:rPr>
              <a:t>Arginine is </a:t>
            </a:r>
            <a:r>
              <a:rPr lang="it-IT" altLang="en-US" sz="2400" b="1" dirty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it-IT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In the urea cycle, where arginase splits arginine into urea and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ornithine.</a:t>
            </a:r>
          </a:p>
          <a:p>
            <a:pPr algn="just"/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Arginine is necessary for the synthesis of creatine.</a:t>
            </a:r>
          </a:p>
          <a:p>
            <a:pPr algn="just"/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Arginine is the precursor of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nitric oxide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which is an important signal molecule in the body.</a:t>
            </a:r>
          </a:p>
          <a:p>
            <a:endParaRPr lang="en-I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8368" y="51029"/>
            <a:ext cx="3738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ARGININE (ARG) (R)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Buy L Arginine Nitric Oxide Amino-Acid capsules Online in India @ V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733799"/>
            <a:ext cx="2514600" cy="2932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7244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Content Placeholder 2"/>
          <p:cNvSpPr>
            <a:spLocks noGrp="1"/>
          </p:cNvSpPr>
          <p:nvPr>
            <p:ph idx="1"/>
          </p:nvPr>
        </p:nvSpPr>
        <p:spPr>
          <a:xfrm>
            <a:off x="1" y="701674"/>
            <a:ext cx="8497886" cy="5470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altLang="en-US" sz="2400" b="1" dirty="0" smtClean="0">
                <a:latin typeface="Times New Roman" pitchFamily="18" charset="0"/>
                <a:cs typeface="Times New Roman" pitchFamily="18" charset="0"/>
              </a:rPr>
              <a:t>1. Angina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pectoris: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Nitroprusside can directly release NO•. </a:t>
            </a:r>
          </a:p>
          <a:p>
            <a:r>
              <a:rPr lang="en-IN" altLang="en-US" sz="2400" dirty="0" err="1">
                <a:latin typeface="Times New Roman" pitchFamily="18" charset="0"/>
                <a:cs typeface="Times New Roman" pitchFamily="18" charset="0"/>
              </a:rPr>
              <a:t>Nitroglycerin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 (glyceryl </a:t>
            </a:r>
            <a:r>
              <a:rPr lang="en-IN" altLang="en-US" sz="2400" dirty="0" err="1">
                <a:latin typeface="Times New Roman" pitchFamily="18" charset="0"/>
                <a:cs typeface="Times New Roman" pitchFamily="18" charset="0"/>
              </a:rPr>
              <a:t>trinitrite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) requires </a:t>
            </a:r>
            <a:r>
              <a:rPr lang="en-IN" altLang="en-US" sz="2400" dirty="0" smtClean="0">
                <a:latin typeface="Times New Roman" pitchFamily="18" charset="0"/>
                <a:cs typeface="Times New Roman" pitchFamily="18" charset="0"/>
              </a:rPr>
              <a:t>glutathione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to produce NO•. </a:t>
            </a:r>
          </a:p>
          <a:p>
            <a:pPr algn="just"/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These will dilate coronary arteries, and are beneficial in treating angina pectoris</a:t>
            </a:r>
            <a:r>
              <a:rPr lang="en-IN" alt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IN" alt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altLang="en-US" sz="2400" b="1" dirty="0" smtClean="0">
                <a:latin typeface="Times New Roman" pitchFamily="18" charset="0"/>
                <a:cs typeface="Times New Roman" pitchFamily="18" charset="0"/>
              </a:rPr>
              <a:t>2. Pulmonary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hypertension: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Inhalation of NO• is useful in the treatment of pulmonary hypertension and high altitude pulmonary </a:t>
            </a:r>
            <a:r>
              <a:rPr lang="en-IN" altLang="en-US" sz="2400" dirty="0" err="1">
                <a:latin typeface="Times New Roman" pitchFamily="18" charset="0"/>
                <a:cs typeface="Times New Roman" pitchFamily="18" charset="0"/>
              </a:rPr>
              <a:t>edema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NO• produces pulmonary vasodilatation, without lowering systemic blood pressure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0200" y="112713"/>
            <a:ext cx="6196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2800" b="1" dirty="0">
                <a:solidFill>
                  <a:schemeClr val="bg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Nitric Oxide in Diseases and Treatment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30722" name="Picture 2" descr="Nitroglycerin: Uses, dosage, side effects, risks, an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476750"/>
            <a:ext cx="2768599" cy="2076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24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Content Placeholder 2"/>
          <p:cNvSpPr>
            <a:spLocks noGrp="1"/>
          </p:cNvSpPr>
          <p:nvPr>
            <p:ph idx="1"/>
          </p:nvPr>
        </p:nvSpPr>
        <p:spPr>
          <a:xfrm>
            <a:off x="190499" y="688975"/>
            <a:ext cx="8216901" cy="54197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altLang="en-US" sz="2400" b="1" dirty="0" smtClean="0">
                <a:latin typeface="Times New Roman" pitchFamily="18" charset="0"/>
                <a:cs typeface="Times New Roman" pitchFamily="18" charset="0"/>
              </a:rPr>
              <a:t>3. Impotence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NO• relaxes smooth muscles in the corpus </a:t>
            </a:r>
            <a:r>
              <a:rPr lang="en-IN" altLang="en-US" sz="2400" dirty="0" err="1">
                <a:latin typeface="Times New Roman" pitchFamily="18" charset="0"/>
                <a:cs typeface="Times New Roman" pitchFamily="18" charset="0"/>
              </a:rPr>
              <a:t>cavernosum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 and increases blood flow into the penis and </a:t>
            </a:r>
            <a:r>
              <a:rPr lang="en-IN" alt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alt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altLang="en-US" sz="2400" dirty="0" smtClean="0">
                <a:latin typeface="Times New Roman" pitchFamily="18" charset="0"/>
                <a:cs typeface="Times New Roman" pitchFamily="18" charset="0"/>
              </a:rPr>
              <a:t>makes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it erect. </a:t>
            </a:r>
          </a:p>
          <a:p>
            <a:pPr algn="just"/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Sildenafil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citrate (Viagra) selectively inhibits the specific </a:t>
            </a:r>
            <a:r>
              <a:rPr lang="en-IN" altLang="en-US" sz="2400" dirty="0" err="1">
                <a:latin typeface="Times New Roman" pitchFamily="18" charset="0"/>
                <a:cs typeface="Times New Roman" pitchFamily="18" charset="0"/>
              </a:rPr>
              <a:t>phosphodiesterase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 type 5 (PDE-5); thus inhibiting hydrolysis of </a:t>
            </a:r>
            <a:r>
              <a:rPr lang="en-IN" altLang="en-US" sz="2400" dirty="0" err="1">
                <a:latin typeface="Times New Roman" pitchFamily="18" charset="0"/>
                <a:cs typeface="Times New Roman" pitchFamily="18" charset="0"/>
              </a:rPr>
              <a:t>cGMP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, and increasing the concentration of </a:t>
            </a:r>
            <a:r>
              <a:rPr lang="en-IN" altLang="en-US" sz="2400" dirty="0" err="1">
                <a:latin typeface="Times New Roman" pitchFamily="18" charset="0"/>
                <a:cs typeface="Times New Roman" pitchFamily="18" charset="0"/>
              </a:rPr>
              <a:t>cGMP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 in corpus </a:t>
            </a:r>
            <a:r>
              <a:rPr lang="en-IN" altLang="en-US" sz="2400" dirty="0" err="1">
                <a:latin typeface="Times New Roman" pitchFamily="18" charset="0"/>
                <a:cs typeface="Times New Roman" pitchFamily="18" charset="0"/>
              </a:rPr>
              <a:t>cavernosum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975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67652"/>
            <a:ext cx="5943600" cy="59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278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114299" y="831056"/>
            <a:ext cx="8383587" cy="4375944"/>
          </a:xfrm>
        </p:spPr>
        <p:txBody>
          <a:bodyPr>
            <a:normAutofit/>
          </a:bodyPr>
          <a:lstStyle/>
          <a:p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The acidic amino acids are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glutamic acid and aspartic acid. </a:t>
            </a:r>
          </a:p>
          <a:p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Glutamine and asparagine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are the </a:t>
            </a:r>
            <a:r>
              <a:rPr lang="en-IN" altLang="en-US" sz="2400" dirty="0" smtClean="0">
                <a:latin typeface="Times New Roman" pitchFamily="18" charset="0"/>
                <a:cs typeface="Times New Roman" pitchFamily="18" charset="0"/>
              </a:rPr>
              <a:t>corresponding </a:t>
            </a:r>
            <a:r>
              <a:rPr lang="en-IN" altLang="en-US" sz="2400" b="1" dirty="0" smtClean="0">
                <a:latin typeface="Times New Roman" pitchFamily="18" charset="0"/>
                <a:cs typeface="Times New Roman" pitchFamily="18" charset="0"/>
              </a:rPr>
              <a:t>amides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formed by addition of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ammonia 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to the extra carboxyl group to form an amide. </a:t>
            </a:r>
          </a:p>
          <a:p>
            <a:r>
              <a:rPr lang="en-IN" altLang="en-US" sz="2400" dirty="0" smtClean="0">
                <a:latin typeface="Times New Roman" pitchFamily="18" charset="0"/>
                <a:cs typeface="Times New Roman" pitchFamily="18" charset="0"/>
              </a:rPr>
              <a:t>All the four amino acids are used for protein synthesis and serve important metabolic functions</a:t>
            </a:r>
            <a:r>
              <a:rPr lang="en-IN" altLang="en-US" sz="2400" dirty="0" smtClean="0"/>
              <a:t>. </a:t>
            </a:r>
            <a:endParaRPr lang="en-IN" alt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Acidic </a:t>
            </a:r>
            <a:r>
              <a:rPr lang="en-I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Amino Acids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886763"/>
            <a:ext cx="8383587" cy="3955762"/>
          </a:xfrm>
        </p:spPr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Transamination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reactions: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Most amino acids transfer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their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amino group to alpha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glutaric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acid to form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glutamic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acid.</a:t>
            </a:r>
          </a:p>
          <a:p>
            <a:pPr marL="0" indent="0">
              <a:buNone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		aminotransferase</a:t>
            </a:r>
          </a:p>
          <a:p>
            <a:pPr marL="0" indent="0">
              <a:buNone/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Amino acid +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Alpha keto glutarate </a:t>
            </a:r>
            <a:r>
              <a:rPr lang="en-IN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indent="0">
              <a:buNone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				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Alpha keto acid	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+ </a:t>
            </a:r>
          </a:p>
          <a:p>
            <a:pPr marL="0" indent="0">
              <a:buNone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				Glutamic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acid</a:t>
            </a: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IN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GLUTAMIC </a:t>
            </a:r>
            <a:r>
              <a:rPr lang="en-I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ACID (GLU) (E)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8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1" y="786246"/>
            <a:ext cx="8294686" cy="50569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2"/>
              <a:defRPr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Glutamic acid is also formed during the metabolism of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histidine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arginine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+mj-lt"/>
              <a:buAutoNum type="arabicPeriod" startAt="2"/>
              <a:defRPr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3"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Oxidative deamination: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Glutamic acid is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deaminated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to form alpha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glutarate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by the enzyme glutamate dehydrogenase with the help of NAD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          Glutamic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acid -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Alpha ketoglutarate + </a:t>
            </a:r>
            <a:r>
              <a:rPr lang="it-IT" sz="2400" dirty="0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it-IT" sz="2400" i="1" dirty="0" smtClean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marL="0" indent="0" algn="just">
              <a:buNone/>
              <a:defRPr/>
            </a:pPr>
            <a:endParaRPr lang="it-IT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eriod" startAt="4"/>
              <a:defRPr/>
            </a:pP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Glutamic acid enters the TCA cycle as α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, gets converted to oxaloacetate and enters the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pathway</a:t>
            </a:r>
            <a:r>
              <a:rPr lang="en-IN" sz="2400" dirty="0" smtClean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34335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626" y="1624084"/>
            <a:ext cx="7486374" cy="33303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78486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69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068" y="685800"/>
            <a:ext cx="8724331" cy="5486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N-acetyl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glutamate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(NAG) is a positive modifier of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carbamoyl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phosphate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-I in the mitochondria.</a:t>
            </a:r>
          </a:p>
          <a:p>
            <a:pPr marL="0" indent="0" algn="just">
              <a:buNone/>
              <a:defRPr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Glutamic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acid + Acetyl-CoA</a:t>
            </a:r>
          </a:p>
          <a:p>
            <a:pPr marL="0" indent="0" algn="just">
              <a:buNone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			 → NAG + CoASH</a:t>
            </a:r>
          </a:p>
          <a:p>
            <a:pPr marL="457200" indent="-457200" algn="just">
              <a:buFont typeface="+mj-lt"/>
              <a:buAutoNum type="arabicPeriod" startAt="6"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Gamma </a:t>
            </a:r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carboxy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glutamic acid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(GCGA) is present in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gamma carboxyl group is added as a post-translational modification, which needs vitamin K</a:t>
            </a:r>
          </a:p>
        </p:txBody>
      </p:sp>
    </p:spTree>
    <p:extLst>
      <p:ext uri="{BB962C8B-B14F-4D97-AF65-F5344CB8AC3E}">
        <p14:creationId xmlns:p14="http://schemas.microsoft.com/office/powerpoint/2010/main" xmlns="" val="17023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125" y="688975"/>
            <a:ext cx="8347762" cy="54252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 startAt="8"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Excitatory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neurotransmitter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Neurons contain NMDA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N-methyl-D-aspartate) receptor.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Stimulation of NMDA receptors by glutamate opens calcium channel, leading to stimulation of NOS (nitric oxide synthase).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This in turn, results in transient production of NO• (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nitric oxide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This raises the cellular level of cyclic GMP and neurons are excited.</a:t>
            </a:r>
          </a:p>
          <a:p>
            <a:pPr marL="457200" indent="-457200" algn="just">
              <a:buFont typeface="+mj-lt"/>
              <a:buAutoNum type="arabicPeriod" startAt="9"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Glutathione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Glutamate is a constituent of 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tripeptide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400" dirty="0">
                <a:latin typeface="Times New Roman" pitchFamily="18" charset="0"/>
                <a:cs typeface="Times New Roman" pitchFamily="18" charset="0"/>
              </a:rPr>
              <a:t>glutathione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 typeface="+mj-lt"/>
              <a:buAutoNum type="arabicPeriod" startAt="10"/>
              <a:defRPr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Glutamic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acid is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decarboxylated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to GABA.</a:t>
            </a:r>
          </a:p>
        </p:txBody>
      </p:sp>
    </p:spTree>
    <p:extLst>
      <p:ext uri="{BB962C8B-B14F-4D97-AF65-F5344CB8AC3E}">
        <p14:creationId xmlns:p14="http://schemas.microsoft.com/office/powerpoint/2010/main" xmlns="" val="362356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9" y="688976"/>
            <a:ext cx="8383587" cy="3433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Metabolism: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Glutamic acid on decarboxylation gives rise to gamma-amino butyric acid (GABA).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Part of the glutamate in the brain can be shunted through the GABA pathway and catabolized to succinate.</a:t>
            </a:r>
          </a:p>
          <a:p>
            <a:pPr algn="just">
              <a:defRPr/>
            </a:pP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GABA is an inhibitory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neurotransmitter because it opens the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chloride channels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post-synaptic membranes in CNS.</a:t>
            </a:r>
          </a:p>
          <a:p>
            <a:pPr marL="0" indent="0">
              <a:buNone/>
              <a:defRPr/>
            </a:pPr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76439" y="82877"/>
            <a:ext cx="5982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Gamma-Amino Butyric Acid (GABA)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339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703488"/>
            <a:ext cx="8367258" cy="531631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It is a toxic pollutant of air and automobile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exhausts.</a:t>
            </a:r>
          </a:p>
          <a:p>
            <a:pPr>
              <a:defRPr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is shown to possess more potential biological functions than any other known molecule.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vasodilatory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effect of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nitroglycerine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is due to the release of NO˙.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“Endothelium derived relaxing factor” (EDRF) is required for arterial dilatation.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EDRF is chemically NO˙.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6461" y="73191"/>
            <a:ext cx="37369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NITRIC OXIDE (NO˙)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06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657" y="703489"/>
            <a:ext cx="8338230" cy="539251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Pyridoxal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phosphate: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Both the formation and catabolism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GABA requires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pyridoxal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phosphate as coenzyme.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Therefore, in pyridoxine deficiency, GABA formation is reduced.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Since GABA is an inhibitory transmitter, a low level of GABA or deficiency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pyridoxal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phosphate would lead to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convulsions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Sodium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valproate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which inhibits GABA oxidase is used in the treatment of epilepsy.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Congenital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deficiencies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of GABA amino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and succinic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semialdehyde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dehydrogenase (leading to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hydroxy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butyric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aciduria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) are reported, but are very rare.</a:t>
            </a:r>
          </a:p>
        </p:txBody>
      </p:sp>
    </p:spTree>
    <p:extLst>
      <p:ext uri="{BB962C8B-B14F-4D97-AF65-F5344CB8AC3E}">
        <p14:creationId xmlns:p14="http://schemas.microsoft.com/office/powerpoint/2010/main" xmlns="" val="4176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514" y="861585"/>
            <a:ext cx="3236686" cy="51939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78486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413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710275"/>
            <a:ext cx="8323716" cy="4351338"/>
          </a:xfrm>
        </p:spPr>
        <p:txBody>
          <a:bodyPr>
            <a:noAutofit/>
          </a:bodyPr>
          <a:lstStyle/>
          <a:p>
            <a:pPr algn="just">
              <a:defRPr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It is a </a:t>
            </a:r>
            <a:r>
              <a:rPr lang="en-IN" sz="2400" b="1" dirty="0" err="1" smtClean="0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amino acid. </a:t>
            </a:r>
          </a:p>
          <a:p>
            <a:pPr algn="just">
              <a:defRPr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is synthesized from glutamic acid.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amidation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of glutamic acid to glutamine is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catalyzed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by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glutamine </a:t>
            </a:r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synthetase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Glutamic acid can react with a molecule of NH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presence of ATP.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This reaction is important in ammonia trapping in brain as well as for transport of ammonia in a nontoxic form. </a:t>
            </a:r>
          </a:p>
          <a:p>
            <a:pPr algn="just">
              <a:defRPr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Glutamine is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hydrolyzed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to glutamate and NH</a:t>
            </a:r>
            <a:r>
              <a:rPr lang="en-IN" sz="2400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by the enzyme </a:t>
            </a:r>
            <a:r>
              <a:rPr lang="en-IN" sz="2400" dirty="0" err="1" smtClean="0">
                <a:latin typeface="Times New Roman" pitchFamily="18" charset="0"/>
                <a:cs typeface="Times New Roman" pitchFamily="18" charset="0"/>
              </a:rPr>
              <a:t>glutaminase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reaction is seen in the renal tubular cells.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ammonia reacts with H+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to form NH4+ to excrete hydrogen ions in urine.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2400" y="134733"/>
            <a:ext cx="4127028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GLUTAMINE (GLN) (Q)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42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688975"/>
            <a:ext cx="8352744" cy="5494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Major fate of glutamine is to be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hydrolyzed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to glutamate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Glutamic acid is then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deaminated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to alpha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and enters TCA cycle for further catabolism.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N atoms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3 and 9 of purines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are derived from glutamine.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Glutamine is the source of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3rd N of pyrimidine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Glutamine is the source of NH</a:t>
            </a:r>
            <a:r>
              <a:rPr lang="en-IN" sz="2400" i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group of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guanine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cytosine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Glutamine is a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conjugating agent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, e.g. production of phenyl acetyl glutamine.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Glutamine donates the amino group of amino sugars and amide group of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nicotinamide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8486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74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5" y="688975"/>
            <a:ext cx="8367261" cy="4351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It is a non-essential, </a:t>
            </a:r>
            <a:r>
              <a:rPr lang="en-IN" sz="2400" b="1" dirty="0" err="1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amino acid. </a:t>
            </a:r>
          </a:p>
          <a:p>
            <a:pPr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Aspartate, on transamination gives rise to oxaloacetate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which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initiates the TCA cycle.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Aspartate amino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transferase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(AST) transfers the amino group of aspartate to alpha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ketoglutarate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to form oxaloacetate.</a:t>
            </a:r>
          </a:p>
          <a:p>
            <a:pPr marL="0" indent="0" algn="just">
              <a:buNone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			(AST) (PLP)</a:t>
            </a:r>
          </a:p>
          <a:p>
            <a:pPr marL="0" indent="0" algn="just">
              <a:buNone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Aspartate + 	-------------------</a:t>
            </a:r>
            <a:r>
              <a:rPr lang="en-IN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Oxalo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acetate</a:t>
            </a:r>
          </a:p>
          <a:p>
            <a:pPr marL="0" indent="0" algn="just">
              <a:buNone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	alpha ketoglutarate 		          + Glutamate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8486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38113"/>
            <a:ext cx="993775" cy="138588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" name="Rectangle 1"/>
          <p:cNvSpPr/>
          <p:nvPr/>
        </p:nvSpPr>
        <p:spPr>
          <a:xfrm>
            <a:off x="190500" y="-4160"/>
            <a:ext cx="45706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ASPARTIC ACID (ASP) (D)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7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3" y="688975"/>
            <a:ext cx="8374063" cy="5943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AST is increased in cardiac ischemia and in hepatic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Malate aspartate shuttle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transfers the cytoplasmic NADH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into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mitochondria for oxidation in the electron transport chain.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Aspartic acid is an important member of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urea cycle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It directly contributes its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alpha amino group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to the urea molecule.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carbon skeleton of aspartate can also enter the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glucogenic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pathway as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fumarate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Citrulline + Aspartate </a:t>
            </a:r>
            <a:r>
              <a:rPr lang="en-IN" sz="2400" dirty="0"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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Arginine + Fumarate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8486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138113"/>
            <a:ext cx="993775" cy="1385887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87155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228600" y="805656"/>
            <a:ext cx="8458200" cy="4114800"/>
          </a:xfrm>
        </p:spPr>
        <p:txBody>
          <a:bodyPr/>
          <a:lstStyle/>
          <a:p>
            <a:r>
              <a:rPr lang="en-IN" altLang="en-US" sz="2400" dirty="0" err="1" smtClean="0"/>
              <a:t>Histidine</a:t>
            </a:r>
            <a:r>
              <a:rPr lang="en-IN" altLang="en-US" sz="2400" dirty="0" smtClean="0"/>
              <a:t> has an imidazole ring. </a:t>
            </a:r>
          </a:p>
          <a:p>
            <a:r>
              <a:rPr lang="en-IN" altLang="en-US" sz="2400" dirty="0" smtClean="0"/>
              <a:t>It is a </a:t>
            </a:r>
            <a:r>
              <a:rPr lang="en-IN" altLang="en-US" sz="2400" b="1" dirty="0" smtClean="0"/>
              <a:t>semi-essential </a:t>
            </a:r>
            <a:r>
              <a:rPr lang="en-IN" altLang="en-US" sz="2400" dirty="0" smtClean="0"/>
              <a:t>basic amino acid. </a:t>
            </a:r>
          </a:p>
          <a:p>
            <a:r>
              <a:rPr lang="en-IN" altLang="en-US" sz="2400" dirty="0" smtClean="0"/>
              <a:t>Its </a:t>
            </a:r>
            <a:r>
              <a:rPr lang="en-IN" altLang="en-US" sz="2400" dirty="0" err="1" smtClean="0"/>
              <a:t>pK</a:t>
            </a:r>
            <a:r>
              <a:rPr lang="en-IN" altLang="en-US" sz="2400" dirty="0" smtClean="0"/>
              <a:t> value is 6.1; and hence in proteins, </a:t>
            </a:r>
            <a:r>
              <a:rPr lang="en-IN" altLang="en-US" sz="2400" dirty="0" err="1" smtClean="0"/>
              <a:t>histidine</a:t>
            </a:r>
            <a:r>
              <a:rPr lang="en-IN" altLang="en-US" sz="2400" dirty="0" smtClean="0"/>
              <a:t> is responsible for the maximum </a:t>
            </a:r>
            <a:r>
              <a:rPr lang="en-IN" altLang="en-US" sz="2400" b="1" dirty="0" smtClean="0"/>
              <a:t>buffering </a:t>
            </a:r>
            <a:r>
              <a:rPr lang="en-IN" altLang="en-US" sz="2400" dirty="0" smtClean="0"/>
              <a:t>action.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" y="7620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IN" altLang="en-US" sz="2800" b="1" dirty="0" err="1" smtClean="0">
                <a:solidFill>
                  <a:schemeClr val="bg1"/>
                </a:solidFill>
                <a:latin typeface="+mj-lt"/>
              </a:rPr>
              <a:t>Histidine</a:t>
            </a:r>
            <a:r>
              <a:rPr lang="en-IN" altLang="en-US" sz="28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IN" altLang="en-US" sz="2800" b="1" dirty="0">
                <a:solidFill>
                  <a:schemeClr val="bg1"/>
                </a:solidFill>
                <a:latin typeface="+mj-lt"/>
              </a:rPr>
              <a:t>(HIS) (H)</a:t>
            </a:r>
            <a:endParaRPr lang="en-IN" altLang="en-US" sz="2800" b="1" dirty="0">
              <a:solidFill>
                <a:schemeClr val="bg1"/>
              </a:solidFill>
              <a:latin typeface="+mj-lt"/>
              <a:ea typeface="Gadug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3133" y="762000"/>
            <a:ext cx="4792984" cy="4929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Box 2"/>
          <p:cNvSpPr txBox="1">
            <a:spLocks noChangeArrowheads="1"/>
          </p:cNvSpPr>
          <p:nvPr/>
        </p:nvSpPr>
        <p:spPr bwMode="auto">
          <a:xfrm>
            <a:off x="3124200" y="5710535"/>
            <a:ext cx="31983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IN" altLang="en-US" sz="2400" dirty="0">
                <a:latin typeface="+mj-lt"/>
              </a:rPr>
              <a:t>Metabolism of </a:t>
            </a:r>
            <a:r>
              <a:rPr lang="en-IN" altLang="en-US" sz="2400" dirty="0" err="1">
                <a:latin typeface="+mj-lt"/>
              </a:rPr>
              <a:t>histidine</a:t>
            </a:r>
            <a:r>
              <a:rPr lang="en-IN" altLang="en-US" sz="2400" dirty="0">
                <a:latin typeface="+mj-lt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8486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" y="138113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458200" cy="4114800"/>
          </a:xfrm>
        </p:spPr>
        <p:txBody>
          <a:bodyPr/>
          <a:lstStyle/>
          <a:p>
            <a:r>
              <a:rPr lang="en-IN" altLang="en-US" sz="2400" dirty="0" smtClean="0"/>
              <a:t>Glutamic acid is </a:t>
            </a:r>
            <a:r>
              <a:rPr lang="en-IN" altLang="en-US" sz="2400" dirty="0" err="1" smtClean="0"/>
              <a:t>transaminated</a:t>
            </a:r>
            <a:r>
              <a:rPr lang="en-IN" altLang="en-US" sz="2400" dirty="0" smtClean="0"/>
              <a:t> to alpha </a:t>
            </a:r>
            <a:r>
              <a:rPr lang="en-IN" altLang="en-US" sz="2400" dirty="0" err="1" smtClean="0"/>
              <a:t>keto</a:t>
            </a:r>
            <a:r>
              <a:rPr lang="en-IN" altLang="en-US" sz="2400" dirty="0" smtClean="0"/>
              <a:t> </a:t>
            </a:r>
            <a:r>
              <a:rPr lang="en-IN" altLang="en-US" sz="2400" dirty="0" err="1" smtClean="0"/>
              <a:t>glutarate</a:t>
            </a:r>
            <a:r>
              <a:rPr lang="en-IN" altLang="en-US" sz="2400" dirty="0" smtClean="0"/>
              <a:t> </a:t>
            </a:r>
            <a:br>
              <a:rPr lang="en-IN" altLang="en-US" sz="2400" dirty="0" smtClean="0"/>
            </a:br>
            <a:r>
              <a:rPr lang="en-IN" altLang="en-US" sz="2400" dirty="0" smtClean="0"/>
              <a:t>which can be converted to glucose. </a:t>
            </a:r>
          </a:p>
          <a:p>
            <a:r>
              <a:rPr lang="en-IN" altLang="en-US" sz="2400" dirty="0" smtClean="0"/>
              <a:t>So </a:t>
            </a:r>
            <a:r>
              <a:rPr lang="en-IN" altLang="en-US" sz="2400" dirty="0" err="1" smtClean="0"/>
              <a:t>histidine</a:t>
            </a:r>
            <a:r>
              <a:rPr lang="en-IN" altLang="en-US" sz="2400" dirty="0" smtClean="0"/>
              <a:t> is </a:t>
            </a:r>
            <a:r>
              <a:rPr lang="en-IN" altLang="en-US" sz="2400" b="1" dirty="0" err="1" smtClean="0"/>
              <a:t>glucogenic</a:t>
            </a:r>
            <a:r>
              <a:rPr lang="en-IN" altLang="en-US" sz="2400" dirty="0" smtClean="0"/>
              <a:t>. </a:t>
            </a:r>
          </a:p>
          <a:p>
            <a:r>
              <a:rPr lang="en-IN" altLang="en-US" sz="2400" dirty="0" err="1" smtClean="0"/>
              <a:t>Histidine</a:t>
            </a:r>
            <a:r>
              <a:rPr lang="en-IN" altLang="en-US" sz="2400" dirty="0" smtClean="0"/>
              <a:t> contributes to the </a:t>
            </a:r>
            <a:r>
              <a:rPr lang="en-IN" altLang="en-US" sz="2400" b="1" dirty="0" smtClean="0"/>
              <a:t>one-carbon pool</a:t>
            </a:r>
            <a:r>
              <a:rPr lang="en-IN" altLang="en-US" sz="2400" dirty="0" smtClean="0"/>
              <a:t>.</a:t>
            </a:r>
          </a:p>
          <a:p>
            <a:r>
              <a:rPr lang="en-IN" altLang="en-US" sz="2400" dirty="0" smtClean="0"/>
              <a:t>When </a:t>
            </a:r>
            <a:r>
              <a:rPr lang="en-IN" altLang="en-US" sz="2400" b="1" dirty="0" smtClean="0"/>
              <a:t>folic acid </a:t>
            </a:r>
            <a:r>
              <a:rPr lang="en-IN" altLang="en-US" sz="2400" dirty="0" smtClean="0"/>
              <a:t>is deficient, </a:t>
            </a:r>
            <a:r>
              <a:rPr lang="en-IN" altLang="en-US" sz="2400" b="1" dirty="0" smtClean="0"/>
              <a:t>FIGLU is excreted </a:t>
            </a:r>
            <a:r>
              <a:rPr lang="en-IN" altLang="en-US" sz="2400" dirty="0" smtClean="0"/>
              <a:t>in urine.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" y="138113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701" y="724972"/>
            <a:ext cx="6413122" cy="540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237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2056" y="763719"/>
            <a:ext cx="6338938" cy="46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2"/>
          <p:cNvSpPr txBox="1">
            <a:spLocks noChangeArrowheads="1"/>
          </p:cNvSpPr>
          <p:nvPr/>
        </p:nvSpPr>
        <p:spPr bwMode="auto">
          <a:xfrm>
            <a:off x="2465851" y="5496580"/>
            <a:ext cx="36150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IN" altLang="en-US" sz="2400" dirty="0">
                <a:latin typeface="+mj-lt"/>
              </a:rPr>
              <a:t>Metabolism</a:t>
            </a:r>
            <a:r>
              <a:rPr lang="en-IN" altLang="en-US" sz="2800" dirty="0">
                <a:latin typeface="+mj-lt"/>
              </a:rPr>
              <a:t> of histamine.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8486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" y="138113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3979422"/>
              </p:ext>
            </p:extLst>
          </p:nvPr>
        </p:nvGraphicFramePr>
        <p:xfrm>
          <a:off x="381124" y="914400"/>
          <a:ext cx="8116764" cy="5105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3270"/>
                <a:gridCol w="5493494"/>
              </a:tblGrid>
              <a:tr h="434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Tissue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Effect</a:t>
                      </a:r>
                      <a:endParaRPr lang="en-I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</a:tr>
              <a:tr h="15912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1. Blood vessels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Pulmonary venous dilation; superficial temporal artery dilation (migraine). Large veins, smaller </a:t>
                      </a:r>
                      <a:r>
                        <a:rPr lang="en-US" sz="1800" b="1" dirty="0" err="1">
                          <a:effectLst/>
                        </a:rPr>
                        <a:t>venules</a:t>
                      </a:r>
                      <a:r>
                        <a:rPr lang="en-US" sz="1800" b="1" dirty="0">
                          <a:effectLst/>
                        </a:rPr>
                        <a:t> and capillaries are </a:t>
                      </a:r>
                      <a:r>
                        <a:rPr lang="en-US" sz="1800" b="1" dirty="0" err="1">
                          <a:effectLst/>
                        </a:rPr>
                        <a:t>dialated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</a:tr>
              <a:tr h="7956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2. Cardiovascular system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Fall in BP; increased capillary permeability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</a:tr>
              <a:tr h="913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3. Heart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 err="1">
                          <a:effectLst/>
                        </a:rPr>
                        <a:t>Chronotropic</a:t>
                      </a:r>
                      <a:r>
                        <a:rPr lang="en-US" sz="1800" b="1" dirty="0">
                          <a:effectLst/>
                        </a:rPr>
                        <a:t> and </a:t>
                      </a:r>
                      <a:r>
                        <a:rPr lang="en-US" sz="1800" b="1" dirty="0" err="1">
                          <a:effectLst/>
                        </a:rPr>
                        <a:t>ionotropic</a:t>
                      </a:r>
                      <a:r>
                        <a:rPr lang="en-US" sz="1800" b="1" dirty="0">
                          <a:effectLst/>
                        </a:rPr>
                        <a:t> effect on heart, coronary artery flow is increased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</a:tr>
              <a:tr h="9134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4.Smooth muscles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Direct stimulant; contraction of bronchial muscles; bronchospasm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</a:tr>
              <a:tr h="45702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>
                          <a:effectLst/>
                        </a:rPr>
                        <a:t>5.Exocrine glands</a:t>
                      </a:r>
                      <a:endParaRPr lang="en-IN" sz="1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</a:rPr>
                        <a:t>Stimulates gastric acid secretion</a:t>
                      </a:r>
                      <a:endParaRPr lang="en-IN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79" marR="56679" marT="7872" marB="0"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78486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152400" y="138113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13933" y="116669"/>
            <a:ext cx="5235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Summary of </a:t>
            </a:r>
            <a:r>
              <a:rPr lang="en-US" altLang="en-US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Action </a:t>
            </a:r>
            <a:r>
              <a:rPr lang="en-US" altLang="en-US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of </a:t>
            </a:r>
            <a:r>
              <a:rPr lang="en-US" altLang="en-US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Histamine</a:t>
            </a:r>
            <a:endParaRPr lang="en-US" altLang="en-US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5486400"/>
          </a:xfrm>
        </p:spPr>
        <p:txBody>
          <a:bodyPr>
            <a:normAutofit/>
          </a:bodyPr>
          <a:lstStyle/>
          <a:p>
            <a:r>
              <a:rPr lang="en-IN" altLang="en-US" sz="2400" dirty="0" smtClean="0"/>
              <a:t>Certain antigens, such as penicillin will elicit </a:t>
            </a:r>
            <a:r>
              <a:rPr lang="en-IN" altLang="en-US" sz="2400" dirty="0" err="1" smtClean="0"/>
              <a:t>IgE</a:t>
            </a:r>
            <a:r>
              <a:rPr lang="en-IN" altLang="en-US" sz="2400" dirty="0" smtClean="0"/>
              <a:t> </a:t>
            </a:r>
            <a:br>
              <a:rPr lang="en-IN" altLang="en-US" sz="2400" dirty="0" smtClean="0"/>
            </a:br>
            <a:r>
              <a:rPr lang="en-IN" altLang="en-US" sz="2400" dirty="0" smtClean="0"/>
              <a:t>antibodies that are fixed on the mast cells. </a:t>
            </a:r>
          </a:p>
          <a:p>
            <a:pPr algn="just"/>
            <a:r>
              <a:rPr lang="en-IN" altLang="en-US" sz="2400" dirty="0" smtClean="0"/>
              <a:t>When the next dose of penicillin is injected, it reacts with the antibodies; and degranulation of mast cells takes place. </a:t>
            </a:r>
          </a:p>
          <a:p>
            <a:pPr algn="just"/>
            <a:r>
              <a:rPr lang="en-IN" altLang="en-US" sz="2400" dirty="0" smtClean="0"/>
              <a:t>Histamine and slow reacting substance (SRS) are released. </a:t>
            </a:r>
          </a:p>
          <a:p>
            <a:pPr algn="just"/>
            <a:r>
              <a:rPr lang="en-IN" altLang="en-US" sz="2400" dirty="0" smtClean="0"/>
              <a:t>This leads to peripheral vasodilatation, fall in blood pressure and </a:t>
            </a:r>
            <a:r>
              <a:rPr lang="en-IN" altLang="en-US" sz="2400" b="1" dirty="0" smtClean="0"/>
              <a:t>anaphylaxis</a:t>
            </a:r>
            <a:r>
              <a:rPr lang="en-IN" altLang="en-US" sz="2400" dirty="0" smtClean="0"/>
              <a:t>.</a:t>
            </a:r>
          </a:p>
          <a:p>
            <a:r>
              <a:rPr lang="en-IN" altLang="en-US" sz="2400" b="1" dirty="0"/>
              <a:t>Antihistamines </a:t>
            </a:r>
            <a:r>
              <a:rPr lang="en-IN" altLang="en-US" sz="2400" dirty="0"/>
              <a:t>are drugs which block </a:t>
            </a:r>
            <a:r>
              <a:rPr lang="en-IN" altLang="en-US" sz="2400" dirty="0" smtClean="0"/>
              <a:t>histamine receptors</a:t>
            </a:r>
            <a:r>
              <a:rPr lang="en-IN" altLang="en-US" sz="2400" dirty="0"/>
              <a:t>. </a:t>
            </a:r>
          </a:p>
          <a:p>
            <a:pPr algn="just"/>
            <a:r>
              <a:rPr lang="en-IN" altLang="en-US" sz="2400" dirty="0"/>
              <a:t>They are used to control allergic and anaphylactic reactions. </a:t>
            </a:r>
          </a:p>
          <a:p>
            <a:pPr algn="just"/>
            <a:r>
              <a:rPr lang="en-IN" altLang="en-US" sz="2400" dirty="0"/>
              <a:t>The stimulant effect of histamine on gastric acid secretion is by acting on H2 receptors.</a:t>
            </a:r>
          </a:p>
          <a:p>
            <a:pPr algn="just"/>
            <a:r>
              <a:rPr lang="en-IN" altLang="en-US" sz="2400" dirty="0"/>
              <a:t>Hence, H2 receptor antagonists are used in the treatment of acid peptic ulcers of stomach.</a:t>
            </a:r>
          </a:p>
          <a:p>
            <a:pPr algn="just"/>
            <a:endParaRPr lang="en-IN" altLang="en-US" sz="2400" dirty="0" smtClean="0"/>
          </a:p>
          <a:p>
            <a:endParaRPr lang="en-IN" altLang="en-US" sz="2400" dirty="0" smtClean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" y="138113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304799" y="685800"/>
            <a:ext cx="8382001" cy="4114800"/>
          </a:xfrm>
        </p:spPr>
        <p:txBody>
          <a:bodyPr/>
          <a:lstStyle/>
          <a:p>
            <a:pPr algn="just"/>
            <a:r>
              <a:rPr lang="en-IN" altLang="en-US" sz="2400" dirty="0" smtClean="0"/>
              <a:t>It is an autosomal </a:t>
            </a:r>
            <a:r>
              <a:rPr lang="en-IN" altLang="en-US" sz="2400" b="1" dirty="0" smtClean="0"/>
              <a:t>recessive </a:t>
            </a:r>
            <a:r>
              <a:rPr lang="en-IN" altLang="en-US" sz="2400" dirty="0" smtClean="0"/>
              <a:t>disease. </a:t>
            </a:r>
          </a:p>
          <a:p>
            <a:r>
              <a:rPr lang="en-IN" altLang="en-US" sz="2400" dirty="0" smtClean="0"/>
              <a:t>The deficiency of </a:t>
            </a:r>
            <a:r>
              <a:rPr lang="en-IN" altLang="en-US" sz="2400" b="1" dirty="0" err="1" smtClean="0"/>
              <a:t>histidase</a:t>
            </a:r>
            <a:r>
              <a:rPr lang="en-IN" altLang="en-US" sz="2400" b="1" dirty="0" smtClean="0"/>
              <a:t> </a:t>
            </a:r>
            <a:r>
              <a:rPr lang="en-IN" altLang="en-US" sz="2400" dirty="0" smtClean="0"/>
              <a:t>leads to accumulation of </a:t>
            </a:r>
            <a:br>
              <a:rPr lang="en-IN" altLang="en-US" sz="2400" dirty="0" smtClean="0"/>
            </a:br>
            <a:r>
              <a:rPr lang="en-IN" altLang="en-US" sz="2400" dirty="0" err="1" smtClean="0"/>
              <a:t>histidine</a:t>
            </a:r>
            <a:r>
              <a:rPr lang="en-IN" altLang="en-US" sz="2400" dirty="0" smtClean="0"/>
              <a:t> in blood and body fluids and increased excretion of imidazole pyruvic acid in urine. </a:t>
            </a:r>
          </a:p>
          <a:p>
            <a:pPr algn="just"/>
            <a:r>
              <a:rPr lang="en-IN" altLang="en-US" sz="2400" dirty="0" smtClean="0"/>
              <a:t>The clinical features include </a:t>
            </a:r>
            <a:r>
              <a:rPr lang="en-IN" altLang="en-US" sz="2400" b="1" dirty="0" smtClean="0"/>
              <a:t>mental retardation </a:t>
            </a:r>
            <a:r>
              <a:rPr lang="en-IN" altLang="en-US" sz="2400" dirty="0" smtClean="0"/>
              <a:t>and delayed speech development. </a:t>
            </a:r>
          </a:p>
          <a:p>
            <a:pPr algn="just"/>
            <a:r>
              <a:rPr lang="en-IN" altLang="en-US" sz="2400" dirty="0" smtClean="0"/>
              <a:t>A low </a:t>
            </a:r>
            <a:r>
              <a:rPr lang="en-IN" altLang="en-US" sz="2400" dirty="0" err="1" smtClean="0"/>
              <a:t>histidine</a:t>
            </a:r>
            <a:r>
              <a:rPr lang="en-IN" altLang="en-US" sz="2400" dirty="0" smtClean="0"/>
              <a:t> diet may have some effect.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" y="76200"/>
            <a:ext cx="7391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IN" altLang="en-US" sz="2800" b="1" dirty="0" err="1">
                <a:solidFill>
                  <a:schemeClr val="bg1"/>
                </a:solidFill>
                <a:latin typeface="+mj-lt"/>
              </a:rPr>
              <a:t>Histidinemia</a:t>
            </a:r>
            <a:endParaRPr lang="en-IN" altLang="en-US" sz="2800" b="1" dirty="0">
              <a:solidFill>
                <a:schemeClr val="bg1"/>
              </a:solidFill>
              <a:latin typeface="+mj-lt"/>
              <a:ea typeface="Gadug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228600" y="823799"/>
            <a:ext cx="8458200" cy="4114800"/>
          </a:xfrm>
        </p:spPr>
        <p:txBody>
          <a:bodyPr/>
          <a:lstStyle/>
          <a:p>
            <a:r>
              <a:rPr lang="en-IN" altLang="en-US" sz="2400" dirty="0" smtClean="0"/>
              <a:t>It is due to the deficiency of </a:t>
            </a:r>
            <a:r>
              <a:rPr lang="en-IN" altLang="en-US" sz="2400" dirty="0" err="1" smtClean="0"/>
              <a:t>urocanase</a:t>
            </a:r>
            <a:r>
              <a:rPr lang="en-IN" altLang="en-US" sz="2400" dirty="0" smtClean="0"/>
              <a:t>. </a:t>
            </a:r>
          </a:p>
          <a:p>
            <a:r>
              <a:rPr lang="en-IN" altLang="en-US" sz="2400" dirty="0" err="1" smtClean="0"/>
              <a:t>Urocanic</a:t>
            </a:r>
            <a:r>
              <a:rPr lang="en-IN" altLang="en-US" sz="2400" dirty="0" smtClean="0"/>
              <a:t> acid and </a:t>
            </a:r>
            <a:r>
              <a:rPr lang="en-IN" altLang="en-US" sz="2400" dirty="0" err="1" smtClean="0"/>
              <a:t>histidine</a:t>
            </a:r>
            <a:r>
              <a:rPr lang="en-IN" altLang="en-US" sz="2400" dirty="0" smtClean="0"/>
              <a:t> are excreted in urine. </a:t>
            </a:r>
          </a:p>
          <a:p>
            <a:r>
              <a:rPr lang="en-IN" altLang="en-US" sz="2400" dirty="0" smtClean="0"/>
              <a:t>Clinical manifestations are minimal.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8486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" y="138113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7702" y="82877"/>
            <a:ext cx="2998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b="1" dirty="0" err="1">
                <a:solidFill>
                  <a:schemeClr val="bg1"/>
                </a:solidFill>
                <a:latin typeface="+mj-lt"/>
              </a:rPr>
              <a:t>Urocanic</a:t>
            </a:r>
            <a:r>
              <a:rPr lang="en-IN" altLang="en-US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IN" altLang="en-US" b="1" dirty="0" err="1">
                <a:solidFill>
                  <a:schemeClr val="bg1"/>
                </a:solidFill>
                <a:latin typeface="+mj-lt"/>
              </a:rPr>
              <a:t>Aciduria</a:t>
            </a:r>
            <a:endParaRPr lang="en-IN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1"/>
          <p:cNvSpPr txBox="1">
            <a:spLocks noChangeArrowheads="1"/>
          </p:cNvSpPr>
          <p:nvPr/>
        </p:nvSpPr>
        <p:spPr bwMode="auto">
          <a:xfrm>
            <a:off x="381000" y="685800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IN" altLang="en-US" sz="2400" dirty="0" smtClean="0">
                <a:latin typeface="+mj-lt"/>
              </a:rPr>
              <a:t>It </a:t>
            </a:r>
            <a:r>
              <a:rPr lang="en-IN" altLang="en-US" sz="2400" dirty="0">
                <a:latin typeface="+mj-lt"/>
              </a:rPr>
              <a:t>has dominant type inheritance. The defect is in the </a:t>
            </a:r>
            <a:endParaRPr lang="en-IN" altLang="en-US" sz="2400" dirty="0" smtClean="0">
              <a:latin typeface="+mj-lt"/>
            </a:endParaRPr>
          </a:p>
          <a:p>
            <a:pPr algn="just"/>
            <a:r>
              <a:rPr lang="en-IN" altLang="en-US" sz="2400" dirty="0" smtClean="0">
                <a:latin typeface="+mj-lt"/>
              </a:rPr>
              <a:t>transport </a:t>
            </a:r>
            <a:r>
              <a:rPr lang="en-IN" altLang="en-US" sz="2400" dirty="0">
                <a:latin typeface="+mj-lt"/>
              </a:rPr>
              <a:t>mechanism in kidney tubules. </a:t>
            </a:r>
            <a:r>
              <a:rPr lang="en-IN" altLang="en-US" sz="2400" dirty="0" err="1">
                <a:latin typeface="+mj-lt"/>
              </a:rPr>
              <a:t>Cerebromacular</a:t>
            </a:r>
            <a:endParaRPr lang="en-IN" altLang="en-US" sz="2400" dirty="0">
              <a:latin typeface="+mj-lt"/>
            </a:endParaRPr>
          </a:p>
          <a:p>
            <a:pPr algn="just"/>
            <a:r>
              <a:rPr lang="en-IN" altLang="en-US" sz="2400" dirty="0">
                <a:latin typeface="+mj-lt"/>
              </a:rPr>
              <a:t>and </a:t>
            </a:r>
            <a:r>
              <a:rPr lang="en-IN" altLang="en-US" sz="2400" b="1" dirty="0">
                <a:latin typeface="+mj-lt"/>
              </a:rPr>
              <a:t>retinal degeneration </a:t>
            </a:r>
            <a:r>
              <a:rPr lang="en-IN" altLang="en-US" sz="2400" dirty="0">
                <a:latin typeface="+mj-lt"/>
              </a:rPr>
              <a:t>may cause blindness.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78486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52400" y="138113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IN" altLang="en-US" sz="28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1000" y="7620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altLang="en-US" b="1" i="1" dirty="0">
                <a:solidFill>
                  <a:schemeClr val="bg1"/>
                </a:solidFill>
              </a:rPr>
              <a:t>Imidazole </a:t>
            </a:r>
            <a:r>
              <a:rPr lang="en-IN" altLang="en-US" b="1" i="1" dirty="0" smtClean="0">
                <a:solidFill>
                  <a:schemeClr val="bg1"/>
                </a:solidFill>
              </a:rPr>
              <a:t> Aminoaciduria</a:t>
            </a:r>
            <a:endParaRPr lang="en-IN" altLang="en-US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"/>
          <p:cNvSpPr txBox="1">
            <a:spLocks noChangeArrowheads="1"/>
          </p:cNvSpPr>
          <p:nvPr/>
        </p:nvSpPr>
        <p:spPr bwMode="auto">
          <a:xfrm>
            <a:off x="457200" y="381000"/>
            <a:ext cx="8153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IN" altLang="en-US" sz="2400" b="1" i="1" dirty="0">
              <a:latin typeface="+mj-lt"/>
            </a:endParaRPr>
          </a:p>
          <a:p>
            <a:r>
              <a:rPr lang="en-IN" altLang="en-US" sz="2400" dirty="0">
                <a:latin typeface="+mj-lt"/>
              </a:rPr>
              <a:t>About 5 g of </a:t>
            </a:r>
            <a:r>
              <a:rPr lang="en-IN" altLang="en-US" sz="2400" dirty="0" err="1">
                <a:latin typeface="+mj-lt"/>
              </a:rPr>
              <a:t>histidine</a:t>
            </a:r>
            <a:r>
              <a:rPr lang="en-IN" altLang="en-US" sz="2400" dirty="0">
                <a:latin typeface="+mj-lt"/>
              </a:rPr>
              <a:t> is given three times at 4-hourly </a:t>
            </a:r>
            <a:endParaRPr lang="en-IN" altLang="en-US" sz="2400" dirty="0" smtClean="0">
              <a:latin typeface="+mj-lt"/>
            </a:endParaRPr>
          </a:p>
          <a:p>
            <a:r>
              <a:rPr lang="en-IN" altLang="en-US" sz="2400" dirty="0" smtClean="0">
                <a:latin typeface="+mj-lt"/>
              </a:rPr>
              <a:t>intervals</a:t>
            </a:r>
            <a:r>
              <a:rPr lang="en-IN" altLang="en-US" sz="2400" dirty="0">
                <a:latin typeface="+mj-lt"/>
              </a:rPr>
              <a:t>. Urine is collected for 24 hour after the initial dose.</a:t>
            </a:r>
          </a:p>
          <a:p>
            <a:pPr algn="just"/>
            <a:endParaRPr lang="en-IN" altLang="en-US" sz="2400" dirty="0">
              <a:latin typeface="+mj-lt"/>
            </a:endParaRPr>
          </a:p>
          <a:p>
            <a:pPr algn="just"/>
            <a:r>
              <a:rPr lang="en-IN" altLang="en-US" sz="2400" dirty="0">
                <a:latin typeface="+mj-lt"/>
              </a:rPr>
              <a:t>Normally less than 30 mg of FIGLU is excreted within 1 day; the value is increased in </a:t>
            </a:r>
            <a:r>
              <a:rPr lang="en-IN" altLang="en-US" sz="2400" dirty="0" err="1">
                <a:latin typeface="+mj-lt"/>
              </a:rPr>
              <a:t>folate</a:t>
            </a:r>
            <a:r>
              <a:rPr lang="en-IN" altLang="en-US" sz="2400" dirty="0">
                <a:latin typeface="+mj-lt"/>
              </a:rPr>
              <a:t> deficiency. </a:t>
            </a:r>
          </a:p>
          <a:p>
            <a:pPr algn="just"/>
            <a:endParaRPr lang="en-IN" altLang="en-US" sz="2400" dirty="0">
              <a:latin typeface="+mj-lt"/>
            </a:endParaRPr>
          </a:p>
          <a:p>
            <a:pPr algn="just"/>
            <a:r>
              <a:rPr lang="en-IN" altLang="en-US" sz="2400" dirty="0">
                <a:latin typeface="+mj-lt"/>
              </a:rPr>
              <a:t>Since folic acid can be directly estimated by ELISA method, the </a:t>
            </a:r>
            <a:r>
              <a:rPr lang="en-IN" altLang="en-US" sz="2400" dirty="0" smtClean="0">
                <a:latin typeface="+mj-lt"/>
              </a:rPr>
              <a:t>FIGLU excretion </a:t>
            </a:r>
            <a:r>
              <a:rPr lang="en-IN" altLang="en-US" sz="2400" dirty="0">
                <a:latin typeface="+mj-lt"/>
              </a:rPr>
              <a:t>test is rarely done nowadays.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89154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304800" y="76200"/>
            <a:ext cx="7391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IN" altLang="en-US" sz="2800" b="1" i="1" dirty="0">
                <a:solidFill>
                  <a:schemeClr val="bg1"/>
                </a:solidFill>
                <a:latin typeface="+mj-lt"/>
              </a:rPr>
              <a:t>FIGLU Excretion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4114800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it-IT" sz="2400" dirty="0"/>
              <a:t>Proline is a non-essential glucogenic amino acid. </a:t>
            </a:r>
            <a:endParaRPr lang="it-IT" sz="2400" dirty="0" smtClean="0"/>
          </a:p>
          <a:p>
            <a:pPr algn="just">
              <a:defRPr/>
            </a:pPr>
            <a:r>
              <a:rPr lang="it-IT" sz="2400" dirty="0" smtClean="0"/>
              <a:t>Proline </a:t>
            </a:r>
            <a:r>
              <a:rPr lang="en-IN" sz="2400" dirty="0" smtClean="0"/>
              <a:t>does </a:t>
            </a:r>
            <a:r>
              <a:rPr lang="en-IN" sz="2400" dirty="0"/>
              <a:t>not participate in the transaminase reaction.</a:t>
            </a:r>
          </a:p>
          <a:p>
            <a:pPr algn="just">
              <a:defRPr/>
            </a:pPr>
            <a:r>
              <a:rPr lang="en-IN" sz="2400" dirty="0" err="1"/>
              <a:t>Proline</a:t>
            </a:r>
            <a:r>
              <a:rPr lang="en-IN" sz="2400" dirty="0"/>
              <a:t> is converted to </a:t>
            </a:r>
            <a:r>
              <a:rPr lang="en-IN" sz="2400" dirty="0" err="1"/>
              <a:t>dehydroproline</a:t>
            </a:r>
            <a:r>
              <a:rPr lang="en-IN" sz="2400" dirty="0"/>
              <a:t>, and then to </a:t>
            </a:r>
            <a:r>
              <a:rPr lang="en-IN" sz="2400" dirty="0" smtClean="0"/>
              <a:t>glutamate, which </a:t>
            </a:r>
            <a:r>
              <a:rPr lang="en-IN" sz="2400" dirty="0"/>
              <a:t>enters the citric acid cycle for </a:t>
            </a:r>
            <a:r>
              <a:rPr lang="en-IN" sz="2400" dirty="0" smtClean="0"/>
              <a:t>complete oxidation</a:t>
            </a:r>
            <a:r>
              <a:rPr lang="en-IN" sz="2400" dirty="0"/>
              <a:t>.</a:t>
            </a:r>
          </a:p>
          <a:p>
            <a:pPr algn="just">
              <a:defRPr/>
            </a:pPr>
            <a:r>
              <a:rPr lang="en-IN" sz="2400" dirty="0" err="1"/>
              <a:t>Proline</a:t>
            </a:r>
            <a:r>
              <a:rPr lang="en-IN" sz="2400" dirty="0"/>
              <a:t> is incorporated into the protein, and </a:t>
            </a:r>
            <a:r>
              <a:rPr lang="en-IN" sz="2400" dirty="0" smtClean="0"/>
              <a:t>then </a:t>
            </a:r>
            <a:r>
              <a:rPr lang="en-IN" sz="2400" dirty="0" err="1" smtClean="0"/>
              <a:t>hydroxylated</a:t>
            </a:r>
            <a:r>
              <a:rPr lang="en-IN" sz="2400" dirty="0" smtClean="0"/>
              <a:t> </a:t>
            </a:r>
            <a:r>
              <a:rPr lang="en-IN" sz="2400" dirty="0"/>
              <a:t>to </a:t>
            </a:r>
            <a:r>
              <a:rPr lang="en-IN" sz="2400" dirty="0" err="1"/>
              <a:t>hydroxy</a:t>
            </a:r>
            <a:r>
              <a:rPr lang="en-IN" sz="2400" dirty="0"/>
              <a:t> </a:t>
            </a:r>
            <a:r>
              <a:rPr lang="en-IN" sz="2400" dirty="0" err="1"/>
              <a:t>proline</a:t>
            </a:r>
            <a:r>
              <a:rPr lang="en-IN" sz="2400" dirty="0"/>
              <a:t>, by the enzyme </a:t>
            </a:r>
            <a:r>
              <a:rPr lang="en-IN" sz="2400" b="1" dirty="0" err="1" smtClean="0"/>
              <a:t>prolyl</a:t>
            </a:r>
            <a:r>
              <a:rPr lang="en-IN" sz="2400" b="1" dirty="0" smtClean="0"/>
              <a:t> hydroxylase</a:t>
            </a:r>
            <a:r>
              <a:rPr lang="en-IN" sz="2400" dirty="0"/>
              <a:t>. </a:t>
            </a:r>
            <a:endParaRPr lang="en-IN" sz="2400" dirty="0" smtClean="0"/>
          </a:p>
          <a:p>
            <a:pPr algn="just">
              <a:defRPr/>
            </a:pPr>
            <a:r>
              <a:rPr lang="en-IN" sz="2400" dirty="0" smtClean="0"/>
              <a:t>The </a:t>
            </a:r>
            <a:r>
              <a:rPr lang="en-IN" sz="2400" dirty="0"/>
              <a:t>hydroxylation requires </a:t>
            </a:r>
            <a:r>
              <a:rPr lang="en-IN" sz="2400" dirty="0" smtClean="0"/>
              <a:t>molecular oxygen</a:t>
            </a:r>
            <a:r>
              <a:rPr lang="en-IN" sz="2400" dirty="0"/>
              <a:t>, </a:t>
            </a:r>
            <a:r>
              <a:rPr lang="en-IN" sz="2400" dirty="0" err="1"/>
              <a:t>ascorbate</a:t>
            </a:r>
            <a:r>
              <a:rPr lang="en-IN" sz="2400" dirty="0"/>
              <a:t>, iron and alpha </a:t>
            </a:r>
            <a:r>
              <a:rPr lang="en-IN" sz="2400" dirty="0" err="1"/>
              <a:t>keto</a:t>
            </a:r>
            <a:r>
              <a:rPr lang="en-IN" sz="2400" dirty="0"/>
              <a:t> </a:t>
            </a:r>
            <a:r>
              <a:rPr lang="en-IN" sz="2400" dirty="0" err="1"/>
              <a:t>glutarate</a:t>
            </a:r>
            <a:r>
              <a:rPr lang="en-IN" sz="24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8486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52400" y="56346"/>
            <a:ext cx="80772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IN" altLang="en-US" sz="2500" b="1" dirty="0" err="1" smtClean="0">
                <a:solidFill>
                  <a:schemeClr val="bg1"/>
                </a:solidFill>
              </a:rPr>
              <a:t>Proline</a:t>
            </a:r>
            <a:r>
              <a:rPr lang="en-IN" altLang="en-US" sz="2500" b="1" dirty="0" smtClean="0">
                <a:solidFill>
                  <a:schemeClr val="bg1"/>
                </a:solidFill>
              </a:rPr>
              <a:t> </a:t>
            </a:r>
            <a:r>
              <a:rPr lang="en-IN" altLang="en-US" sz="2500" b="1" dirty="0">
                <a:solidFill>
                  <a:schemeClr val="bg1"/>
                </a:solidFill>
              </a:rPr>
              <a:t>(PRO) (P) </a:t>
            </a:r>
            <a:r>
              <a:rPr lang="en-IN" altLang="en-US" sz="2500" b="1" dirty="0" smtClean="0">
                <a:solidFill>
                  <a:schemeClr val="bg1"/>
                </a:solidFill>
              </a:rPr>
              <a:t>and </a:t>
            </a:r>
            <a:r>
              <a:rPr lang="en-IN" altLang="en-US" sz="2500" b="1" dirty="0" err="1" smtClean="0">
                <a:solidFill>
                  <a:schemeClr val="bg1"/>
                </a:solidFill>
              </a:rPr>
              <a:t>Hydroxyproline</a:t>
            </a:r>
            <a:endParaRPr lang="en-IN" altLang="en-US" sz="2500" b="1" dirty="0">
              <a:solidFill>
                <a:schemeClr val="bg1"/>
              </a:solidFill>
              <a:latin typeface="Times New Roman" pitchFamily="18" charset="0"/>
              <a:ea typeface="Gadug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30" y="688974"/>
            <a:ext cx="8367257" cy="5131255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I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Metabolic Fate</a:t>
            </a:r>
          </a:p>
          <a:p>
            <a:pPr algn="just">
              <a:defRPr/>
            </a:pP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NO• combines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with oxygen to form NO</a:t>
            </a:r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These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nitrites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are excreted through urine. </a:t>
            </a:r>
            <a:endParaRPr lang="en-IN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en-IN" sz="2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On exposure to superoxide anion (O•2</a:t>
            </a:r>
            <a:r>
              <a:rPr lang="en-IN" sz="2800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), nitric oxide (NO•) is converted to a highly reactive free radical, </a:t>
            </a:r>
            <a:r>
              <a:rPr lang="en-IN" sz="2800" b="1" dirty="0" err="1">
                <a:latin typeface="Times New Roman" pitchFamily="18" charset="0"/>
                <a:cs typeface="Times New Roman" pitchFamily="18" charset="0"/>
              </a:rPr>
              <a:t>peroxynitrite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(OONO•), which causes lipid peroxidation, cell injury and cell death.</a:t>
            </a:r>
          </a:p>
        </p:txBody>
      </p:sp>
    </p:spTree>
    <p:extLst>
      <p:ext uri="{BB962C8B-B14F-4D97-AF65-F5344CB8AC3E}">
        <p14:creationId xmlns:p14="http://schemas.microsoft.com/office/powerpoint/2010/main" xmlns="" val="112820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703488"/>
            <a:ext cx="8193087" cy="4859111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There are 3 isoforms of NOS, these are products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8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3 different genes. </a:t>
            </a:r>
          </a:p>
          <a:p>
            <a:pPr algn="just">
              <a:buNone/>
              <a:defRPr/>
            </a:pP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All forms are seen in almost all tissues.</a:t>
            </a:r>
          </a:p>
          <a:p>
            <a:pPr algn="just">
              <a:buNone/>
              <a:defRPr/>
            </a:pPr>
            <a:r>
              <a:rPr lang="en-IN" sz="2800" b="1" dirty="0" smtClean="0">
                <a:latin typeface="Times New Roman" pitchFamily="18" charset="0"/>
                <a:cs typeface="Times New Roman" pitchFamily="18" charset="0"/>
              </a:rPr>
              <a:t>1. Neuronal </a:t>
            </a:r>
            <a:r>
              <a:rPr lang="en-IN" sz="2800" b="1" dirty="0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: NOS-1 or </a:t>
            </a: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nNOS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or neuronal NOS is seen in central and peripheral neurons. </a:t>
            </a:r>
          </a:p>
          <a:p>
            <a:pPr algn="just">
              <a:defRPr/>
            </a:pPr>
            <a:r>
              <a:rPr lang="en-IN" sz="2800" dirty="0" err="1">
                <a:latin typeface="Times New Roman" pitchFamily="18" charset="0"/>
                <a:cs typeface="Times New Roman" pitchFamily="18" charset="0"/>
              </a:rPr>
              <a:t>Nitrogenic</a:t>
            </a:r>
            <a:r>
              <a:rPr lang="en-IN" sz="2800" dirty="0">
                <a:latin typeface="Times New Roman" pitchFamily="18" charset="0"/>
                <a:cs typeface="Times New Roman" pitchFamily="18" charset="0"/>
              </a:rPr>
              <a:t> neurons are seen especially in cerebellum and gastrointestinal tract.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6608" y="87251"/>
            <a:ext cx="35173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ISO-Enzymes </a:t>
            </a:r>
            <a:r>
              <a:rPr lang="en-I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of NOS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4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276" y="1066800"/>
            <a:ext cx="8652124" cy="4876799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2.Macrophage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: NOS-2 or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iNOS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or inducible NOS or macrophage NOS is mainly seen in macrophages and neutrophils.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 It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is induced by cytokines (interleukin-1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necrosis factor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  <a:defRPr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  <a:defRPr/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IN" altLang="en-US" sz="2400" b="1" dirty="0" smtClean="0">
                <a:latin typeface="Times New Roman" pitchFamily="18" charset="0"/>
                <a:cs typeface="Times New Roman" pitchFamily="18" charset="0"/>
              </a:rPr>
              <a:t>3.Endothelial </a:t>
            </a: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NOS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: NOS-3 or </a:t>
            </a:r>
            <a:r>
              <a:rPr lang="en-IN" altLang="en-US" sz="2400" dirty="0" err="1">
                <a:latin typeface="Times New Roman" pitchFamily="18" charset="0"/>
                <a:cs typeface="Times New Roman" pitchFamily="18" charset="0"/>
              </a:rPr>
              <a:t>eNOS</a:t>
            </a:r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 or endothelial NOS is seen in endothelial cells, platelets, endocardium and myocardium. </a:t>
            </a:r>
          </a:p>
          <a:p>
            <a:pPr algn="just"/>
            <a:r>
              <a:rPr lang="en-IN" altLang="en-US" sz="2400" dirty="0">
                <a:latin typeface="Times New Roman" pitchFamily="18" charset="0"/>
                <a:cs typeface="Times New Roman" pitchFamily="18" charset="0"/>
              </a:rPr>
              <a:t>In these sites, the NO• is constantly produced and released, so as to have arterial relaxation.</a:t>
            </a:r>
          </a:p>
          <a:p>
            <a:pPr>
              <a:defRPr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4787" y="83521"/>
            <a:ext cx="4985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Iso</a:t>
            </a:r>
            <a:r>
              <a:rPr lang="en-I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-enzymes of NOS </a:t>
            </a:r>
            <a:r>
              <a:rPr lang="en-IN" alt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Continued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47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Content Placeholder 2"/>
          <p:cNvSpPr>
            <a:spLocks noGrp="1"/>
          </p:cNvSpPr>
          <p:nvPr>
            <p:ph idx="1"/>
          </p:nvPr>
        </p:nvSpPr>
        <p:spPr>
          <a:xfrm>
            <a:off x="150974" y="688974"/>
            <a:ext cx="8346914" cy="463365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IN" altLang="en-US" sz="2400" b="1" dirty="0">
                <a:latin typeface="Times New Roman" pitchFamily="18" charset="0"/>
                <a:cs typeface="Times New Roman" pitchFamily="18" charset="0"/>
              </a:rPr>
              <a:t>Mechanism of Action of Nitric </a:t>
            </a:r>
            <a:r>
              <a:rPr lang="en-IN" altLang="en-US" sz="2400" b="1" dirty="0" smtClean="0">
                <a:latin typeface="Times New Roman" pitchFamily="18" charset="0"/>
                <a:cs typeface="Times New Roman" pitchFamily="18" charset="0"/>
              </a:rPr>
              <a:t>Oxide</a:t>
            </a:r>
          </a:p>
          <a:p>
            <a:pPr algn="ctr">
              <a:buNone/>
            </a:pPr>
            <a:endParaRPr lang="en-IN" altLang="en-US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altLang="en-US" sz="2800" dirty="0">
                <a:latin typeface="Times New Roman" pitchFamily="18" charset="0"/>
                <a:cs typeface="Times New Roman" pitchFamily="18" charset="0"/>
              </a:rPr>
              <a:t>NO• diffuses to the adjacent smooth muscle and activates </a:t>
            </a:r>
            <a:r>
              <a:rPr lang="en-IN" altLang="en-US" sz="2800" b="1" dirty="0" err="1">
                <a:latin typeface="Times New Roman" pitchFamily="18" charset="0"/>
                <a:cs typeface="Times New Roman" pitchFamily="18" charset="0"/>
              </a:rPr>
              <a:t>guanylate</a:t>
            </a:r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altLang="en-US" sz="2800" b="1" dirty="0" err="1">
                <a:latin typeface="Times New Roman" pitchFamily="18" charset="0"/>
                <a:cs typeface="Times New Roman" pitchFamily="18" charset="0"/>
              </a:rPr>
              <a:t>cyclase</a:t>
            </a:r>
            <a:r>
              <a:rPr lang="en-IN" alt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altLang="en-US" sz="2800" dirty="0">
                <a:latin typeface="Times New Roman" pitchFamily="18" charset="0"/>
                <a:cs typeface="Times New Roman" pitchFamily="18" charset="0"/>
              </a:rPr>
              <a:t>Increased level of </a:t>
            </a:r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cyclic GMP </a:t>
            </a:r>
            <a:r>
              <a:rPr lang="en-IN" altLang="en-US" sz="2800" dirty="0">
                <a:latin typeface="Times New Roman" pitchFamily="18" charset="0"/>
                <a:cs typeface="Times New Roman" pitchFamily="18" charset="0"/>
              </a:rPr>
              <a:t>activates protein kinase in smooth muscles, kinase in smooth muscles, leading to relaxation leading to relaxation of muscles. 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IN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IN" altLang="en-US" sz="2800" dirty="0">
                <a:latin typeface="Times New Roman" pitchFamily="18" charset="0"/>
                <a:cs typeface="Times New Roman" pitchFamily="18" charset="0"/>
              </a:rPr>
              <a:t>Thus NO• is a </a:t>
            </a:r>
            <a:r>
              <a:rPr lang="en-IN" altLang="en-US" sz="2800" b="1" dirty="0">
                <a:latin typeface="Times New Roman" pitchFamily="18" charset="0"/>
                <a:cs typeface="Times New Roman" pitchFamily="18" charset="0"/>
              </a:rPr>
              <a:t>vasodilator</a:t>
            </a:r>
            <a:r>
              <a:rPr lang="en-IN" alt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65663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688974"/>
            <a:ext cx="8193087" cy="5407026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1.Blood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vessels: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NO• is a potent vasodilator. </a:t>
            </a:r>
          </a:p>
          <a:p>
            <a:pPr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The normal blood pressure is maintained by the NO• </a:t>
            </a: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273050">
              <a:buNone/>
              <a:defRPr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liberated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by endothelial </a:t>
            </a: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NOS (NOSe). </a:t>
            </a:r>
          </a:p>
          <a:p>
            <a:pPr algn="just">
              <a:defRPr/>
            </a:pPr>
            <a:r>
              <a:rPr lang="pt-BR" sz="2400" dirty="0">
                <a:latin typeface="Times New Roman" pitchFamily="18" charset="0"/>
                <a:cs typeface="Times New Roman" pitchFamily="18" charset="0"/>
              </a:rPr>
              <a:t>NO• causes cerebral, coronary,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renal and muscle arteries to dilate.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A deficiency of NO˙ is associated with hypertension.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Excessive production of NO• results in refractory hypotension, which may be seen in patients with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septicemic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shock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endParaRPr lang="en-IN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2.Central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nervous system: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In CNS,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NOSn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isoform is present.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NO• stimulates the releasing hormones (CRH, GHRH and LHRH).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8975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88504" y="120632"/>
            <a:ext cx="5807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Physiological Actions of Nitric Oxide</a:t>
            </a:r>
            <a:endParaRPr lang="en-IN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9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92840"/>
            <a:ext cx="8269286" cy="5860359"/>
          </a:xfrm>
        </p:spPr>
        <p:txBody>
          <a:bodyPr>
            <a:noAutofit/>
          </a:bodyPr>
          <a:lstStyle/>
          <a:p>
            <a:pPr>
              <a:buNone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3.Macrophages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Macrophages contain the isoform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NOSi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 stands for inducible).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This enzyme produces NO˙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peroxy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nitrite; which are lethal to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micro-organisms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NO• production in macrophage is induced by interleukin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necrosis factor.</a:t>
            </a:r>
          </a:p>
          <a:p>
            <a:pPr algn="just">
              <a:buNone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4.Platelets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NO• inhibits adhesion of platelets and so depresses platelet functions.</a:t>
            </a:r>
          </a:p>
          <a:p>
            <a:pPr algn="just">
              <a:buNone/>
              <a:defRPr/>
            </a:pP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5. Intestinal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system: 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NO• is a non-adrenergic and </a:t>
            </a:r>
            <a:r>
              <a:rPr lang="en-IN" sz="2400" dirty="0" err="1">
                <a:latin typeface="Times New Roman" pitchFamily="18" charset="0"/>
                <a:cs typeface="Times New Roman" pitchFamily="18" charset="0"/>
              </a:rPr>
              <a:t>noncholinergic</a:t>
            </a: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 (NANC) neurotransmitter, especially in gastrointestinal tract and urogenital tract. </a:t>
            </a:r>
          </a:p>
          <a:p>
            <a:pPr algn="just">
              <a:defRPr/>
            </a:pPr>
            <a:r>
              <a:rPr lang="en-IN" sz="2400" dirty="0">
                <a:latin typeface="Times New Roman" pitchFamily="18" charset="0"/>
                <a:cs typeface="Times New Roman" pitchFamily="18" charset="0"/>
              </a:rPr>
              <a:t>It relaxes smooth muscles and leads to reduced gastrointestinal motility and relaxation of sphincters.</a:t>
            </a:r>
          </a:p>
        </p:txBody>
      </p:sp>
    </p:spTree>
    <p:extLst>
      <p:ext uri="{BB962C8B-B14F-4D97-AF65-F5344CB8AC3E}">
        <p14:creationId xmlns:p14="http://schemas.microsoft.com/office/powerpoint/2010/main" xmlns="" val="28306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1516</Words>
  <Application>Microsoft Office PowerPoint</Application>
  <PresentationFormat>On-screen Show (4:3)</PresentationFormat>
  <Paragraphs>186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</cp:lastModifiedBy>
  <cp:revision>5</cp:revision>
  <dcterms:created xsi:type="dcterms:W3CDTF">2006-08-16T00:00:00Z</dcterms:created>
  <dcterms:modified xsi:type="dcterms:W3CDTF">2023-08-09T06:33:19Z</dcterms:modified>
</cp:coreProperties>
</file>