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E1A5-80C7-4DA7-8D0B-5283BD031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997C19D-91F5-4E5B-9CC7-B4C718568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6B6D903-2A80-4ABC-8D5D-B7AD7E67B1F5}"/>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659D5923-097D-42E8-8B5F-71E7DEC7C8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BA3A1B-FE62-4C84-BC33-DACF2DA7331B}"/>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344872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0271-383E-4171-8F45-119ED020DB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80D7BA-8F96-4C3D-867F-DF10D44020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7360F6-1CC7-4E83-9A3F-3B4CCEFCF317}"/>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DA08AC5D-E479-4C69-8A98-4904205820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A4366D-F537-4815-A0B9-2FAB8AA123AE}"/>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17245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6ADD7-2B1A-44C4-94D9-653850C62A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D5F3E10-A5AC-4F63-9212-C3DD5CF20F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B68E54-B5CA-4EDD-B625-C9FBE1063303}"/>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A4EC134E-1AB1-4220-97FD-A9DB13EFE6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CC5523-3294-4ED3-9C61-F3F190B66196}"/>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232197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4B1F-A872-477C-9B40-1E8402AF969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8C1F96-ADA0-4183-BCC3-365FC507EB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F3E502-3BBA-4F6B-BF4D-A068A445F932}"/>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C9AD5A90-63B1-4B99-B498-0067D547D9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AE4C14-C11F-4E50-A072-560D01DAD238}"/>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158888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A84E-88F9-4FC4-B00F-983B8219A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41A3970-2D08-4C12-B8C8-1105B0AA0A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63EE3-5241-450B-8867-0B8EC3C8C356}"/>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D9441BDF-E481-4891-A649-5FD2DE7C6E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63F06B-2E26-48A8-A9EF-15038FD94C72}"/>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88559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8119-4097-496F-BFAB-F04974997A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C31C49E-B987-4312-B74E-77FB8C58B8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7190AED-D057-4621-B0AE-D4C0CC71AD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132C0D-4543-4369-B9F9-D3F2EBBFCCB1}"/>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6" name="Footer Placeholder 5">
            <a:extLst>
              <a:ext uri="{FF2B5EF4-FFF2-40B4-BE49-F238E27FC236}">
                <a16:creationId xmlns:a16="http://schemas.microsoft.com/office/drawing/2014/main" id="{F86B4E8D-E1E7-4D30-94E1-07B25D7AF8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4471F2-E79F-4F67-8021-9D8E536D628F}"/>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34475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F2E-AE93-41E5-8DA8-CEF19B51231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C4379B-2D53-4B41-806F-46E2B1C24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572FAA-B8E9-4A5C-9664-9982BB0D04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8CA3D05-7EA8-4F17-B34C-F296069FD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55D631-2773-4115-8F0C-EF79744B55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C1DCE75-A069-4144-8F1F-3C993E3DDB5D}"/>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8" name="Footer Placeholder 7">
            <a:extLst>
              <a:ext uri="{FF2B5EF4-FFF2-40B4-BE49-F238E27FC236}">
                <a16:creationId xmlns:a16="http://schemas.microsoft.com/office/drawing/2014/main" id="{14C17C5E-A299-47FF-9E5E-C125C951979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5CDFB08-FA3E-4729-8D12-973A664A7552}"/>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7755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6EE4-266C-486D-878E-FE925949B9A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0B5283D-DB19-4E81-B470-387D842CE759}"/>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4" name="Footer Placeholder 3">
            <a:extLst>
              <a:ext uri="{FF2B5EF4-FFF2-40B4-BE49-F238E27FC236}">
                <a16:creationId xmlns:a16="http://schemas.microsoft.com/office/drawing/2014/main" id="{B3D1DBA8-A1FC-4E37-A13D-55E086345BF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6349F0C-B8B9-4264-898F-A548A788BD0D}"/>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81161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E6E8B-0ABC-486B-BC7F-6642F2E628A2}"/>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3" name="Footer Placeholder 2">
            <a:extLst>
              <a:ext uri="{FF2B5EF4-FFF2-40B4-BE49-F238E27FC236}">
                <a16:creationId xmlns:a16="http://schemas.microsoft.com/office/drawing/2014/main" id="{9182E6CE-F377-4897-840D-DD0F5D354D5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31B906C-258B-4A7B-88C0-DE120A2EDF36}"/>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281399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DDF4-3E3C-4E83-A4DD-351452C2A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C617A7-F182-4D85-B17A-F1453156E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EE8D965-9B45-4BD9-BED0-D4FB85F70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B9FB8F-BE31-4030-97E9-629D0EACA436}"/>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6" name="Footer Placeholder 5">
            <a:extLst>
              <a:ext uri="{FF2B5EF4-FFF2-40B4-BE49-F238E27FC236}">
                <a16:creationId xmlns:a16="http://schemas.microsoft.com/office/drawing/2014/main" id="{2FE2FEDF-FE80-401A-95EE-B33B0AF605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32B38A-36F8-42D8-9F80-0DD2A309A1D7}"/>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298292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DE3D-E812-4EF1-814A-8A018DFD5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EA5B9A9-1B75-4172-B021-A99F6E57B5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F5EE66-240E-40B2-9E0B-F8276531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E7DB3-AEB1-462F-A257-C77C9A5EA29E}"/>
              </a:ext>
            </a:extLst>
          </p:cNvPr>
          <p:cNvSpPr>
            <a:spLocks noGrp="1"/>
          </p:cNvSpPr>
          <p:nvPr>
            <p:ph type="dt" sz="half" idx="10"/>
          </p:nvPr>
        </p:nvSpPr>
        <p:spPr/>
        <p:txBody>
          <a:bodyPr/>
          <a:lstStyle/>
          <a:p>
            <a:fld id="{7967BF3C-5DDB-475B-9273-EC66D474D947}" type="datetimeFigureOut">
              <a:rPr lang="en-IN" smtClean="0"/>
              <a:t>27-11-2023</a:t>
            </a:fld>
            <a:endParaRPr lang="en-IN"/>
          </a:p>
        </p:txBody>
      </p:sp>
      <p:sp>
        <p:nvSpPr>
          <p:cNvPr id="6" name="Footer Placeholder 5">
            <a:extLst>
              <a:ext uri="{FF2B5EF4-FFF2-40B4-BE49-F238E27FC236}">
                <a16:creationId xmlns:a16="http://schemas.microsoft.com/office/drawing/2014/main" id="{1C5F6A64-F1C3-46C6-94D9-3EFB32EF49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2889349-5486-4A9C-825F-801C3085C918}"/>
              </a:ext>
            </a:extLst>
          </p:cNvPr>
          <p:cNvSpPr>
            <a:spLocks noGrp="1"/>
          </p:cNvSpPr>
          <p:nvPr>
            <p:ph type="sldNum" sz="quarter" idx="12"/>
          </p:nvPr>
        </p:nvSpPr>
        <p:spPr/>
        <p:txBody>
          <a:bodyPr/>
          <a:lstStyle/>
          <a:p>
            <a:fld id="{5A884D69-CA10-4F68-A8BB-6D6A287F9E9C}" type="slidenum">
              <a:rPr lang="en-IN" smtClean="0"/>
              <a:t>‹#›</a:t>
            </a:fld>
            <a:endParaRPr lang="en-IN"/>
          </a:p>
        </p:txBody>
      </p:sp>
    </p:spTree>
    <p:extLst>
      <p:ext uri="{BB962C8B-B14F-4D97-AF65-F5344CB8AC3E}">
        <p14:creationId xmlns:p14="http://schemas.microsoft.com/office/powerpoint/2010/main" val="51860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2821F-F180-4B1C-B1EE-DD692E57E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C8612F-45F2-423B-9B25-0CC6D0F2B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D66ACA-2A1D-4120-8D7E-29081B20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7BF3C-5DDB-475B-9273-EC66D474D947}" type="datetimeFigureOut">
              <a:rPr lang="en-IN" smtClean="0"/>
              <a:t>27-11-2023</a:t>
            </a:fld>
            <a:endParaRPr lang="en-IN"/>
          </a:p>
        </p:txBody>
      </p:sp>
      <p:sp>
        <p:nvSpPr>
          <p:cNvPr id="5" name="Footer Placeholder 4">
            <a:extLst>
              <a:ext uri="{FF2B5EF4-FFF2-40B4-BE49-F238E27FC236}">
                <a16:creationId xmlns:a16="http://schemas.microsoft.com/office/drawing/2014/main" id="{C79705F4-EA83-443E-8AD8-4B2CD9B43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3A72DB4-CBE7-42B9-A3FB-A685C35A0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84D69-CA10-4F68-A8BB-6D6A287F9E9C}" type="slidenum">
              <a:rPr lang="en-IN" smtClean="0"/>
              <a:t>‹#›</a:t>
            </a:fld>
            <a:endParaRPr lang="en-IN"/>
          </a:p>
        </p:txBody>
      </p:sp>
    </p:spTree>
    <p:extLst>
      <p:ext uri="{BB962C8B-B14F-4D97-AF65-F5344CB8AC3E}">
        <p14:creationId xmlns:p14="http://schemas.microsoft.com/office/powerpoint/2010/main" val="208554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uropepmc.org/search;jsessionid=312DA1FA768E1F5F07054F1D6BE3D9EE?query=AUTH:%22Shackford+SR%22&amp;page=1" TargetMode="External"/><Relationship Id="rId2" Type="http://schemas.openxmlformats.org/officeDocument/2006/relationships/hyperlink" Target="http://europepmc.org/search;jsessionid=312DA1FA768E1F5F07054F1D6BE3D9EE?query=AUTH:%22Green+JB%22&amp;page=1" TargetMode="External"/><Relationship Id="rId1" Type="http://schemas.openxmlformats.org/officeDocument/2006/relationships/slideLayout" Target="../slideLayouts/slideLayout2.xml"/><Relationship Id="rId6" Type="http://schemas.openxmlformats.org/officeDocument/2006/relationships/hyperlink" Target="http://europepmc.org/search;jsessionid=312DA1FA768E1F5F07054F1D6BE3D9EE?query=JOURNAL:%22J+Trauma%22&amp;page=1" TargetMode="External"/><Relationship Id="rId5" Type="http://schemas.openxmlformats.org/officeDocument/2006/relationships/hyperlink" Target="http://europepmc.org/search;jsessionid=312DA1FA768E1F5F07054F1D6BE3D9EE?query=AUTH:%22Fridlund+P%22&amp;page=1" TargetMode="External"/><Relationship Id="rId4" Type="http://schemas.openxmlformats.org/officeDocument/2006/relationships/hyperlink" Target="http://europepmc.org/search;jsessionid=312DA1FA768E1F5F07054F1D6BE3D9EE?query=AUTH:%22Sise+MJ%22&amp;pag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7674-C997-4EF8-B735-32D7E14F62A3}"/>
              </a:ext>
            </a:extLst>
          </p:cNvPr>
          <p:cNvSpPr>
            <a:spLocks noGrp="1"/>
          </p:cNvSpPr>
          <p:nvPr>
            <p:ph type="ctrTitle"/>
          </p:nvPr>
        </p:nvSpPr>
        <p:spPr/>
        <p:txBody>
          <a:bodyPr anchor="ctr">
            <a:normAutofit/>
          </a:bodyPr>
          <a:lstStyle/>
          <a:p>
            <a:r>
              <a:rPr lang="en-IN" sz="5400" b="1" dirty="0">
                <a:effectLst>
                  <a:outerShdw blurRad="38100" dist="38100" dir="2700000" algn="tl">
                    <a:srgbClr val="000000">
                      <a:alpha val="43137"/>
                    </a:srgbClr>
                  </a:outerShdw>
                </a:effectLst>
              </a:rPr>
              <a:t>SPLEEN</a:t>
            </a:r>
          </a:p>
        </p:txBody>
      </p:sp>
      <p:sp>
        <p:nvSpPr>
          <p:cNvPr id="3" name="Subtitle 2">
            <a:extLst>
              <a:ext uri="{FF2B5EF4-FFF2-40B4-BE49-F238E27FC236}">
                <a16:creationId xmlns:a16="http://schemas.microsoft.com/office/drawing/2014/main" id="{C3DFB835-B376-4348-A50D-61F5622A1DCC}"/>
              </a:ext>
            </a:extLst>
          </p:cNvPr>
          <p:cNvSpPr>
            <a:spLocks noGrp="1"/>
          </p:cNvSpPr>
          <p:nvPr>
            <p:ph type="subTitle" idx="1"/>
          </p:nvPr>
        </p:nvSpPr>
        <p:spPr>
          <a:xfrm>
            <a:off x="5415280" y="5202238"/>
            <a:ext cx="9144000" cy="1655762"/>
          </a:xfrm>
        </p:spPr>
        <p:txBody>
          <a:bodyPr/>
          <a:lstStyle/>
          <a:p>
            <a:r>
              <a:rPr lang="en-IN" dirty="0"/>
              <a:t>Dr Manoj Kulkarni</a:t>
            </a:r>
          </a:p>
          <a:p>
            <a:r>
              <a:rPr lang="en-IN" dirty="0"/>
              <a:t>Professor &amp; Head</a:t>
            </a:r>
          </a:p>
          <a:p>
            <a:r>
              <a:rPr lang="en-IN" dirty="0"/>
              <a:t>Department of Anatomy</a:t>
            </a:r>
          </a:p>
        </p:txBody>
      </p:sp>
    </p:spTree>
    <p:extLst>
      <p:ext uri="{BB962C8B-B14F-4D97-AF65-F5344CB8AC3E}">
        <p14:creationId xmlns:p14="http://schemas.microsoft.com/office/powerpoint/2010/main" val="147263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070D5-6250-4B02-A65B-A591C2458215}"/>
              </a:ext>
            </a:extLst>
          </p:cNvPr>
          <p:cNvSpPr>
            <a:spLocks noGrp="1"/>
          </p:cNvSpPr>
          <p:nvPr>
            <p:ph idx="1"/>
          </p:nvPr>
        </p:nvSpPr>
        <p:spPr>
          <a:xfrm>
            <a:off x="838200" y="126609"/>
            <a:ext cx="10515600" cy="6597748"/>
          </a:xfrm>
        </p:spPr>
        <p:txBody>
          <a:bodyPr>
            <a:normAutofit/>
          </a:bodyPr>
          <a:lstStyle/>
          <a:p>
            <a:pPr algn="just">
              <a:spcBef>
                <a:spcPts val="0"/>
              </a:spcBef>
              <a:spcAft>
                <a:spcPts val="600"/>
              </a:spcAft>
              <a:defRPr/>
            </a:pPr>
            <a:r>
              <a:rPr lang="en-US" b="1" dirty="0">
                <a:solidFill>
                  <a:srgbClr val="C00000"/>
                </a:solidFill>
                <a:latin typeface="Helvetica Narrow" pitchFamily="34" charset="0"/>
              </a:rPr>
              <a:t>Location</a:t>
            </a:r>
          </a:p>
          <a:p>
            <a:pPr algn="just">
              <a:spcBef>
                <a:spcPts val="0"/>
              </a:spcBef>
              <a:spcAft>
                <a:spcPts val="600"/>
              </a:spcAft>
              <a:defRPr/>
            </a:pPr>
            <a:r>
              <a:rPr lang="en-US" dirty="0">
                <a:latin typeface="Helvetica Narrow" pitchFamily="34" charset="0"/>
              </a:rPr>
              <a:t>The spleen (Latin low spirits) is a wedge-shaped organ lying mainly in the left hypochondrium, and partly in the epigastrium. It is wedged in between the fundus of the stomach and the diaphragm.</a:t>
            </a:r>
          </a:p>
          <a:p>
            <a:pPr algn="just">
              <a:lnSpc>
                <a:spcPct val="150000"/>
              </a:lnSpc>
              <a:spcBef>
                <a:spcPts val="0"/>
              </a:spcBef>
              <a:spcAft>
                <a:spcPts val="600"/>
              </a:spcAft>
              <a:defRPr/>
            </a:pPr>
            <a:r>
              <a:rPr lang="en-US" b="1" dirty="0">
                <a:solidFill>
                  <a:srgbClr val="C00000"/>
                </a:solidFill>
                <a:latin typeface="Helvetica Narrow" pitchFamily="34" charset="0"/>
              </a:rPr>
              <a:t>Dimensions</a:t>
            </a:r>
          </a:p>
          <a:p>
            <a:pPr marL="342900" indent="-342900" algn="just">
              <a:spcBef>
                <a:spcPts val="0"/>
              </a:spcBef>
              <a:spcAft>
                <a:spcPts val="600"/>
              </a:spcAft>
              <a:defRPr/>
            </a:pPr>
            <a:r>
              <a:rPr lang="en-US" dirty="0">
                <a:latin typeface="Helvetica Narrow" pitchFamily="34" charset="0"/>
              </a:rPr>
              <a:t>•	On an average the spleen is 1 inch or 2.5 cm thick</a:t>
            </a:r>
          </a:p>
          <a:p>
            <a:pPr marL="342900" indent="-342900" algn="just">
              <a:spcBef>
                <a:spcPts val="0"/>
              </a:spcBef>
              <a:spcAft>
                <a:spcPts val="600"/>
              </a:spcAft>
              <a:defRPr/>
            </a:pPr>
            <a:r>
              <a:rPr lang="en-US" dirty="0">
                <a:latin typeface="Helvetica Narrow" pitchFamily="34" charset="0"/>
              </a:rPr>
              <a:t>•	3 inches or 7.5 cm broad</a:t>
            </a:r>
          </a:p>
          <a:p>
            <a:pPr marL="342900" indent="-342900" algn="just">
              <a:spcBef>
                <a:spcPts val="0"/>
              </a:spcBef>
              <a:spcAft>
                <a:spcPts val="600"/>
              </a:spcAft>
              <a:defRPr/>
            </a:pPr>
            <a:r>
              <a:rPr lang="en-US" dirty="0">
                <a:latin typeface="Helvetica Narrow" pitchFamily="34" charset="0"/>
              </a:rPr>
              <a:t>•	5 inches or 12.5 cm long</a:t>
            </a:r>
          </a:p>
          <a:p>
            <a:pPr marL="342900" indent="-342900" algn="just">
              <a:spcBef>
                <a:spcPts val="0"/>
              </a:spcBef>
              <a:spcAft>
                <a:spcPts val="600"/>
              </a:spcAft>
              <a:defRPr/>
            </a:pPr>
            <a:r>
              <a:rPr lang="en-US" dirty="0">
                <a:latin typeface="Helvetica Narrow" pitchFamily="34" charset="0"/>
              </a:rPr>
              <a:t>•	7 ounces in weight and is related to 9th to 11th ribs.</a:t>
            </a:r>
          </a:p>
          <a:p>
            <a:pPr marL="342900" indent="-342900" algn="just">
              <a:spcBef>
                <a:spcPts val="0"/>
              </a:spcBef>
              <a:spcAft>
                <a:spcPts val="600"/>
              </a:spcAft>
              <a:defRPr/>
            </a:pPr>
            <a:r>
              <a:rPr lang="en-US" dirty="0">
                <a:latin typeface="Helvetica Narrow" pitchFamily="34" charset="0"/>
              </a:rPr>
              <a:t>•	The odd numbers are 1, 3, 5 are 7, 9, 11. Normally, the spleen is not palpable.</a:t>
            </a:r>
          </a:p>
        </p:txBody>
      </p:sp>
    </p:spTree>
    <p:extLst>
      <p:ext uri="{BB962C8B-B14F-4D97-AF65-F5344CB8AC3E}">
        <p14:creationId xmlns:p14="http://schemas.microsoft.com/office/powerpoint/2010/main" val="182314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6EF2-3B4D-4A4A-9281-91ED0DBC555C}"/>
              </a:ext>
            </a:extLst>
          </p:cNvPr>
          <p:cNvSpPr>
            <a:spLocks noGrp="1"/>
          </p:cNvSpPr>
          <p:nvPr>
            <p:ph idx="1"/>
          </p:nvPr>
        </p:nvSpPr>
        <p:spPr>
          <a:xfrm>
            <a:off x="838200" y="0"/>
            <a:ext cx="10515600" cy="6858000"/>
          </a:xfrm>
        </p:spPr>
        <p:txBody>
          <a:bodyPr/>
          <a:lstStyle/>
          <a:p>
            <a:pPr algn="just">
              <a:spcBef>
                <a:spcPts val="0"/>
              </a:spcBef>
              <a:spcAft>
                <a:spcPts val="600"/>
              </a:spcAft>
              <a:defRPr/>
            </a:pPr>
            <a:endParaRPr lang="en-US" b="1" dirty="0">
              <a:solidFill>
                <a:srgbClr val="C00000"/>
              </a:solidFill>
              <a:latin typeface="Helvetica Narrow" pitchFamily="34" charset="0"/>
            </a:endParaRPr>
          </a:p>
          <a:p>
            <a:pPr algn="just">
              <a:spcBef>
                <a:spcPts val="0"/>
              </a:spcBef>
              <a:spcAft>
                <a:spcPts val="600"/>
              </a:spcAft>
              <a:defRPr/>
            </a:pPr>
            <a:r>
              <a:rPr lang="en-US" b="1" dirty="0">
                <a:solidFill>
                  <a:srgbClr val="C00000"/>
                </a:solidFill>
                <a:latin typeface="Helvetica Narrow" pitchFamily="34" charset="0"/>
              </a:rPr>
              <a:t>Position (Axis of Spleen)</a:t>
            </a:r>
          </a:p>
          <a:p>
            <a:pPr algn="just">
              <a:spcBef>
                <a:spcPts val="0"/>
              </a:spcBef>
              <a:spcAft>
                <a:spcPts val="600"/>
              </a:spcAft>
              <a:defRPr/>
            </a:pPr>
            <a:r>
              <a:rPr lang="en-US" dirty="0">
                <a:latin typeface="Helvetica Narrow" pitchFamily="34" charset="0"/>
              </a:rPr>
              <a:t>The spleen lies obliquely along the long axis of the 10th rib. </a:t>
            </a:r>
          </a:p>
          <a:p>
            <a:pPr algn="just">
              <a:lnSpc>
                <a:spcPct val="150000"/>
              </a:lnSpc>
              <a:spcBef>
                <a:spcPts val="0"/>
              </a:spcBef>
              <a:spcAft>
                <a:spcPts val="600"/>
              </a:spcAft>
              <a:defRPr/>
            </a:pPr>
            <a:r>
              <a:rPr lang="en-US" b="1" dirty="0">
                <a:solidFill>
                  <a:srgbClr val="C00000"/>
                </a:solidFill>
                <a:latin typeface="Helvetica Narrow" pitchFamily="34" charset="0"/>
              </a:rPr>
              <a:t>External Features</a:t>
            </a:r>
          </a:p>
          <a:p>
            <a:pPr algn="just">
              <a:spcBef>
                <a:spcPts val="0"/>
              </a:spcBef>
              <a:spcAft>
                <a:spcPts val="600"/>
              </a:spcAft>
              <a:defRPr/>
            </a:pPr>
            <a:r>
              <a:rPr lang="en-US" b="1" i="1" dirty="0">
                <a:solidFill>
                  <a:schemeClr val="accent6">
                    <a:lumMod val="75000"/>
                  </a:schemeClr>
                </a:solidFill>
                <a:latin typeface="Helvetica Narrow" pitchFamily="34" charset="0"/>
              </a:rPr>
              <a:t>Two Ends</a:t>
            </a:r>
          </a:p>
          <a:p>
            <a:pPr marL="342900" indent="-342900" algn="just">
              <a:spcBef>
                <a:spcPts val="0"/>
              </a:spcBef>
              <a:spcAft>
                <a:spcPts val="600"/>
              </a:spcAft>
              <a:defRPr/>
            </a:pPr>
            <a:r>
              <a:rPr lang="en-US" dirty="0">
                <a:latin typeface="Helvetica Narrow" pitchFamily="34" charset="0"/>
              </a:rPr>
              <a:t>•	The </a:t>
            </a:r>
            <a:r>
              <a:rPr lang="en-US" i="1" dirty="0">
                <a:latin typeface="Helvetica Narrow" pitchFamily="34" charset="0"/>
              </a:rPr>
              <a:t>anterior or lateral end </a:t>
            </a:r>
          </a:p>
          <a:p>
            <a:pPr marL="342900" indent="-342900" algn="just">
              <a:spcBef>
                <a:spcPts val="0"/>
              </a:spcBef>
              <a:spcAft>
                <a:spcPts val="600"/>
              </a:spcAft>
              <a:defRPr/>
            </a:pPr>
            <a:r>
              <a:rPr lang="en-US" dirty="0">
                <a:latin typeface="Helvetica Narrow" pitchFamily="34" charset="0"/>
              </a:rPr>
              <a:t>•	The </a:t>
            </a:r>
            <a:r>
              <a:rPr lang="en-US" i="1" dirty="0">
                <a:latin typeface="Helvetica Narrow" pitchFamily="34" charset="0"/>
              </a:rPr>
              <a:t>posterior or medial end </a:t>
            </a:r>
          </a:p>
          <a:p>
            <a:pPr marL="342900" indent="-342900" algn="just">
              <a:lnSpc>
                <a:spcPct val="150000"/>
              </a:lnSpc>
              <a:spcBef>
                <a:spcPts val="0"/>
              </a:spcBef>
              <a:spcAft>
                <a:spcPts val="600"/>
              </a:spcAft>
              <a:defRPr/>
            </a:pPr>
            <a:r>
              <a:rPr lang="en-US" b="1" i="1" dirty="0">
                <a:solidFill>
                  <a:schemeClr val="accent6">
                    <a:lumMod val="75000"/>
                  </a:schemeClr>
                </a:solidFill>
                <a:latin typeface="Helvetica Narrow" pitchFamily="34" charset="0"/>
              </a:rPr>
              <a:t>Three Borders</a:t>
            </a:r>
          </a:p>
          <a:p>
            <a:pPr marL="342900" indent="-342900" algn="just">
              <a:spcBef>
                <a:spcPts val="0"/>
              </a:spcBef>
              <a:spcAft>
                <a:spcPts val="600"/>
              </a:spcAft>
              <a:defRPr/>
            </a:pPr>
            <a:r>
              <a:rPr lang="en-US" dirty="0">
                <a:latin typeface="Helvetica Narrow" pitchFamily="34" charset="0"/>
              </a:rPr>
              <a:t>•	The </a:t>
            </a:r>
            <a:r>
              <a:rPr lang="en-US" i="1" dirty="0">
                <a:latin typeface="Helvetica Narrow" pitchFamily="34" charset="0"/>
              </a:rPr>
              <a:t>superior border </a:t>
            </a:r>
          </a:p>
          <a:p>
            <a:pPr marL="342900" indent="-342900" algn="just">
              <a:spcBef>
                <a:spcPts val="0"/>
              </a:spcBef>
              <a:spcAft>
                <a:spcPts val="600"/>
              </a:spcAft>
              <a:defRPr/>
            </a:pPr>
            <a:r>
              <a:rPr lang="en-US" dirty="0">
                <a:latin typeface="Helvetica Narrow" pitchFamily="34" charset="0"/>
              </a:rPr>
              <a:t>•	The </a:t>
            </a:r>
            <a:r>
              <a:rPr lang="en-US" i="1" dirty="0">
                <a:latin typeface="Helvetica Narrow" pitchFamily="34" charset="0"/>
              </a:rPr>
              <a:t>inferior border </a:t>
            </a:r>
          </a:p>
          <a:p>
            <a:pPr marL="342900" indent="-342900" algn="just">
              <a:spcBef>
                <a:spcPts val="0"/>
              </a:spcBef>
              <a:spcAft>
                <a:spcPts val="600"/>
              </a:spcAft>
              <a:defRPr/>
            </a:pPr>
            <a:r>
              <a:rPr lang="en-US" dirty="0">
                <a:latin typeface="Helvetica Narrow" pitchFamily="34" charset="0"/>
              </a:rPr>
              <a:t>•	The </a:t>
            </a:r>
            <a:r>
              <a:rPr lang="en-US" i="1" dirty="0">
                <a:latin typeface="Helvetica Narrow" pitchFamily="34" charset="0"/>
              </a:rPr>
              <a:t>intermediate border </a:t>
            </a:r>
            <a:endParaRPr lang="en-US" dirty="0">
              <a:latin typeface="Helvetica Narrow" pitchFamily="34" charset="0"/>
            </a:endParaRPr>
          </a:p>
          <a:p>
            <a:endParaRPr lang="en-IN" dirty="0"/>
          </a:p>
        </p:txBody>
      </p:sp>
    </p:spTree>
    <p:extLst>
      <p:ext uri="{BB962C8B-B14F-4D97-AF65-F5344CB8AC3E}">
        <p14:creationId xmlns:p14="http://schemas.microsoft.com/office/powerpoint/2010/main" val="339581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E857A-F07F-4E70-B9B6-E235AA6A1D44}"/>
              </a:ext>
            </a:extLst>
          </p:cNvPr>
          <p:cNvSpPr>
            <a:spLocks noGrp="1"/>
          </p:cNvSpPr>
          <p:nvPr>
            <p:ph idx="1"/>
          </p:nvPr>
        </p:nvSpPr>
        <p:spPr>
          <a:xfrm>
            <a:off x="838200" y="267286"/>
            <a:ext cx="10515600" cy="6590714"/>
          </a:xfrm>
        </p:spPr>
        <p:txBody>
          <a:bodyPr/>
          <a:lstStyle/>
          <a:p>
            <a:pPr algn="just">
              <a:spcBef>
                <a:spcPts val="0"/>
              </a:spcBef>
              <a:spcAft>
                <a:spcPts val="600"/>
              </a:spcAft>
              <a:defRPr/>
            </a:pPr>
            <a:r>
              <a:rPr lang="en-US" b="1" i="1" dirty="0">
                <a:solidFill>
                  <a:schemeClr val="accent6">
                    <a:lumMod val="75000"/>
                  </a:schemeClr>
                </a:solidFill>
                <a:latin typeface="Helvetica Narrow" pitchFamily="34" charset="0"/>
              </a:rPr>
              <a:t>Two Surfaces</a:t>
            </a:r>
          </a:p>
          <a:p>
            <a:pPr algn="just">
              <a:spcBef>
                <a:spcPts val="0"/>
              </a:spcBef>
              <a:spcAft>
                <a:spcPts val="600"/>
              </a:spcAft>
              <a:defRPr/>
            </a:pPr>
            <a:r>
              <a:rPr lang="en-US" dirty="0">
                <a:latin typeface="Helvetica Narrow" pitchFamily="34" charset="0"/>
              </a:rPr>
              <a:t>•  The </a:t>
            </a:r>
            <a:r>
              <a:rPr lang="en-US" i="1" dirty="0">
                <a:latin typeface="Helvetica Narrow" pitchFamily="34" charset="0"/>
              </a:rPr>
              <a:t>diaphragmatic surface </a:t>
            </a:r>
          </a:p>
          <a:p>
            <a:pPr algn="just">
              <a:spcBef>
                <a:spcPts val="0"/>
              </a:spcBef>
              <a:spcAft>
                <a:spcPts val="600"/>
              </a:spcAft>
              <a:defRPr/>
            </a:pPr>
            <a:r>
              <a:rPr lang="en-US" dirty="0">
                <a:latin typeface="Helvetica Narrow" pitchFamily="34" charset="0"/>
              </a:rPr>
              <a:t>•  The </a:t>
            </a:r>
            <a:r>
              <a:rPr lang="en-US" i="1" dirty="0">
                <a:latin typeface="Helvetica Narrow" pitchFamily="34" charset="0"/>
              </a:rPr>
              <a:t>visceral surface </a:t>
            </a:r>
          </a:p>
          <a:p>
            <a:pPr algn="just">
              <a:lnSpc>
                <a:spcPct val="150000"/>
              </a:lnSpc>
              <a:spcBef>
                <a:spcPts val="0"/>
              </a:spcBef>
              <a:spcAft>
                <a:spcPts val="600"/>
              </a:spcAft>
              <a:defRPr/>
            </a:pPr>
            <a:r>
              <a:rPr lang="en-US" b="1" i="1" dirty="0">
                <a:solidFill>
                  <a:schemeClr val="accent6">
                    <a:lumMod val="75000"/>
                  </a:schemeClr>
                </a:solidFill>
                <a:latin typeface="Helvetica Narrow" pitchFamily="34" charset="0"/>
              </a:rPr>
              <a:t>Two Angles</a:t>
            </a:r>
          </a:p>
          <a:p>
            <a:pPr algn="just">
              <a:spcBef>
                <a:spcPts val="0"/>
              </a:spcBef>
              <a:spcAft>
                <a:spcPts val="600"/>
              </a:spcAft>
              <a:defRPr/>
            </a:pPr>
            <a:r>
              <a:rPr lang="en-US" i="1" dirty="0" err="1">
                <a:latin typeface="Helvetica Narrow" pitchFamily="34" charset="0"/>
              </a:rPr>
              <a:t>Anterobasal</a:t>
            </a:r>
            <a:r>
              <a:rPr lang="en-US" i="1" dirty="0">
                <a:latin typeface="Helvetica Narrow" pitchFamily="34" charset="0"/>
              </a:rPr>
              <a:t> angle: </a:t>
            </a:r>
          </a:p>
          <a:p>
            <a:pPr algn="just">
              <a:spcBef>
                <a:spcPts val="0"/>
              </a:spcBef>
              <a:spcAft>
                <a:spcPts val="600"/>
              </a:spcAft>
              <a:defRPr/>
            </a:pPr>
            <a:r>
              <a:rPr lang="en-US" dirty="0">
                <a:latin typeface="Helvetica Narrow" pitchFamily="34" charset="0"/>
              </a:rPr>
              <a:t>It is the most forward projecting part of spleen.</a:t>
            </a:r>
          </a:p>
          <a:p>
            <a:pPr algn="just">
              <a:spcBef>
                <a:spcPts val="0"/>
              </a:spcBef>
              <a:spcAft>
                <a:spcPts val="600"/>
              </a:spcAft>
              <a:defRPr/>
            </a:pPr>
            <a:r>
              <a:rPr lang="en-US" i="1" dirty="0" err="1">
                <a:latin typeface="Helvetica Narrow" pitchFamily="34" charset="0"/>
              </a:rPr>
              <a:t>Posterobasal</a:t>
            </a:r>
            <a:r>
              <a:rPr lang="en-US" i="1" dirty="0">
                <a:latin typeface="Helvetica Narrow" pitchFamily="34" charset="0"/>
              </a:rPr>
              <a:t> angle: </a:t>
            </a:r>
          </a:p>
          <a:p>
            <a:pPr algn="just">
              <a:lnSpc>
                <a:spcPct val="150000"/>
              </a:lnSpc>
              <a:spcBef>
                <a:spcPts val="0"/>
              </a:spcBef>
              <a:spcAft>
                <a:spcPts val="600"/>
              </a:spcAft>
              <a:defRPr/>
            </a:pPr>
            <a:r>
              <a:rPr lang="en-US" b="1" i="1" dirty="0">
                <a:solidFill>
                  <a:schemeClr val="accent6">
                    <a:lumMod val="75000"/>
                  </a:schemeClr>
                </a:solidFill>
                <a:latin typeface="Helvetica Narrow" pitchFamily="34" charset="0"/>
              </a:rPr>
              <a:t>Hilum</a:t>
            </a:r>
          </a:p>
          <a:p>
            <a:pPr algn="just">
              <a:spcBef>
                <a:spcPts val="0"/>
              </a:spcBef>
              <a:spcAft>
                <a:spcPts val="600"/>
              </a:spcAft>
              <a:defRPr/>
            </a:pPr>
            <a:r>
              <a:rPr lang="en-US" dirty="0">
                <a:latin typeface="Helvetica Narrow" pitchFamily="34" charset="0"/>
              </a:rPr>
              <a:t>. It is pierced by branches and tributaries of splenic vessels. Hilum lies between superior and intermediate borders</a:t>
            </a:r>
          </a:p>
          <a:p>
            <a:endParaRPr lang="en-IN" dirty="0"/>
          </a:p>
        </p:txBody>
      </p:sp>
    </p:spTree>
    <p:extLst>
      <p:ext uri="{BB962C8B-B14F-4D97-AF65-F5344CB8AC3E}">
        <p14:creationId xmlns:p14="http://schemas.microsoft.com/office/powerpoint/2010/main" val="333510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25A8B-75D4-4DE3-91EF-CAE110579E74}"/>
              </a:ext>
            </a:extLst>
          </p:cNvPr>
          <p:cNvSpPr>
            <a:spLocks noGrp="1"/>
          </p:cNvSpPr>
          <p:nvPr>
            <p:ph idx="1"/>
          </p:nvPr>
        </p:nvSpPr>
        <p:spPr>
          <a:xfrm>
            <a:off x="838200" y="98474"/>
            <a:ext cx="10515600" cy="6654018"/>
          </a:xfrm>
        </p:spPr>
        <p:txBody>
          <a:bodyPr/>
          <a:lstStyle/>
          <a:p>
            <a:pPr marL="0" lvl="0" indent="0" algn="just" fontAlgn="base">
              <a:lnSpc>
                <a:spcPct val="100000"/>
              </a:lnSpc>
              <a:spcBef>
                <a:spcPct val="0"/>
              </a:spcBef>
              <a:spcAft>
                <a:spcPct val="0"/>
              </a:spcAft>
              <a:buNone/>
            </a:pPr>
            <a:r>
              <a:rPr lang="en-US" altLang="en-US" sz="2400" dirty="0">
                <a:solidFill>
                  <a:prstClr val="black"/>
                </a:solidFill>
                <a:latin typeface="Arial" panose="020B0604020202020204" pitchFamily="34" charset="0"/>
              </a:rPr>
              <a:t>Location of the spleen: (a) In relation to the nine regions of the abdomen: (1) Epigastrium; (2) umbilical region; and (3) hypogastrium, and (b) in relation to the fundus of the stomach and the diaphragm</a:t>
            </a:r>
          </a:p>
          <a:p>
            <a:endParaRPr lang="en-IN" dirty="0"/>
          </a:p>
        </p:txBody>
      </p:sp>
      <p:pic>
        <p:nvPicPr>
          <p:cNvPr id="4" name="Picture 3">
            <a:extLst>
              <a:ext uri="{FF2B5EF4-FFF2-40B4-BE49-F238E27FC236}">
                <a16:creationId xmlns:a16="http://schemas.microsoft.com/office/drawing/2014/main" id="{02949605-B323-4059-9D01-50C05F75679B}"/>
              </a:ext>
            </a:extLst>
          </p:cNvPr>
          <p:cNvPicPr>
            <a:picLocks noChangeAspect="1"/>
          </p:cNvPicPr>
          <p:nvPr/>
        </p:nvPicPr>
        <p:blipFill>
          <a:blip r:embed="rId2"/>
          <a:stretch>
            <a:fillRect/>
          </a:stretch>
        </p:blipFill>
        <p:spPr>
          <a:xfrm>
            <a:off x="1615051" y="1142802"/>
            <a:ext cx="8961897" cy="4572396"/>
          </a:xfrm>
          <a:prstGeom prst="rect">
            <a:avLst/>
          </a:prstGeom>
        </p:spPr>
      </p:pic>
    </p:spTree>
    <p:extLst>
      <p:ext uri="{BB962C8B-B14F-4D97-AF65-F5344CB8AC3E}">
        <p14:creationId xmlns:p14="http://schemas.microsoft.com/office/powerpoint/2010/main" val="297977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8770D6-C95D-4BDB-8FE0-95DB9FEE0F45}"/>
              </a:ext>
            </a:extLst>
          </p:cNvPr>
          <p:cNvPicPr>
            <a:picLocks noGrp="1" noChangeAspect="1"/>
          </p:cNvPicPr>
          <p:nvPr>
            <p:ph idx="1"/>
          </p:nvPr>
        </p:nvPicPr>
        <p:blipFill>
          <a:blip r:embed="rId2"/>
          <a:stretch>
            <a:fillRect/>
          </a:stretch>
        </p:blipFill>
        <p:spPr>
          <a:xfrm>
            <a:off x="2593544" y="684482"/>
            <a:ext cx="7004911" cy="5511262"/>
          </a:xfrm>
          <a:prstGeom prst="rect">
            <a:avLst/>
          </a:prstGeom>
        </p:spPr>
      </p:pic>
    </p:spTree>
    <p:extLst>
      <p:ext uri="{BB962C8B-B14F-4D97-AF65-F5344CB8AC3E}">
        <p14:creationId xmlns:p14="http://schemas.microsoft.com/office/powerpoint/2010/main" val="203469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BF790-DD30-4DBA-8A1D-E353D49313EC}"/>
              </a:ext>
            </a:extLst>
          </p:cNvPr>
          <p:cNvSpPr>
            <a:spLocks noGrp="1"/>
          </p:cNvSpPr>
          <p:nvPr>
            <p:ph idx="1"/>
          </p:nvPr>
        </p:nvSpPr>
        <p:spPr>
          <a:xfrm>
            <a:off x="838200" y="0"/>
            <a:ext cx="10515600" cy="6752492"/>
          </a:xfrm>
        </p:spPr>
        <p:txBody>
          <a:bodyPr/>
          <a:lstStyle/>
          <a:p>
            <a:pPr algn="just">
              <a:spcBef>
                <a:spcPts val="0"/>
              </a:spcBef>
              <a:spcAft>
                <a:spcPts val="600"/>
              </a:spcAft>
              <a:defRPr/>
            </a:pPr>
            <a:r>
              <a:rPr lang="en-US" b="1" dirty="0">
                <a:solidFill>
                  <a:srgbClr val="C00000"/>
                </a:solidFill>
                <a:latin typeface="Helvetica Narrow" pitchFamily="34" charset="0"/>
              </a:rPr>
              <a:t>Relations</a:t>
            </a:r>
          </a:p>
          <a:p>
            <a:pPr algn="just">
              <a:spcBef>
                <a:spcPts val="0"/>
              </a:spcBef>
              <a:spcAft>
                <a:spcPts val="600"/>
              </a:spcAft>
              <a:defRPr/>
            </a:pPr>
            <a:r>
              <a:rPr lang="en-US" b="1" i="1" dirty="0">
                <a:solidFill>
                  <a:schemeClr val="accent6">
                    <a:lumMod val="75000"/>
                  </a:schemeClr>
                </a:solidFill>
                <a:latin typeface="Helvetica Narrow" pitchFamily="34" charset="0"/>
              </a:rPr>
              <a:t>Peritoneal Relations </a:t>
            </a:r>
          </a:p>
          <a:p>
            <a:pPr algn="just">
              <a:spcBef>
                <a:spcPts val="0"/>
              </a:spcBef>
              <a:spcAft>
                <a:spcPts val="600"/>
              </a:spcAft>
              <a:defRPr/>
            </a:pPr>
            <a:r>
              <a:rPr lang="en-US" dirty="0">
                <a:latin typeface="Helvetica Narrow" pitchFamily="34" charset="0"/>
              </a:rPr>
              <a:t>The </a:t>
            </a:r>
            <a:r>
              <a:rPr lang="en-US" i="1" dirty="0" err="1">
                <a:latin typeface="Helvetica Narrow" pitchFamily="34" charset="0"/>
              </a:rPr>
              <a:t>phrenicocolic</a:t>
            </a:r>
            <a:r>
              <a:rPr lang="en-US" i="1" dirty="0">
                <a:latin typeface="Helvetica Narrow" pitchFamily="34" charset="0"/>
              </a:rPr>
              <a:t> ligament </a:t>
            </a:r>
          </a:p>
          <a:p>
            <a:pPr algn="just">
              <a:lnSpc>
                <a:spcPct val="150000"/>
              </a:lnSpc>
              <a:spcBef>
                <a:spcPts val="0"/>
              </a:spcBef>
              <a:spcAft>
                <a:spcPts val="600"/>
              </a:spcAft>
              <a:defRPr/>
            </a:pPr>
            <a:r>
              <a:rPr lang="en-US" b="1" i="1" dirty="0">
                <a:solidFill>
                  <a:schemeClr val="accent6">
                    <a:lumMod val="75000"/>
                  </a:schemeClr>
                </a:solidFill>
                <a:latin typeface="Helvetica Narrow" pitchFamily="34" charset="0"/>
              </a:rPr>
              <a:t>Visceral Relations</a:t>
            </a:r>
          </a:p>
          <a:p>
            <a:pPr marL="342900" indent="-342900" algn="just">
              <a:spcBef>
                <a:spcPts val="0"/>
              </a:spcBef>
              <a:spcAft>
                <a:spcPts val="600"/>
              </a:spcAft>
              <a:defRPr/>
            </a:pPr>
            <a:r>
              <a:rPr lang="en-US" dirty="0">
                <a:latin typeface="Helvetica Narrow" pitchFamily="34" charset="0"/>
              </a:rPr>
              <a:t>•</a:t>
            </a:r>
            <a:r>
              <a:rPr lang="en-US" i="1" dirty="0">
                <a:latin typeface="Helvetica Narrow" pitchFamily="34" charset="0"/>
              </a:rPr>
              <a:t>	Visceral surface</a:t>
            </a:r>
          </a:p>
          <a:p>
            <a:pPr marL="342900" indent="-342900" algn="just">
              <a:spcBef>
                <a:spcPts val="0"/>
              </a:spcBef>
              <a:spcAft>
                <a:spcPts val="600"/>
              </a:spcAft>
              <a:defRPr/>
            </a:pPr>
            <a:r>
              <a:rPr lang="en-US" dirty="0">
                <a:latin typeface="Helvetica Narrow" pitchFamily="34" charset="0"/>
              </a:rPr>
              <a:t>	–  The </a:t>
            </a:r>
            <a:r>
              <a:rPr lang="en-US" i="1" dirty="0">
                <a:latin typeface="Helvetica Narrow" pitchFamily="34" charset="0"/>
              </a:rPr>
              <a:t>gastric impression, </a:t>
            </a:r>
          </a:p>
          <a:p>
            <a:pPr marL="342900" indent="-342900" algn="just">
              <a:spcBef>
                <a:spcPts val="0"/>
              </a:spcBef>
              <a:spcAft>
                <a:spcPts val="600"/>
              </a:spcAft>
              <a:defRPr/>
            </a:pPr>
            <a:r>
              <a:rPr lang="en-US" dirty="0">
                <a:latin typeface="Helvetica Narrow" pitchFamily="34" charset="0"/>
              </a:rPr>
              <a:t>	–  The </a:t>
            </a:r>
            <a:r>
              <a:rPr lang="en-US" i="1" dirty="0">
                <a:latin typeface="Helvetica Narrow" pitchFamily="34" charset="0"/>
              </a:rPr>
              <a:t>renal impression</a:t>
            </a:r>
          </a:p>
          <a:p>
            <a:pPr marL="342900" indent="-342900" algn="just">
              <a:spcBef>
                <a:spcPts val="0"/>
              </a:spcBef>
              <a:spcAft>
                <a:spcPts val="600"/>
              </a:spcAft>
              <a:defRPr/>
            </a:pPr>
            <a:r>
              <a:rPr lang="en-US" dirty="0">
                <a:latin typeface="Helvetica Narrow" pitchFamily="34" charset="0"/>
              </a:rPr>
              <a:t>	–  The </a:t>
            </a:r>
            <a:r>
              <a:rPr lang="en-US" i="1" dirty="0">
                <a:latin typeface="Helvetica Narrow" pitchFamily="34" charset="0"/>
              </a:rPr>
              <a:t>colic impressions, </a:t>
            </a:r>
          </a:p>
          <a:p>
            <a:pPr marL="342900" indent="-342900" algn="just">
              <a:spcBef>
                <a:spcPts val="0"/>
              </a:spcBef>
              <a:spcAft>
                <a:spcPts val="600"/>
              </a:spcAft>
              <a:defRPr/>
            </a:pPr>
            <a:r>
              <a:rPr lang="en-US" dirty="0">
                <a:latin typeface="Helvetica Narrow" pitchFamily="34" charset="0"/>
              </a:rPr>
              <a:t>	–  The </a:t>
            </a:r>
            <a:r>
              <a:rPr lang="en-US" i="1" dirty="0">
                <a:latin typeface="Helvetica Narrow" pitchFamily="34" charset="0"/>
              </a:rPr>
              <a:t>pancreatic impression</a:t>
            </a:r>
          </a:p>
          <a:p>
            <a:pPr marL="342900" indent="-342900" algn="just">
              <a:spcBef>
                <a:spcPts val="0"/>
              </a:spcBef>
              <a:spcAft>
                <a:spcPts val="600"/>
              </a:spcAft>
              <a:defRPr/>
            </a:pPr>
            <a:r>
              <a:rPr lang="en-US" dirty="0">
                <a:latin typeface="Helvetica Narrow" pitchFamily="34" charset="0"/>
              </a:rPr>
              <a:t>	–  The </a:t>
            </a:r>
            <a:r>
              <a:rPr lang="en-US" i="1" dirty="0">
                <a:latin typeface="Helvetica Narrow" pitchFamily="34" charset="0"/>
              </a:rPr>
              <a:t>hilum </a:t>
            </a:r>
          </a:p>
          <a:p>
            <a:endParaRPr lang="en-IN" dirty="0"/>
          </a:p>
        </p:txBody>
      </p:sp>
    </p:spTree>
    <p:extLst>
      <p:ext uri="{BB962C8B-B14F-4D97-AF65-F5344CB8AC3E}">
        <p14:creationId xmlns:p14="http://schemas.microsoft.com/office/powerpoint/2010/main" val="72152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54F3A-4DDB-4ABA-8026-391A61613F3F}"/>
              </a:ext>
            </a:extLst>
          </p:cNvPr>
          <p:cNvSpPr>
            <a:spLocks noGrp="1"/>
          </p:cNvSpPr>
          <p:nvPr>
            <p:ph idx="1"/>
          </p:nvPr>
        </p:nvSpPr>
        <p:spPr>
          <a:xfrm>
            <a:off x="838200" y="0"/>
            <a:ext cx="10515600" cy="6724357"/>
          </a:xfrm>
        </p:spPr>
        <p:txBody>
          <a:bodyPr/>
          <a:lstStyle/>
          <a:p>
            <a:pPr algn="just">
              <a:spcBef>
                <a:spcPct val="0"/>
              </a:spcBef>
              <a:spcAft>
                <a:spcPts val="600"/>
              </a:spcAft>
              <a:buNone/>
            </a:pPr>
            <a:r>
              <a:rPr lang="en-US" altLang="en-US" dirty="0"/>
              <a:t>•</a:t>
            </a:r>
            <a:r>
              <a:rPr lang="en-US" altLang="en-US" i="1" dirty="0"/>
              <a:t>	Diaphragmatic surface</a:t>
            </a:r>
            <a:endParaRPr lang="en-US" altLang="en-US" b="1" i="1" dirty="0"/>
          </a:p>
          <a:p>
            <a:pPr algn="just">
              <a:spcBef>
                <a:spcPct val="0"/>
              </a:spcBef>
              <a:spcAft>
                <a:spcPts val="600"/>
              </a:spcAft>
              <a:buNone/>
            </a:pPr>
            <a:r>
              <a:rPr lang="en-US" altLang="en-US" dirty="0"/>
              <a:t>	The diaphragmatic surface is related to the diaphragm which separates the spleen from the </a:t>
            </a:r>
            <a:r>
              <a:rPr lang="en-US" altLang="en-US" dirty="0" err="1"/>
              <a:t>costodiaphragmatic</a:t>
            </a:r>
            <a:r>
              <a:rPr lang="en-US" altLang="en-US" dirty="0"/>
              <a:t> recess of pleura, lung and 9th, 10th and 11th ribs of the left side.</a:t>
            </a:r>
          </a:p>
          <a:p>
            <a:endParaRPr lang="en-IN" dirty="0"/>
          </a:p>
        </p:txBody>
      </p:sp>
      <p:pic>
        <p:nvPicPr>
          <p:cNvPr id="7" name="Picture 6">
            <a:extLst>
              <a:ext uri="{FF2B5EF4-FFF2-40B4-BE49-F238E27FC236}">
                <a16:creationId xmlns:a16="http://schemas.microsoft.com/office/drawing/2014/main" id="{E9E9DB0A-E3A1-4056-BD4A-E75C6AD35A6C}"/>
              </a:ext>
            </a:extLst>
          </p:cNvPr>
          <p:cNvPicPr>
            <a:picLocks noChangeAspect="1"/>
          </p:cNvPicPr>
          <p:nvPr/>
        </p:nvPicPr>
        <p:blipFill>
          <a:blip r:embed="rId2"/>
          <a:stretch>
            <a:fillRect/>
          </a:stretch>
        </p:blipFill>
        <p:spPr>
          <a:xfrm>
            <a:off x="2499048" y="1631852"/>
            <a:ext cx="7193903" cy="5092505"/>
          </a:xfrm>
          <a:prstGeom prst="rect">
            <a:avLst/>
          </a:prstGeom>
        </p:spPr>
      </p:pic>
    </p:spTree>
    <p:extLst>
      <p:ext uri="{BB962C8B-B14F-4D97-AF65-F5344CB8AC3E}">
        <p14:creationId xmlns:p14="http://schemas.microsoft.com/office/powerpoint/2010/main" val="416098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2246DD-3472-4846-AE81-7CB11427296D}"/>
              </a:ext>
            </a:extLst>
          </p:cNvPr>
          <p:cNvGraphicFramePr>
            <a:graphicFrameLocks noGrp="1"/>
          </p:cNvGraphicFramePr>
          <p:nvPr>
            <p:ph idx="1"/>
            <p:extLst>
              <p:ext uri="{D42A27DB-BD31-4B8C-83A1-F6EECF244321}">
                <p14:modId xmlns:p14="http://schemas.microsoft.com/office/powerpoint/2010/main" val="1730358514"/>
              </p:ext>
            </p:extLst>
          </p:nvPr>
        </p:nvGraphicFramePr>
        <p:xfrm>
          <a:off x="0" y="0"/>
          <a:ext cx="12192000" cy="6858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65265716"/>
                    </a:ext>
                  </a:extLst>
                </a:gridCol>
                <a:gridCol w="2438400">
                  <a:extLst>
                    <a:ext uri="{9D8B030D-6E8A-4147-A177-3AD203B41FA5}">
                      <a16:colId xmlns:a16="http://schemas.microsoft.com/office/drawing/2014/main" val="3714414517"/>
                    </a:ext>
                  </a:extLst>
                </a:gridCol>
                <a:gridCol w="2438400">
                  <a:extLst>
                    <a:ext uri="{9D8B030D-6E8A-4147-A177-3AD203B41FA5}">
                      <a16:colId xmlns:a16="http://schemas.microsoft.com/office/drawing/2014/main" val="3652689860"/>
                    </a:ext>
                  </a:extLst>
                </a:gridCol>
                <a:gridCol w="2438400">
                  <a:extLst>
                    <a:ext uri="{9D8B030D-6E8A-4147-A177-3AD203B41FA5}">
                      <a16:colId xmlns:a16="http://schemas.microsoft.com/office/drawing/2014/main" val="1206986474"/>
                    </a:ext>
                  </a:extLst>
                </a:gridCol>
                <a:gridCol w="2438400">
                  <a:extLst>
                    <a:ext uri="{9D8B030D-6E8A-4147-A177-3AD203B41FA5}">
                      <a16:colId xmlns:a16="http://schemas.microsoft.com/office/drawing/2014/main" val="3543640579"/>
                    </a:ext>
                  </a:extLst>
                </a:gridCol>
              </a:tblGrid>
              <a:tr h="1686285">
                <a:tc>
                  <a:txBody>
                    <a:bodyPr/>
                    <a:lstStyle/>
                    <a:p>
                      <a:pPr algn="ctr"/>
                      <a:r>
                        <a:rPr lang="en-IN" dirty="0"/>
                        <a:t>TITLE</a:t>
                      </a:r>
                    </a:p>
                  </a:txBody>
                  <a:tcPr/>
                </a:tc>
                <a:tc>
                  <a:txBody>
                    <a:bodyPr/>
                    <a:lstStyle/>
                    <a:p>
                      <a:pPr algn="ctr"/>
                      <a:r>
                        <a:rPr lang="en-IN" dirty="0"/>
                        <a:t>AUTHOR /</a:t>
                      </a:r>
                    </a:p>
                    <a:p>
                      <a:pPr algn="ctr"/>
                      <a:r>
                        <a:rPr lang="en-IN" dirty="0"/>
                        <a:t>JOURNAL</a:t>
                      </a:r>
                    </a:p>
                  </a:txBody>
                  <a:tcPr/>
                </a:tc>
                <a:tc>
                  <a:txBody>
                    <a:bodyPr/>
                    <a:lstStyle/>
                    <a:p>
                      <a:pPr algn="ctr"/>
                      <a:r>
                        <a:rPr lang="en-IN" dirty="0"/>
                        <a:t>MATERIAL</a:t>
                      </a:r>
                    </a:p>
                  </a:txBody>
                  <a:tcPr/>
                </a:tc>
                <a:tc>
                  <a:txBody>
                    <a:bodyPr/>
                    <a:lstStyle/>
                    <a:p>
                      <a:pPr algn="ctr"/>
                      <a:r>
                        <a:rPr lang="en-IN" dirty="0"/>
                        <a:t>RESULT</a:t>
                      </a:r>
                    </a:p>
                  </a:txBody>
                  <a:tcPr/>
                </a:tc>
                <a:tc>
                  <a:txBody>
                    <a:bodyPr/>
                    <a:lstStyle/>
                    <a:p>
                      <a:pPr algn="ctr"/>
                      <a:r>
                        <a:rPr lang="en-IN" dirty="0"/>
                        <a:t>CONCLUSION</a:t>
                      </a:r>
                    </a:p>
                  </a:txBody>
                  <a:tcPr/>
                </a:tc>
                <a:extLst>
                  <a:ext uri="{0D108BD9-81ED-4DB2-BD59-A6C34878D82A}">
                    <a16:rowId xmlns:a16="http://schemas.microsoft.com/office/drawing/2014/main" val="1434952001"/>
                  </a:ext>
                </a:extLst>
              </a:tr>
              <a:tr h="5171715">
                <a:tc>
                  <a:txBody>
                    <a:bodyPr/>
                    <a:lstStyle/>
                    <a:p>
                      <a:r>
                        <a:rPr lang="en-IN" b="0" i="0" dirty="0">
                          <a:solidFill>
                            <a:srgbClr val="494949"/>
                          </a:solidFill>
                          <a:effectLst/>
                          <a:latin typeface="Open Sans"/>
                        </a:rPr>
                        <a:t>Late septic complications in adults following splenectomy for trauma: a prospective analysis in 144 patients</a:t>
                      </a:r>
                      <a:endParaRPr lang="en-IN" dirty="0"/>
                    </a:p>
                  </a:txBody>
                  <a:tcPr/>
                </a:tc>
                <a:tc>
                  <a:txBody>
                    <a:bodyPr/>
                    <a:lstStyle/>
                    <a:p>
                      <a:pPr algn="l" fontAlgn="base"/>
                      <a:r>
                        <a:rPr lang="en-IN" b="0" i="0" u="none" strike="noStrike" dirty="0">
                          <a:solidFill>
                            <a:srgbClr val="6C5D99"/>
                          </a:solidFill>
                          <a:effectLst/>
                          <a:latin typeface="Open Sans"/>
                          <a:hlinkClick r:id="rId2"/>
                        </a:rPr>
                        <a:t>Green JB </a:t>
                      </a:r>
                      <a:r>
                        <a:rPr lang="en-IN" b="0" i="0" dirty="0">
                          <a:solidFill>
                            <a:srgbClr val="494949"/>
                          </a:solidFill>
                          <a:effectLst/>
                          <a:latin typeface="Open Sans"/>
                        </a:rPr>
                        <a:t>, </a:t>
                      </a:r>
                    </a:p>
                    <a:p>
                      <a:pPr algn="l" fontAlgn="base"/>
                      <a:r>
                        <a:rPr lang="en-IN" b="0" i="0" u="none" strike="noStrike" dirty="0" err="1">
                          <a:solidFill>
                            <a:srgbClr val="6C5D99"/>
                          </a:solidFill>
                          <a:effectLst/>
                          <a:latin typeface="Open Sans"/>
                          <a:hlinkClick r:id="rId3"/>
                        </a:rPr>
                        <a:t>Shackford</a:t>
                      </a:r>
                      <a:r>
                        <a:rPr lang="en-IN" b="0" i="0" u="none" strike="noStrike" dirty="0">
                          <a:solidFill>
                            <a:srgbClr val="6C5D99"/>
                          </a:solidFill>
                          <a:effectLst/>
                          <a:latin typeface="Open Sans"/>
                          <a:hlinkClick r:id="rId3"/>
                        </a:rPr>
                        <a:t> SR </a:t>
                      </a:r>
                      <a:r>
                        <a:rPr lang="en-IN" b="0" i="0" dirty="0">
                          <a:solidFill>
                            <a:srgbClr val="494949"/>
                          </a:solidFill>
                          <a:effectLst/>
                          <a:latin typeface="Open Sans"/>
                        </a:rPr>
                        <a:t>, </a:t>
                      </a:r>
                    </a:p>
                    <a:p>
                      <a:pPr algn="l" fontAlgn="base"/>
                      <a:r>
                        <a:rPr lang="en-IN" b="0" i="0" u="none" strike="noStrike" dirty="0" err="1">
                          <a:solidFill>
                            <a:srgbClr val="6C5D99"/>
                          </a:solidFill>
                          <a:effectLst/>
                          <a:latin typeface="Open Sans"/>
                          <a:hlinkClick r:id="rId4"/>
                        </a:rPr>
                        <a:t>Sise</a:t>
                      </a:r>
                      <a:r>
                        <a:rPr lang="en-IN" b="0" i="0" u="none" strike="noStrike" dirty="0">
                          <a:solidFill>
                            <a:srgbClr val="6C5D99"/>
                          </a:solidFill>
                          <a:effectLst/>
                          <a:latin typeface="Open Sans"/>
                          <a:hlinkClick r:id="rId4"/>
                        </a:rPr>
                        <a:t> MJ </a:t>
                      </a:r>
                      <a:r>
                        <a:rPr lang="en-IN" b="0" i="0" dirty="0">
                          <a:solidFill>
                            <a:srgbClr val="494949"/>
                          </a:solidFill>
                          <a:effectLst/>
                          <a:latin typeface="Open Sans"/>
                        </a:rPr>
                        <a:t>, </a:t>
                      </a:r>
                    </a:p>
                    <a:p>
                      <a:pPr algn="l" fontAlgn="base"/>
                      <a:r>
                        <a:rPr lang="en-IN" b="0" i="0" u="none" strike="noStrike" dirty="0" err="1">
                          <a:solidFill>
                            <a:srgbClr val="6C5D99"/>
                          </a:solidFill>
                          <a:effectLst/>
                          <a:latin typeface="Open Sans"/>
                          <a:hlinkClick r:id="rId5"/>
                        </a:rPr>
                        <a:t>Fridlund</a:t>
                      </a:r>
                      <a:r>
                        <a:rPr lang="en-IN" b="0" i="0" u="none" strike="noStrike" dirty="0">
                          <a:solidFill>
                            <a:srgbClr val="6C5D99"/>
                          </a:solidFill>
                          <a:effectLst/>
                          <a:latin typeface="Open Sans"/>
                          <a:hlinkClick r:id="rId5"/>
                        </a:rPr>
                        <a:t> P </a:t>
                      </a:r>
                      <a:r>
                        <a:rPr lang="en-IN" b="0" i="0" dirty="0">
                          <a:solidFill>
                            <a:srgbClr val="494949"/>
                          </a:solidFill>
                          <a:effectLst/>
                          <a:latin typeface="Open Sans"/>
                        </a:rPr>
                        <a:t> </a:t>
                      </a:r>
                    </a:p>
                    <a:p>
                      <a:pPr algn="l" fontAlgn="base"/>
                      <a:r>
                        <a:rPr lang="en-IN" b="0" i="0" dirty="0">
                          <a:solidFill>
                            <a:srgbClr val="6C5D99"/>
                          </a:solidFill>
                          <a:effectLst/>
                          <a:latin typeface="Open Sans"/>
                          <a:hlinkClick r:id="rId6"/>
                        </a:rPr>
                        <a:t>The Journal of Trauma</a:t>
                      </a:r>
                      <a:r>
                        <a:rPr lang="en-IN" b="0" i="0" dirty="0">
                          <a:solidFill>
                            <a:srgbClr val="494949"/>
                          </a:solidFill>
                          <a:effectLst/>
                          <a:latin typeface="Open Sans"/>
                        </a:rPr>
                        <a:t> </a:t>
                      </a:r>
                      <a:r>
                        <a:rPr lang="en-IN" b="0" i="0" dirty="0">
                          <a:solidFill>
                            <a:srgbClr val="707070"/>
                          </a:solidFill>
                          <a:effectLst/>
                          <a:latin typeface="Open Sans"/>
                        </a:rPr>
                        <a:t>[01 Nov 1986, 26(11):999-1004]</a:t>
                      </a:r>
                      <a:endParaRPr lang="en-IN" b="0" i="0" dirty="0">
                        <a:solidFill>
                          <a:srgbClr val="494949"/>
                        </a:solidFill>
                        <a:effectLst/>
                        <a:latin typeface="Open Sans"/>
                      </a:endParaRPr>
                    </a:p>
                    <a:p>
                      <a:endParaRPr lang="en-IN" dirty="0"/>
                    </a:p>
                  </a:txBody>
                  <a:tcPr/>
                </a:tc>
                <a:tc>
                  <a:txBody>
                    <a:bodyPr/>
                    <a:lstStyle/>
                    <a:p>
                      <a:r>
                        <a:rPr lang="en-IN" b="0" i="0" dirty="0">
                          <a:solidFill>
                            <a:srgbClr val="494949"/>
                          </a:solidFill>
                          <a:effectLst/>
                          <a:latin typeface="Open Sans"/>
                        </a:rPr>
                        <a:t>One hundred forty-four patients were prospectively followed through our </a:t>
                      </a:r>
                      <a:r>
                        <a:rPr lang="en-IN" b="0" i="0" dirty="0" err="1">
                          <a:solidFill>
                            <a:srgbClr val="494949"/>
                          </a:solidFill>
                          <a:effectLst/>
                          <a:latin typeface="Open Sans"/>
                        </a:rPr>
                        <a:t>Asplenic</a:t>
                      </a:r>
                      <a:r>
                        <a:rPr lang="en-IN" b="0" i="0" dirty="0">
                          <a:solidFill>
                            <a:srgbClr val="494949"/>
                          </a:solidFill>
                          <a:effectLst/>
                          <a:latin typeface="Open Sans"/>
                        </a:rPr>
                        <a:t> Registry for the development of late septic complications following splenectomy for trauma. There were 114 males and 30 females with a mean age of 28.6 years.</a:t>
                      </a:r>
                      <a:endParaRPr lang="en-IN" dirty="0"/>
                    </a:p>
                  </a:txBody>
                  <a:tcPr/>
                </a:tc>
                <a:tc>
                  <a:txBody>
                    <a:bodyPr/>
                    <a:lstStyle/>
                    <a:p>
                      <a:r>
                        <a:rPr lang="en-IN" b="0" i="0">
                          <a:solidFill>
                            <a:srgbClr val="494949"/>
                          </a:solidFill>
                          <a:effectLst/>
                          <a:latin typeface="Open Sans"/>
                        </a:rPr>
                        <a:t>The mortality from major septic complications in this series (7%) is lower than previously reported by other investigators (30-80%). </a:t>
                      </a:r>
                      <a:endParaRPr lang="en-IN" dirty="0"/>
                    </a:p>
                  </a:txBody>
                  <a:tcPr/>
                </a:tc>
                <a:tc>
                  <a:txBody>
                    <a:bodyPr/>
                    <a:lstStyle/>
                    <a:p>
                      <a:r>
                        <a:rPr lang="en-IN" b="0" i="0" dirty="0">
                          <a:solidFill>
                            <a:srgbClr val="494949"/>
                          </a:solidFill>
                          <a:effectLst/>
                          <a:latin typeface="Open Sans"/>
                        </a:rPr>
                        <a:t>Our data suggest that adults undergoing splenectomy for trauma are at an increased risk of developing late major septic complications. This risk is significant enough to warrant attempts at splenic salvage, especially when injury is incidental to an elective operative procedure.</a:t>
                      </a:r>
                      <a:endParaRPr lang="en-IN" dirty="0"/>
                    </a:p>
                  </a:txBody>
                  <a:tcPr/>
                </a:tc>
                <a:extLst>
                  <a:ext uri="{0D108BD9-81ED-4DB2-BD59-A6C34878D82A}">
                    <a16:rowId xmlns:a16="http://schemas.microsoft.com/office/drawing/2014/main" val="895283756"/>
                  </a:ext>
                </a:extLst>
              </a:tr>
            </a:tbl>
          </a:graphicData>
        </a:graphic>
      </p:graphicFrame>
    </p:spTree>
    <p:extLst>
      <p:ext uri="{BB962C8B-B14F-4D97-AF65-F5344CB8AC3E}">
        <p14:creationId xmlns:p14="http://schemas.microsoft.com/office/powerpoint/2010/main" val="810388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500</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 Narrow</vt:lpstr>
      <vt:lpstr>Open Sans</vt:lpstr>
      <vt:lpstr>Office Theme</vt:lpstr>
      <vt:lpstr>SPLEEN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SPLEEN</dc:title>
  <dc:creator>Dell</dc:creator>
  <cp:lastModifiedBy>Priyanka Sharma</cp:lastModifiedBy>
  <cp:revision>6</cp:revision>
  <dcterms:created xsi:type="dcterms:W3CDTF">2018-06-05T01:43:15Z</dcterms:created>
  <dcterms:modified xsi:type="dcterms:W3CDTF">2023-11-27T07:14:06Z</dcterms:modified>
</cp:coreProperties>
</file>