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38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00800"/>
          </a:xfrm>
        </p:spPr>
        <p:txBody>
          <a:bodyPr>
            <a:normAutofit/>
          </a:bodyPr>
          <a:lstStyle/>
          <a:p>
            <a:pPr algn="ctr">
              <a:lnSpc>
                <a:spcPct val="170000"/>
              </a:lnSpc>
              <a:buNone/>
            </a:pPr>
            <a:endParaRPr lang="en-IN" sz="3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70000"/>
              </a:lnSpc>
              <a:buNone/>
            </a:pPr>
            <a:r>
              <a:rPr lang="en-IN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Metabolism </a:t>
            </a:r>
            <a:r>
              <a:rPr lang="en-IN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Of Branched Chain Amino </a:t>
            </a:r>
            <a:r>
              <a:rPr lang="en-IN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Acids</a:t>
            </a:r>
          </a:p>
          <a:p>
            <a:pPr algn="ctr">
              <a:lnSpc>
                <a:spcPct val="170000"/>
              </a:lnSpc>
              <a:buNone/>
            </a:pPr>
            <a:r>
              <a:rPr lang="en-IN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Dr </a:t>
            </a:r>
            <a:r>
              <a:rPr lang="en-IN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Trushna</a:t>
            </a:r>
            <a:r>
              <a:rPr lang="en-IN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Shah </a:t>
            </a:r>
          </a:p>
          <a:p>
            <a:pPr algn="ctr">
              <a:lnSpc>
                <a:spcPct val="170000"/>
              </a:lnSpc>
              <a:buNone/>
            </a:pPr>
            <a:r>
              <a:rPr lang="en-IN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Professor</a:t>
            </a:r>
          </a:p>
          <a:p>
            <a:pPr algn="ctr">
              <a:lnSpc>
                <a:spcPct val="170000"/>
              </a:lnSpc>
              <a:buNone/>
            </a:pPr>
            <a:r>
              <a:rPr lang="en-IN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SBKSMI&amp;RC </a:t>
            </a:r>
          </a:p>
          <a:p>
            <a:pPr algn="ctr">
              <a:lnSpc>
                <a:spcPct val="170000"/>
              </a:lnSpc>
              <a:buNone/>
            </a:pPr>
            <a:endParaRPr lang="en-US" sz="3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33572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6248400"/>
          </a:xfrm>
        </p:spPr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IN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Diagnosis</a:t>
            </a: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Many infants with MSUD are identified through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newborn screening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programs.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Tandem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mass spectrometry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 advanced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newborn screening test that screens for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more than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30 different disorders through one blood sample,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has aided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the diagnosis of MSUD.</a:t>
            </a:r>
          </a:p>
        </p:txBody>
      </p:sp>
    </p:spTree>
    <p:extLst>
      <p:ext uri="{BB962C8B-B14F-4D97-AF65-F5344CB8AC3E}">
        <p14:creationId xmlns="" xmlns:p14="http://schemas.microsoft.com/office/powerpoint/2010/main" val="2986966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458200" cy="6324600"/>
          </a:xfrm>
        </p:spPr>
        <p:txBody>
          <a:bodyPr>
            <a:normAutofit/>
          </a:bodyPr>
          <a:lstStyle/>
          <a:p>
            <a:pPr>
              <a:lnSpc>
                <a:spcPct val="220000"/>
              </a:lnSpc>
              <a:buNone/>
            </a:pPr>
            <a:r>
              <a:rPr lang="en-IN" b="1" i="1" dirty="0" smtClean="0">
                <a:solidFill>
                  <a:srgbClr val="0070C0"/>
                </a:solidFill>
              </a:rPr>
              <a:t>Treatment</a:t>
            </a:r>
            <a:endParaRPr lang="en-US" b="1" i="1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Treatment involves replacing dietary protein by mixture of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amino acids that contain low or no leucine,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isoleucine, and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valine.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monitor the effectiveness of the dietary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treatment, plasma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and urinary levels of branched-chain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amino acids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with dinitrophenylhydrazine (DNPH) should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be measured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constantly.</a:t>
            </a:r>
          </a:p>
        </p:txBody>
      </p:sp>
    </p:spTree>
    <p:extLst>
      <p:ext uri="{BB962C8B-B14F-4D97-AF65-F5344CB8AC3E}">
        <p14:creationId xmlns="" xmlns:p14="http://schemas.microsoft.com/office/powerpoint/2010/main" val="148062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Case study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10-day-old male infant who had cyanotic episodes and recurrent generalized convulsions; the odor of burned sugar from the body and urine was also noted. Plasma and urine amino acid analysis disclosed a marked increase in the concentration of branched chain amino acids (BCAA). As a result of a BCAA-free diet and mega-doses of thiamine, the condition stabilized.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8674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Valine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Isoleucine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I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leucine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are branched essential amino acids.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Valine: Glucogenic 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Isoleucine : Both glucogenic and ketogenic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Leucine: Ketogenic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9161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008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irst three catabolic reactions for branched chain amino acids are similar and are catalyzed by common enzymes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I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Transamination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:  to yield corresponding 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-keto acids.</a:t>
            </a:r>
          </a:p>
          <a:p>
            <a:pPr marL="514350" indent="-514350">
              <a:lnSpc>
                <a:spcPct val="150000"/>
              </a:lnSpc>
              <a:buAutoNum type="arabicPeriod" startAt="2"/>
            </a:pPr>
            <a:r>
              <a:rPr lang="en-I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Oxidative </a:t>
            </a:r>
            <a:r>
              <a:rPr lang="en-IN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decarboxylation</a:t>
            </a:r>
            <a:r>
              <a:rPr lang="en-I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the second step, the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α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-keto acids are oxidatively decarboxylated to the corresponding acyl-CoA thioester by </a:t>
            </a:r>
            <a:r>
              <a:rPr lang="en-IN" sz="2800" b="1" dirty="0">
                <a:latin typeface="Times New Roman" pitchFamily="18" charset="0"/>
                <a:cs typeface="Times New Roman" pitchFamily="18" charset="0"/>
              </a:rPr>
              <a:t>branched-chain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α </a:t>
            </a:r>
            <a:r>
              <a:rPr lang="en-IN" sz="2800" b="1" dirty="0">
                <a:latin typeface="Times New Roman" pitchFamily="18" charset="0"/>
                <a:cs typeface="Times New Roman" pitchFamily="18" charset="0"/>
              </a:rPr>
              <a:t>-keto acid dehydrogenase complex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. TPP, FAD, Lipoic acid, NAD+ and CoA are required as coenzymes in this reaction. </a:t>
            </a:r>
          </a:p>
          <a:p>
            <a:pPr>
              <a:lnSpc>
                <a:spcPct val="150000"/>
              </a:lnSpc>
              <a:buNone/>
            </a:pP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9443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47700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AutoNum type="arabicPeriod" startAt="3"/>
            </a:pPr>
            <a:r>
              <a:rPr lang="en-I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Dehydrogenation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:The third reaction is a FAD dependent dehydrogenation</a:t>
            </a:r>
          </a:p>
          <a:p>
            <a:pPr>
              <a:lnSpc>
                <a:spcPct val="150000"/>
              </a:lnSpc>
              <a:buNone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4.	The subsequent reactions of all the three branched chain amino acids differs and is catabolised as follows: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Valine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is converted to </a:t>
            </a:r>
            <a:r>
              <a:rPr lang="en-IN" sz="2800" b="1" dirty="0">
                <a:latin typeface="Times New Roman" pitchFamily="18" charset="0"/>
                <a:cs typeface="Times New Roman" pitchFamily="18" charset="0"/>
              </a:rPr>
              <a:t>succinyl-CoA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accounting for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the glucogenic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nature  of the valine.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Isoleucine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is converted to </a:t>
            </a:r>
            <a:r>
              <a:rPr lang="en-IN" sz="2800" b="1" dirty="0">
                <a:latin typeface="Times New Roman" pitchFamily="18" charset="0"/>
                <a:cs typeface="Times New Roman" pitchFamily="18" charset="0"/>
              </a:rPr>
              <a:t>succinyl-CoA and 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acetyl- CoA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, accounting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for the ketogenic and glucogenic nature of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the isoleucine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 startAt="3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67960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324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Leucine forms 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acetoacetate and acetyl-CoA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but does not produce  succinyl-CoA, which accounts for exclusively the 	</a:t>
            </a:r>
            <a:r>
              <a:rPr lang="en-IN" sz="2800" b="1" i="1" dirty="0" smtClean="0">
                <a:latin typeface="Times New Roman" pitchFamily="18" charset="0"/>
                <a:cs typeface="Times New Roman" pitchFamily="18" charset="0"/>
              </a:rPr>
              <a:t>ketogenic nature of the  leucine</a:t>
            </a:r>
            <a:r>
              <a:rPr lang="en-IN" sz="2800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Leucine produces 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hydroxymethyl glutaryl-CoA (HMG-CoA)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 intermediate product  which is a precursor of cholesterol biosynthesis  and ketone body formation.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4943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839200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11101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6388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IN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Metabolic Disorder of Branched Chain Amino Acids</a:t>
            </a:r>
          </a:p>
          <a:p>
            <a:pPr algn="ctr">
              <a:lnSpc>
                <a:spcPct val="150000"/>
              </a:lnSpc>
              <a:buNone/>
            </a:pPr>
            <a:endParaRPr lang="en-US" sz="2800" i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IN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Maple syrup urine disease (MSUD) or branched chain</a:t>
            </a:r>
          </a:p>
          <a:p>
            <a:pPr algn="ctr">
              <a:buNone/>
            </a:pPr>
            <a:r>
              <a:rPr lang="en-IN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keto aciduria</a:t>
            </a:r>
            <a:endParaRPr lang="en-US" sz="28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328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3246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Inherited defect in the </a:t>
            </a:r>
            <a:r>
              <a:rPr lang="en-IN" sz="2800" b="1" i="1" dirty="0" smtClean="0">
                <a:latin typeface="Times New Roman" pitchFamily="18" charset="0"/>
                <a:cs typeface="Times New Roman" pitchFamily="18" charset="0"/>
              </a:rPr>
              <a:t>branched chain </a:t>
            </a:r>
            <a:r>
              <a:rPr lang="el-GR" sz="2800" b="1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IN" sz="2800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IN" sz="2800" b="1" i="1" dirty="0" err="1" smtClean="0">
                <a:latin typeface="Times New Roman" pitchFamily="18" charset="0"/>
                <a:cs typeface="Times New Roman" pitchFamily="18" charset="0"/>
              </a:rPr>
              <a:t>keto</a:t>
            </a:r>
            <a:r>
              <a:rPr lang="en-IN" sz="2800" b="1" i="1" dirty="0" smtClean="0">
                <a:latin typeface="Times New Roman" pitchFamily="18" charset="0"/>
                <a:cs typeface="Times New Roman" pitchFamily="18" charset="0"/>
              </a:rPr>
              <a:t> acid </a:t>
            </a:r>
            <a:r>
              <a:rPr lang="en-IN" sz="2800" b="1" i="1" dirty="0" err="1" smtClean="0">
                <a:latin typeface="Times New Roman" pitchFamily="18" charset="0"/>
                <a:cs typeface="Times New Roman" pitchFamily="18" charset="0"/>
              </a:rPr>
              <a:t>dehydrogenase</a:t>
            </a:r>
            <a:r>
              <a:rPr lang="en-IN" sz="28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Branched chain amino acids, leucine, isoleucine and valine, and their 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α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-keto acids accumulate in blood, urine and CSF.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α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-keto acids impart a characteristic sweet odour to the urine of the affected individuals which resembles with maple syrup or burnt sugar hence the name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130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62484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en-IN" sz="9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Symptoms</a:t>
            </a:r>
            <a:endParaRPr lang="en-US" sz="96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170000"/>
              </a:lnSpc>
              <a:buFont typeface="Wingdings" pitchFamily="2" charset="2"/>
              <a:buChar char="§"/>
            </a:pPr>
            <a:r>
              <a:rPr lang="en-IN" sz="11200" dirty="0" smtClean="0">
                <a:latin typeface="Times New Roman" pitchFamily="18" charset="0"/>
                <a:cs typeface="Times New Roman" pitchFamily="18" charset="0"/>
              </a:rPr>
              <a:t>Vomiting</a:t>
            </a:r>
          </a:p>
          <a:p>
            <a:pPr lvl="2">
              <a:lnSpc>
                <a:spcPct val="170000"/>
              </a:lnSpc>
              <a:buFont typeface="Wingdings" pitchFamily="2" charset="2"/>
              <a:buChar char="§"/>
            </a:pPr>
            <a:r>
              <a:rPr lang="en-IN" sz="11200" dirty="0" smtClean="0">
                <a:latin typeface="Times New Roman" pitchFamily="18" charset="0"/>
                <a:cs typeface="Times New Roman" pitchFamily="18" charset="0"/>
              </a:rPr>
              <a:t>dehydration </a:t>
            </a:r>
          </a:p>
          <a:p>
            <a:pPr lvl="2">
              <a:lnSpc>
                <a:spcPct val="170000"/>
              </a:lnSpc>
              <a:buFont typeface="Wingdings" pitchFamily="2" charset="2"/>
              <a:buChar char="§"/>
            </a:pPr>
            <a:r>
              <a:rPr lang="en-IN" sz="11200" dirty="0" smtClean="0">
                <a:latin typeface="Times New Roman" pitchFamily="18" charset="0"/>
                <a:cs typeface="Times New Roman" pitchFamily="18" charset="0"/>
              </a:rPr>
              <a:t>metabolic acidosis </a:t>
            </a:r>
          </a:p>
          <a:p>
            <a:pPr lvl="2">
              <a:lnSpc>
                <a:spcPct val="170000"/>
              </a:lnSpc>
              <a:buFont typeface="Wingdings" pitchFamily="2" charset="2"/>
              <a:buChar char="§"/>
            </a:pPr>
            <a:r>
              <a:rPr lang="en-IN" sz="11200" dirty="0" smtClean="0">
                <a:latin typeface="Times New Roman" pitchFamily="18" charset="0"/>
                <a:cs typeface="Times New Roman" pitchFamily="18" charset="0"/>
              </a:rPr>
              <a:t>maple syrup odour to the urine.</a:t>
            </a:r>
            <a:endParaRPr lang="en-US" sz="11200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170000"/>
              </a:lnSpc>
              <a:buFont typeface="Wingdings" pitchFamily="2" charset="2"/>
              <a:buChar char="§"/>
            </a:pPr>
            <a:r>
              <a:rPr lang="en-IN" sz="11200" dirty="0" smtClean="0">
                <a:latin typeface="Times New Roman" pitchFamily="18" charset="0"/>
                <a:cs typeface="Times New Roman" pitchFamily="18" charset="0"/>
              </a:rPr>
              <a:t>If untreated, it leads to mental retardation, coma and even death within one year after birth.</a:t>
            </a:r>
            <a:endParaRPr lang="en-US" sz="1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2302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412</Words>
  <Application>Microsoft Office PowerPoint</Application>
  <PresentationFormat>On-screen Show 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Case study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</cp:lastModifiedBy>
  <cp:revision>3</cp:revision>
  <dcterms:created xsi:type="dcterms:W3CDTF">2006-08-16T00:00:00Z</dcterms:created>
  <dcterms:modified xsi:type="dcterms:W3CDTF">2023-11-09T04:53:48Z</dcterms:modified>
</cp:coreProperties>
</file>