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85DE8-4985-4F11-8B04-FCE2B412B9BA}" type="datetimeFigureOut">
              <a:rPr lang="en-IN" smtClean="0"/>
              <a:pPr/>
              <a:t>30-04-2018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44A90-A421-4905-A733-62CF017F5CB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1773-D8A1-4851-BED0-498A1909B14B}" type="slidenum">
              <a:rPr lang="en-IN"/>
              <a:pPr/>
              <a:t>1</a:t>
            </a:fld>
            <a:endParaRPr lang="en-I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5BA04-BF35-4F8A-8FCF-7D56FAAEDFCB}" type="slidenum">
              <a:rPr lang="en-IN"/>
              <a:pPr/>
              <a:t>10</a:t>
            </a:fld>
            <a:endParaRPr lang="en-IN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F5CA8-CBA7-42FD-9D83-A7C7B8B18034}" type="slidenum">
              <a:rPr lang="en-IN"/>
              <a:pPr/>
              <a:t>11</a:t>
            </a:fld>
            <a:endParaRPr lang="en-IN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18CC-B006-46E3-B369-DB8FA4FEEF48}" type="slidenum">
              <a:rPr lang="en-IN"/>
              <a:pPr/>
              <a:t>12</a:t>
            </a:fld>
            <a:endParaRPr lang="en-I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EC4CF-2360-43F6-B46A-C99D5E7F8A30}" type="slidenum">
              <a:rPr lang="en-IN"/>
              <a:pPr/>
              <a:t>13</a:t>
            </a:fld>
            <a:endParaRPr lang="en-I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9DBFA-CAA5-4E49-B4EE-9465853B7D93}" type="slidenum">
              <a:rPr lang="en-IN"/>
              <a:pPr/>
              <a:t>14</a:t>
            </a:fld>
            <a:endParaRPr lang="en-IN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07561-86E2-4AD4-8173-BC90489EA7B9}" type="slidenum">
              <a:rPr lang="en-IN"/>
              <a:pPr/>
              <a:t>15</a:t>
            </a:fld>
            <a:endParaRPr lang="en-IN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E55B5-D338-4CEF-8515-E7E585B657FC}" type="slidenum">
              <a:rPr lang="en-IN"/>
              <a:pPr/>
              <a:t>16</a:t>
            </a:fld>
            <a:endParaRPr lang="en-I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D3C46-69C2-4857-BABB-4413459FB0D0}" type="slidenum">
              <a:rPr lang="en-IN"/>
              <a:pPr/>
              <a:t>17</a:t>
            </a:fld>
            <a:endParaRPr lang="en-I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2B6A7-6DA7-40FD-8CB2-BB2044450CF2}" type="slidenum">
              <a:rPr lang="en-IN"/>
              <a:pPr/>
              <a:t>18</a:t>
            </a:fld>
            <a:endParaRPr lang="en-I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2E1FB-DF19-43D6-81C0-1C11F0B7C874}" type="slidenum">
              <a:rPr lang="en-IN"/>
              <a:pPr/>
              <a:t>19</a:t>
            </a:fld>
            <a:endParaRPr lang="en-I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D68B-8FE9-49F5-BBD4-EDEB46EDE440}" type="slidenum">
              <a:rPr lang="en-IN"/>
              <a:pPr/>
              <a:t>2</a:t>
            </a:fld>
            <a:endParaRPr lang="en-I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0B243-38FF-4606-93F2-5A9CC640CE97}" type="slidenum">
              <a:rPr lang="en-IN"/>
              <a:pPr/>
              <a:t>20</a:t>
            </a:fld>
            <a:endParaRPr lang="en-I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35EF1-FDE0-4C51-8E12-DB2184D31FFF}" type="slidenum">
              <a:rPr lang="en-IN"/>
              <a:pPr/>
              <a:t>21</a:t>
            </a:fld>
            <a:endParaRPr lang="en-IN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D019D-C1F1-4323-B34D-5329813C7439}" type="slidenum">
              <a:rPr lang="en-IN"/>
              <a:pPr/>
              <a:t>22</a:t>
            </a:fld>
            <a:endParaRPr lang="en-IN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DC6EE-FDE7-4833-8C70-C81BF9CCAAF4}" type="slidenum">
              <a:rPr lang="en-IN"/>
              <a:pPr/>
              <a:t>23</a:t>
            </a:fld>
            <a:endParaRPr lang="en-IN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FD221-1082-4E77-BD1C-4433752C8F00}" type="slidenum">
              <a:rPr lang="en-IN"/>
              <a:pPr/>
              <a:t>24</a:t>
            </a:fld>
            <a:endParaRPr lang="en-I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94707-F571-48C0-A399-2C6D5459C2F2}" type="slidenum">
              <a:rPr lang="en-IN"/>
              <a:pPr/>
              <a:t>25</a:t>
            </a:fld>
            <a:endParaRPr lang="en-I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CE2F5-9646-4D0D-8FB6-2F77AAE8484E}" type="slidenum">
              <a:rPr lang="en-IN"/>
              <a:pPr/>
              <a:t>26</a:t>
            </a:fld>
            <a:endParaRPr lang="en-I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ED98-D36D-4C24-8FE8-EC94144DB07F}" type="slidenum">
              <a:rPr lang="en-IN"/>
              <a:pPr/>
              <a:t>27</a:t>
            </a:fld>
            <a:endParaRPr lang="en-I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B6EE7-7F37-40B5-9C6B-DA43996BD608}" type="slidenum">
              <a:rPr lang="en-IN"/>
              <a:pPr/>
              <a:t>28</a:t>
            </a:fld>
            <a:endParaRPr lang="en-I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75C94-37A6-4310-87F1-3D6502C9FCBF}" type="slidenum">
              <a:rPr lang="en-IN"/>
              <a:pPr/>
              <a:t>29</a:t>
            </a:fld>
            <a:endParaRPr lang="en-IN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16233-DDE8-484C-8A9D-007E201D8600}" type="slidenum">
              <a:rPr lang="en-IN"/>
              <a:pPr/>
              <a:t>3</a:t>
            </a:fld>
            <a:endParaRPr lang="en-IN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3029F-C6B4-405D-B75D-8EB02C53AC9C}" type="slidenum">
              <a:rPr lang="en-IN"/>
              <a:pPr/>
              <a:t>30</a:t>
            </a:fld>
            <a:endParaRPr lang="en-I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25AEC-08C1-47C2-8169-048B90250364}" type="slidenum">
              <a:rPr lang="en-IN"/>
              <a:pPr/>
              <a:t>31</a:t>
            </a:fld>
            <a:endParaRPr lang="en-IN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81202-4534-4C98-A40D-FC73AE83D59C}" type="slidenum">
              <a:rPr lang="en-IN"/>
              <a:pPr/>
              <a:t>32</a:t>
            </a:fld>
            <a:endParaRPr lang="en-I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5458F-C3C7-49F3-BA7E-C4DF47A70472}" type="slidenum">
              <a:rPr lang="en-IN"/>
              <a:pPr/>
              <a:t>33</a:t>
            </a:fld>
            <a:endParaRPr lang="en-I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C5D25-8801-4768-9DA4-C30DE8A97BD3}" type="slidenum">
              <a:rPr lang="en-IN"/>
              <a:pPr/>
              <a:t>34</a:t>
            </a:fld>
            <a:endParaRPr lang="en-I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67ACF-18FD-4F92-A7C2-E7442E2FC266}" type="slidenum">
              <a:rPr lang="en-IN"/>
              <a:pPr/>
              <a:t>35</a:t>
            </a:fld>
            <a:endParaRPr lang="en-I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A4F9B-9857-452D-966A-BE448E9C0BFD}" type="slidenum">
              <a:rPr lang="en-IN"/>
              <a:pPr/>
              <a:t>36</a:t>
            </a:fld>
            <a:endParaRPr lang="en-I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4919C-86C6-48B4-AF8A-28AB04F94292}" type="slidenum">
              <a:rPr lang="en-IN"/>
              <a:pPr/>
              <a:t>37</a:t>
            </a:fld>
            <a:endParaRPr lang="en-IN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2DF2-5B60-460E-A548-F7A2281DE8D8}" type="slidenum">
              <a:rPr lang="en-IN"/>
              <a:pPr/>
              <a:t>4</a:t>
            </a:fld>
            <a:endParaRPr lang="en-I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81575-08C4-4C19-9196-EB137F362EB3}" type="slidenum">
              <a:rPr lang="en-IN"/>
              <a:pPr/>
              <a:t>5</a:t>
            </a:fld>
            <a:endParaRPr lang="en-I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97A77-2780-4EBD-ACEB-9E582E51834C}" type="slidenum">
              <a:rPr lang="en-IN"/>
              <a:pPr/>
              <a:t>6</a:t>
            </a:fld>
            <a:endParaRPr lang="en-I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2FA2F-2410-44DF-A9DD-9A3507F34F5E}" type="slidenum">
              <a:rPr lang="en-IN"/>
              <a:pPr/>
              <a:t>7</a:t>
            </a:fld>
            <a:endParaRPr lang="en-IN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5DE76-A357-4845-89EA-4B22E70606FC}" type="slidenum">
              <a:rPr lang="en-IN"/>
              <a:pPr/>
              <a:t>8</a:t>
            </a:fld>
            <a:endParaRPr lang="en-I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DA48D-5FDD-4884-BB7E-7154084EED8F}" type="slidenum">
              <a:rPr lang="en-IN"/>
              <a:pPr/>
              <a:t>9</a:t>
            </a:fld>
            <a:endParaRPr lang="en-I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icsonline.org/hepatology-pancreatic-science.php" TargetMode="External"/><Relationship Id="rId2" Type="http://schemas.openxmlformats.org/officeDocument/2006/relationships/hyperlink" Target="https://www.omicsonline.org/thyroid-disorders-therapy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6192838" cy="3581400"/>
          </a:xfrm>
        </p:spPr>
        <p:txBody>
          <a:bodyPr/>
          <a:lstStyle/>
          <a:p>
            <a:r>
              <a:rPr lang="en-US" sz="3900"/>
              <a:t/>
            </a:r>
            <a:br>
              <a:rPr lang="en-US" sz="3900"/>
            </a:br>
            <a:r>
              <a:rPr lang="en-US" sz="3900">
                <a:latin typeface="Times New Roman" pitchFamily="18" charset="0"/>
              </a:rPr>
              <a:t>THE ENDOCRINE SYSTEM</a:t>
            </a:r>
            <a:endParaRPr lang="en-IN" sz="39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5105400"/>
            <a:ext cx="3657600" cy="1752600"/>
          </a:xfrm>
        </p:spPr>
        <p:txBody>
          <a:bodyPr/>
          <a:lstStyle/>
          <a:p>
            <a:pPr algn="l"/>
            <a:r>
              <a:rPr lang="en-US" dirty="0" smtClean="0"/>
              <a:t>Dr. Hetal Vaishnani</a:t>
            </a:r>
          </a:p>
          <a:p>
            <a:pPr algn="l"/>
            <a:r>
              <a:rPr lang="en-US" dirty="0" smtClean="0"/>
              <a:t>Associate Professor</a:t>
            </a:r>
          </a:p>
          <a:p>
            <a:pPr algn="l"/>
            <a:r>
              <a:rPr lang="en-US" dirty="0" smtClean="0"/>
              <a:t>Dept. of Anatomy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243888" cy="1314450"/>
          </a:xfrm>
        </p:spPr>
        <p:txBody>
          <a:bodyPr/>
          <a:lstStyle/>
          <a:p>
            <a:r>
              <a:rPr lang="en-US" sz="3200"/>
              <a:t>PARS INTERMEDIA &amp; PARS POSTERIOR</a:t>
            </a:r>
            <a:endParaRPr lang="en-IN" sz="320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882063" cy="414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sz="3200"/>
              <a:t>PARS POSTERIOR</a:t>
            </a:r>
            <a:endParaRPr lang="en-IN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5438"/>
            <a:ext cx="6413500" cy="653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Bodoni MT Black" pitchFamily="18" charset="0"/>
              </a:rPr>
              <a:t>HYPOTHALAMO HYPOPHYSEAL PORTAL SYSTEM</a:t>
            </a:r>
            <a:r>
              <a:rPr lang="en-US" sz="3200"/>
              <a:t> </a:t>
            </a:r>
            <a:endParaRPr lang="en-IN" sz="32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53891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BLOOD SUPPLY OF HYPOPHYSIS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67238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TANYCYTES</a:t>
            </a:r>
            <a:r>
              <a:rPr lang="en-US" sz="3200"/>
              <a:t>       OF HYP</a:t>
            </a:r>
            <a:endParaRPr lang="en-IN" sz="32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9863"/>
            <a:ext cx="5297488" cy="668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57225"/>
            <a:ext cx="8243888" cy="131445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LOCATION OF PINEAL GLAND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36588"/>
            <a:ext cx="749617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657225"/>
            <a:ext cx="8243888" cy="1314450"/>
          </a:xfrm>
        </p:spPr>
        <p:txBody>
          <a:bodyPr/>
          <a:lstStyle/>
          <a:p>
            <a:r>
              <a:rPr lang="en-US" sz="3200"/>
              <a:t>PARENCHYMA OF PINEAL GLAND</a:t>
            </a:r>
            <a:endParaRPr lang="en-IN" sz="32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44538"/>
            <a:ext cx="458470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/>
              <a:t>THYROID GLAND</a:t>
            </a:r>
            <a:endParaRPr lang="en-IN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5078413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THYROID LOBULE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09257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41751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z="3200"/>
              <a:t>CELLS OF THYROID FOLLICLE</a:t>
            </a:r>
            <a:endParaRPr lang="en-IN" sz="32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43000" y="592138"/>
            <a:ext cx="7313613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88"/>
            <a:ext cx="5484813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Bodoni MT Black" pitchFamily="18" charset="0"/>
              </a:rPr>
              <a:t>HYPOTHALMO HYPOPHYSIAL THYROID AXIS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228600" y="1316038"/>
            <a:ext cx="8447088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MECHANISM OF ACTION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7212013" cy="648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PARATHYROID GLAND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762000"/>
            <a:ext cx="886777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SUPRARENAL GLAND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5103813" cy="582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LAYERS OF CORTEX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66775"/>
            <a:ext cx="8351838" cy="599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LAYERS OF CORTEX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554038"/>
            <a:ext cx="8958262" cy="630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LAYERS OF CORTEX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33400" y="484188"/>
            <a:ext cx="7916863" cy="637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561263" cy="676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2075"/>
            <a:ext cx="2922588" cy="6765925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4857750" cy="626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3987800" cy="6743700"/>
          </a:xfrm>
          <a:prstGeom prst="rect">
            <a:avLst/>
          </a:prstGeom>
          <a:noFill/>
        </p:spPr>
      </p:pic>
      <p:pic>
        <p:nvPicPr>
          <p:cNvPr id="7373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52400"/>
            <a:ext cx="2825750" cy="6543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57225"/>
            <a:ext cx="8243888" cy="131445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HYPOPHYSIS CEREBRI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745538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43888" cy="1314450"/>
          </a:xfrm>
        </p:spPr>
        <p:txBody>
          <a:bodyPr/>
          <a:lstStyle/>
          <a:p>
            <a:r>
              <a:rPr lang="en-US" sz="3200"/>
              <a:t>THANK YOU</a:t>
            </a:r>
            <a:endParaRPr lang="en-IN" sz="320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4561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437188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37973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1828800" y="0"/>
            <a:ext cx="58229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221038" cy="6070600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"/>
            <a:ext cx="5153025" cy="621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5524500" cy="644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57150"/>
            <a:ext cx="551656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42791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sz="2400" dirty="0" smtClean="0"/>
              <a:t>Dr. Belen Perez-</a:t>
            </a:r>
            <a:r>
              <a:rPr lang="en-IN" sz="2400" dirty="0" err="1" smtClean="0"/>
              <a:t>Pevida</a:t>
            </a:r>
            <a:r>
              <a:rPr lang="en-IN" sz="2400" dirty="0" smtClean="0"/>
              <a:t>, Section of Investigative Medicine, Division of Diabetes, Endocrinology and Metabolism, Imperial College London, 6th Floor, Commonwealth Building, Du Cane Road, London W12 0NN, UK</a:t>
            </a:r>
            <a:r>
              <a:rPr lang="en-IN" sz="2400" dirty="0" smtClean="0"/>
              <a:t>, </a:t>
            </a:r>
            <a:r>
              <a:rPr lang="nl-NL" sz="2400" dirty="0" smtClean="0"/>
              <a:t>J Clin Exp Endocrinol, Vol 1(1): 101</a:t>
            </a:r>
            <a:br>
              <a:rPr lang="nl-NL" sz="2400" dirty="0" smtClean="0"/>
            </a:br>
            <a:endParaRPr lang="en-IN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752600"/>
                <a:gridCol w="1676400"/>
                <a:gridCol w="2438400"/>
                <a:gridCol w="1828800"/>
              </a:tblGrid>
              <a:tr h="5257800"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Dr. Belen Perez-</a:t>
                      </a:r>
                      <a:r>
                        <a:rPr lang="en-IN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Pevida</a:t>
                      </a:r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“Obesity, TSH and β-cell Function: An Intriguing Relationship”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 selected 490 obese subjects &gt;18-year-old in whom </a:t>
                      </a:r>
                      <a:r>
                        <a:rPr lang="en-IN" sz="18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thyroid</a:t>
                      </a:r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function test and a 75 g oral glucose tolerance test (OGTT) was performed. Insulin sensitivity and beta cell function were assessed by OGTT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age (SD) was 44.8 (13.7) years and mean BMI (SD) was 37.8 (7.1) kg/m2. 55.7% were women. Serum TSH was not independently correlated with insulin sensitivity after adjustment (HOMA-IR (ß=0.04; p=ns), ISI (ß= -0.07; p=ns), QUICKI (ß= -0.001; p=ns). However, TSH was positively associated with </a:t>
                      </a:r>
                      <a:r>
                        <a:rPr lang="en-IN" sz="16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pancreatic</a:t>
                      </a:r>
                      <a:r>
                        <a:rPr lang="en-IN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β-cell function assessed by the DI (ß=0.338; p=0.013) and IGI (ß=0.095; p=0.013) but not with HOMA-β (ß=1.6; p=0.716) after multivariable adjustment.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conclusion, within this study we found a positive relationship between TSH and β-cell function even after adjusting by important confounders including body fat content and distribution supporting the potential role of thyroid hormones in the development of beta-cell dysfunction.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LOCATION OF GLAND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1676400" y="790575"/>
            <a:ext cx="586898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SUBDIVISION OF HYPOPHYSIS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233363" y="461963"/>
            <a:ext cx="8910637" cy="639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57225"/>
            <a:ext cx="8243888" cy="131445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ADENOHYPOPHYSIS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828800"/>
            <a:ext cx="9169400" cy="423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243888" cy="1314450"/>
          </a:xfrm>
        </p:spPr>
        <p:txBody>
          <a:bodyPr/>
          <a:lstStyle/>
          <a:p>
            <a:r>
              <a:rPr lang="en-US" sz="3200">
                <a:latin typeface="Bodoni MT Black" pitchFamily="18" charset="0"/>
              </a:rPr>
              <a:t>CHROMOPHIL CELLS</a:t>
            </a:r>
            <a:endParaRPr lang="en-IN" sz="3200">
              <a:latin typeface="Bodoni MT Black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137525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 sz="3200"/>
              <a:t>CHROMOPHIL CELLS</a:t>
            </a:r>
            <a:endParaRPr lang="en-IN" sz="32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823913"/>
            <a:ext cx="888841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6063"/>
            <a:ext cx="4951413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303</Words>
  <Application>Microsoft Office PowerPoint</Application>
  <PresentationFormat>On-screen Show (4:3)</PresentationFormat>
  <Paragraphs>71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THE ENDOCRINE SYSTEM</vt:lpstr>
      <vt:lpstr>Slide 2</vt:lpstr>
      <vt:lpstr>HYPOPHYSIS CEREBRI</vt:lpstr>
      <vt:lpstr>LOCATION OF GLAND</vt:lpstr>
      <vt:lpstr>SUBDIVISION OF HYPOPHYSIS</vt:lpstr>
      <vt:lpstr>ADENOHYPOPHYSIS</vt:lpstr>
      <vt:lpstr>CHROMOPHIL CELLS</vt:lpstr>
      <vt:lpstr>CHROMOPHIL CELLS</vt:lpstr>
      <vt:lpstr>Slide 9</vt:lpstr>
      <vt:lpstr>PARS INTERMEDIA &amp; PARS POSTERIOR</vt:lpstr>
      <vt:lpstr>PARS POSTERIOR</vt:lpstr>
      <vt:lpstr>HYPOTHALAMO HYPOPHYSEAL PORTAL SYSTEM </vt:lpstr>
      <vt:lpstr>BLOOD SUPPLY OF HYPOPHYSIS</vt:lpstr>
      <vt:lpstr>TANYCYTES       OF HYP</vt:lpstr>
      <vt:lpstr>LOCATION OF PINEAL GLAND</vt:lpstr>
      <vt:lpstr>PARENCHYMA OF PINEAL GLAND</vt:lpstr>
      <vt:lpstr>THYROID GLAND</vt:lpstr>
      <vt:lpstr>THYROID LOBULE</vt:lpstr>
      <vt:lpstr>CELLS OF THYROID FOLLICLE</vt:lpstr>
      <vt:lpstr>HYPOTHALMO HYPOPHYSIAL THYROID AXIS</vt:lpstr>
      <vt:lpstr>MECHANISM OF ACTION</vt:lpstr>
      <vt:lpstr>PARATHYROID GLAND</vt:lpstr>
      <vt:lpstr>SUPRARENAL GLAND</vt:lpstr>
      <vt:lpstr>LAYERS OF CORTEX</vt:lpstr>
      <vt:lpstr>LAYERS OF CORTEX</vt:lpstr>
      <vt:lpstr>LAYERS OF CORTEX</vt:lpstr>
      <vt:lpstr>Slide 27</vt:lpstr>
      <vt:lpstr>Slide 28</vt:lpstr>
      <vt:lpstr>Slide 29</vt:lpstr>
      <vt:lpstr>THANK YOU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Dr. Belen Perez-Pevida, Section of Investigative Medicine, Division of Diabetes, Endocrinology and Metabolism, Imperial College London, 6th Floor, Commonwealth Building, Du Cane Road, London W12 0NN, UK, J Clin Exp Endocrinol, Vol 1(1): 101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ENDOCRINE SYSTEM</dc:title>
  <dc:creator>DR. HETAL</dc:creator>
  <cp:lastModifiedBy>asus</cp:lastModifiedBy>
  <cp:revision>3</cp:revision>
  <dcterms:created xsi:type="dcterms:W3CDTF">2006-08-16T00:00:00Z</dcterms:created>
  <dcterms:modified xsi:type="dcterms:W3CDTF">2018-04-30T05:56:45Z</dcterms:modified>
</cp:coreProperties>
</file>