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sldIdLst>
    <p:sldId id="294" r:id="rId2"/>
    <p:sldId id="429" r:id="rId3"/>
    <p:sldId id="262" r:id="rId4"/>
    <p:sldId id="263" r:id="rId5"/>
    <p:sldId id="430" r:id="rId6"/>
    <p:sldId id="447" r:id="rId7"/>
    <p:sldId id="431" r:id="rId8"/>
    <p:sldId id="445" r:id="rId9"/>
    <p:sldId id="446" r:id="rId10"/>
    <p:sldId id="432" r:id="rId11"/>
    <p:sldId id="433" r:id="rId12"/>
    <p:sldId id="435" r:id="rId13"/>
    <p:sldId id="448" r:id="rId14"/>
    <p:sldId id="449" r:id="rId15"/>
    <p:sldId id="277" r:id="rId16"/>
    <p:sldId id="379" r:id="rId17"/>
    <p:sldId id="281" r:id="rId18"/>
    <p:sldId id="282" r:id="rId19"/>
    <p:sldId id="290" r:id="rId20"/>
    <p:sldId id="293" r:id="rId21"/>
    <p:sldId id="472" r:id="rId22"/>
    <p:sldId id="460" r:id="rId23"/>
    <p:sldId id="461" r:id="rId24"/>
    <p:sldId id="456" r:id="rId25"/>
    <p:sldId id="457" r:id="rId26"/>
    <p:sldId id="458" r:id="rId27"/>
    <p:sldId id="469" r:id="rId28"/>
    <p:sldId id="459" r:id="rId29"/>
    <p:sldId id="462" r:id="rId30"/>
    <p:sldId id="463" r:id="rId31"/>
    <p:sldId id="441" r:id="rId32"/>
    <p:sldId id="464" r:id="rId33"/>
    <p:sldId id="466" r:id="rId34"/>
    <p:sldId id="467" r:id="rId35"/>
    <p:sldId id="468" r:id="rId36"/>
    <p:sldId id="470" r:id="rId37"/>
    <p:sldId id="439" r:id="rId38"/>
    <p:sldId id="440" r:id="rId39"/>
    <p:sldId id="450" r:id="rId40"/>
    <p:sldId id="451" r:id="rId41"/>
    <p:sldId id="452" r:id="rId42"/>
    <p:sldId id="453" r:id="rId43"/>
    <p:sldId id="454" r:id="rId44"/>
    <p:sldId id="455" r:id="rId45"/>
    <p:sldId id="320" r:id="rId46"/>
    <p:sldId id="322" r:id="rId47"/>
    <p:sldId id="388" r:id="rId48"/>
    <p:sldId id="389" r:id="rId49"/>
    <p:sldId id="390" r:id="rId50"/>
    <p:sldId id="391" r:id="rId51"/>
    <p:sldId id="392" r:id="rId52"/>
    <p:sldId id="393" r:id="rId53"/>
    <p:sldId id="402" r:id="rId54"/>
    <p:sldId id="403" r:id="rId55"/>
    <p:sldId id="404" r:id="rId56"/>
    <p:sldId id="405" r:id="rId57"/>
    <p:sldId id="406" r:id="rId58"/>
    <p:sldId id="407" r:id="rId59"/>
    <p:sldId id="473" r:id="rId60"/>
    <p:sldId id="479" r:id="rId61"/>
    <p:sldId id="481" r:id="rId62"/>
    <p:sldId id="480" r:id="rId63"/>
    <p:sldId id="482" r:id="rId64"/>
    <p:sldId id="483" r:id="rId65"/>
    <p:sldId id="484" r:id="rId66"/>
    <p:sldId id="471" r:id="rId67"/>
    <p:sldId id="556" r:id="rId68"/>
    <p:sldId id="485" r:id="rId69"/>
    <p:sldId id="486" r:id="rId70"/>
    <p:sldId id="554" r:id="rId71"/>
    <p:sldId id="555" r:id="rId72"/>
    <p:sldId id="487" r:id="rId73"/>
    <p:sldId id="488" r:id="rId74"/>
    <p:sldId id="502" r:id="rId75"/>
    <p:sldId id="489" r:id="rId76"/>
    <p:sldId id="504" r:id="rId77"/>
    <p:sldId id="491" r:id="rId78"/>
    <p:sldId id="505" r:id="rId79"/>
    <p:sldId id="490" r:id="rId80"/>
    <p:sldId id="506" r:id="rId81"/>
    <p:sldId id="507" r:id="rId82"/>
    <p:sldId id="508" r:id="rId83"/>
    <p:sldId id="509" r:id="rId84"/>
    <p:sldId id="553" r:id="rId85"/>
    <p:sldId id="510" r:id="rId86"/>
    <p:sldId id="511" r:id="rId87"/>
    <p:sldId id="512" r:id="rId88"/>
    <p:sldId id="513" r:id="rId89"/>
    <p:sldId id="514" r:id="rId90"/>
    <p:sldId id="515" r:id="rId91"/>
    <p:sldId id="516" r:id="rId92"/>
    <p:sldId id="517" r:id="rId93"/>
    <p:sldId id="518" r:id="rId94"/>
    <p:sldId id="519" r:id="rId95"/>
    <p:sldId id="520" r:id="rId96"/>
    <p:sldId id="521" r:id="rId97"/>
    <p:sldId id="522" r:id="rId98"/>
    <p:sldId id="523" r:id="rId99"/>
    <p:sldId id="524" r:id="rId100"/>
    <p:sldId id="525" r:id="rId101"/>
    <p:sldId id="526" r:id="rId102"/>
    <p:sldId id="527" r:id="rId103"/>
    <p:sldId id="528" r:id="rId104"/>
    <p:sldId id="529" r:id="rId105"/>
    <p:sldId id="530" r:id="rId106"/>
    <p:sldId id="531" r:id="rId107"/>
    <p:sldId id="532" r:id="rId108"/>
    <p:sldId id="533" r:id="rId109"/>
    <p:sldId id="534" r:id="rId110"/>
    <p:sldId id="535" r:id="rId111"/>
    <p:sldId id="536" r:id="rId112"/>
    <p:sldId id="537" r:id="rId113"/>
    <p:sldId id="538" r:id="rId114"/>
    <p:sldId id="539" r:id="rId115"/>
    <p:sldId id="540" r:id="rId116"/>
    <p:sldId id="541" r:id="rId117"/>
    <p:sldId id="542" r:id="rId118"/>
    <p:sldId id="543" r:id="rId119"/>
    <p:sldId id="544" r:id="rId120"/>
    <p:sldId id="545" r:id="rId121"/>
    <p:sldId id="546" r:id="rId122"/>
    <p:sldId id="547" r:id="rId123"/>
    <p:sldId id="548" r:id="rId124"/>
    <p:sldId id="549" r:id="rId125"/>
    <p:sldId id="550" r:id="rId126"/>
    <p:sldId id="551" r:id="rId127"/>
    <p:sldId id="552" r:id="rId128"/>
    <p:sldId id="363" r:id="rId129"/>
    <p:sldId id="369" r:id="rId130"/>
    <p:sldId id="370" r:id="rId131"/>
    <p:sldId id="371" r:id="rId132"/>
    <p:sldId id="372" r:id="rId133"/>
    <p:sldId id="340" r:id="rId134"/>
    <p:sldId id="378" r:id="rId135"/>
    <p:sldId id="374" r:id="rId136"/>
    <p:sldId id="375" r:id="rId137"/>
    <p:sldId id="376" r:id="rId138"/>
    <p:sldId id="344" r:id="rId139"/>
    <p:sldId id="343" r:id="rId140"/>
    <p:sldId id="342" r:id="rId141"/>
    <p:sldId id="346" r:id="rId142"/>
    <p:sldId id="339" r:id="rId143"/>
    <p:sldId id="304" r:id="rId1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78686" autoAdjust="0"/>
  </p:normalViewPr>
  <p:slideViewPr>
    <p:cSldViewPr>
      <p:cViewPr varScale="1">
        <p:scale>
          <a:sx n="73" d="100"/>
          <a:sy n="73" d="100"/>
        </p:scale>
        <p:origin x="-1296"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2F3488-C67B-4845-8D7B-5E0BFF93F25C}" type="datetimeFigureOut">
              <a:rPr lang="en-US" smtClean="0"/>
              <a:pPr/>
              <a:t>10/10/2023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8621F8-75AD-4E76-8F1F-D93389BE1916}" type="slidenum">
              <a:rPr lang="en-US" smtClean="0"/>
              <a:pPr/>
              <a:t>‹#›</a:t>
            </a:fld>
            <a:endParaRPr lang="en-US"/>
          </a:p>
        </p:txBody>
      </p:sp>
    </p:spTree>
    <p:extLst>
      <p:ext uri="{BB962C8B-B14F-4D97-AF65-F5344CB8AC3E}">
        <p14:creationId xmlns:p14="http://schemas.microsoft.com/office/powerpoint/2010/main" xmlns="" val="83073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80899" name="Rectangle 3"/>
          <p:cNvSpPr>
            <a:spLocks noGrp="1" noRot="1" noChangeAspect="1" noChangeArrowheads="1" noTextEdit="1"/>
          </p:cNvSpPr>
          <p:nvPr>
            <p:ph type="sldImg"/>
          </p:nvPr>
        </p:nvSpPr>
        <p:spPr>
          <a:xfrm>
            <a:off x="1076325" y="158750"/>
            <a:ext cx="4552950" cy="3416300"/>
          </a:xfrm>
          <a:ln cap="fla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82947" name="Rectangle 3"/>
          <p:cNvSpPr>
            <a:spLocks noGrp="1" noRot="1" noChangeAspect="1" noChangeArrowheads="1" noTextEdit="1"/>
          </p:cNvSpPr>
          <p:nvPr>
            <p:ph type="sldImg"/>
          </p:nvPr>
        </p:nvSpPr>
        <p:spPr>
          <a:xfrm>
            <a:off x="1076325" y="158750"/>
            <a:ext cx="4552950" cy="3416300"/>
          </a:xfrm>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endParaRPr lang="en-IN" altLang="en-US" smtClean="0">
              <a:latin typeface="Arial" charset="0"/>
            </a:endParaRPr>
          </a:p>
        </p:txBody>
      </p:sp>
      <p:sp>
        <p:nvSpPr>
          <p:cNvPr id="74756" name="Slide Number Placeholder 3"/>
          <p:cNvSpPr>
            <a:spLocks noGrp="1"/>
          </p:cNvSpPr>
          <p:nvPr>
            <p:ph type="sldNum" sz="quarter" idx="5"/>
          </p:nvPr>
        </p:nvSpPr>
        <p:spPr>
          <a:noFill/>
          <a:ln>
            <a:miter lim="800000"/>
            <a:headEnd/>
            <a:tailEnd/>
          </a:ln>
        </p:spPr>
        <p:txBody>
          <a:bodyPr/>
          <a:lstStyle/>
          <a:p>
            <a:fld id="{18B49A0B-D4C8-404A-BC06-F212A51280E5}" type="slidenum">
              <a:rPr lang="en-US" altLang="en-US" smtClean="0">
                <a:latin typeface="Arial" charset="0"/>
              </a:rPr>
              <a:pPr/>
              <a:t>52</a:t>
            </a:fld>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E8E66A-0842-487F-AC8D-3ECE368EBF22}" type="slidenum">
              <a:rPr lang="en-IN" altLang="en-US" smtClean="0"/>
              <a:pPr/>
              <a:t>127</a:t>
            </a:fld>
            <a:endParaRPr lang="en-I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A9356E-6B39-4C78-9897-4ED96C8A1652}"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3982633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9356E-6B39-4C78-9897-4ED96C8A1652}"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315071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9356E-6B39-4C78-9897-4ED96C8A1652}"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171084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9356E-6B39-4C78-9897-4ED96C8A1652}"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39399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A9356E-6B39-4C78-9897-4ED96C8A1652}"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394597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A9356E-6B39-4C78-9897-4ED96C8A1652}"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259460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A9356E-6B39-4C78-9897-4ED96C8A1652}"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2521027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A9356E-6B39-4C78-9897-4ED96C8A1652}"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2317061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A9356E-6B39-4C78-9897-4ED96C8A1652}"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2559697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A9356E-6B39-4C78-9897-4ED96C8A1652}"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708318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A9356E-6B39-4C78-9897-4ED96C8A1652}"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2731018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9356E-6B39-4C78-9897-4ED96C8A1652}" type="datetimeFigureOut">
              <a:rPr lang="en-US" smtClean="0"/>
              <a:pPr/>
              <a:t>10/10/2023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FD36C-DA91-4929-BB22-B19A2FEC88E1}" type="slidenum">
              <a:rPr lang="en-US" smtClean="0"/>
              <a:pPr/>
              <a:t>‹#›</a:t>
            </a:fld>
            <a:endParaRPr lang="en-US"/>
          </a:p>
        </p:txBody>
      </p:sp>
    </p:spTree>
    <p:extLst>
      <p:ext uri="{BB962C8B-B14F-4D97-AF65-F5344CB8AC3E}">
        <p14:creationId xmlns:p14="http://schemas.microsoft.com/office/powerpoint/2010/main" xmlns="" val="4190705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criticblog.org/2007/08/09/worlds-heaviest-man-a-prospective-category-for-the-guinness-world-records/worlds-heaviest-ma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838200"/>
            <a:ext cx="8153400" cy="5287963"/>
          </a:xfrm>
        </p:spPr>
        <p:txBody>
          <a:bodyPr/>
          <a:lstStyle/>
          <a:p>
            <a:endParaRPr lang="en-US" dirty="0" smtClean="0"/>
          </a:p>
          <a:p>
            <a:endParaRPr lang="en-US" dirty="0"/>
          </a:p>
          <a:p>
            <a:endParaRPr lang="en-US" dirty="0" smtClean="0"/>
          </a:p>
          <a:p>
            <a:pPr>
              <a:buNone/>
            </a:pPr>
            <a:r>
              <a:rPr lang="en-US" sz="4800" dirty="0" smtClean="0"/>
              <a:t>                                                               </a:t>
            </a:r>
            <a:endParaRPr lang="en-US" sz="4800" dirty="0"/>
          </a:p>
        </p:txBody>
      </p:sp>
      <p:sp>
        <p:nvSpPr>
          <p:cNvPr id="5" name="Title 4"/>
          <p:cNvSpPr>
            <a:spLocks noGrp="1"/>
          </p:cNvSpPr>
          <p:nvPr>
            <p:ph type="title"/>
          </p:nvPr>
        </p:nvSpPr>
        <p:spPr>
          <a:xfrm>
            <a:off x="457200" y="274638"/>
            <a:ext cx="8229600" cy="796908"/>
          </a:xfrm>
        </p:spPr>
        <p:txBody>
          <a:bodyPr/>
          <a:lstStyle/>
          <a:p>
            <a:r>
              <a:rPr lang="en-IN" dirty="0" smtClean="0"/>
              <a:t>Chemistry of Lipids </a:t>
            </a:r>
            <a:endParaRPr lang="en-IN" dirty="0"/>
          </a:p>
        </p:txBody>
      </p:sp>
      <p:pic>
        <p:nvPicPr>
          <p:cNvPr id="107522" name="Picture 2" descr="Lipids - Yuka"/>
          <p:cNvPicPr>
            <a:picLocks noChangeAspect="1" noChangeArrowheads="1"/>
          </p:cNvPicPr>
          <p:nvPr/>
        </p:nvPicPr>
        <p:blipFill>
          <a:blip r:embed="rId2"/>
          <a:srcRect/>
          <a:stretch>
            <a:fillRect/>
          </a:stretch>
        </p:blipFill>
        <p:spPr bwMode="auto">
          <a:xfrm>
            <a:off x="357158" y="1285860"/>
            <a:ext cx="8215370" cy="5214974"/>
          </a:xfrm>
          <a:prstGeom prst="rect">
            <a:avLst/>
          </a:prstGeom>
          <a:noFill/>
        </p:spPr>
      </p:pic>
    </p:spTree>
    <p:extLst>
      <p:ext uri="{BB962C8B-B14F-4D97-AF65-F5344CB8AC3E}">
        <p14:creationId xmlns:p14="http://schemas.microsoft.com/office/powerpoint/2010/main" xmlns="" val="1020771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46"/>
          </a:xfrm>
        </p:spPr>
        <p:txBody>
          <a:bodyPr>
            <a:normAutofit fontScale="90000"/>
          </a:bodyPr>
          <a:lstStyle/>
          <a:p>
            <a:r>
              <a:rPr lang="en-IN" altLang="en-US" b="1" dirty="0" smtClean="0">
                <a:latin typeface="Times New Roman" pitchFamily="18" charset="0"/>
                <a:cs typeface="Times New Roman" pitchFamily="18" charset="0"/>
              </a:rPr>
              <a:t/>
            </a:r>
            <a:br>
              <a:rPr lang="en-IN" altLang="en-US" b="1" dirty="0" smtClean="0">
                <a:latin typeface="Times New Roman" pitchFamily="18" charset="0"/>
                <a:cs typeface="Times New Roman" pitchFamily="18" charset="0"/>
              </a:rPr>
            </a:br>
            <a:r>
              <a:rPr lang="en-IN" altLang="en-US" b="1" dirty="0" smtClean="0">
                <a:latin typeface="Times New Roman" pitchFamily="18" charset="0"/>
                <a:cs typeface="Times New Roman" pitchFamily="18" charset="0"/>
              </a:rPr>
              <a:t>Clinical Applications of Lipids</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normAutofit fontScale="92500" lnSpcReduction="10000"/>
          </a:bodyPr>
          <a:lstStyle/>
          <a:p>
            <a:pPr marL="457200" indent="-457200">
              <a:spcBef>
                <a:spcPts val="575"/>
              </a:spcBef>
              <a:spcAft>
                <a:spcPts val="575"/>
              </a:spcAft>
              <a:buFont typeface="Arial" charset="0"/>
              <a:buAutoNum type="arabicPeriod"/>
            </a:pPr>
            <a:r>
              <a:rPr lang="en-IN" altLang="en-US" dirty="0" smtClean="0">
                <a:latin typeface="Times New Roman" pitchFamily="18" charset="0"/>
                <a:cs typeface="Times New Roman" pitchFamily="18" charset="0"/>
              </a:rPr>
              <a:t>Excessive fat deposits cause obesity. </a:t>
            </a:r>
            <a:r>
              <a:rPr lang="en-IN" altLang="en-US" dirty="0" err="1" smtClean="0">
                <a:latin typeface="Times New Roman" pitchFamily="18" charset="0"/>
                <a:cs typeface="Times New Roman" pitchFamily="18" charset="0"/>
              </a:rPr>
              <a:t>Truncal</a:t>
            </a:r>
            <a:r>
              <a:rPr lang="en-IN" altLang="en-US" dirty="0" smtClean="0">
                <a:latin typeface="Times New Roman" pitchFamily="18" charset="0"/>
                <a:cs typeface="Times New Roman" pitchFamily="18" charset="0"/>
              </a:rPr>
              <a:t> obesity is a risk factor for heart attack.</a:t>
            </a:r>
          </a:p>
          <a:p>
            <a:pPr marL="457200" indent="-457200" algn="just">
              <a:spcBef>
                <a:spcPts val="575"/>
              </a:spcBef>
              <a:spcAft>
                <a:spcPts val="575"/>
              </a:spcAft>
              <a:buFont typeface="Arial" charset="0"/>
              <a:buAutoNum type="arabicPeriod"/>
            </a:pPr>
            <a:r>
              <a:rPr lang="en-IN" altLang="en-US" dirty="0" smtClean="0">
                <a:latin typeface="Times New Roman" pitchFamily="18" charset="0"/>
                <a:cs typeface="Times New Roman" pitchFamily="18" charset="0"/>
              </a:rPr>
              <a:t>Abnormality in cholesterol and lipoprotein metabolism leads to atherosclerosis and cardiovascular diseases.</a:t>
            </a:r>
          </a:p>
          <a:p>
            <a:pPr marL="457200" indent="-457200" algn="just">
              <a:spcBef>
                <a:spcPts val="575"/>
              </a:spcBef>
              <a:spcAft>
                <a:spcPts val="575"/>
              </a:spcAft>
              <a:buFont typeface="Arial" charset="0"/>
              <a:buAutoNum type="arabicPeriod"/>
            </a:pPr>
            <a:r>
              <a:rPr lang="en-IN" altLang="en-US" dirty="0" smtClean="0">
                <a:latin typeface="Times New Roman" pitchFamily="18" charset="0"/>
                <a:cs typeface="Times New Roman" pitchFamily="18" charset="0"/>
              </a:rPr>
              <a:t>In diabetes mellitus, the metabolisms of fatty acids and lipoproteins are deranged, leading to ketosis and </a:t>
            </a:r>
            <a:r>
              <a:rPr lang="en-IN" altLang="en-US" dirty="0" err="1" smtClean="0">
                <a:latin typeface="Times New Roman" pitchFamily="18" charset="0"/>
                <a:cs typeface="Times New Roman" pitchFamily="18" charset="0"/>
              </a:rPr>
              <a:t>dyslipidemia</a:t>
            </a:r>
            <a:r>
              <a:rPr lang="en-IN" altLang="en-US" dirty="0" smtClean="0">
                <a:latin typeface="Times New Roman" pitchFamily="18" charset="0"/>
                <a:cs typeface="Times New Roman" pitchFamily="18" charset="0"/>
              </a:rPr>
              <a:t>.</a:t>
            </a:r>
          </a:p>
          <a:p>
            <a:r>
              <a:rPr lang="en-IN" altLang="en-US" b="1" dirty="0" smtClean="0">
                <a:solidFill>
                  <a:schemeClr val="bg1"/>
                </a:solidFill>
                <a:latin typeface="Times New Roman" pitchFamily="18" charset="0"/>
                <a:cs typeface="Times New Roman" pitchFamily="18" charset="0"/>
              </a:rPr>
              <a:t>Clinical Applications of Lipids</a:t>
            </a:r>
            <a:endParaRPr lang="en-US" dirty="0" smtClean="0">
              <a:solidFill>
                <a:schemeClr val="bg1"/>
              </a:solidFill>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ChangeAspect="1" noChangeArrowheads="1"/>
          </p:cNvPicPr>
          <p:nvPr/>
        </p:nvPicPr>
        <p:blipFill>
          <a:blip r:embed="rId2"/>
          <a:srcRect/>
          <a:stretch>
            <a:fillRect/>
          </a:stretch>
        </p:blipFill>
        <p:spPr bwMode="auto">
          <a:xfrm>
            <a:off x="1177925" y="914400"/>
            <a:ext cx="5472113" cy="3181350"/>
          </a:xfrm>
          <a:prstGeom prst="rect">
            <a:avLst/>
          </a:prstGeom>
          <a:noFill/>
          <a:ln w="9525">
            <a:noFill/>
            <a:miter lim="800000"/>
            <a:headEnd/>
            <a:tailEnd/>
          </a:ln>
          <a:effectLst/>
        </p:spPr>
      </p:pic>
      <p:sp>
        <p:nvSpPr>
          <p:cNvPr id="104451" name="Rectangle 2"/>
          <p:cNvSpPr>
            <a:spLocks noChangeArrowheads="1"/>
          </p:cNvSpPr>
          <p:nvPr/>
        </p:nvSpPr>
        <p:spPr bwMode="auto">
          <a:xfrm>
            <a:off x="609600" y="4572000"/>
            <a:ext cx="8153400" cy="954088"/>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Figure 4.15: </a:t>
            </a:r>
            <a:r>
              <a:rPr lang="en-US" sz="2800">
                <a:latin typeface="Times New Roman" pitchFamily="18" charset="0"/>
                <a:cs typeface="Times New Roman" pitchFamily="18" charset="0"/>
              </a:rPr>
              <a:t>The steroid nucleus, phenanthrene (rings A, B, and C), to which cyclopentane D-ring is attached.</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p:cNvPicPr>
            <a:picLocks noChangeAspect="1" noChangeArrowheads="1"/>
          </p:cNvPicPr>
          <p:nvPr/>
        </p:nvPicPr>
        <p:blipFill>
          <a:blip r:embed="rId2"/>
          <a:srcRect/>
          <a:stretch>
            <a:fillRect/>
          </a:stretch>
        </p:blipFill>
        <p:spPr bwMode="auto">
          <a:xfrm>
            <a:off x="990600" y="1143000"/>
            <a:ext cx="7848600" cy="3505200"/>
          </a:xfrm>
          <a:prstGeom prst="rect">
            <a:avLst/>
          </a:prstGeom>
          <a:noFill/>
          <a:ln w="9525">
            <a:noFill/>
            <a:miter lim="800000"/>
            <a:headEnd/>
            <a:tailEnd/>
          </a:ln>
        </p:spPr>
      </p:pic>
      <p:sp>
        <p:nvSpPr>
          <p:cNvPr id="105475" name="Rectangle 1"/>
          <p:cNvSpPr>
            <a:spLocks noChangeArrowheads="1"/>
          </p:cNvSpPr>
          <p:nvPr/>
        </p:nvSpPr>
        <p:spPr bwMode="auto">
          <a:xfrm>
            <a:off x="1981200" y="5181600"/>
            <a:ext cx="6553200" cy="523875"/>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Figure 4.16: </a:t>
            </a:r>
            <a:r>
              <a:rPr lang="en-US" sz="2800">
                <a:latin typeface="Times New Roman" pitchFamily="18" charset="0"/>
                <a:cs typeface="Times New Roman" pitchFamily="18" charset="0"/>
              </a:rPr>
              <a:t>The structure of cholesterol</a:t>
            </a:r>
            <a:r>
              <a:rPr lang="en-US"/>
              <a: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body" idx="1"/>
          </p:nvPr>
        </p:nvSpPr>
        <p:spPr>
          <a:xfrm>
            <a:off x="152400" y="152400"/>
            <a:ext cx="8839200" cy="6553200"/>
          </a:xfrm>
        </p:spPr>
        <p:txBody>
          <a:bodyPr/>
          <a:lstStyle/>
          <a:p>
            <a:pPr marL="660400" indent="-660400" eaLnBrk="1" hangingPunct="1">
              <a:buFontTx/>
              <a:buNone/>
              <a:defRPr/>
            </a:pPr>
            <a:endParaRPr lang="en-US" sz="2400" b="1" dirty="0" smtClean="0">
              <a:solidFill>
                <a:srgbClr val="C00000"/>
              </a:solidFill>
            </a:endParaRPr>
          </a:p>
          <a:p>
            <a:pPr eaLnBrk="1" hangingPunct="1">
              <a:lnSpc>
                <a:spcPct val="150000"/>
              </a:lnSpc>
              <a:buFont typeface="Wingdings" panose="05000000000000000000" pitchFamily="2" charset="2"/>
              <a:buChar char="Ø"/>
              <a:defRPr/>
            </a:pPr>
            <a:r>
              <a:rPr lang="en-US" sz="2400" b="1" dirty="0" smtClean="0">
                <a:solidFill>
                  <a:srgbClr val="C00000"/>
                </a:solidFill>
              </a:rPr>
              <a:t>    </a:t>
            </a:r>
            <a:r>
              <a:rPr lang="en-US" sz="2800" dirty="0" smtClean="0">
                <a:latin typeface="Times New Roman" pitchFamily="18" charset="0"/>
                <a:cs typeface="Times New Roman" pitchFamily="18" charset="0"/>
              </a:rPr>
              <a:t>Cholesterol is </a:t>
            </a:r>
            <a:r>
              <a:rPr lang="en-US" sz="2800" i="1" dirty="0" smtClean="0">
                <a:solidFill>
                  <a:srgbClr val="0070C0"/>
                </a:solidFill>
                <a:latin typeface="Times New Roman" pitchFamily="18" charset="0"/>
                <a:cs typeface="Times New Roman" pitchFamily="18" charset="0"/>
              </a:rPr>
              <a:t>amphipathic</a:t>
            </a:r>
            <a:endParaRPr lang="en-US" sz="2800" i="1" dirty="0" smtClean="0">
              <a:latin typeface="Times New Roman" pitchFamily="18" charset="0"/>
              <a:cs typeface="Times New Roman" pitchFamily="18" charset="0"/>
            </a:endParaRPr>
          </a:p>
          <a:p>
            <a:pPr eaLnBrk="1" hangingPunct="1">
              <a:lnSpc>
                <a:spcPct val="150000"/>
              </a:lnSpc>
              <a:buFont typeface="Wingdings" panose="05000000000000000000" pitchFamily="2" charset="2"/>
              <a:buChar char="Ø"/>
              <a:defRPr/>
            </a:pPr>
            <a:r>
              <a:rPr lang="en-US" sz="2800" dirty="0" smtClean="0">
                <a:latin typeface="Times New Roman" pitchFamily="18" charset="0"/>
                <a:cs typeface="Times New Roman" pitchFamily="18" charset="0"/>
              </a:rPr>
              <a:t>   It occurs in animal fats, but not in the plant fats.</a:t>
            </a:r>
          </a:p>
          <a:p>
            <a:pPr eaLnBrk="1" hangingPunct="1">
              <a:lnSpc>
                <a:spcPct val="150000"/>
              </a:lnSpc>
              <a:buFont typeface="Wingdings" panose="05000000000000000000" pitchFamily="2" charset="2"/>
              <a:buChar char="Ø"/>
              <a:defRPr/>
            </a:pPr>
            <a:r>
              <a:rPr lang="en-GB" sz="2800" dirty="0" smtClean="0">
                <a:latin typeface="Times New Roman" pitchFamily="18" charset="0"/>
                <a:cs typeface="Times New Roman" pitchFamily="18" charset="0"/>
              </a:rPr>
              <a:t>   Most of the cholesterol in the body exists as a  </a:t>
            </a:r>
          </a:p>
          <a:p>
            <a:pPr eaLnBrk="1" hangingPunct="1">
              <a:lnSpc>
                <a:spcPct val="150000"/>
              </a:lnSpc>
              <a:buFontTx/>
              <a:buNone/>
              <a:defRPr/>
            </a:pPr>
            <a:r>
              <a:rPr lang="en-GB" sz="2800" dirty="0" smtClean="0">
                <a:latin typeface="Times New Roman" pitchFamily="18" charset="0"/>
                <a:cs typeface="Times New Roman" pitchFamily="18" charset="0"/>
              </a:rPr>
              <a:t>       </a:t>
            </a:r>
            <a:r>
              <a:rPr lang="en-GB" sz="2800" dirty="0" smtClean="0">
                <a:solidFill>
                  <a:srgbClr val="0070C0"/>
                </a:solidFill>
                <a:latin typeface="Times New Roman" pitchFamily="18" charset="0"/>
                <a:cs typeface="Times New Roman" pitchFamily="18" charset="0"/>
              </a:rPr>
              <a:t>cholesterol ester</a:t>
            </a:r>
            <a:r>
              <a:rPr lang="en-GB" sz="2800" dirty="0" smtClean="0">
                <a:latin typeface="Times New Roman" pitchFamily="18" charset="0"/>
                <a:cs typeface="Times New Roman" pitchFamily="18" charset="0"/>
              </a:rPr>
              <a:t>.</a:t>
            </a:r>
          </a:p>
          <a:p>
            <a:pPr eaLnBrk="1" hangingPunct="1">
              <a:lnSpc>
                <a:spcPct val="150000"/>
              </a:lnSpc>
              <a:buFont typeface="Wingdings" panose="05000000000000000000" pitchFamily="2" charset="2"/>
              <a:buChar char="Ø"/>
              <a:defRPr/>
            </a:pPr>
            <a:r>
              <a:rPr lang="en-GB" sz="2800" dirty="0" smtClean="0">
                <a:latin typeface="Times New Roman" pitchFamily="18" charset="0"/>
                <a:cs typeface="Times New Roman" pitchFamily="18" charset="0"/>
              </a:rPr>
              <a:t>   Cholesterol is widely distributed in </a:t>
            </a:r>
            <a:r>
              <a:rPr lang="en-GB" sz="2800" dirty="0" smtClean="0">
                <a:solidFill>
                  <a:srgbClr val="0070C0"/>
                </a:solidFill>
                <a:latin typeface="Times New Roman" pitchFamily="18" charset="0"/>
                <a:cs typeface="Times New Roman" pitchFamily="18" charset="0"/>
              </a:rPr>
              <a:t>all the cells </a:t>
            </a:r>
            <a:r>
              <a:rPr lang="en-GB" sz="2800" dirty="0" smtClean="0">
                <a:latin typeface="Times New Roman" pitchFamily="18" charset="0"/>
                <a:cs typeface="Times New Roman" pitchFamily="18" charset="0"/>
              </a:rPr>
              <a:t>of the  </a:t>
            </a:r>
          </a:p>
          <a:p>
            <a:pPr eaLnBrk="1" hangingPunct="1">
              <a:lnSpc>
                <a:spcPct val="150000"/>
              </a:lnSpc>
              <a:buFontTx/>
              <a:buNone/>
              <a:defRPr/>
            </a:pPr>
            <a:r>
              <a:rPr lang="en-GB" sz="2800" dirty="0" smtClean="0">
                <a:latin typeface="Times New Roman" pitchFamily="18" charset="0"/>
                <a:cs typeface="Times New Roman" pitchFamily="18" charset="0"/>
              </a:rPr>
              <a:t>       body, but particularly in nervous tissue.</a:t>
            </a:r>
            <a:endParaRPr lang="en-US" sz="2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152400" y="152400"/>
            <a:ext cx="8839200" cy="6553200"/>
          </a:xfrm>
        </p:spPr>
        <p:txBody>
          <a:bodyPr>
            <a:normAutofit fontScale="92500" lnSpcReduction="10000"/>
          </a:bodyPr>
          <a:lstStyle/>
          <a:p>
            <a:pPr eaLnBrk="1" hangingPunct="1">
              <a:lnSpc>
                <a:spcPct val="150000"/>
              </a:lnSpc>
              <a:buFontTx/>
              <a:buNone/>
              <a:defRPr/>
            </a:pPr>
            <a:r>
              <a:rPr lang="en-US" i="1" dirty="0" smtClean="0">
                <a:solidFill>
                  <a:srgbClr val="0070C0"/>
                </a:solidFill>
                <a:latin typeface="Times New Roman" pitchFamily="18" charset="0"/>
                <a:cs typeface="Times New Roman" pitchFamily="18" charset="0"/>
              </a:rPr>
              <a:t>Functions of the Cholesterol</a:t>
            </a:r>
            <a:endParaRPr lang="en-US" dirty="0" smtClean="0">
              <a:solidFill>
                <a:schemeClr val="accent2"/>
              </a:solidFill>
              <a:latin typeface="Times New Roman" pitchFamily="18" charset="0"/>
              <a:cs typeface="Times New Roman" pitchFamily="18" charset="0"/>
            </a:endParaRPr>
          </a:p>
          <a:p>
            <a:pPr eaLnBrk="1" hangingPunct="1">
              <a:lnSpc>
                <a:spcPct val="150000"/>
              </a:lnSpc>
              <a:buFont typeface="Wingdings" pitchFamily="2" charset="2"/>
              <a:buChar char="Ø"/>
              <a:defRPr/>
            </a:pPr>
            <a:r>
              <a:rPr lang="en-US" sz="2800" dirty="0" smtClean="0">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Structural constituent </a:t>
            </a:r>
            <a:r>
              <a:rPr lang="en-US" sz="2800" dirty="0" smtClean="0">
                <a:latin typeface="Times New Roman" pitchFamily="18" charset="0"/>
                <a:cs typeface="Times New Roman" pitchFamily="18" charset="0"/>
              </a:rPr>
              <a:t>of the cell membranes and    </a:t>
            </a:r>
          </a:p>
          <a:p>
            <a:pPr marL="0" indent="0" eaLnBrk="1" hangingPunct="1">
              <a:lnSpc>
                <a:spcPct val="150000"/>
              </a:lnSpc>
              <a:buFontTx/>
              <a:buNone/>
              <a:defRPr/>
            </a:pPr>
            <a:r>
              <a:rPr lang="en-US" sz="2800" dirty="0" smtClean="0">
                <a:latin typeface="Times New Roman" pitchFamily="18" charset="0"/>
                <a:cs typeface="Times New Roman" pitchFamily="18" charset="0"/>
              </a:rPr>
              <a:t>	plasma lipoproteins</a:t>
            </a:r>
          </a:p>
          <a:p>
            <a:pPr eaLnBrk="1" hangingPunct="1">
              <a:lnSpc>
                <a:spcPct val="150000"/>
              </a:lnSpc>
              <a:buFont typeface="Wingdings" pitchFamily="2" charset="2"/>
              <a:buChar char="Ø"/>
              <a:defRPr/>
            </a:pPr>
            <a:r>
              <a:rPr lang="en-US" sz="2800" dirty="0" smtClean="0">
                <a:latin typeface="Times New Roman" pitchFamily="18" charset="0"/>
                <a:cs typeface="Times New Roman" pitchFamily="18" charset="0"/>
              </a:rPr>
              <a:t>    Precursor for </a:t>
            </a:r>
            <a:r>
              <a:rPr lang="en-US" sz="2800" dirty="0" smtClean="0">
                <a:solidFill>
                  <a:srgbClr val="FF0000"/>
                </a:solidFill>
                <a:latin typeface="Times New Roman" pitchFamily="18" charset="0"/>
                <a:cs typeface="Times New Roman" pitchFamily="18" charset="0"/>
              </a:rPr>
              <a:t>Steroid hormones</a:t>
            </a:r>
          </a:p>
          <a:p>
            <a:pPr eaLnBrk="1" hangingPunct="1">
              <a:lnSpc>
                <a:spcPct val="150000"/>
              </a:lnSpc>
              <a:buFontTx/>
              <a:buNone/>
              <a:defRPr/>
            </a:pPr>
            <a:r>
              <a:rPr lang="en-US" sz="28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 Progesterone</a:t>
            </a:r>
          </a:p>
          <a:p>
            <a:pPr eaLnBrk="1" hangingPunct="1">
              <a:lnSpc>
                <a:spcPct val="150000"/>
              </a:lnSpc>
              <a:buFontTx/>
              <a:buNone/>
              <a:defRPr/>
            </a:pPr>
            <a:r>
              <a:rPr lang="en-US" sz="2400" dirty="0" smtClean="0">
                <a:latin typeface="Times New Roman" pitchFamily="18" charset="0"/>
                <a:cs typeface="Times New Roman" pitchFamily="18" charset="0"/>
              </a:rPr>
              <a:t>		                   -- Glucocorticoids</a:t>
            </a:r>
          </a:p>
          <a:p>
            <a:pPr eaLnBrk="1" hangingPunct="1">
              <a:lnSpc>
                <a:spcPct val="150000"/>
              </a:lnSpc>
              <a:buFontTx/>
              <a:buNone/>
              <a:defRPr/>
            </a:pPr>
            <a:r>
              <a:rPr lang="en-US" sz="2400" dirty="0" smtClean="0">
                <a:latin typeface="Times New Roman" pitchFamily="18" charset="0"/>
                <a:cs typeface="Times New Roman" pitchFamily="18" charset="0"/>
              </a:rPr>
              <a:t>		                    -- Mineralocorticoids</a:t>
            </a:r>
          </a:p>
          <a:p>
            <a:pPr eaLnBrk="1" hangingPunct="1">
              <a:lnSpc>
                <a:spcPct val="150000"/>
              </a:lnSpc>
              <a:buFontTx/>
              <a:buNone/>
              <a:defRPr/>
            </a:pPr>
            <a:r>
              <a:rPr lang="en-US" sz="2400" dirty="0" smtClean="0">
                <a:latin typeface="Times New Roman" pitchFamily="18" charset="0"/>
                <a:cs typeface="Times New Roman" pitchFamily="18" charset="0"/>
              </a:rPr>
              <a:t>		                    -- Androgens (male sex hormones)</a:t>
            </a:r>
          </a:p>
          <a:p>
            <a:pPr eaLnBrk="1" hangingPunct="1">
              <a:lnSpc>
                <a:spcPct val="150000"/>
              </a:lnSpc>
              <a:buFontTx/>
              <a:buNone/>
              <a:defRPr/>
            </a:pPr>
            <a:r>
              <a:rPr lang="en-US" sz="2400" dirty="0" smtClean="0">
                <a:latin typeface="Times New Roman" pitchFamily="18" charset="0"/>
                <a:cs typeface="Times New Roman" pitchFamily="18" charset="0"/>
              </a:rPr>
              <a:t>		                    -- Estrogen (female sex hormones).</a:t>
            </a:r>
          </a:p>
          <a:p>
            <a:pPr eaLnBrk="1" hangingPunct="1">
              <a:lnSpc>
                <a:spcPct val="150000"/>
              </a:lnSpc>
              <a:buFontTx/>
              <a:buNone/>
              <a:defRPr/>
            </a:pPr>
            <a:endParaRPr lang="en-US" sz="2200" b="1" dirty="0" smtClean="0"/>
          </a:p>
          <a:p>
            <a:pPr eaLnBrk="1" hangingPunct="1">
              <a:lnSpc>
                <a:spcPct val="150000"/>
              </a:lnSpc>
              <a:buFontTx/>
              <a:buNone/>
              <a:defRPr/>
            </a:pPr>
            <a:r>
              <a:rPr lang="en-US" sz="2400" b="1" dirty="0" smtClean="0"/>
              <a:t>      </a:t>
            </a:r>
            <a:endParaRPr lang="en-US" dirty="0"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1"/>
          </p:nvPr>
        </p:nvSpPr>
        <p:spPr>
          <a:xfrm>
            <a:off x="152400" y="304800"/>
            <a:ext cx="8763000" cy="6096000"/>
          </a:xfrm>
        </p:spPr>
        <p:txBody>
          <a:bodyPr/>
          <a:lstStyle/>
          <a:p>
            <a:pPr marL="0" indent="0" eaLnBrk="1" hangingPunct="1">
              <a:lnSpc>
                <a:spcPct val="150000"/>
              </a:lnSpc>
              <a:buFontTx/>
              <a:buNone/>
              <a:defRPr/>
            </a:pPr>
            <a:r>
              <a:rPr lang="en-US" altLang="en-US" sz="2400" b="1" dirty="0" smtClean="0"/>
              <a:t> </a:t>
            </a:r>
          </a:p>
          <a:p>
            <a:pPr eaLnBrk="1" hangingPunct="1">
              <a:lnSpc>
                <a:spcPct val="150000"/>
              </a:lnSpc>
              <a:buFont typeface="Wingdings" panose="05000000000000000000" pitchFamily="2" charset="2"/>
              <a:buChar char="q"/>
              <a:defRPr/>
            </a:pPr>
            <a:endParaRPr lang="en-US" sz="2400" b="1" dirty="0"/>
          </a:p>
          <a:p>
            <a:pPr eaLnBrk="1" hangingPunct="1">
              <a:lnSpc>
                <a:spcPct val="150000"/>
              </a:lnSpc>
              <a:buFont typeface="Wingdings" pitchFamily="2" charset="2"/>
              <a:buChar char="Ø"/>
              <a:defRPr/>
            </a:pPr>
            <a:r>
              <a:rPr lang="en-US" sz="2800" dirty="0" smtClean="0">
                <a:latin typeface="Times New Roman" pitchFamily="18" charset="0"/>
                <a:cs typeface="Times New Roman" pitchFamily="18" charset="0"/>
              </a:rPr>
              <a:t>Precursor for </a:t>
            </a:r>
            <a:r>
              <a:rPr lang="en-US" altLang="en-US" sz="2800" dirty="0" smtClean="0">
                <a:solidFill>
                  <a:srgbClr val="FF0000"/>
                </a:solidFill>
                <a:latin typeface="Times New Roman" pitchFamily="18" charset="0"/>
                <a:cs typeface="Times New Roman" pitchFamily="18" charset="0"/>
              </a:rPr>
              <a:t>Bile acids</a:t>
            </a:r>
            <a:r>
              <a:rPr lang="en-US" altLang="en-US" sz="2800" dirty="0">
                <a:latin typeface="Times New Roman" pitchFamily="18" charset="0"/>
                <a:cs typeface="Times New Roman" pitchFamily="18" charset="0"/>
              </a:rPr>
              <a:t>,</a:t>
            </a:r>
            <a:r>
              <a:rPr lang="en-US" altLang="en-US" sz="2800" dirty="0" smtClean="0">
                <a:latin typeface="Times New Roman" pitchFamily="18" charset="0"/>
                <a:cs typeface="Times New Roman" pitchFamily="18" charset="0"/>
              </a:rPr>
              <a:t> emulsify dietary fats</a:t>
            </a:r>
          </a:p>
          <a:p>
            <a:pPr eaLnBrk="1" hangingPunct="1">
              <a:lnSpc>
                <a:spcPct val="150000"/>
              </a:lnSpc>
              <a:buFont typeface="Wingdings" pitchFamily="2" charset="2"/>
              <a:buChar char="Ø"/>
              <a:defRPr/>
            </a:pPr>
            <a:r>
              <a:rPr lang="en-US" alt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Precursor for </a:t>
            </a:r>
            <a:r>
              <a:rPr lang="en-US" altLang="en-US" sz="2800" dirty="0" smtClean="0">
                <a:solidFill>
                  <a:srgbClr val="FF0000"/>
                </a:solidFill>
                <a:latin typeface="Times New Roman" pitchFamily="18" charset="0"/>
                <a:cs typeface="Times New Roman" pitchFamily="18" charset="0"/>
              </a:rPr>
              <a:t>Vitamin D</a:t>
            </a:r>
            <a:r>
              <a:rPr lang="en-US" altLang="en-US" sz="2800" dirty="0" smtClean="0">
                <a:latin typeface="Times New Roman" pitchFamily="18" charset="0"/>
                <a:cs typeface="Times New Roman" pitchFamily="18" charset="0"/>
              </a:rPr>
              <a:t>, essential in calcium and  phosphate metabolism.</a:t>
            </a:r>
          </a:p>
          <a:p>
            <a:pPr eaLnBrk="1" hangingPunct="1">
              <a:lnSpc>
                <a:spcPct val="150000"/>
              </a:lnSpc>
              <a:defRPr/>
            </a:pPr>
            <a:endParaRPr lang="en-US" altLang="en-US" sz="2400" b="1" dirty="0" smtClean="0"/>
          </a:p>
          <a:p>
            <a:pPr>
              <a:lnSpc>
                <a:spcPct val="150000"/>
              </a:lnSpc>
              <a:defRPr/>
            </a:pPr>
            <a:endParaRPr lang="en-IN" altLang="en-US" sz="2400"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152400" y="152400"/>
            <a:ext cx="8991600" cy="6553200"/>
          </a:xfrm>
        </p:spPr>
        <p:txBody>
          <a:bodyPr>
            <a:normAutofit fontScale="92500" lnSpcReduction="10000"/>
          </a:bodyPr>
          <a:lstStyle/>
          <a:p>
            <a:pPr algn="ctr" eaLnBrk="1" hangingPunct="1">
              <a:lnSpc>
                <a:spcPct val="150000"/>
              </a:lnSpc>
              <a:buFontTx/>
              <a:buNone/>
              <a:defRPr/>
            </a:pPr>
            <a:r>
              <a:rPr lang="en-US" sz="4000" cap="small" dirty="0" smtClean="0">
                <a:solidFill>
                  <a:srgbClr val="0070C0"/>
                </a:solidFill>
                <a:latin typeface="Times New Roman" pitchFamily="18" charset="0"/>
                <a:cs typeface="Times New Roman" pitchFamily="18" charset="0"/>
              </a:rPr>
              <a:t>Lipoproteins</a:t>
            </a:r>
            <a:endParaRPr lang="en-US" sz="2800" dirty="0" smtClean="0">
              <a:solidFill>
                <a:schemeClr val="accent2"/>
              </a:solidFill>
              <a:latin typeface="Times New Roman" pitchFamily="18" charset="0"/>
              <a:cs typeface="Times New Roman" pitchFamily="18" charset="0"/>
            </a:endParaRPr>
          </a:p>
          <a:p>
            <a:pPr>
              <a:lnSpc>
                <a:spcPct val="150000"/>
              </a:lnSpc>
              <a:buFont typeface="Wingdings" pitchFamily="2" charset="2"/>
              <a:buChar char="Ø"/>
              <a:defRPr/>
            </a:pPr>
            <a:r>
              <a:rPr lang="en-US" sz="2800" dirty="0" smtClean="0">
                <a:latin typeface="Times New Roman" pitchFamily="18" charset="0"/>
                <a:cs typeface="Times New Roman" pitchFamily="18" charset="0"/>
              </a:rPr>
              <a:t>     </a:t>
            </a:r>
            <a:r>
              <a:rPr lang="en-IN" sz="2800" dirty="0">
                <a:latin typeface="Times New Roman" pitchFamily="18" charset="0"/>
                <a:cs typeface="Times New Roman" pitchFamily="18" charset="0"/>
              </a:rPr>
              <a:t>Lipoproteins </a:t>
            </a:r>
            <a:r>
              <a:rPr lang="en-IN" sz="2800" dirty="0" smtClean="0">
                <a:latin typeface="Times New Roman" pitchFamily="18" charset="0"/>
                <a:cs typeface="Times New Roman" pitchFamily="18" charset="0"/>
              </a:rPr>
              <a:t>are</a:t>
            </a: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formed </a:t>
            </a:r>
            <a:r>
              <a:rPr lang="en-IN" sz="2800" dirty="0">
                <a:latin typeface="Times New Roman" pitchFamily="18" charset="0"/>
                <a:cs typeface="Times New Roman" pitchFamily="18" charset="0"/>
              </a:rPr>
              <a:t>by a combination of </a:t>
            </a:r>
            <a:r>
              <a:rPr lang="en-IN" sz="2800" dirty="0">
                <a:solidFill>
                  <a:srgbClr val="FF0000"/>
                </a:solidFill>
                <a:latin typeface="Times New Roman" pitchFamily="18" charset="0"/>
                <a:cs typeface="Times New Roman" pitchFamily="18" charset="0"/>
              </a:rPr>
              <a:t>lipid</a:t>
            </a: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a:t>
            </a:r>
          </a:p>
          <a:p>
            <a:pPr marL="0" indent="0">
              <a:lnSpc>
                <a:spcPct val="150000"/>
              </a:lnSpc>
              <a:buFontTx/>
              <a:buNone/>
              <a:defRPr/>
            </a:pPr>
            <a:r>
              <a:rPr lang="en-IN" sz="2800" dirty="0" smtClean="0">
                <a:latin typeface="Times New Roman" pitchFamily="18" charset="0"/>
                <a:cs typeface="Times New Roman" pitchFamily="18" charset="0"/>
              </a:rPr>
              <a:t>        and </a:t>
            </a:r>
            <a:r>
              <a:rPr lang="en-IN" sz="2800" dirty="0">
                <a:solidFill>
                  <a:srgbClr val="FF0000"/>
                </a:solidFill>
                <a:latin typeface="Times New Roman" pitchFamily="18" charset="0"/>
                <a:cs typeface="Times New Roman" pitchFamily="18" charset="0"/>
              </a:rPr>
              <a:t>protein </a:t>
            </a:r>
            <a:r>
              <a:rPr lang="en-IN" sz="2800" dirty="0" smtClean="0">
                <a:latin typeface="Times New Roman" pitchFamily="18" charset="0"/>
                <a:cs typeface="Times New Roman" pitchFamily="18" charset="0"/>
              </a:rPr>
              <a:t>that transport lipids.</a:t>
            </a:r>
          </a:p>
          <a:p>
            <a:pPr>
              <a:lnSpc>
                <a:spcPct val="150000"/>
              </a:lnSpc>
              <a:buFont typeface="Wingdings" pitchFamily="2" charset="2"/>
              <a:buChar char="Ø"/>
              <a:defRPr/>
            </a:pPr>
            <a:r>
              <a:rPr lang="en-IN" sz="2800" dirty="0" smtClean="0">
                <a:latin typeface="Times New Roman" pitchFamily="18" charset="0"/>
                <a:cs typeface="Times New Roman" pitchFamily="18" charset="0"/>
              </a:rPr>
              <a:t>     Lipoproteins </a:t>
            </a:r>
            <a:r>
              <a:rPr lang="en-IN" sz="2800" dirty="0">
                <a:latin typeface="Times New Roman" pitchFamily="18" charset="0"/>
                <a:cs typeface="Times New Roman" pitchFamily="18" charset="0"/>
              </a:rPr>
              <a:t>consist of </a:t>
            </a:r>
            <a:r>
              <a:rPr lang="en-IN" sz="2800" dirty="0" smtClean="0">
                <a:latin typeface="Times New Roman" pitchFamily="18" charset="0"/>
                <a:cs typeface="Times New Roman" pitchFamily="18" charset="0"/>
              </a:rPr>
              <a:t>:</a:t>
            </a:r>
            <a:endParaRPr lang="en-IN" sz="2800" dirty="0">
              <a:latin typeface="Times New Roman" pitchFamily="18" charset="0"/>
              <a:cs typeface="Times New Roman" pitchFamily="18" charset="0"/>
            </a:endParaRPr>
          </a:p>
          <a:p>
            <a:pPr marL="0" indent="0">
              <a:lnSpc>
                <a:spcPct val="150000"/>
              </a:lnSpc>
              <a:buFontTx/>
              <a:buNone/>
              <a:defRPr/>
            </a:pPr>
            <a:r>
              <a:rPr lang="en-IN" sz="2800" dirty="0" smtClean="0">
                <a:latin typeface="Times New Roman" pitchFamily="18" charset="0"/>
                <a:cs typeface="Times New Roman" pitchFamily="18" charset="0"/>
              </a:rPr>
              <a:t>        	lipid </a:t>
            </a:r>
            <a:r>
              <a:rPr lang="en-IN" sz="2800" dirty="0">
                <a:latin typeface="Times New Roman" pitchFamily="18" charset="0"/>
                <a:cs typeface="Times New Roman" pitchFamily="18" charset="0"/>
              </a:rPr>
              <a:t>core </a:t>
            </a:r>
            <a:r>
              <a:rPr lang="en-IN" sz="2800" dirty="0" smtClean="0">
                <a:latin typeface="Times New Roman" pitchFamily="18" charset="0"/>
                <a:cs typeface="Times New Roman" pitchFamily="18" charset="0"/>
              </a:rPr>
              <a:t>containing nonpolar </a:t>
            </a:r>
            <a:r>
              <a:rPr lang="en-IN" sz="2800" i="1" dirty="0" smtClean="0">
                <a:solidFill>
                  <a:srgbClr val="C00000"/>
                </a:solidFill>
                <a:latin typeface="Times New Roman" pitchFamily="18" charset="0"/>
                <a:cs typeface="Times New Roman" pitchFamily="18" charset="0"/>
              </a:rPr>
              <a:t>triacylglycerol</a:t>
            </a:r>
            <a:r>
              <a:rPr lang="en-IN" sz="2800" i="1" dirty="0" smtClean="0">
                <a:latin typeface="Times New Roman" pitchFamily="18" charset="0"/>
                <a:cs typeface="Times New Roman" pitchFamily="18" charset="0"/>
              </a:rPr>
              <a:t>   </a:t>
            </a:r>
          </a:p>
          <a:p>
            <a:pPr marL="0" indent="0">
              <a:lnSpc>
                <a:spcPct val="150000"/>
              </a:lnSpc>
              <a:buFontTx/>
              <a:buNone/>
              <a:defRPr/>
            </a:pPr>
            <a:r>
              <a:rPr lang="en-IN" sz="2800" i="1" dirty="0" smtClean="0">
                <a:latin typeface="Times New Roman" pitchFamily="18" charset="0"/>
                <a:cs typeface="Times New Roman" pitchFamily="18" charset="0"/>
              </a:rPr>
              <a:t>         	</a:t>
            </a:r>
            <a:r>
              <a:rPr lang="en-IN" sz="2800" i="1" dirty="0" smtClean="0">
                <a:solidFill>
                  <a:srgbClr val="C00000"/>
                </a:solidFill>
                <a:latin typeface="Times New Roman" pitchFamily="18" charset="0"/>
                <a:cs typeface="Times New Roman" pitchFamily="18" charset="0"/>
              </a:rPr>
              <a:t>cholesterol ester </a:t>
            </a:r>
            <a:r>
              <a:rPr lang="en-IN" sz="2800" dirty="0" smtClean="0">
                <a:latin typeface="Times New Roman" pitchFamily="18" charset="0"/>
                <a:cs typeface="Times New Roman" pitchFamily="18" charset="0"/>
              </a:rPr>
              <a:t>surrounded by a single layer of 	</a:t>
            </a:r>
            <a:r>
              <a:rPr lang="en-IN" sz="2800" i="1" dirty="0" smtClean="0">
                <a:latin typeface="Times New Roman" pitchFamily="18" charset="0"/>
                <a:cs typeface="Times New Roman" pitchFamily="18" charset="0"/>
              </a:rPr>
              <a:t>amphipathic</a:t>
            </a:r>
            <a:r>
              <a:rPr lang="en-IN" sz="2800" i="1" dirty="0" smtClean="0">
                <a:solidFill>
                  <a:srgbClr val="C00000"/>
                </a:solidFill>
                <a:latin typeface="Times New Roman" pitchFamily="18" charset="0"/>
                <a:cs typeface="Times New Roman" pitchFamily="18" charset="0"/>
              </a:rPr>
              <a:t> phospholipids</a:t>
            </a:r>
            <a:r>
              <a:rPr lang="en-IN" sz="2800" i="1" dirty="0" smtClean="0">
                <a:latin typeface="Times New Roman" pitchFamily="18" charset="0"/>
                <a:cs typeface="Times New Roman" pitchFamily="18" charset="0"/>
              </a:rPr>
              <a:t> </a:t>
            </a:r>
            <a:r>
              <a:rPr lang="en-IN" sz="2800" dirty="0" smtClean="0">
                <a:latin typeface="Times New Roman" pitchFamily="18" charset="0"/>
                <a:cs typeface="Times New Roman" pitchFamily="18" charset="0"/>
              </a:rPr>
              <a:t>and </a:t>
            </a:r>
            <a:r>
              <a:rPr lang="en-IN" sz="2800" i="1" dirty="0" smtClean="0">
                <a:solidFill>
                  <a:srgbClr val="C00000"/>
                </a:solidFill>
                <a:latin typeface="Times New Roman" pitchFamily="18" charset="0"/>
                <a:cs typeface="Times New Roman" pitchFamily="18" charset="0"/>
              </a:rPr>
              <a:t>free cholesterol</a:t>
            </a:r>
            <a:r>
              <a:rPr lang="en-IN" sz="2800" i="1" dirty="0" smtClean="0">
                <a:latin typeface="Times New Roman" pitchFamily="18" charset="0"/>
                <a:cs typeface="Times New Roman" pitchFamily="18" charset="0"/>
              </a:rPr>
              <a:t> 	</a:t>
            </a:r>
            <a:r>
              <a:rPr lang="en-IN" sz="2800" dirty="0" smtClean="0">
                <a:latin typeface="Times New Roman" pitchFamily="18" charset="0"/>
                <a:cs typeface="Times New Roman" pitchFamily="18" charset="0"/>
              </a:rPr>
              <a:t>molecules with some </a:t>
            </a:r>
            <a:r>
              <a:rPr lang="en-IN" sz="2800" i="1" dirty="0" smtClean="0">
                <a:solidFill>
                  <a:srgbClr val="006600"/>
                </a:solidFill>
                <a:latin typeface="Times New Roman" pitchFamily="18" charset="0"/>
                <a:cs typeface="Times New Roman" pitchFamily="18" charset="0"/>
              </a:rPr>
              <a:t>proteins</a:t>
            </a:r>
          </a:p>
          <a:p>
            <a:pPr marL="0" indent="0">
              <a:lnSpc>
                <a:spcPct val="150000"/>
              </a:lnSpc>
              <a:buFontTx/>
              <a:buNone/>
              <a:defRPr/>
            </a:pPr>
            <a:endParaRPr lang="en-US" sz="2000" dirty="0" smtClean="0"/>
          </a:p>
          <a:p>
            <a:pPr eaLnBrk="1" hangingPunct="1">
              <a:lnSpc>
                <a:spcPct val="80000"/>
              </a:lnSpc>
              <a:buFontTx/>
              <a:buNone/>
              <a:defRPr/>
            </a:pPr>
            <a:r>
              <a:rPr lang="en-US" sz="1400" dirty="0" smtClean="0"/>
              <a:t>	.</a:t>
            </a:r>
          </a:p>
          <a:p>
            <a:pPr eaLnBrk="1" hangingPunct="1">
              <a:lnSpc>
                <a:spcPct val="80000"/>
              </a:lnSpc>
              <a:buFontTx/>
              <a:buNone/>
              <a:defRPr/>
            </a:pPr>
            <a:r>
              <a:rPr lang="en-US" sz="1400" dirty="0" smtClean="0"/>
              <a:t>	</a:t>
            </a:r>
          </a:p>
          <a:p>
            <a:pPr eaLnBrk="1" hangingPunct="1">
              <a:lnSpc>
                <a:spcPct val="80000"/>
              </a:lnSpc>
              <a:buFontTx/>
              <a:buNone/>
              <a:defRPr/>
            </a:pPr>
            <a:r>
              <a:rPr lang="en-US" sz="1400" dirty="0" smtClean="0"/>
              <a:t>	</a:t>
            </a:r>
            <a:r>
              <a:rPr lang="en-US" sz="1400" b="1" dirty="0" smtClean="0"/>
              <a: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p:cNvSpPr>
            <a:spLocks noGrp="1"/>
          </p:cNvSpPr>
          <p:nvPr>
            <p:ph idx="1"/>
          </p:nvPr>
        </p:nvSpPr>
        <p:spPr>
          <a:xfrm>
            <a:off x="457200" y="304800"/>
            <a:ext cx="8229600" cy="5821363"/>
          </a:xfrm>
        </p:spPr>
        <p:txBody>
          <a:bodyPr/>
          <a:lstStyle/>
          <a:p>
            <a:endParaRPr lang="en-US" smtClean="0"/>
          </a:p>
        </p:txBody>
      </p:sp>
      <p:pic>
        <p:nvPicPr>
          <p:cNvPr id="110595" name="Picture 2"/>
          <p:cNvPicPr>
            <a:picLocks noChangeAspect="1" noChangeArrowheads="1"/>
          </p:cNvPicPr>
          <p:nvPr/>
        </p:nvPicPr>
        <p:blipFill>
          <a:blip r:embed="rId2"/>
          <a:srcRect/>
          <a:stretch>
            <a:fillRect/>
          </a:stretch>
        </p:blipFill>
        <p:spPr bwMode="auto">
          <a:xfrm>
            <a:off x="914400" y="1033463"/>
            <a:ext cx="7848600" cy="3690937"/>
          </a:xfrm>
          <a:prstGeom prst="rect">
            <a:avLst/>
          </a:prstGeom>
          <a:noFill/>
          <a:ln w="9525">
            <a:noFill/>
            <a:miter lim="800000"/>
            <a:headEnd/>
            <a:tailEnd/>
          </a:ln>
          <a:effectLst/>
        </p:spPr>
      </p:pic>
      <p:sp>
        <p:nvSpPr>
          <p:cNvPr id="110596" name="Rectangle 3"/>
          <p:cNvSpPr>
            <a:spLocks noChangeArrowheads="1"/>
          </p:cNvSpPr>
          <p:nvPr/>
        </p:nvSpPr>
        <p:spPr bwMode="auto">
          <a:xfrm>
            <a:off x="1066800" y="5181600"/>
            <a:ext cx="7848600" cy="523875"/>
          </a:xfrm>
          <a:prstGeom prst="rect">
            <a:avLst/>
          </a:prstGeom>
          <a:noFill/>
          <a:ln w="9525">
            <a:noFill/>
            <a:miter lim="800000"/>
            <a:headEnd/>
            <a:tailEnd/>
          </a:ln>
        </p:spPr>
        <p:txBody>
          <a:bodyPr>
            <a:spAutoFit/>
          </a:bodyPr>
          <a:lstStyle/>
          <a:p>
            <a:pPr algn="ctr"/>
            <a:r>
              <a:rPr lang="en-US" sz="2800" b="1">
                <a:latin typeface="Times New Roman" pitchFamily="18" charset="0"/>
                <a:cs typeface="Times New Roman" pitchFamily="18" charset="0"/>
              </a:rPr>
              <a:t>Figure 4.18: </a:t>
            </a:r>
            <a:r>
              <a:rPr lang="en-US" sz="2800">
                <a:latin typeface="Times New Roman" pitchFamily="18" charset="0"/>
                <a:cs typeface="Times New Roman" pitchFamily="18" charset="0"/>
              </a:rPr>
              <a:t>Structure of lipoprotein.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839200" cy="6096000"/>
          </a:xfrm>
        </p:spPr>
        <p:txBody>
          <a:bodyPr/>
          <a:lstStyle/>
          <a:p>
            <a:pPr>
              <a:lnSpc>
                <a:spcPct val="150000"/>
              </a:lnSpc>
              <a:buFont typeface="Wingdings" pitchFamily="2" charset="2"/>
              <a:buChar char="Ø"/>
              <a:defRPr/>
            </a:pPr>
            <a:r>
              <a:rPr lang="en-IN" sz="2400" b="1" dirty="0" smtClean="0"/>
              <a:t>      </a:t>
            </a:r>
            <a:r>
              <a:rPr lang="en-IN" sz="2800" dirty="0" smtClean="0">
                <a:latin typeface="Times New Roman" pitchFamily="18" charset="0"/>
                <a:cs typeface="Times New Roman" pitchFamily="18" charset="0"/>
              </a:rPr>
              <a:t>The protein components are referred to as </a:t>
            </a:r>
            <a:r>
              <a:rPr lang="en-IN" sz="2800" i="1" dirty="0" smtClean="0">
                <a:solidFill>
                  <a:srgbClr val="7030A0"/>
                </a:solidFill>
                <a:latin typeface="Times New Roman" pitchFamily="18" charset="0"/>
                <a:cs typeface="Times New Roman" pitchFamily="18" charset="0"/>
              </a:rPr>
              <a:t>apoprotein</a:t>
            </a:r>
            <a:r>
              <a:rPr lang="en-IN" sz="2800" i="1" dirty="0" smtClean="0">
                <a:latin typeface="Times New Roman" pitchFamily="18" charset="0"/>
                <a:cs typeface="Times New Roman" pitchFamily="18" charset="0"/>
              </a:rPr>
              <a:t> 	</a:t>
            </a:r>
            <a:r>
              <a:rPr lang="en-IN" sz="2800" dirty="0" smtClean="0">
                <a:latin typeface="Times New Roman" pitchFamily="18" charset="0"/>
                <a:cs typeface="Times New Roman" pitchFamily="18" charset="0"/>
              </a:rPr>
              <a:t>or </a:t>
            </a:r>
            <a:r>
              <a:rPr lang="en-IN" sz="2800" i="1" dirty="0" smtClean="0">
                <a:solidFill>
                  <a:srgbClr val="7030A0"/>
                </a:solidFill>
                <a:latin typeface="Times New Roman" pitchFamily="18" charset="0"/>
                <a:cs typeface="Times New Roman" pitchFamily="18" charset="0"/>
              </a:rPr>
              <a:t>apolipoprotein.</a:t>
            </a:r>
            <a:endParaRPr lang="en-IN" sz="2800" i="1" dirty="0" smtClean="0">
              <a:latin typeface="Times New Roman" pitchFamily="18" charset="0"/>
              <a:cs typeface="Times New Roman" pitchFamily="18" charset="0"/>
            </a:endParaRPr>
          </a:p>
          <a:p>
            <a:pPr>
              <a:lnSpc>
                <a:spcPct val="150000"/>
              </a:lnSpc>
              <a:buFont typeface="Wingdings" pitchFamily="2" charset="2"/>
              <a:buChar char="Ø"/>
              <a:defRPr/>
            </a:pPr>
            <a:r>
              <a:rPr lang="en-IN" sz="2800" dirty="0" smtClean="0">
                <a:latin typeface="Times New Roman" pitchFamily="18" charset="0"/>
                <a:cs typeface="Times New Roman" pitchFamily="18" charset="0"/>
              </a:rPr>
              <a:t>      There are four major types of apolipoproteins 	designated by letters </a:t>
            </a:r>
            <a:r>
              <a:rPr lang="en-IN" sz="2800" dirty="0" smtClean="0">
                <a:solidFill>
                  <a:srgbClr val="7030A0"/>
                </a:solidFill>
                <a:latin typeface="Times New Roman" pitchFamily="18" charset="0"/>
                <a:cs typeface="Times New Roman" pitchFamily="18" charset="0"/>
              </a:rPr>
              <a:t>A, B,C </a:t>
            </a:r>
            <a:r>
              <a:rPr lang="en-IN" sz="2800" dirty="0" smtClean="0">
                <a:latin typeface="Times New Roman" pitchFamily="18" charset="0"/>
                <a:cs typeface="Times New Roman" pitchFamily="18" charset="0"/>
              </a:rPr>
              <a:t>and </a:t>
            </a:r>
            <a:r>
              <a:rPr lang="en-IN" sz="2800" dirty="0" smtClean="0">
                <a:solidFill>
                  <a:srgbClr val="7030A0"/>
                </a:solidFill>
                <a:latin typeface="Times New Roman" pitchFamily="18" charset="0"/>
                <a:cs typeface="Times New Roman" pitchFamily="18" charset="0"/>
              </a:rPr>
              <a:t>E</a:t>
            </a:r>
            <a:r>
              <a:rPr lang="en-IN" sz="2800" dirty="0" smtClean="0">
                <a:latin typeface="Times New Roman" pitchFamily="18" charset="0"/>
                <a:cs typeface="Times New Roman" pitchFamily="18" charset="0"/>
              </a:rPr>
              <a:t> with subgroups 	given in Roman numerals </a:t>
            </a:r>
            <a:r>
              <a:rPr lang="en-IN" sz="2800" dirty="0" smtClean="0">
                <a:solidFill>
                  <a:srgbClr val="7030A0"/>
                </a:solidFill>
                <a:latin typeface="Times New Roman" pitchFamily="18" charset="0"/>
                <a:cs typeface="Times New Roman" pitchFamily="18" charset="0"/>
              </a:rPr>
              <a:t>I, II, III, etc.</a:t>
            </a:r>
          </a:p>
          <a:p>
            <a:pPr marL="0" indent="0">
              <a:lnSpc>
                <a:spcPct val="150000"/>
              </a:lnSpc>
              <a:buFontTx/>
              <a:buNone/>
              <a:defRPr/>
            </a:pPr>
            <a:endParaRPr lang="en-IN" sz="24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body" idx="1"/>
          </p:nvPr>
        </p:nvSpPr>
        <p:spPr/>
        <p:txBody>
          <a:bodyPr/>
          <a:lstStyle/>
          <a:p>
            <a:pPr marL="0" indent="0">
              <a:lnSpc>
                <a:spcPct val="150000"/>
              </a:lnSpc>
              <a:buFontTx/>
              <a:buNone/>
            </a:pPr>
            <a:r>
              <a:rPr lang="en-IN" altLang="en-US" sz="2400" b="1" smtClean="0"/>
              <a:t>                  1</a:t>
            </a:r>
            <a:r>
              <a:rPr lang="en-IN" altLang="en-US" sz="2800" smtClean="0">
                <a:latin typeface="Times New Roman" pitchFamily="18" charset="0"/>
                <a:cs typeface="Times New Roman" pitchFamily="18" charset="0"/>
              </a:rPr>
              <a:t>. Chylomicrons</a:t>
            </a:r>
          </a:p>
          <a:p>
            <a:pPr marL="0" indent="0">
              <a:lnSpc>
                <a:spcPct val="150000"/>
              </a:lnSpc>
              <a:buFontTx/>
              <a:buNone/>
            </a:pPr>
            <a:r>
              <a:rPr lang="en-IN" altLang="en-US" sz="2800" smtClean="0">
                <a:latin typeface="Times New Roman" pitchFamily="18" charset="0"/>
                <a:cs typeface="Times New Roman" pitchFamily="18" charset="0"/>
              </a:rPr>
              <a:t>                  2. Very low density lipoproteins (VLDL)</a:t>
            </a:r>
          </a:p>
          <a:p>
            <a:pPr marL="0" indent="0">
              <a:lnSpc>
                <a:spcPct val="150000"/>
              </a:lnSpc>
              <a:buFontTx/>
              <a:buNone/>
            </a:pPr>
            <a:r>
              <a:rPr lang="en-IN" altLang="en-US" sz="2800" smtClean="0">
                <a:latin typeface="Times New Roman" pitchFamily="18" charset="0"/>
                <a:cs typeface="Times New Roman" pitchFamily="18" charset="0"/>
              </a:rPr>
              <a:t>                  3. Low density lipoprotein (LDL)</a:t>
            </a:r>
          </a:p>
          <a:p>
            <a:pPr marL="0" indent="0">
              <a:lnSpc>
                <a:spcPct val="150000"/>
              </a:lnSpc>
              <a:buFontTx/>
              <a:buNone/>
            </a:pPr>
            <a:r>
              <a:rPr lang="en-IN" altLang="en-US" sz="2800" smtClean="0">
                <a:latin typeface="Times New Roman" pitchFamily="18" charset="0"/>
                <a:cs typeface="Times New Roman" pitchFamily="18" charset="0"/>
              </a:rPr>
              <a:t>                  4. High density lipoprotein (HDL).</a:t>
            </a:r>
            <a:endParaRPr lang="en-US" altLang="en-US" sz="2800" smtClean="0">
              <a:latin typeface="Times New Roman" pitchFamily="18" charset="0"/>
              <a:cs typeface="Times New Roman" pitchFamily="18" charset="0"/>
            </a:endParaRPr>
          </a:p>
        </p:txBody>
      </p:sp>
      <p:sp>
        <p:nvSpPr>
          <p:cNvPr id="112643" name="Rectangle 1"/>
          <p:cNvSpPr>
            <a:spLocks noChangeArrowheads="1"/>
          </p:cNvSpPr>
          <p:nvPr/>
        </p:nvSpPr>
        <p:spPr bwMode="auto">
          <a:xfrm>
            <a:off x="1563688" y="762000"/>
            <a:ext cx="3571875" cy="523875"/>
          </a:xfrm>
          <a:prstGeom prst="rect">
            <a:avLst/>
          </a:prstGeom>
          <a:noFill/>
          <a:ln w="9525">
            <a:noFill/>
            <a:miter lim="800000"/>
            <a:headEnd/>
            <a:tailEnd/>
          </a:ln>
        </p:spPr>
        <p:txBody>
          <a:bodyPr wrap="none">
            <a:spAutoFit/>
          </a:bodyPr>
          <a:lstStyle/>
          <a:p>
            <a:pPr algn="just"/>
            <a:r>
              <a:rPr lang="en-IN" altLang="en-US" sz="2800">
                <a:solidFill>
                  <a:srgbClr val="007DC6"/>
                </a:solidFill>
                <a:latin typeface="Times New Roman" pitchFamily="18" charset="0"/>
                <a:cs typeface="Times New Roman" pitchFamily="18" charset="0"/>
              </a:rPr>
              <a:t>Classes of Lipoproteins</a:t>
            </a:r>
            <a:endParaRPr lang="en-IN" altLang="en-US" sz="2800">
              <a:latin typeface="Times New Roman" pitchFamily="18" charset="0"/>
              <a:cs typeface="Times New Roman"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839200" cy="6096000"/>
          </a:xfrm>
        </p:spPr>
        <p:txBody>
          <a:bodyPr/>
          <a:lstStyle/>
          <a:p>
            <a:pPr>
              <a:lnSpc>
                <a:spcPct val="150000"/>
              </a:lnSpc>
              <a:buFont typeface="Wingdings" pitchFamily="2" charset="2"/>
              <a:buChar char="Ø"/>
              <a:defRPr/>
            </a:pPr>
            <a:r>
              <a:rPr lang="fr-FR" sz="2400" dirty="0" smtClean="0">
                <a:latin typeface="Times New Roman" pitchFamily="18" charset="0"/>
                <a:cs typeface="Times New Roman" pitchFamily="18" charset="0"/>
              </a:rPr>
              <a:t>     </a:t>
            </a:r>
            <a:r>
              <a:rPr lang="fr-FR" sz="2800" dirty="0" smtClean="0">
                <a:latin typeface="Times New Roman" pitchFamily="18" charset="0"/>
                <a:cs typeface="Times New Roman" pitchFamily="18" charset="0"/>
              </a:rPr>
              <a:t>Lipoprotein </a:t>
            </a:r>
            <a:r>
              <a:rPr lang="fr-FR" sz="2800" dirty="0">
                <a:latin typeface="Times New Roman" pitchFamily="18" charset="0"/>
                <a:cs typeface="Times New Roman" pitchFamily="18" charset="0"/>
              </a:rPr>
              <a:t>complexes </a:t>
            </a:r>
            <a:r>
              <a:rPr lang="fr-FR" sz="2800" dirty="0" smtClean="0">
                <a:latin typeface="Times New Roman" pitchFamily="18" charset="0"/>
                <a:cs typeface="Times New Roman" pitchFamily="18" charset="0"/>
              </a:rPr>
              <a:t>contain diffèrent</a:t>
            </a:r>
            <a:r>
              <a:rPr lang="en-IN" sz="2800" dirty="0" smtClean="0">
                <a:latin typeface="Times New Roman" pitchFamily="18" charset="0"/>
                <a:cs typeface="Times New Roman" pitchFamily="18" charset="0"/>
              </a:rPr>
              <a:t>  proportions 	of </a:t>
            </a:r>
            <a:r>
              <a:rPr lang="en-IN" sz="2800" dirty="0">
                <a:solidFill>
                  <a:srgbClr val="7030A0"/>
                </a:solidFill>
                <a:latin typeface="Times New Roman" pitchFamily="18" charset="0"/>
                <a:cs typeface="Times New Roman" pitchFamily="18" charset="0"/>
              </a:rPr>
              <a:t>lipids</a:t>
            </a:r>
            <a:r>
              <a:rPr lang="en-IN" sz="2800" dirty="0">
                <a:latin typeface="Times New Roman" pitchFamily="18" charset="0"/>
                <a:cs typeface="Times New Roman" pitchFamily="18" charset="0"/>
              </a:rPr>
              <a:t> and </a:t>
            </a:r>
            <a:r>
              <a:rPr lang="en-IN" sz="2800" dirty="0" smtClean="0">
                <a:solidFill>
                  <a:srgbClr val="7030A0"/>
                </a:solidFill>
                <a:latin typeface="Times New Roman" pitchFamily="18" charset="0"/>
                <a:cs typeface="Times New Roman" pitchFamily="18" charset="0"/>
              </a:rPr>
              <a:t>proteins</a:t>
            </a:r>
            <a:endParaRPr lang="en-IN" sz="2800" dirty="0" smtClean="0">
              <a:solidFill>
                <a:srgbClr val="00B050"/>
              </a:solidFill>
              <a:latin typeface="Times New Roman" pitchFamily="18" charset="0"/>
              <a:cs typeface="Times New Roman" pitchFamily="18" charset="0"/>
            </a:endParaRPr>
          </a:p>
          <a:p>
            <a:pPr>
              <a:lnSpc>
                <a:spcPct val="150000"/>
              </a:lnSpc>
              <a:buFont typeface="Wingdings" pitchFamily="2" charset="2"/>
              <a:buChar char="Ø"/>
              <a:defRPr/>
            </a:pPr>
            <a:r>
              <a:rPr lang="en-IN" sz="2800" dirty="0" smtClean="0">
                <a:latin typeface="Times New Roman" pitchFamily="18" charset="0"/>
                <a:cs typeface="Times New Roman" pitchFamily="18" charset="0"/>
              </a:rPr>
              <a:t>       The density </a:t>
            </a:r>
            <a:r>
              <a:rPr lang="en-IN" sz="2800" dirty="0">
                <a:latin typeface="Times New Roman" pitchFamily="18" charset="0"/>
                <a:cs typeface="Times New Roman" pitchFamily="18" charset="0"/>
              </a:rPr>
              <a:t>of these lipoproteins is </a:t>
            </a:r>
            <a:r>
              <a:rPr lang="en-IN" sz="2800" dirty="0">
                <a:solidFill>
                  <a:srgbClr val="7030A0"/>
                </a:solidFill>
                <a:latin typeface="Times New Roman" pitchFamily="18" charset="0"/>
                <a:cs typeface="Times New Roman" pitchFamily="18" charset="0"/>
              </a:rPr>
              <a:t>inversely </a:t>
            </a:r>
            <a:r>
              <a:rPr lang="en-IN" sz="2800" dirty="0" smtClean="0">
                <a:solidFill>
                  <a:srgbClr val="7030A0"/>
                </a:solidFill>
                <a:latin typeface="Times New Roman" pitchFamily="18" charset="0"/>
                <a:cs typeface="Times New Roman" pitchFamily="18" charset="0"/>
              </a:rPr>
              <a:t>  </a:t>
            </a:r>
          </a:p>
          <a:p>
            <a:pPr marL="0" indent="0">
              <a:lnSpc>
                <a:spcPct val="150000"/>
              </a:lnSpc>
              <a:buFontTx/>
              <a:buNone/>
              <a:defRPr/>
            </a:pPr>
            <a:r>
              <a:rPr lang="en-IN" sz="2800" dirty="0">
                <a:solidFill>
                  <a:srgbClr val="7030A0"/>
                </a:solidFill>
                <a:latin typeface="Times New Roman" pitchFamily="18" charset="0"/>
                <a:cs typeface="Times New Roman" pitchFamily="18" charset="0"/>
              </a:rPr>
              <a:t> </a:t>
            </a:r>
            <a:r>
              <a:rPr lang="en-IN" sz="2800" dirty="0" smtClean="0">
                <a:solidFill>
                  <a:srgbClr val="7030A0"/>
                </a:solidFill>
                <a:latin typeface="Times New Roman" pitchFamily="18" charset="0"/>
                <a:cs typeface="Times New Roman" pitchFamily="18" charset="0"/>
              </a:rPr>
              <a:t>           proportional </a:t>
            </a:r>
            <a:r>
              <a:rPr lang="en-IN" sz="2800" dirty="0" smtClean="0">
                <a:latin typeface="Times New Roman" pitchFamily="18" charset="0"/>
                <a:cs typeface="Times New Roman" pitchFamily="18" charset="0"/>
              </a:rPr>
              <a:t>to </a:t>
            </a:r>
            <a:r>
              <a:rPr lang="en-IN" sz="2800" dirty="0">
                <a:latin typeface="Times New Roman" pitchFamily="18" charset="0"/>
                <a:cs typeface="Times New Roman" pitchFamily="18" charset="0"/>
              </a:rPr>
              <a:t>triacylglycerol content. </a:t>
            </a:r>
            <a:endParaRPr lang="en-IN" sz="2800" dirty="0" smtClean="0">
              <a:latin typeface="Times New Roman" pitchFamily="18" charset="0"/>
              <a:cs typeface="Times New Roman" pitchFamily="18" charset="0"/>
            </a:endParaRPr>
          </a:p>
          <a:p>
            <a:pPr>
              <a:lnSpc>
                <a:spcPct val="150000"/>
              </a:lnSpc>
              <a:buFont typeface="Wingdings" pitchFamily="2" charset="2"/>
              <a:buChar char="Ø"/>
              <a:defRPr/>
            </a:pPr>
            <a:r>
              <a:rPr lang="en-IN" sz="2800" dirty="0" smtClean="0">
                <a:latin typeface="Times New Roman" pitchFamily="18" charset="0"/>
                <a:cs typeface="Times New Roman" pitchFamily="18" charset="0"/>
              </a:rPr>
              <a:t>	As </a:t>
            </a:r>
            <a:r>
              <a:rPr lang="en-IN" sz="2800" dirty="0">
                <a:latin typeface="Times New Roman" pitchFamily="18" charset="0"/>
                <a:cs typeface="Times New Roman" pitchFamily="18" charset="0"/>
              </a:rPr>
              <a:t>the d</a:t>
            </a:r>
            <a:r>
              <a:rPr lang="en-IN" sz="2800" dirty="0" smtClean="0">
                <a:latin typeface="Times New Roman" pitchFamily="18" charset="0"/>
                <a:cs typeface="Times New Roman" pitchFamily="18" charset="0"/>
              </a:rPr>
              <a:t>ensity </a:t>
            </a:r>
            <a:r>
              <a:rPr lang="en-IN" sz="2800" dirty="0">
                <a:latin typeface="Times New Roman" pitchFamily="18" charset="0"/>
                <a:cs typeface="Times New Roman" pitchFamily="18" charset="0"/>
              </a:rPr>
              <a:t>increases, </a:t>
            </a:r>
            <a:r>
              <a:rPr lang="en-IN" sz="2800" dirty="0" smtClean="0">
                <a:latin typeface="Times New Roman" pitchFamily="18" charset="0"/>
                <a:cs typeface="Times New Roman" pitchFamily="18" charset="0"/>
              </a:rPr>
              <a:t>the diameter </a:t>
            </a:r>
            <a:r>
              <a:rPr lang="en-IN" sz="2800" dirty="0">
                <a:latin typeface="Times New Roman" pitchFamily="18" charset="0"/>
                <a:cs typeface="Times New Roman" pitchFamily="18" charset="0"/>
              </a:rPr>
              <a:t>of the particle </a:t>
            </a:r>
            <a:r>
              <a:rPr lang="en-IN" sz="2800" dirty="0" smtClean="0">
                <a:latin typeface="Times New Roman" pitchFamily="18" charset="0"/>
                <a:cs typeface="Times New Roman" pitchFamily="18" charset="0"/>
              </a:rPr>
              <a:t>  </a:t>
            </a:r>
          </a:p>
          <a:p>
            <a:pPr marL="0" indent="0">
              <a:lnSpc>
                <a:spcPct val="150000"/>
              </a:lnSpc>
              <a:buFontTx/>
              <a:buNone/>
              <a:defRPr/>
            </a:pP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decreases</a:t>
            </a:r>
            <a:endParaRPr lang="en-IN" sz="2800"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endParaRPr lang="en-US" dirty="0" smtClean="0"/>
          </a:p>
        </p:txBody>
      </p:sp>
      <p:pic>
        <p:nvPicPr>
          <p:cNvPr id="7171"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28600" y="1752600"/>
            <a:ext cx="2743200" cy="2590800"/>
          </a:xfrm>
          <a:noFill/>
        </p:spPr>
      </p:pic>
      <p:pic>
        <p:nvPicPr>
          <p:cNvPr id="7172"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4489450"/>
            <a:ext cx="2895600" cy="236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73"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24100" y="228600"/>
            <a:ext cx="4191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74"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67400" y="1752600"/>
            <a:ext cx="2971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75"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52775" y="4489450"/>
            <a:ext cx="253365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76" name="Picture 1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152775" y="1752600"/>
            <a:ext cx="26289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177" name="Picture 1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52400" y="4495800"/>
            <a:ext cx="26670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3817322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p:cNvPicPr>
            <a:picLocks noChangeAspect="1" noChangeArrowheads="1"/>
          </p:cNvPicPr>
          <p:nvPr/>
        </p:nvPicPr>
        <p:blipFill>
          <a:blip r:embed="rId2"/>
          <a:srcRect/>
          <a:stretch>
            <a:fillRect/>
          </a:stretch>
        </p:blipFill>
        <p:spPr bwMode="auto">
          <a:xfrm>
            <a:off x="482600" y="76200"/>
            <a:ext cx="7620000" cy="5537200"/>
          </a:xfrm>
          <a:prstGeom prst="rect">
            <a:avLst/>
          </a:prstGeom>
          <a:noFill/>
          <a:ln w="9525">
            <a:noFill/>
            <a:miter lim="800000"/>
            <a:headEnd/>
            <a:tailEnd/>
          </a:ln>
          <a:effectLst/>
        </p:spPr>
      </p:pic>
      <p:sp>
        <p:nvSpPr>
          <p:cNvPr id="114691" name="Rectangle 2"/>
          <p:cNvSpPr>
            <a:spLocks noChangeArrowheads="1"/>
          </p:cNvSpPr>
          <p:nvPr/>
        </p:nvSpPr>
        <p:spPr bwMode="auto">
          <a:xfrm>
            <a:off x="457200" y="5867400"/>
            <a:ext cx="8305800" cy="830263"/>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Figure 4.19: </a:t>
            </a:r>
            <a:r>
              <a:rPr lang="en-US" sz="2400">
                <a:latin typeface="Times New Roman" pitchFamily="18" charset="0"/>
                <a:cs typeface="Times New Roman" pitchFamily="18" charset="0"/>
              </a:rPr>
              <a:t>Diagrammatic representation of lipoprotein with</a:t>
            </a:r>
          </a:p>
          <a:p>
            <a:r>
              <a:rPr lang="en-US" sz="2400">
                <a:latin typeface="Times New Roman" pitchFamily="18" charset="0"/>
                <a:cs typeface="Times New Roman" pitchFamily="18" charset="0"/>
              </a:rPr>
              <a:t>increasing densities and their composition</a:t>
            </a:r>
            <a:r>
              <a:rPr lang="en-US"/>
              <a: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600"/>
            <a:ext cx="8229600" cy="5516563"/>
          </a:xfrm>
        </p:spPr>
        <p:txBody>
          <a:bodyPr/>
          <a:lstStyle/>
          <a:p>
            <a:pPr>
              <a:lnSpc>
                <a:spcPct val="150000"/>
              </a:lnSpc>
              <a:buFont typeface="Wingdings" pitchFamily="2" charset="2"/>
              <a:buChar char="Ø"/>
              <a:defRPr/>
            </a:pPr>
            <a:r>
              <a:rPr lang="en-IN" sz="2400" b="1" dirty="0" smtClean="0">
                <a:solidFill>
                  <a:srgbClr val="00B050"/>
                </a:solidFill>
              </a:rPr>
              <a:t>       </a:t>
            </a:r>
            <a:r>
              <a:rPr lang="en-IN" sz="2800" dirty="0" smtClean="0">
                <a:solidFill>
                  <a:srgbClr val="00B050"/>
                </a:solidFill>
                <a:latin typeface="Times New Roman" pitchFamily="18" charset="0"/>
                <a:cs typeface="Times New Roman" pitchFamily="18" charset="0"/>
              </a:rPr>
              <a:t>Triacylglycerol </a:t>
            </a:r>
            <a:r>
              <a:rPr lang="en-IN" sz="2800" dirty="0">
                <a:latin typeface="Times New Roman" pitchFamily="18" charset="0"/>
                <a:cs typeface="Times New Roman" pitchFamily="18" charset="0"/>
              </a:rPr>
              <a:t>is the predominant lipid </a:t>
            </a:r>
            <a:r>
              <a:rPr lang="en-IN" sz="2800" dirty="0" smtClean="0">
                <a:latin typeface="Times New Roman" pitchFamily="18" charset="0"/>
                <a:cs typeface="Times New Roman" pitchFamily="18" charset="0"/>
              </a:rPr>
              <a:t>in</a:t>
            </a:r>
          </a:p>
          <a:p>
            <a:pPr marL="0" indent="0">
              <a:lnSpc>
                <a:spcPct val="150000"/>
              </a:lnSpc>
              <a:buFontTx/>
              <a:buNone/>
              <a:defRPr/>
            </a:pP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a:t>
            </a:r>
            <a:r>
              <a:rPr lang="en-IN" sz="2800" dirty="0" smtClean="0">
                <a:solidFill>
                  <a:srgbClr val="EB15C2"/>
                </a:solidFill>
                <a:latin typeface="Times New Roman" pitchFamily="18" charset="0"/>
                <a:cs typeface="Times New Roman" pitchFamily="18" charset="0"/>
              </a:rPr>
              <a:t>chylomicrons</a:t>
            </a:r>
            <a:r>
              <a:rPr lang="en-IN" sz="2800" dirty="0" smtClean="0">
                <a:latin typeface="Times New Roman" pitchFamily="18" charset="0"/>
                <a:cs typeface="Times New Roman" pitchFamily="18" charset="0"/>
              </a:rPr>
              <a:t> </a:t>
            </a:r>
            <a:r>
              <a:rPr lang="en-IN" sz="2800" dirty="0">
                <a:latin typeface="Times New Roman" pitchFamily="18" charset="0"/>
                <a:cs typeface="Times New Roman" pitchFamily="18" charset="0"/>
              </a:rPr>
              <a:t>and </a:t>
            </a:r>
            <a:r>
              <a:rPr lang="en-IN" sz="2800" dirty="0">
                <a:solidFill>
                  <a:srgbClr val="EB15C2"/>
                </a:solidFill>
                <a:latin typeface="Times New Roman" pitchFamily="18" charset="0"/>
                <a:cs typeface="Times New Roman" pitchFamily="18" charset="0"/>
              </a:rPr>
              <a:t>VLDL</a:t>
            </a:r>
            <a:r>
              <a:rPr lang="en-IN" sz="2800" dirty="0" smtClean="0">
                <a:solidFill>
                  <a:srgbClr val="EB15C2"/>
                </a:solidFill>
                <a:latin typeface="Times New Roman" pitchFamily="18" charset="0"/>
                <a:cs typeface="Times New Roman" pitchFamily="18" charset="0"/>
              </a:rPr>
              <a:t>.</a:t>
            </a:r>
          </a:p>
          <a:p>
            <a:pPr marL="0" indent="0">
              <a:lnSpc>
                <a:spcPct val="150000"/>
              </a:lnSpc>
              <a:buFontTx/>
              <a:buNone/>
              <a:defRPr/>
            </a:pPr>
            <a:r>
              <a:rPr lang="en-IN" sz="2800" dirty="0" smtClean="0">
                <a:latin typeface="Times New Roman" pitchFamily="18" charset="0"/>
                <a:cs typeface="Times New Roman" pitchFamily="18" charset="0"/>
              </a:rPr>
              <a:t> </a:t>
            </a:r>
          </a:p>
          <a:p>
            <a:pPr>
              <a:lnSpc>
                <a:spcPct val="150000"/>
              </a:lnSpc>
              <a:buFont typeface="Wingdings" pitchFamily="2" charset="2"/>
              <a:buChar char="Ø"/>
              <a:defRPr/>
            </a:pPr>
            <a:r>
              <a:rPr lang="en-IN" sz="2800" dirty="0" smtClean="0">
                <a:solidFill>
                  <a:srgbClr val="00B050"/>
                </a:solidFill>
                <a:latin typeface="Times New Roman" pitchFamily="18" charset="0"/>
                <a:cs typeface="Times New Roman" pitchFamily="18" charset="0"/>
              </a:rPr>
              <a:t>         Cholesterol</a:t>
            </a:r>
            <a:r>
              <a:rPr lang="en-IN" sz="2800" dirty="0" smtClean="0">
                <a:latin typeface="Times New Roman" pitchFamily="18" charset="0"/>
                <a:cs typeface="Times New Roman" pitchFamily="18" charset="0"/>
              </a:rPr>
              <a:t> </a:t>
            </a:r>
            <a:r>
              <a:rPr lang="en-IN" sz="2800" dirty="0">
                <a:latin typeface="Times New Roman" pitchFamily="18" charset="0"/>
                <a:cs typeface="Times New Roman" pitchFamily="18" charset="0"/>
              </a:rPr>
              <a:t>is </a:t>
            </a:r>
            <a:r>
              <a:rPr lang="en-IN" sz="2800" dirty="0" smtClean="0">
                <a:latin typeface="Times New Roman" pitchFamily="18" charset="0"/>
                <a:cs typeface="Times New Roman" pitchFamily="18" charset="0"/>
              </a:rPr>
              <a:t>the predominant </a:t>
            </a:r>
            <a:r>
              <a:rPr lang="en-IN" sz="2800" dirty="0">
                <a:latin typeface="Times New Roman" pitchFamily="18" charset="0"/>
                <a:cs typeface="Times New Roman" pitchFamily="18" charset="0"/>
              </a:rPr>
              <a:t>lipid in </a:t>
            </a:r>
            <a:r>
              <a:rPr lang="en-IN" sz="2800" dirty="0" smtClean="0">
                <a:solidFill>
                  <a:srgbClr val="EB15C2"/>
                </a:solidFill>
                <a:latin typeface="Times New Roman" pitchFamily="18" charset="0"/>
                <a:cs typeface="Times New Roman" pitchFamily="18" charset="0"/>
              </a:rPr>
              <a:t>LDL</a:t>
            </a:r>
          </a:p>
          <a:p>
            <a:pPr marL="0" indent="0">
              <a:lnSpc>
                <a:spcPct val="150000"/>
              </a:lnSpc>
              <a:buFontTx/>
              <a:buNone/>
              <a:defRPr/>
            </a:pPr>
            <a:endParaRPr lang="en-IN" sz="2800" dirty="0" smtClean="0">
              <a:solidFill>
                <a:srgbClr val="EB15C2"/>
              </a:solidFill>
              <a:latin typeface="Times New Roman" pitchFamily="18" charset="0"/>
              <a:cs typeface="Times New Roman" pitchFamily="18" charset="0"/>
            </a:endParaRPr>
          </a:p>
          <a:p>
            <a:pPr>
              <a:lnSpc>
                <a:spcPct val="150000"/>
              </a:lnSpc>
              <a:buFont typeface="Wingdings" pitchFamily="2" charset="2"/>
              <a:buChar char="Ø"/>
              <a:defRPr/>
            </a:pPr>
            <a:r>
              <a:rPr lang="en-IN" sz="2800" dirty="0" smtClean="0">
                <a:solidFill>
                  <a:srgbClr val="00B050"/>
                </a:solidFill>
                <a:latin typeface="Times New Roman" pitchFamily="18" charset="0"/>
                <a:cs typeface="Times New Roman" pitchFamily="18" charset="0"/>
              </a:rPr>
              <a:t>        Phospholipid </a:t>
            </a:r>
            <a:r>
              <a:rPr lang="en-IN" sz="2800" dirty="0" smtClean="0">
                <a:latin typeface="Times New Roman" pitchFamily="18" charset="0"/>
                <a:cs typeface="Times New Roman" pitchFamily="18" charset="0"/>
              </a:rPr>
              <a:t>is the </a:t>
            </a:r>
            <a:r>
              <a:rPr lang="en-IN" sz="2800" dirty="0">
                <a:latin typeface="Times New Roman" pitchFamily="18" charset="0"/>
                <a:cs typeface="Times New Roman" pitchFamily="18" charset="0"/>
              </a:rPr>
              <a:t>predominant lipid in </a:t>
            </a:r>
            <a:r>
              <a:rPr lang="en-IN" sz="2800" dirty="0">
                <a:solidFill>
                  <a:srgbClr val="EB15C2"/>
                </a:solidFill>
                <a:latin typeface="Times New Roman" pitchFamily="18" charset="0"/>
                <a:cs typeface="Times New Roman" pitchFamily="18" charset="0"/>
              </a:rPr>
              <a:t>HDL.</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srcRect/>
          <a:stretch>
            <a:fillRect/>
          </a:stretch>
        </p:blipFill>
        <p:spPr bwMode="auto">
          <a:xfrm>
            <a:off x="304800" y="838200"/>
            <a:ext cx="8458200" cy="2895600"/>
          </a:xfrm>
          <a:prstGeom prst="rect">
            <a:avLst/>
          </a:prstGeom>
          <a:noFill/>
          <a:ln w="9525">
            <a:noFill/>
            <a:miter lim="800000"/>
            <a:headEnd/>
            <a:tailEnd/>
          </a:ln>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1"/>
          </p:nvPr>
        </p:nvSpPr>
        <p:spPr>
          <a:xfrm>
            <a:off x="228600" y="152400"/>
            <a:ext cx="8763000" cy="6324600"/>
          </a:xfrm>
        </p:spPr>
        <p:txBody>
          <a:bodyPr/>
          <a:lstStyle/>
          <a:p>
            <a:pPr marL="0" indent="0">
              <a:lnSpc>
                <a:spcPct val="150000"/>
              </a:lnSpc>
              <a:buFontTx/>
              <a:buNone/>
              <a:defRPr/>
            </a:pPr>
            <a:r>
              <a:rPr lang="en-IN" altLang="en-US" sz="2400" b="1" dirty="0" smtClean="0">
                <a:solidFill>
                  <a:srgbClr val="FF0000"/>
                </a:solidFill>
              </a:rPr>
              <a:t>   			</a:t>
            </a:r>
            <a:r>
              <a:rPr lang="en-IN" altLang="en-US" sz="2800" dirty="0" smtClean="0">
                <a:solidFill>
                  <a:srgbClr val="FF0000"/>
                </a:solidFill>
                <a:latin typeface="Times New Roman" pitchFamily="18" charset="0"/>
                <a:cs typeface="Times New Roman" pitchFamily="18" charset="0"/>
              </a:rPr>
              <a:t>EICOSANOIDS</a:t>
            </a:r>
          </a:p>
          <a:p>
            <a:pPr marL="0" indent="0">
              <a:lnSpc>
                <a:spcPct val="150000"/>
              </a:lnSpc>
              <a:buFontTx/>
              <a:buNone/>
              <a:defRPr/>
            </a:pPr>
            <a:endParaRPr lang="en-IN" altLang="en-US" sz="2800" dirty="0" smtClean="0">
              <a:solidFill>
                <a:srgbClr val="FF0000"/>
              </a:solidFill>
              <a:latin typeface="Times New Roman" pitchFamily="18" charset="0"/>
              <a:cs typeface="Times New Roman" pitchFamily="18" charset="0"/>
            </a:endParaRPr>
          </a:p>
          <a:p>
            <a:pPr>
              <a:lnSpc>
                <a:spcPct val="150000"/>
              </a:lnSpc>
              <a:buFont typeface="Wingdings" pitchFamily="2" charset="2"/>
              <a:buChar char="Ø"/>
              <a:defRPr/>
            </a:pPr>
            <a:r>
              <a:rPr lang="en-IN" altLang="en-US" sz="2800" dirty="0" smtClean="0">
                <a:latin typeface="Times New Roman" pitchFamily="18" charset="0"/>
                <a:cs typeface="Times New Roman" pitchFamily="18" charset="0"/>
              </a:rPr>
              <a:t>       </a:t>
            </a:r>
            <a:r>
              <a:rPr lang="en-IN" altLang="en-US" sz="2800" dirty="0" smtClean="0">
                <a:solidFill>
                  <a:srgbClr val="990099"/>
                </a:solidFill>
                <a:latin typeface="Times New Roman" pitchFamily="18" charset="0"/>
                <a:cs typeface="Times New Roman" pitchFamily="18" charset="0"/>
              </a:rPr>
              <a:t>Prostaglandins</a:t>
            </a:r>
            <a:r>
              <a:rPr lang="en-IN" altLang="en-US" sz="2800" dirty="0" smtClean="0">
                <a:latin typeface="Times New Roman" pitchFamily="18" charset="0"/>
                <a:cs typeface="Times New Roman" pitchFamily="18" charset="0"/>
              </a:rPr>
              <a:t> ,</a:t>
            </a:r>
            <a:r>
              <a:rPr lang="en-IN" altLang="en-US" sz="2800" dirty="0" smtClean="0">
                <a:solidFill>
                  <a:srgbClr val="990099"/>
                </a:solidFill>
                <a:latin typeface="Times New Roman" pitchFamily="18" charset="0"/>
                <a:cs typeface="Times New Roman" pitchFamily="18" charset="0"/>
              </a:rPr>
              <a:t>thromboxanes </a:t>
            </a:r>
            <a:r>
              <a:rPr lang="en-IN" altLang="en-US" sz="2800" dirty="0" smtClean="0">
                <a:latin typeface="Times New Roman" pitchFamily="18" charset="0"/>
                <a:cs typeface="Times New Roman" pitchFamily="18" charset="0"/>
              </a:rPr>
              <a:t>and </a:t>
            </a:r>
            <a:r>
              <a:rPr lang="en-IN" altLang="en-US" sz="2800" dirty="0" smtClean="0">
                <a:solidFill>
                  <a:srgbClr val="990099"/>
                </a:solidFill>
                <a:latin typeface="Times New Roman" pitchFamily="18" charset="0"/>
                <a:cs typeface="Times New Roman" pitchFamily="18" charset="0"/>
              </a:rPr>
              <a:t>leukotrienes</a:t>
            </a:r>
            <a:r>
              <a:rPr lang="en-IN" altLang="en-US" sz="2800" dirty="0" smtClean="0">
                <a:latin typeface="Times New Roman" pitchFamily="18" charset="0"/>
                <a:cs typeface="Times New Roman" pitchFamily="18" charset="0"/>
              </a:rPr>
              <a:t>,   </a:t>
            </a:r>
          </a:p>
          <a:p>
            <a:pPr marL="0" indent="0">
              <a:lnSpc>
                <a:spcPct val="150000"/>
              </a:lnSpc>
              <a:buFontTx/>
              <a:buNone/>
              <a:defRPr/>
            </a:pPr>
            <a:r>
              <a:rPr lang="en-IN" altLang="en-US" sz="2800" dirty="0" smtClean="0">
                <a:latin typeface="Times New Roman" pitchFamily="18" charset="0"/>
                <a:cs typeface="Times New Roman" pitchFamily="18" charset="0"/>
              </a:rPr>
              <a:t>            are collectively known as </a:t>
            </a:r>
            <a:r>
              <a:rPr lang="en-IN" altLang="en-US" sz="2800" dirty="0" smtClean="0">
                <a:solidFill>
                  <a:srgbClr val="008000"/>
                </a:solidFill>
                <a:latin typeface="Times New Roman" pitchFamily="18" charset="0"/>
                <a:cs typeface="Times New Roman" pitchFamily="18" charset="0"/>
              </a:rPr>
              <a:t>eicosanoids.</a:t>
            </a:r>
          </a:p>
          <a:p>
            <a:pPr>
              <a:lnSpc>
                <a:spcPct val="150000"/>
              </a:lnSpc>
              <a:buFont typeface="Wingdings" panose="05000000000000000000" pitchFamily="2" charset="2"/>
              <a:buChar char="q"/>
              <a:defRPr/>
            </a:pPr>
            <a:endParaRPr lang="en-IN" altLang="en-US" sz="2800" dirty="0" smtClean="0">
              <a:latin typeface="Times New Roman" pitchFamily="18" charset="0"/>
              <a:cs typeface="Times New Roman" pitchFamily="18" charset="0"/>
            </a:endParaRPr>
          </a:p>
          <a:p>
            <a:pPr>
              <a:lnSpc>
                <a:spcPct val="150000"/>
              </a:lnSpc>
              <a:buFont typeface="Wingdings" pitchFamily="2" charset="2"/>
              <a:buChar char="Ø"/>
              <a:defRPr/>
            </a:pPr>
            <a:r>
              <a:rPr lang="en-IN" altLang="en-US" sz="2800" dirty="0" smtClean="0">
                <a:latin typeface="Times New Roman" pitchFamily="18" charset="0"/>
                <a:cs typeface="Times New Roman" pitchFamily="18" charset="0"/>
              </a:rPr>
              <a:t>       Synthesized from </a:t>
            </a:r>
            <a:r>
              <a:rPr lang="en-IN" altLang="en-US" sz="2800" dirty="0" smtClean="0">
                <a:solidFill>
                  <a:srgbClr val="008000"/>
                </a:solidFill>
                <a:latin typeface="Times New Roman" pitchFamily="18" charset="0"/>
                <a:cs typeface="Times New Roman" pitchFamily="18" charset="0"/>
              </a:rPr>
              <a:t>arachidonic acid</a:t>
            </a:r>
            <a:endParaRPr lang="en-US" altLang="en-US" sz="2800" dirty="0" smtClean="0">
              <a:solidFill>
                <a:srgbClr val="008000"/>
              </a:solidFill>
              <a:latin typeface="Times New Roman" pitchFamily="18" charset="0"/>
              <a:cs typeface="Times New Roman"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15400" cy="6553200"/>
          </a:xfrm>
        </p:spPr>
        <p:txBody>
          <a:bodyPr/>
          <a:lstStyle/>
          <a:p>
            <a:pPr marL="0" indent="0">
              <a:buFontTx/>
              <a:buNone/>
              <a:defRPr/>
            </a:pPr>
            <a:r>
              <a:rPr lang="en-IN" dirty="0" smtClean="0">
                <a:solidFill>
                  <a:schemeClr val="accent2"/>
                </a:solidFill>
                <a:latin typeface="Times New Roman" pitchFamily="18" charset="0"/>
                <a:cs typeface="Times New Roman" pitchFamily="18" charset="0"/>
              </a:rPr>
              <a:t>                                </a:t>
            </a:r>
            <a:r>
              <a:rPr lang="en-IN" dirty="0" smtClean="0">
                <a:solidFill>
                  <a:srgbClr val="0070C0"/>
                </a:solidFill>
                <a:latin typeface="Times New Roman" pitchFamily="18" charset="0"/>
                <a:cs typeface="Times New Roman" pitchFamily="18" charset="0"/>
              </a:rPr>
              <a:t>Prostaglandins (PGs)</a:t>
            </a:r>
          </a:p>
          <a:p>
            <a:pPr marL="0" indent="0">
              <a:buFontTx/>
              <a:buNone/>
              <a:defRPr/>
            </a:pPr>
            <a:endParaRPr lang="en-IN" sz="2800" dirty="0">
              <a:solidFill>
                <a:schemeClr val="accent2"/>
              </a:solidFill>
              <a:latin typeface="Times New Roman" pitchFamily="18" charset="0"/>
              <a:cs typeface="Times New Roman" pitchFamily="18" charset="0"/>
            </a:endParaRPr>
          </a:p>
          <a:p>
            <a:pPr>
              <a:lnSpc>
                <a:spcPct val="150000"/>
              </a:lnSpc>
              <a:buFont typeface="Wingdings" pitchFamily="2" charset="2"/>
              <a:buChar char="v"/>
              <a:defRPr/>
            </a:pPr>
            <a:r>
              <a:rPr lang="en-IN" sz="2800" dirty="0" smtClean="0">
                <a:latin typeface="Times New Roman" pitchFamily="18" charset="0"/>
                <a:cs typeface="Times New Roman" pitchFamily="18" charset="0"/>
              </a:rPr>
              <a:t>    Group </a:t>
            </a:r>
            <a:r>
              <a:rPr lang="en-IN" sz="2800" dirty="0">
                <a:latin typeface="Times New Roman" pitchFamily="18" charset="0"/>
                <a:cs typeface="Times New Roman" pitchFamily="18" charset="0"/>
              </a:rPr>
              <a:t>of </a:t>
            </a:r>
            <a:r>
              <a:rPr lang="en-IN" sz="2800" dirty="0" smtClean="0">
                <a:latin typeface="Times New Roman" pitchFamily="18" charset="0"/>
                <a:cs typeface="Times New Roman" pitchFamily="18" charset="0"/>
              </a:rPr>
              <a:t>compounds</a:t>
            </a: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derived </a:t>
            </a:r>
            <a:r>
              <a:rPr lang="en-IN" sz="2800" dirty="0">
                <a:latin typeface="Times New Roman" pitchFamily="18" charset="0"/>
                <a:cs typeface="Times New Roman" pitchFamily="18" charset="0"/>
              </a:rPr>
              <a:t>from </a:t>
            </a:r>
            <a:r>
              <a:rPr lang="en-IN" sz="2800" dirty="0">
                <a:solidFill>
                  <a:srgbClr val="008000"/>
                </a:solidFill>
                <a:latin typeface="Times New Roman" pitchFamily="18" charset="0"/>
                <a:cs typeface="Times New Roman" pitchFamily="18" charset="0"/>
              </a:rPr>
              <a:t>arachidonic </a:t>
            </a:r>
            <a:r>
              <a:rPr lang="en-IN" sz="2800" dirty="0" smtClean="0">
                <a:solidFill>
                  <a:srgbClr val="008000"/>
                </a:solidFill>
                <a:latin typeface="Times New Roman" pitchFamily="18" charset="0"/>
                <a:cs typeface="Times New Roman" pitchFamily="18" charset="0"/>
              </a:rPr>
              <a:t>acid</a:t>
            </a:r>
          </a:p>
          <a:p>
            <a:pPr marL="0" indent="0">
              <a:lnSpc>
                <a:spcPct val="150000"/>
              </a:lnSpc>
              <a:buFontTx/>
              <a:buNone/>
              <a:defRPr/>
            </a:pPr>
            <a:r>
              <a:rPr lang="en-IN" sz="2800" dirty="0" smtClean="0">
                <a:solidFill>
                  <a:srgbClr val="008000"/>
                </a:solidFill>
                <a:latin typeface="Times New Roman" pitchFamily="18" charset="0"/>
                <a:cs typeface="Times New Roman" pitchFamily="18" charset="0"/>
              </a:rPr>
              <a:t> </a:t>
            </a:r>
          </a:p>
          <a:p>
            <a:pPr>
              <a:lnSpc>
                <a:spcPct val="150000"/>
              </a:lnSpc>
              <a:buFont typeface="Wingdings" pitchFamily="2" charset="2"/>
              <a:buChar char="v"/>
              <a:defRPr/>
            </a:pPr>
            <a:r>
              <a:rPr lang="en-IN" sz="2800" dirty="0" smtClean="0">
                <a:solidFill>
                  <a:srgbClr val="008000"/>
                </a:solidFill>
                <a:latin typeface="Times New Roman" pitchFamily="18" charset="0"/>
                <a:cs typeface="Times New Roman" pitchFamily="18" charset="0"/>
              </a:rPr>
              <a:t>    </a:t>
            </a:r>
            <a:r>
              <a:rPr lang="en-IN" sz="2800" dirty="0" smtClean="0">
                <a:latin typeface="Times New Roman" pitchFamily="18" charset="0"/>
                <a:cs typeface="Times New Roman" pitchFamily="18" charset="0"/>
              </a:rPr>
              <a:t>Prostaglandins </a:t>
            </a:r>
            <a:r>
              <a:rPr lang="en-IN" sz="2800" dirty="0">
                <a:latin typeface="Times New Roman" pitchFamily="18" charset="0"/>
                <a:cs typeface="Times New Roman" pitchFamily="18" charset="0"/>
              </a:rPr>
              <a:t>are abbreviated as </a:t>
            </a:r>
            <a:r>
              <a:rPr lang="en-IN" sz="2800" dirty="0">
                <a:solidFill>
                  <a:srgbClr val="FF0000"/>
                </a:solidFill>
                <a:latin typeface="Times New Roman" pitchFamily="18" charset="0"/>
                <a:cs typeface="Times New Roman" pitchFamily="18" charset="0"/>
              </a:rPr>
              <a:t>PG.</a:t>
            </a:r>
          </a:p>
          <a:p>
            <a:pPr>
              <a:lnSpc>
                <a:spcPct val="150000"/>
              </a:lnSpc>
              <a:buFont typeface="Wingdings" pitchFamily="2" charset="2"/>
              <a:buChar char="v"/>
              <a:defRPr/>
            </a:pPr>
            <a:endParaRPr lang="en-IN" sz="2800" dirty="0" smtClean="0">
              <a:solidFill>
                <a:srgbClr val="008000"/>
              </a:solidFill>
              <a:latin typeface="Times New Roman" pitchFamily="18" charset="0"/>
              <a:cs typeface="Times New Roman" pitchFamily="18" charset="0"/>
            </a:endParaRPr>
          </a:p>
        </p:txBody>
      </p:sp>
      <p:pic>
        <p:nvPicPr>
          <p:cNvPr id="118787" name="Picture 3"/>
          <p:cNvPicPr>
            <a:picLocks noChangeAspect="1" noChangeArrowheads="1"/>
          </p:cNvPicPr>
          <p:nvPr/>
        </p:nvPicPr>
        <p:blipFill>
          <a:blip r:embed="rId2"/>
          <a:srcRect/>
          <a:stretch>
            <a:fillRect/>
          </a:stretch>
        </p:blipFill>
        <p:spPr bwMode="auto">
          <a:xfrm>
            <a:off x="2617788" y="4341813"/>
            <a:ext cx="3908425" cy="12700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15400" cy="6553200"/>
          </a:xfrm>
        </p:spPr>
        <p:txBody>
          <a:bodyPr/>
          <a:lstStyle/>
          <a:p>
            <a:pPr marL="0" indent="0">
              <a:buFontTx/>
              <a:buNone/>
              <a:defRPr/>
            </a:pPr>
            <a:endParaRPr lang="en-IN" sz="2400" b="1" dirty="0" smtClean="0"/>
          </a:p>
          <a:p>
            <a:pPr>
              <a:buFont typeface="Wingdings" pitchFamily="2" charset="2"/>
              <a:buChar char="Ø"/>
              <a:defRPr/>
            </a:pPr>
            <a:r>
              <a:rPr lang="en-IN" sz="2800" dirty="0" smtClean="0">
                <a:latin typeface="Times New Roman" pitchFamily="18" charset="0"/>
                <a:cs typeface="Times New Roman" pitchFamily="18" charset="0"/>
              </a:rPr>
              <a:t>PGs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are structurally related to prostanoic acid, having </a:t>
            </a:r>
            <a:r>
              <a:rPr lang="en-IN" sz="2800" dirty="0" smtClean="0">
                <a:latin typeface="Times New Roman" pitchFamily="18" charset="0"/>
                <a:cs typeface="Times New Roman" pitchFamily="18" charset="0"/>
              </a:rPr>
              <a:t>:</a:t>
            </a:r>
          </a:p>
          <a:p>
            <a:pPr marL="0" indent="0">
              <a:buFontTx/>
              <a:buNone/>
              <a:defRPr/>
            </a:pPr>
            <a:endParaRPr lang="en-IN" sz="2800" dirty="0" smtClean="0">
              <a:solidFill>
                <a:srgbClr val="008000"/>
              </a:solidFill>
              <a:latin typeface="Times New Roman" pitchFamily="18" charset="0"/>
              <a:cs typeface="Times New Roman" pitchFamily="18" charset="0"/>
            </a:endParaRPr>
          </a:p>
          <a:p>
            <a:pPr lvl="3">
              <a:lnSpc>
                <a:spcPct val="150000"/>
              </a:lnSpc>
              <a:buFont typeface="Wingdings" pitchFamily="2" charset="2"/>
              <a:buChar char="§"/>
              <a:defRPr/>
            </a:pPr>
            <a:r>
              <a:rPr lang="en-IN" sz="2800" dirty="0" smtClean="0">
                <a:latin typeface="Times New Roman" pitchFamily="18" charset="0"/>
                <a:cs typeface="Times New Roman" pitchFamily="18" charset="0"/>
              </a:rPr>
              <a:t>       Cyclopentane ring </a:t>
            </a:r>
          </a:p>
          <a:p>
            <a:pPr lvl="3">
              <a:lnSpc>
                <a:spcPct val="150000"/>
              </a:lnSpc>
              <a:buFont typeface="Wingdings" pitchFamily="2" charset="2"/>
              <a:buChar char="§"/>
              <a:defRPr/>
            </a:pPr>
            <a:r>
              <a:rPr lang="en-IN" sz="2800" dirty="0" smtClean="0">
                <a:latin typeface="Times New Roman" pitchFamily="18" charset="0"/>
                <a:cs typeface="Times New Roman" pitchFamily="18" charset="0"/>
              </a:rPr>
              <a:t>      Two aliphatic side chains </a:t>
            </a:r>
            <a:r>
              <a:rPr lang="en-IN" sz="2800" dirty="0">
                <a:latin typeface="Times New Roman" pitchFamily="18" charset="0"/>
                <a:cs typeface="Times New Roman" pitchFamily="18" charset="0"/>
              </a:rPr>
              <a:t>R1 and R2 </a:t>
            </a:r>
            <a:endParaRPr lang="en-IN" sz="2800" dirty="0" smtClean="0">
              <a:latin typeface="Times New Roman" pitchFamily="18" charset="0"/>
              <a:cs typeface="Times New Roman" pitchFamily="18" charset="0"/>
            </a:endParaRPr>
          </a:p>
          <a:p>
            <a:pPr lvl="3">
              <a:lnSpc>
                <a:spcPct val="150000"/>
              </a:lnSpc>
              <a:buFont typeface="Wingdings" pitchFamily="2" charset="2"/>
              <a:buChar char="§"/>
              <a:defRPr/>
            </a:pPr>
            <a:r>
              <a:rPr lang="en-IN" sz="2800" dirty="0" smtClean="0">
                <a:latin typeface="Times New Roman" pitchFamily="18" charset="0"/>
                <a:cs typeface="Times New Roman" pitchFamily="18" charset="0"/>
              </a:rPr>
              <a:t>       A hydroxyl group </a:t>
            </a:r>
            <a:r>
              <a:rPr lang="en-IN" sz="2800" dirty="0">
                <a:latin typeface="Times New Roman" pitchFamily="18" charset="0"/>
                <a:cs typeface="Times New Roman" pitchFamily="18" charset="0"/>
              </a:rPr>
              <a:t>at carbon </a:t>
            </a:r>
            <a:r>
              <a:rPr lang="en-IN" sz="2800" dirty="0" smtClean="0">
                <a:latin typeface="Times New Roman" pitchFamily="18" charset="0"/>
                <a:cs typeface="Times New Roman" pitchFamily="18" charset="0"/>
              </a:rPr>
              <a:t>15 </a:t>
            </a:r>
          </a:p>
          <a:p>
            <a:pPr lvl="3">
              <a:lnSpc>
                <a:spcPct val="150000"/>
              </a:lnSpc>
              <a:buFont typeface="Wingdings" pitchFamily="2" charset="2"/>
              <a:buChar char="§"/>
              <a:defRPr/>
            </a:pPr>
            <a:r>
              <a:rPr lang="en-IN" sz="2800" dirty="0" smtClean="0">
                <a:latin typeface="Times New Roman" pitchFamily="18" charset="0"/>
                <a:cs typeface="Times New Roman" pitchFamily="18" charset="0"/>
              </a:rPr>
              <a:t>      A </a:t>
            </a:r>
            <a:r>
              <a:rPr lang="en-IN" sz="2800" dirty="0">
                <a:latin typeface="Times New Roman" pitchFamily="18" charset="0"/>
                <a:cs typeface="Times New Roman" pitchFamily="18" charset="0"/>
              </a:rPr>
              <a:t>double bond between </a:t>
            </a:r>
            <a:r>
              <a:rPr lang="en-IN" sz="2800" dirty="0" smtClean="0">
                <a:latin typeface="Times New Roman" pitchFamily="18" charset="0"/>
                <a:cs typeface="Times New Roman" pitchFamily="18" charset="0"/>
              </a:rPr>
              <a:t>carbons13 </a:t>
            </a:r>
            <a:r>
              <a:rPr lang="en-IN" sz="2800" dirty="0">
                <a:latin typeface="Times New Roman" pitchFamily="18" charset="0"/>
                <a:cs typeface="Times New Roman" pitchFamily="18" charset="0"/>
              </a:rPr>
              <a:t>and </a:t>
            </a:r>
            <a:r>
              <a:rPr lang="en-IN" sz="2800" dirty="0" smtClean="0">
                <a:latin typeface="Times New Roman" pitchFamily="18" charset="0"/>
                <a:cs typeface="Times New Roman" pitchFamily="18" charset="0"/>
              </a:rPr>
              <a:t>14     </a:t>
            </a:r>
            <a:endParaRPr lang="en-IN" sz="2800" dirty="0">
              <a:latin typeface="Times New Roman" pitchFamily="18" charset="0"/>
              <a:cs typeface="Times New Roman" pitchFamily="18" charset="0"/>
            </a:endParaRPr>
          </a:p>
          <a:p>
            <a:pPr lvl="3">
              <a:lnSpc>
                <a:spcPct val="150000"/>
              </a:lnSpc>
              <a:buFont typeface="Wingdings" pitchFamily="2" charset="2"/>
              <a:buChar char="§"/>
              <a:defRPr/>
            </a:pPr>
            <a:r>
              <a:rPr lang="en-IN" sz="2800" dirty="0" smtClean="0">
                <a:latin typeface="Times New Roman" pitchFamily="18" charset="0"/>
                <a:cs typeface="Times New Roman" pitchFamily="18" charset="0"/>
              </a:rPr>
              <a:t>     Various </a:t>
            </a:r>
            <a:r>
              <a:rPr lang="en-IN" sz="2800" dirty="0">
                <a:latin typeface="Times New Roman" pitchFamily="18" charset="0"/>
                <a:cs typeface="Times New Roman" pitchFamily="18" charset="0"/>
              </a:rPr>
              <a:t>substituents on the ring.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Grp="1" noChangeAspect="1" noChangeArrowheads="1"/>
          </p:cNvPicPr>
          <p:nvPr>
            <p:ph idx="1"/>
          </p:nvPr>
        </p:nvPicPr>
        <p:blipFill>
          <a:blip r:embed="rId2"/>
          <a:srcRect/>
          <a:stretch>
            <a:fillRect/>
          </a:stretch>
        </p:blipFill>
        <p:spPr>
          <a:xfrm>
            <a:off x="1295400" y="1752600"/>
            <a:ext cx="6553200" cy="2667000"/>
          </a:xfr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458200" cy="6553200"/>
          </a:xfrm>
        </p:spPr>
        <p:txBody>
          <a:bodyPr/>
          <a:lstStyle/>
          <a:p>
            <a:pPr marL="0" indent="0">
              <a:lnSpc>
                <a:spcPct val="150000"/>
              </a:lnSpc>
              <a:buFontTx/>
              <a:buNone/>
              <a:defRPr/>
            </a:pPr>
            <a:r>
              <a:rPr lang="en-IN" sz="2800" dirty="0" smtClean="0">
                <a:solidFill>
                  <a:srgbClr val="0070C0"/>
                </a:solidFill>
                <a:latin typeface="Times New Roman" pitchFamily="18" charset="0"/>
                <a:cs typeface="Times New Roman" pitchFamily="18" charset="0"/>
              </a:rPr>
              <a:t>Classification </a:t>
            </a:r>
            <a:r>
              <a:rPr lang="en-IN" sz="2800" dirty="0">
                <a:solidFill>
                  <a:srgbClr val="0070C0"/>
                </a:solidFill>
                <a:latin typeface="Times New Roman" pitchFamily="18" charset="0"/>
                <a:cs typeface="Times New Roman" pitchFamily="18" charset="0"/>
              </a:rPr>
              <a:t>of </a:t>
            </a:r>
            <a:r>
              <a:rPr lang="en-IN" sz="2800" dirty="0" smtClean="0">
                <a:solidFill>
                  <a:srgbClr val="0070C0"/>
                </a:solidFill>
                <a:latin typeface="Times New Roman" pitchFamily="18" charset="0"/>
                <a:cs typeface="Times New Roman" pitchFamily="18" charset="0"/>
              </a:rPr>
              <a:t>prostaglandins</a:t>
            </a:r>
            <a:endParaRPr lang="en-IN" sz="2800" dirty="0">
              <a:solidFill>
                <a:srgbClr val="0070C0"/>
              </a:solidFill>
              <a:latin typeface="Times New Roman" pitchFamily="18" charset="0"/>
              <a:cs typeface="Times New Roman" pitchFamily="18" charset="0"/>
            </a:endParaRPr>
          </a:p>
          <a:p>
            <a:pPr>
              <a:lnSpc>
                <a:spcPct val="150000"/>
              </a:lnSpc>
              <a:buFont typeface="Wingdings" pitchFamily="2" charset="2"/>
              <a:buChar char="Ø"/>
              <a:defRPr/>
            </a:pPr>
            <a:r>
              <a:rPr lang="en-IN" sz="2800" dirty="0" smtClean="0">
                <a:latin typeface="Times New Roman" pitchFamily="18" charset="0"/>
                <a:cs typeface="Times New Roman" pitchFamily="18" charset="0"/>
              </a:rPr>
              <a:t>    Classified </a:t>
            </a:r>
            <a:r>
              <a:rPr lang="en-IN" sz="2800" dirty="0">
                <a:latin typeface="Times New Roman" pitchFamily="18" charset="0"/>
                <a:cs typeface="Times New Roman" pitchFamily="18" charset="0"/>
              </a:rPr>
              <a:t>into groups designated by </a:t>
            </a:r>
            <a:r>
              <a:rPr lang="en-IN" sz="2800" dirty="0" smtClean="0">
                <a:latin typeface="Times New Roman" pitchFamily="18" charset="0"/>
                <a:cs typeface="Times New Roman" pitchFamily="18" charset="0"/>
              </a:rPr>
              <a:t>capital </a:t>
            </a:r>
            <a:r>
              <a:rPr lang="en-IN" sz="2800" dirty="0">
                <a:latin typeface="Times New Roman" pitchFamily="18" charset="0"/>
                <a:cs typeface="Times New Roman" pitchFamily="18" charset="0"/>
              </a:rPr>
              <a:t>letter </a:t>
            </a:r>
            <a:r>
              <a:rPr lang="en-IN" sz="2800" dirty="0" smtClean="0">
                <a:latin typeface="Times New Roman" pitchFamily="18" charset="0"/>
                <a:cs typeface="Times New Roman" pitchFamily="18" charset="0"/>
              </a:rPr>
              <a:t>  </a:t>
            </a:r>
          </a:p>
          <a:p>
            <a:pPr marL="0" indent="0">
              <a:lnSpc>
                <a:spcPct val="150000"/>
              </a:lnSpc>
              <a:buFontTx/>
              <a:buNone/>
              <a:defRPr/>
            </a:pPr>
            <a:r>
              <a:rPr lang="en-IN" sz="2800" dirty="0" smtClean="0">
                <a:latin typeface="Times New Roman" pitchFamily="18" charset="0"/>
                <a:cs typeface="Times New Roman" pitchFamily="18" charset="0"/>
              </a:rPr>
              <a:t>         </a:t>
            </a:r>
            <a:r>
              <a:rPr lang="en-IN" sz="2800" dirty="0" smtClean="0">
                <a:solidFill>
                  <a:srgbClr val="FF0000"/>
                </a:solidFill>
                <a:latin typeface="Times New Roman" pitchFamily="18" charset="0"/>
                <a:cs typeface="Times New Roman" pitchFamily="18" charset="0"/>
              </a:rPr>
              <a:t>A</a:t>
            </a:r>
            <a:r>
              <a:rPr lang="en-IN" sz="2800" dirty="0">
                <a:solidFill>
                  <a:srgbClr val="FF0000"/>
                </a:solidFill>
                <a:latin typeface="Times New Roman" pitchFamily="18" charset="0"/>
                <a:cs typeface="Times New Roman" pitchFamily="18" charset="0"/>
              </a:rPr>
              <a:t>, B, C, D, E, F, G, H </a:t>
            </a:r>
            <a:r>
              <a:rPr lang="en-IN" sz="2800" dirty="0">
                <a:latin typeface="Times New Roman" pitchFamily="18" charset="0"/>
                <a:cs typeface="Times New Roman" pitchFamily="18" charset="0"/>
              </a:rPr>
              <a:t>and </a:t>
            </a:r>
            <a:r>
              <a:rPr lang="en-IN" sz="2800" dirty="0" smtClean="0">
                <a:solidFill>
                  <a:srgbClr val="FF0000"/>
                </a:solidFill>
                <a:latin typeface="Times New Roman" pitchFamily="18" charset="0"/>
                <a:cs typeface="Times New Roman" pitchFamily="18" charset="0"/>
              </a:rPr>
              <a:t>I </a:t>
            </a:r>
            <a:r>
              <a:rPr lang="en-IN" sz="2800" dirty="0" smtClean="0">
                <a:latin typeface="Times New Roman" pitchFamily="18" charset="0"/>
                <a:cs typeface="Times New Roman" pitchFamily="18" charset="0"/>
              </a:rPr>
              <a:t>depending  on </a:t>
            </a:r>
            <a:r>
              <a:rPr lang="en-IN" sz="2800" dirty="0">
                <a:latin typeface="Times New Roman" pitchFamily="18" charset="0"/>
                <a:cs typeface="Times New Roman" pitchFamily="18" charset="0"/>
              </a:rPr>
              <a:t>the </a:t>
            </a:r>
            <a:r>
              <a:rPr lang="en-IN" sz="2800" dirty="0" smtClean="0">
                <a:latin typeface="Times New Roman" pitchFamily="18" charset="0"/>
                <a:cs typeface="Times New Roman" pitchFamily="18" charset="0"/>
              </a:rPr>
              <a:t>  </a:t>
            </a:r>
          </a:p>
          <a:p>
            <a:pPr marL="0" indent="0">
              <a:lnSpc>
                <a:spcPct val="150000"/>
              </a:lnSpc>
              <a:buFontTx/>
              <a:buNone/>
              <a:defRPr/>
            </a:pPr>
            <a:r>
              <a:rPr lang="en-IN" sz="2800" dirty="0" smtClean="0">
                <a:latin typeface="Times New Roman" pitchFamily="18" charset="0"/>
                <a:cs typeface="Times New Roman" pitchFamily="18" charset="0"/>
              </a:rPr>
              <a:t>          substituents </a:t>
            </a:r>
            <a:r>
              <a:rPr lang="en-IN" sz="2800" dirty="0">
                <a:latin typeface="Times New Roman" pitchFamily="18" charset="0"/>
                <a:cs typeface="Times New Roman" pitchFamily="18" charset="0"/>
              </a:rPr>
              <a:t>on the cyclopentane </a:t>
            </a:r>
            <a:r>
              <a:rPr lang="en-IN" sz="2800" dirty="0" smtClean="0">
                <a:latin typeface="Times New Roman" pitchFamily="18" charset="0"/>
                <a:cs typeface="Times New Roman" pitchFamily="18" charset="0"/>
              </a:rPr>
              <a:t>ring.</a:t>
            </a:r>
          </a:p>
          <a:p>
            <a:pPr marL="0" indent="0">
              <a:buFontTx/>
              <a:buNone/>
              <a:defRPr/>
            </a:pPr>
            <a:endParaRPr lang="en-IN" sz="2400" b="1" dirty="0"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Content Placeholder 2"/>
          <p:cNvSpPr>
            <a:spLocks noGrp="1"/>
          </p:cNvSpPr>
          <p:nvPr>
            <p:ph idx="1"/>
          </p:nvPr>
        </p:nvSpPr>
        <p:spPr/>
        <p:txBody>
          <a:bodyPr/>
          <a:lstStyle/>
          <a:p>
            <a:endParaRPr lang="en-US" smtClean="0"/>
          </a:p>
        </p:txBody>
      </p:sp>
      <p:pic>
        <p:nvPicPr>
          <p:cNvPr id="122883" name="Picture 2"/>
          <p:cNvPicPr>
            <a:picLocks noChangeAspect="1" noChangeArrowheads="1"/>
          </p:cNvPicPr>
          <p:nvPr/>
        </p:nvPicPr>
        <p:blipFill>
          <a:blip r:embed="rId2"/>
          <a:srcRect/>
          <a:stretch>
            <a:fillRect/>
          </a:stretch>
        </p:blipFill>
        <p:spPr bwMode="auto">
          <a:xfrm>
            <a:off x="1219200" y="152400"/>
            <a:ext cx="6629400" cy="6324600"/>
          </a:xfrm>
          <a:prstGeom prst="rect">
            <a:avLst/>
          </a:prstGeom>
          <a:noFill/>
          <a:ln w="9525">
            <a:noFill/>
            <a:miter lim="800000"/>
            <a:headEnd/>
            <a:tailEnd/>
          </a:ln>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458200" cy="6553200"/>
          </a:xfrm>
        </p:spPr>
        <p:txBody>
          <a:bodyPr/>
          <a:lstStyle/>
          <a:p>
            <a:pPr>
              <a:lnSpc>
                <a:spcPct val="150000"/>
              </a:lnSpc>
              <a:buFont typeface="Wingdings" pitchFamily="2" charset="2"/>
              <a:buChar char="Ø"/>
              <a:defRPr/>
            </a:pPr>
            <a:r>
              <a:rPr lang="en-IN" sz="2400" b="1" dirty="0" smtClean="0"/>
              <a:t>      </a:t>
            </a:r>
            <a:r>
              <a:rPr lang="en-IN" sz="2800" dirty="0" smtClean="0">
                <a:latin typeface="Times New Roman" pitchFamily="18" charset="0"/>
                <a:cs typeface="Times New Roman" pitchFamily="18" charset="0"/>
              </a:rPr>
              <a:t>Sub-classified </a:t>
            </a:r>
            <a:r>
              <a:rPr lang="en-IN" sz="2800" dirty="0">
                <a:latin typeface="Times New Roman" pitchFamily="18" charset="0"/>
                <a:cs typeface="Times New Roman" pitchFamily="18" charset="0"/>
              </a:rPr>
              <a:t>by a subscript </a:t>
            </a:r>
            <a:r>
              <a:rPr lang="en-IN" sz="2800" dirty="0" smtClean="0">
                <a:latin typeface="Times New Roman" pitchFamily="18" charset="0"/>
                <a:cs typeface="Times New Roman" pitchFamily="18" charset="0"/>
              </a:rPr>
              <a:t>number </a:t>
            </a:r>
            <a:r>
              <a:rPr lang="en-IN" sz="2800" dirty="0" smtClean="0">
                <a:solidFill>
                  <a:srgbClr val="FF0000"/>
                </a:solidFill>
                <a:latin typeface="Times New Roman" pitchFamily="18" charset="0"/>
                <a:cs typeface="Times New Roman" pitchFamily="18" charset="0"/>
              </a:rPr>
              <a:t>1</a:t>
            </a:r>
            <a:r>
              <a:rPr lang="en-IN" sz="2800" dirty="0">
                <a:solidFill>
                  <a:srgbClr val="FF0000"/>
                </a:solidFill>
                <a:latin typeface="Times New Roman" pitchFamily="18" charset="0"/>
                <a:cs typeface="Times New Roman" pitchFamily="18" charset="0"/>
              </a:rPr>
              <a:t>, </a:t>
            </a:r>
            <a:r>
              <a:rPr lang="en-IN" sz="2800" dirty="0" smtClean="0">
                <a:solidFill>
                  <a:srgbClr val="FF0000"/>
                </a:solidFill>
                <a:latin typeface="Times New Roman" pitchFamily="18" charset="0"/>
                <a:cs typeface="Times New Roman" pitchFamily="18" charset="0"/>
              </a:rPr>
              <a:t>2,</a:t>
            </a:r>
            <a:r>
              <a:rPr lang="en-IN" sz="2800" dirty="0" smtClean="0">
                <a:latin typeface="Times New Roman" pitchFamily="18" charset="0"/>
                <a:cs typeface="Times New Roman" pitchFamily="18" charset="0"/>
              </a:rPr>
              <a:t>or</a:t>
            </a:r>
            <a:r>
              <a:rPr lang="en-IN" sz="2800" dirty="0" smtClean="0">
                <a:solidFill>
                  <a:srgbClr val="FF0000"/>
                </a:solidFill>
                <a:latin typeface="Times New Roman" pitchFamily="18" charset="0"/>
                <a:cs typeface="Times New Roman" pitchFamily="18" charset="0"/>
              </a:rPr>
              <a:t> </a:t>
            </a:r>
            <a:r>
              <a:rPr lang="en-IN" sz="2800" dirty="0">
                <a:solidFill>
                  <a:srgbClr val="FF0000"/>
                </a:solidFill>
                <a:latin typeface="Times New Roman" pitchFamily="18" charset="0"/>
                <a:cs typeface="Times New Roman" pitchFamily="18" charset="0"/>
              </a:rPr>
              <a:t>3 </a:t>
            </a:r>
            <a:r>
              <a:rPr lang="en-IN" sz="2800" dirty="0" smtClean="0">
                <a:solidFill>
                  <a:srgbClr val="FF0000"/>
                </a:solidFill>
                <a:latin typeface="Times New Roman" pitchFamily="18" charset="0"/>
                <a:cs typeface="Times New Roman" pitchFamily="18" charset="0"/>
              </a:rPr>
              <a:t>  </a:t>
            </a:r>
          </a:p>
          <a:p>
            <a:pPr marL="0" indent="0">
              <a:lnSpc>
                <a:spcPct val="150000"/>
              </a:lnSpc>
              <a:buFontTx/>
              <a:buNone/>
              <a:defRPr/>
            </a:pPr>
            <a:r>
              <a:rPr lang="en-IN" sz="2800" dirty="0">
                <a:solidFill>
                  <a:srgbClr val="FF0000"/>
                </a:solidFill>
                <a:latin typeface="Times New Roman" pitchFamily="18" charset="0"/>
                <a:cs typeface="Times New Roman" pitchFamily="18" charset="0"/>
              </a:rPr>
              <a:t> </a:t>
            </a:r>
            <a:r>
              <a:rPr lang="en-IN" sz="2800" dirty="0" smtClean="0">
                <a:solidFill>
                  <a:srgbClr val="FF0000"/>
                </a:solidFill>
                <a:latin typeface="Times New Roman" pitchFamily="18" charset="0"/>
                <a:cs typeface="Times New Roman" pitchFamily="18" charset="0"/>
              </a:rPr>
              <a:t>         </a:t>
            </a:r>
            <a:r>
              <a:rPr lang="en-IN" sz="2800" dirty="0" smtClean="0">
                <a:latin typeface="Times New Roman" pitchFamily="18" charset="0"/>
                <a:cs typeface="Times New Roman" pitchFamily="18" charset="0"/>
              </a:rPr>
              <a:t>corresponding </a:t>
            </a:r>
            <a:r>
              <a:rPr lang="en-IN" sz="2800" dirty="0">
                <a:latin typeface="Times New Roman" pitchFamily="18" charset="0"/>
                <a:cs typeface="Times New Roman" pitchFamily="18" charset="0"/>
              </a:rPr>
              <a:t>to the </a:t>
            </a:r>
            <a:r>
              <a:rPr lang="en-IN" sz="2800" dirty="0">
                <a:solidFill>
                  <a:srgbClr val="FF0000"/>
                </a:solidFill>
                <a:latin typeface="Times New Roman" pitchFamily="18" charset="0"/>
                <a:cs typeface="Times New Roman" pitchFamily="18" charset="0"/>
              </a:rPr>
              <a:t>number of double </a:t>
            </a:r>
            <a:r>
              <a:rPr lang="en-IN" sz="2800" dirty="0" smtClean="0">
                <a:solidFill>
                  <a:srgbClr val="FF0000"/>
                </a:solidFill>
                <a:latin typeface="Times New Roman" pitchFamily="18" charset="0"/>
                <a:cs typeface="Times New Roman" pitchFamily="18" charset="0"/>
              </a:rPr>
              <a:t>bonds </a:t>
            </a:r>
            <a:r>
              <a:rPr lang="en-IN" sz="2800" dirty="0" smtClean="0">
                <a:latin typeface="Times New Roman" pitchFamily="18" charset="0"/>
                <a:cs typeface="Times New Roman" pitchFamily="18" charset="0"/>
              </a:rPr>
              <a:t>in </a:t>
            </a:r>
          </a:p>
          <a:p>
            <a:pPr marL="0" indent="0">
              <a:lnSpc>
                <a:spcPct val="150000"/>
              </a:lnSpc>
              <a:buFontTx/>
              <a:buNone/>
              <a:defRPr/>
            </a:pP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the </a:t>
            </a:r>
            <a:r>
              <a:rPr lang="en-IN" sz="2800" dirty="0">
                <a:latin typeface="Times New Roman" pitchFamily="18" charset="0"/>
                <a:cs typeface="Times New Roman" pitchFamily="18" charset="0"/>
              </a:rPr>
              <a:t>side chains but not in the </a:t>
            </a:r>
            <a:r>
              <a:rPr lang="en-IN" sz="2800" dirty="0" smtClean="0">
                <a:latin typeface="Times New Roman" pitchFamily="18" charset="0"/>
                <a:cs typeface="Times New Roman" pitchFamily="18" charset="0"/>
              </a:rPr>
              <a:t>cyclopentane ring.</a:t>
            </a:r>
            <a:endParaRPr lang="en-IN" sz="2800" dirty="0">
              <a:latin typeface="Times New Roman" pitchFamily="18" charset="0"/>
              <a:cs typeface="Times New Roman" pitchFamily="18" charset="0"/>
            </a:endParaRPr>
          </a:p>
        </p:txBody>
      </p:sp>
      <p:pic>
        <p:nvPicPr>
          <p:cNvPr id="123907" name="Picture 3"/>
          <p:cNvPicPr>
            <a:picLocks noChangeAspect="1" noChangeArrowheads="1"/>
          </p:cNvPicPr>
          <p:nvPr/>
        </p:nvPicPr>
        <p:blipFill>
          <a:blip r:embed="rId2"/>
          <a:srcRect/>
          <a:stretch>
            <a:fillRect/>
          </a:stretch>
        </p:blipFill>
        <p:spPr bwMode="auto">
          <a:xfrm>
            <a:off x="2667000" y="2514600"/>
            <a:ext cx="5105400" cy="1905000"/>
          </a:xfrm>
          <a:prstGeom prst="rect">
            <a:avLst/>
          </a:prstGeom>
          <a:noFill/>
          <a:ln w="9525">
            <a:noFill/>
            <a:miter lim="800000"/>
            <a:headEnd/>
            <a:tailEnd/>
          </a:ln>
        </p:spPr>
      </p:pic>
      <p:pic>
        <p:nvPicPr>
          <p:cNvPr id="123908" name="Picture 4"/>
          <p:cNvPicPr>
            <a:picLocks noChangeAspect="1" noChangeArrowheads="1"/>
          </p:cNvPicPr>
          <p:nvPr/>
        </p:nvPicPr>
        <p:blipFill>
          <a:blip r:embed="rId3"/>
          <a:srcRect/>
          <a:stretch>
            <a:fillRect/>
          </a:stretch>
        </p:blipFill>
        <p:spPr bwMode="auto">
          <a:xfrm>
            <a:off x="2401888" y="5038725"/>
            <a:ext cx="5334000" cy="159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fontScale="90000"/>
          </a:bodyPr>
          <a:lstStyle/>
          <a:p>
            <a:r>
              <a:rPr lang="en-US" b="1" dirty="0" smtClean="0"/>
              <a:t>Classification of Lipids</a:t>
            </a:r>
            <a:endParaRPr lang="en-US" dirty="0"/>
          </a:p>
        </p:txBody>
      </p:sp>
      <p:sp>
        <p:nvSpPr>
          <p:cNvPr id="3" name="Content Placeholder 2"/>
          <p:cNvSpPr>
            <a:spLocks noGrp="1"/>
          </p:cNvSpPr>
          <p:nvPr>
            <p:ph idx="1"/>
          </p:nvPr>
        </p:nvSpPr>
        <p:spPr>
          <a:xfrm>
            <a:off x="285720" y="928670"/>
            <a:ext cx="8643998" cy="5643602"/>
          </a:xfrm>
        </p:spPr>
        <p:txBody>
          <a:bodyPr>
            <a:normAutofit/>
          </a:bodyPr>
          <a:lstStyle/>
          <a:p>
            <a:pPr marL="514350" indent="-514350" algn="just">
              <a:spcBef>
                <a:spcPts val="300"/>
              </a:spcBef>
              <a:buFont typeface="+mj-lt"/>
              <a:buAutoNum type="romanUcPeriod"/>
              <a:defRPr/>
            </a:pPr>
            <a:r>
              <a:rPr lang="en-IN" altLang="en-US" b="1" dirty="0" smtClean="0">
                <a:solidFill>
                  <a:srgbClr val="3333FF"/>
                </a:solidFill>
                <a:latin typeface="Times New Roman" pitchFamily="18" charset="0"/>
                <a:cs typeface="Times New Roman" pitchFamily="18" charset="0"/>
              </a:rPr>
              <a:t>Simple lipids</a:t>
            </a:r>
          </a:p>
          <a:p>
            <a:pPr marL="457200" indent="-457200" algn="just">
              <a:spcBef>
                <a:spcPts val="300"/>
              </a:spcBef>
              <a:buFont typeface="+mj-lt"/>
              <a:buAutoNum type="alphaLcPeriod"/>
              <a:defRPr/>
            </a:pPr>
            <a:r>
              <a:rPr lang="en-IN" altLang="en-US" dirty="0" err="1" smtClean="0">
                <a:latin typeface="Times New Roman" pitchFamily="18" charset="0"/>
                <a:cs typeface="Times New Roman" pitchFamily="18" charset="0"/>
              </a:rPr>
              <a:t>Triacylglycerol</a:t>
            </a:r>
            <a:r>
              <a:rPr lang="en-IN" altLang="en-US" dirty="0" smtClean="0">
                <a:latin typeface="Times New Roman" pitchFamily="18" charset="0"/>
                <a:cs typeface="Times New Roman" pitchFamily="18" charset="0"/>
              </a:rPr>
              <a:t> or triglycerides or neutral fat</a:t>
            </a:r>
          </a:p>
          <a:p>
            <a:pPr marL="457200" indent="-457200" algn="just">
              <a:spcBef>
                <a:spcPts val="300"/>
              </a:spcBef>
              <a:buFont typeface="+mj-lt"/>
              <a:buAutoNum type="alphaLcPeriod"/>
              <a:defRPr/>
            </a:pPr>
            <a:r>
              <a:rPr lang="en-IN" altLang="en-US" dirty="0" smtClean="0">
                <a:latin typeface="Times New Roman" pitchFamily="18" charset="0"/>
                <a:cs typeface="Times New Roman" pitchFamily="18" charset="0"/>
              </a:rPr>
              <a:t>Waxes</a:t>
            </a:r>
          </a:p>
          <a:p>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00800"/>
          </a:xfrm>
        </p:spPr>
        <p:txBody>
          <a:bodyPr/>
          <a:lstStyle/>
          <a:p>
            <a:pPr>
              <a:lnSpc>
                <a:spcPct val="150000"/>
              </a:lnSpc>
              <a:buFont typeface="Wingdings" pitchFamily="2" charset="2"/>
              <a:buChar char="Ø"/>
              <a:defRPr/>
            </a:pPr>
            <a:r>
              <a:rPr lang="en-IN" sz="2400" b="1" dirty="0" smtClean="0"/>
              <a:t> </a:t>
            </a:r>
            <a:r>
              <a:rPr lang="en-IN" sz="2800" dirty="0" smtClean="0">
                <a:latin typeface="Times New Roman" pitchFamily="18" charset="0"/>
                <a:cs typeface="Times New Roman" pitchFamily="18" charset="0"/>
              </a:rPr>
              <a:t>Sixteen naturally occurring prostaglandins have    </a:t>
            </a:r>
          </a:p>
          <a:p>
            <a:pPr marL="0" indent="0">
              <a:lnSpc>
                <a:spcPct val="150000"/>
              </a:lnSpc>
              <a:buFontTx/>
              <a:buNone/>
              <a:defRPr/>
            </a:pP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been described but only </a:t>
            </a:r>
            <a:r>
              <a:rPr lang="en-IN" sz="2800" dirty="0" smtClean="0">
                <a:solidFill>
                  <a:srgbClr val="FF0000"/>
                </a:solidFill>
                <a:latin typeface="Times New Roman" pitchFamily="18" charset="0"/>
                <a:cs typeface="Times New Roman" pitchFamily="18" charset="0"/>
              </a:rPr>
              <a:t>seven</a:t>
            </a:r>
            <a:r>
              <a:rPr lang="en-IN" sz="2800" dirty="0" smtClean="0">
                <a:latin typeface="Times New Roman" pitchFamily="18" charset="0"/>
                <a:cs typeface="Times New Roman" pitchFamily="18" charset="0"/>
              </a:rPr>
              <a:t> are found commonly    </a:t>
            </a:r>
          </a:p>
          <a:p>
            <a:pPr marL="0" indent="0">
              <a:lnSpc>
                <a:spcPct val="150000"/>
              </a:lnSpc>
              <a:buFontTx/>
              <a:buNone/>
              <a:defRPr/>
            </a:pP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through out the body. These are :</a:t>
            </a:r>
          </a:p>
          <a:p>
            <a:pPr marL="0" indent="0">
              <a:lnSpc>
                <a:spcPct val="150000"/>
              </a:lnSpc>
              <a:buFontTx/>
              <a:buNone/>
              <a:defRPr/>
            </a:pPr>
            <a:r>
              <a:rPr lang="en-IN" sz="2800" dirty="0">
                <a:solidFill>
                  <a:srgbClr val="FF0000"/>
                </a:solidFill>
                <a:latin typeface="Times New Roman" pitchFamily="18" charset="0"/>
                <a:cs typeface="Times New Roman" pitchFamily="18" charset="0"/>
              </a:rPr>
              <a:t> </a:t>
            </a:r>
            <a:r>
              <a:rPr lang="en-IN" sz="2800" dirty="0" smtClean="0">
                <a:solidFill>
                  <a:srgbClr val="FF0000"/>
                </a:solidFill>
                <a:latin typeface="Times New Roman" pitchFamily="18" charset="0"/>
                <a:cs typeface="Times New Roman" pitchFamily="18" charset="0"/>
              </a:rPr>
              <a:t>     PGE1, PGE2, PGF1α, PGF2</a:t>
            </a:r>
            <a:r>
              <a:rPr lang="el-GR" sz="2800" dirty="0" smtClean="0">
                <a:solidFill>
                  <a:srgbClr val="FF0000"/>
                </a:solidFill>
                <a:latin typeface="Times New Roman" pitchFamily="18" charset="0"/>
                <a:cs typeface="Times New Roman" pitchFamily="18" charset="0"/>
              </a:rPr>
              <a:t>α, </a:t>
            </a:r>
            <a:r>
              <a:rPr lang="en-US" sz="2800" dirty="0" smtClean="0">
                <a:solidFill>
                  <a:srgbClr val="FF0000"/>
                </a:solidFill>
                <a:latin typeface="Times New Roman" pitchFamily="18" charset="0"/>
                <a:cs typeface="Times New Roman" pitchFamily="18" charset="0"/>
              </a:rPr>
              <a:t> </a:t>
            </a:r>
            <a:r>
              <a:rPr lang="en-IN" sz="2800" dirty="0" smtClean="0">
                <a:solidFill>
                  <a:srgbClr val="FF0000"/>
                </a:solidFill>
                <a:latin typeface="Times New Roman" pitchFamily="18" charset="0"/>
                <a:cs typeface="Times New Roman" pitchFamily="18" charset="0"/>
              </a:rPr>
              <a:t>PGG2,  PGH2,  PGI2.</a:t>
            </a:r>
          </a:p>
          <a:p>
            <a:pPr>
              <a:lnSpc>
                <a:spcPct val="150000"/>
              </a:lnSpc>
              <a:buFont typeface="Wingdings" pitchFamily="2" charset="2"/>
              <a:buChar char="Ø"/>
              <a:defRPr/>
            </a:pPr>
            <a:r>
              <a:rPr lang="en-IN" sz="2800" dirty="0" smtClean="0">
                <a:latin typeface="Times New Roman" pitchFamily="18" charset="0"/>
                <a:cs typeface="Times New Roman" pitchFamily="18" charset="0"/>
              </a:rPr>
              <a:t> Prostaglandins are not stored, instead the precursor C-20 arochidonic acids are stored in tissues</a:t>
            </a:r>
            <a:r>
              <a:rPr lang="en-IN" sz="3600" dirty="0" smtClean="0">
                <a:latin typeface="Times New Roman" pitchFamily="18" charset="0"/>
                <a:cs typeface="Times New Roman" pitchFamily="18" charset="0"/>
              </a:rPr>
              <a:t>.</a:t>
            </a:r>
          </a:p>
          <a:p>
            <a:pPr>
              <a:defRPr/>
            </a:pPr>
            <a:endParaRPr lang="en-IN"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body" idx="1"/>
          </p:nvPr>
        </p:nvSpPr>
        <p:spPr>
          <a:xfrm>
            <a:off x="152400" y="152400"/>
            <a:ext cx="8763000" cy="6400800"/>
          </a:xfrm>
        </p:spPr>
        <p:txBody>
          <a:bodyPr/>
          <a:lstStyle/>
          <a:p>
            <a:pPr marL="0" indent="0">
              <a:lnSpc>
                <a:spcPct val="150000"/>
              </a:lnSpc>
              <a:buFontTx/>
              <a:buNone/>
              <a:defRPr/>
            </a:pPr>
            <a:r>
              <a:rPr lang="en-US" sz="3600" i="1" dirty="0" smtClean="0">
                <a:solidFill>
                  <a:srgbClr val="0070C0"/>
                </a:solidFill>
                <a:latin typeface="Times New Roman" pitchFamily="18" charset="0"/>
                <a:cs typeface="Times New Roman" pitchFamily="18" charset="0"/>
              </a:rPr>
              <a:t>Functions of Prostaglandins</a:t>
            </a:r>
            <a:endParaRPr lang="en-US" sz="3600" i="1" dirty="0" smtClean="0">
              <a:solidFill>
                <a:schemeClr val="accent2"/>
              </a:solidFill>
              <a:latin typeface="Times New Roman" pitchFamily="18" charset="0"/>
              <a:cs typeface="Times New Roman" pitchFamily="18" charset="0"/>
            </a:endParaRPr>
          </a:p>
          <a:p>
            <a:pPr>
              <a:lnSpc>
                <a:spcPct val="150000"/>
              </a:lnSpc>
              <a:buFont typeface="Wingdings" pitchFamily="2" charset="2"/>
              <a:buChar char="Ø"/>
              <a:defRPr/>
            </a:pPr>
            <a:r>
              <a:rPr lang="en-IN" sz="2800" dirty="0" smtClean="0">
                <a:latin typeface="Times New Roman" pitchFamily="18" charset="0"/>
                <a:cs typeface="Times New Roman" pitchFamily="18" charset="0"/>
              </a:rPr>
              <a:t>     Prostaglandins have </a:t>
            </a:r>
            <a:r>
              <a:rPr lang="en-IN" sz="2800" dirty="0" smtClean="0">
                <a:solidFill>
                  <a:srgbClr val="008000"/>
                </a:solidFill>
                <a:latin typeface="Times New Roman" pitchFamily="18" charset="0"/>
                <a:cs typeface="Times New Roman" pitchFamily="18" charset="0"/>
              </a:rPr>
              <a:t>hormone like </a:t>
            </a:r>
            <a:r>
              <a:rPr lang="en-IN" sz="2800" dirty="0">
                <a:latin typeface="Times New Roman" pitchFamily="18" charset="0"/>
                <a:cs typeface="Times New Roman" pitchFamily="18" charset="0"/>
              </a:rPr>
              <a:t>actions</a:t>
            </a:r>
            <a:r>
              <a:rPr lang="en-IN" sz="2800" dirty="0" smtClean="0">
                <a:latin typeface="Times New Roman" pitchFamily="18" charset="0"/>
                <a:cs typeface="Times New Roman" pitchFamily="18" charset="0"/>
              </a:rPr>
              <a:t>.</a:t>
            </a:r>
            <a:endParaRPr lang="en-IN" sz="2800" dirty="0">
              <a:latin typeface="Times New Roman" pitchFamily="18" charset="0"/>
              <a:cs typeface="Times New Roman" pitchFamily="18" charset="0"/>
            </a:endParaRPr>
          </a:p>
          <a:p>
            <a:pPr>
              <a:lnSpc>
                <a:spcPct val="150000"/>
              </a:lnSpc>
              <a:buFont typeface="Wingdings" pitchFamily="2" charset="2"/>
              <a:buChar char="Ø"/>
              <a:defRPr/>
            </a:pPr>
            <a:r>
              <a:rPr lang="en-IN" sz="2800" dirty="0" smtClean="0">
                <a:latin typeface="Times New Roman" pitchFamily="18" charset="0"/>
                <a:cs typeface="Times New Roman" pitchFamily="18" charset="0"/>
              </a:rPr>
              <a:t>     Prostaglandins </a:t>
            </a:r>
            <a:r>
              <a:rPr lang="en-IN" sz="2800" dirty="0">
                <a:latin typeface="Times New Roman" pitchFamily="18" charset="0"/>
                <a:cs typeface="Times New Roman" pitchFamily="18" charset="0"/>
              </a:rPr>
              <a:t>in many tissues act by regulating </a:t>
            </a:r>
            <a:r>
              <a:rPr lang="en-IN" sz="2800" dirty="0" smtClean="0">
                <a:latin typeface="Times New Roman" pitchFamily="18" charset="0"/>
                <a:cs typeface="Times New Roman" pitchFamily="18" charset="0"/>
              </a:rPr>
              <a:t>   </a:t>
            </a:r>
          </a:p>
          <a:p>
            <a:pPr marL="0" indent="0">
              <a:lnSpc>
                <a:spcPct val="150000"/>
              </a:lnSpc>
              <a:buFontTx/>
              <a:buNone/>
              <a:defRPr/>
            </a:pPr>
            <a:r>
              <a:rPr lang="en-IN" sz="2800" dirty="0" smtClean="0">
                <a:latin typeface="Times New Roman" pitchFamily="18" charset="0"/>
                <a:cs typeface="Times New Roman" pitchFamily="18" charset="0"/>
              </a:rPr>
              <a:t>          the synthesis </a:t>
            </a:r>
            <a:r>
              <a:rPr lang="en-IN" sz="2800" dirty="0">
                <a:latin typeface="Times New Roman" pitchFamily="18" charset="0"/>
                <a:cs typeface="Times New Roman" pitchFamily="18" charset="0"/>
              </a:rPr>
              <a:t>of </a:t>
            </a:r>
            <a:r>
              <a:rPr lang="en-IN" sz="2800" dirty="0">
                <a:solidFill>
                  <a:srgbClr val="008000"/>
                </a:solidFill>
                <a:latin typeface="Times New Roman" pitchFamily="18" charset="0"/>
                <a:cs typeface="Times New Roman" pitchFamily="18" charset="0"/>
              </a:rPr>
              <a:t>cyclic AMP (</a:t>
            </a:r>
            <a:r>
              <a:rPr lang="en-IN" sz="2800" dirty="0" smtClean="0">
                <a:solidFill>
                  <a:srgbClr val="008000"/>
                </a:solidFill>
                <a:latin typeface="Times New Roman" pitchFamily="18" charset="0"/>
                <a:cs typeface="Times New Roman" pitchFamily="18" charset="0"/>
              </a:rPr>
              <a:t>c-AMP).</a:t>
            </a:r>
          </a:p>
          <a:p>
            <a:pPr>
              <a:lnSpc>
                <a:spcPct val="150000"/>
              </a:lnSpc>
              <a:buFont typeface="Wingdings" pitchFamily="2" charset="2"/>
              <a:buChar char="Ø"/>
              <a:defRPr/>
            </a:pPr>
            <a:r>
              <a:rPr lang="en-IN" sz="2800" dirty="0" smtClean="0">
                <a:latin typeface="Times New Roman" pitchFamily="18" charset="0"/>
                <a:cs typeface="Times New Roman" pitchFamily="18" charset="0"/>
              </a:rPr>
              <a:t>      As c-AMP mediates the </a:t>
            </a:r>
            <a:r>
              <a:rPr lang="en-IN" sz="2800" dirty="0">
                <a:latin typeface="Times New Roman" pitchFamily="18" charset="0"/>
                <a:cs typeface="Times New Roman" pitchFamily="18" charset="0"/>
              </a:rPr>
              <a:t>action of many hormones, </a:t>
            </a:r>
            <a:r>
              <a:rPr lang="en-IN" sz="2800" dirty="0" smtClean="0">
                <a:latin typeface="Times New Roman" pitchFamily="18" charset="0"/>
                <a:cs typeface="Times New Roman" pitchFamily="18" charset="0"/>
              </a:rPr>
              <a:t>  </a:t>
            </a:r>
          </a:p>
          <a:p>
            <a:pPr marL="0" indent="0">
              <a:lnSpc>
                <a:spcPct val="150000"/>
              </a:lnSpc>
              <a:buFontTx/>
              <a:buNone/>
              <a:defRPr/>
            </a:pP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and  affect  tissue functions. Some </a:t>
            </a:r>
            <a:r>
              <a:rPr lang="en-IN" sz="2800" dirty="0">
                <a:latin typeface="Times New Roman" pitchFamily="18" charset="0"/>
                <a:cs typeface="Times New Roman" pitchFamily="18" charset="0"/>
              </a:rPr>
              <a:t>of these </a:t>
            </a:r>
            <a:r>
              <a:rPr lang="en-IN" sz="2800" dirty="0" smtClean="0">
                <a:latin typeface="Times New Roman" pitchFamily="18" charset="0"/>
                <a:cs typeface="Times New Roman" pitchFamily="18" charset="0"/>
              </a:rPr>
              <a:t>are :</a:t>
            </a:r>
          </a:p>
          <a:p>
            <a:pPr marL="0" indent="0">
              <a:lnSpc>
                <a:spcPct val="150000"/>
              </a:lnSpc>
              <a:buFontTx/>
              <a:buNone/>
              <a:defRPr/>
            </a:pPr>
            <a:endParaRPr lang="en-US" sz="2800" i="1" dirty="0" smtClean="0">
              <a:solidFill>
                <a:schemeClr val="accent2"/>
              </a:solidFill>
              <a:latin typeface="Times New Roman" pitchFamily="18" charset="0"/>
              <a:cs typeface="Times New Roman" pitchFamily="18" charset="0"/>
            </a:endParaRPr>
          </a:p>
          <a:p>
            <a:pPr marL="0" indent="0" eaLnBrk="1" hangingPunct="1">
              <a:lnSpc>
                <a:spcPct val="150000"/>
              </a:lnSpc>
              <a:buFontTx/>
              <a:buNone/>
              <a:defRPr/>
            </a:pPr>
            <a:r>
              <a:rPr lang="en-US" sz="2400" b="1" i="1" dirty="0" smtClean="0">
                <a:solidFill>
                  <a:schemeClr val="accent2"/>
                </a:solidFill>
              </a:rPr>
              <a:t>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lstStyle/>
          <a:p>
            <a:pPr marL="0" indent="0">
              <a:buFontTx/>
              <a:buNone/>
              <a:defRPr/>
            </a:pPr>
            <a:r>
              <a:rPr lang="en-IN" sz="2800" dirty="0" smtClean="0">
                <a:solidFill>
                  <a:schemeClr val="tx2"/>
                </a:solidFill>
                <a:latin typeface="Times New Roman" pitchFamily="18" charset="0"/>
                <a:cs typeface="Times New Roman" pitchFamily="18" charset="0"/>
              </a:rPr>
              <a:t>Smooth </a:t>
            </a:r>
            <a:r>
              <a:rPr lang="en-IN" sz="2800" dirty="0">
                <a:solidFill>
                  <a:schemeClr val="tx2"/>
                </a:solidFill>
                <a:latin typeface="Times New Roman" pitchFamily="18" charset="0"/>
                <a:cs typeface="Times New Roman" pitchFamily="18" charset="0"/>
              </a:rPr>
              <a:t>muscle </a:t>
            </a:r>
            <a:r>
              <a:rPr lang="en-IN" sz="2800" dirty="0">
                <a:solidFill>
                  <a:srgbClr val="008000"/>
                </a:solidFill>
                <a:latin typeface="Times New Roman" pitchFamily="18" charset="0"/>
                <a:cs typeface="Times New Roman" pitchFamily="18" charset="0"/>
              </a:rPr>
              <a:t>contraction</a:t>
            </a:r>
            <a:r>
              <a:rPr lang="en-IN" sz="2800" dirty="0">
                <a:solidFill>
                  <a:schemeClr val="tx2"/>
                </a:solidFill>
                <a:latin typeface="Times New Roman" pitchFamily="18" charset="0"/>
                <a:cs typeface="Times New Roman" pitchFamily="18" charset="0"/>
              </a:rPr>
              <a:t> and </a:t>
            </a:r>
            <a:r>
              <a:rPr lang="en-IN" sz="2800" dirty="0" smtClean="0">
                <a:solidFill>
                  <a:srgbClr val="008000"/>
                </a:solidFill>
                <a:latin typeface="Times New Roman" pitchFamily="18" charset="0"/>
                <a:cs typeface="Times New Roman" pitchFamily="18" charset="0"/>
              </a:rPr>
              <a:t>relaxation</a:t>
            </a:r>
          </a:p>
          <a:p>
            <a:pPr marL="0" indent="0">
              <a:lnSpc>
                <a:spcPct val="150000"/>
              </a:lnSpc>
              <a:buFontTx/>
              <a:buNone/>
              <a:defRPr/>
            </a:pPr>
            <a:r>
              <a:rPr lang="en-IN" sz="2800" dirty="0" smtClean="0">
                <a:latin typeface="Times New Roman" pitchFamily="18" charset="0"/>
                <a:cs typeface="Times New Roman" pitchFamily="18" charset="0"/>
              </a:rPr>
              <a:t>                     </a:t>
            </a:r>
            <a:r>
              <a:rPr lang="en-IN" sz="2800" dirty="0" smtClean="0">
                <a:solidFill>
                  <a:srgbClr val="EB15C2"/>
                </a:solidFill>
                <a:latin typeface="Times New Roman" pitchFamily="18" charset="0"/>
                <a:cs typeface="Times New Roman" pitchFamily="18" charset="0"/>
              </a:rPr>
              <a:t> -   PGF2</a:t>
            </a:r>
            <a:r>
              <a:rPr lang="el-GR" sz="2800" dirty="0">
                <a:solidFill>
                  <a:srgbClr val="EB15C2"/>
                </a:solidFill>
                <a:latin typeface="Times New Roman" pitchFamily="18" charset="0"/>
                <a:cs typeface="Times New Roman" pitchFamily="18" charset="0"/>
              </a:rPr>
              <a:t>α</a:t>
            </a:r>
            <a:r>
              <a:rPr lang="el-GR"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stimulate </a:t>
            </a:r>
            <a:r>
              <a:rPr lang="en-IN" sz="2800" dirty="0" smtClean="0">
                <a:latin typeface="Times New Roman" pitchFamily="18" charset="0"/>
                <a:cs typeface="Times New Roman" pitchFamily="18" charset="0"/>
              </a:rPr>
              <a:t>uterine contraction.</a:t>
            </a:r>
          </a:p>
          <a:p>
            <a:pPr marL="0" indent="0">
              <a:lnSpc>
                <a:spcPct val="150000"/>
              </a:lnSpc>
              <a:buFontTx/>
              <a:buNone/>
              <a:defRPr/>
            </a:pPr>
            <a:r>
              <a:rPr lang="en-IN" sz="2800" dirty="0" smtClean="0">
                <a:solidFill>
                  <a:srgbClr val="EB15C2"/>
                </a:solidFill>
                <a:latin typeface="Times New Roman" pitchFamily="18" charset="0"/>
                <a:cs typeface="Times New Roman" pitchFamily="18" charset="0"/>
              </a:rPr>
              <a:t>                     -     PGE2 </a:t>
            </a:r>
            <a:r>
              <a:rPr lang="en-IN" sz="2800" dirty="0" smtClean="0">
                <a:latin typeface="Times New Roman" pitchFamily="18" charset="0"/>
                <a:cs typeface="Times New Roman" pitchFamily="18" charset="0"/>
              </a:rPr>
              <a:t>are </a:t>
            </a:r>
            <a:r>
              <a:rPr lang="en-IN" sz="2800" dirty="0">
                <a:latin typeface="Times New Roman" pitchFamily="18" charset="0"/>
                <a:cs typeface="Times New Roman" pitchFamily="18" charset="0"/>
              </a:rPr>
              <a:t>involved in relaxation </a:t>
            </a:r>
            <a:r>
              <a:rPr lang="en-IN" sz="2800" dirty="0" smtClean="0">
                <a:latin typeface="Times New Roman" pitchFamily="18" charset="0"/>
                <a:cs typeface="Times New Roman" pitchFamily="18" charset="0"/>
              </a:rPr>
              <a:t>of    </a:t>
            </a:r>
          </a:p>
          <a:p>
            <a:pPr marL="0" indent="0">
              <a:lnSpc>
                <a:spcPct val="150000"/>
              </a:lnSpc>
              <a:buFontTx/>
              <a:buNone/>
              <a:defRPr/>
            </a:pP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bronchial smooth muscle.</a:t>
            </a:r>
          </a:p>
          <a:p>
            <a:pPr>
              <a:lnSpc>
                <a:spcPct val="150000"/>
              </a:lnSpc>
              <a:buFont typeface="Wingdings" pitchFamily="2" charset="2"/>
              <a:buChar char="Ø"/>
              <a:defRPr/>
            </a:pPr>
            <a:r>
              <a:rPr lang="en-IN" sz="2800" dirty="0" smtClean="0">
                <a:solidFill>
                  <a:schemeClr val="tx2"/>
                </a:solidFill>
                <a:latin typeface="Times New Roman" pitchFamily="18" charset="0"/>
                <a:cs typeface="Times New Roman" pitchFamily="18" charset="0"/>
              </a:rPr>
              <a:t>        </a:t>
            </a:r>
            <a:r>
              <a:rPr lang="en-IN" sz="2800" dirty="0" smtClean="0">
                <a:solidFill>
                  <a:srgbClr val="008000"/>
                </a:solidFill>
                <a:latin typeface="Times New Roman" pitchFamily="18" charset="0"/>
                <a:cs typeface="Times New Roman" pitchFamily="18" charset="0"/>
              </a:rPr>
              <a:t>Inflammatory </a:t>
            </a:r>
            <a:r>
              <a:rPr lang="en-IN" sz="2800" dirty="0" smtClean="0">
                <a:solidFill>
                  <a:schemeClr val="tx2"/>
                </a:solidFill>
                <a:latin typeface="Times New Roman" pitchFamily="18" charset="0"/>
                <a:cs typeface="Times New Roman" pitchFamily="18" charset="0"/>
              </a:rPr>
              <a:t>response </a:t>
            </a:r>
            <a:r>
              <a:rPr lang="en-IN" sz="2800" dirty="0" smtClean="0">
                <a:latin typeface="Times New Roman" pitchFamily="18" charset="0"/>
                <a:cs typeface="Times New Roman" pitchFamily="18" charset="0"/>
              </a:rPr>
              <a:t>causing pain, oedema,</a:t>
            </a:r>
          </a:p>
          <a:p>
            <a:pPr marL="0" indent="0">
              <a:lnSpc>
                <a:spcPct val="150000"/>
              </a:lnSpc>
              <a:buFontTx/>
              <a:buNone/>
              <a:defRPr/>
            </a:pPr>
            <a:r>
              <a:rPr lang="en-IN" sz="2800" dirty="0" smtClean="0">
                <a:latin typeface="Times New Roman" pitchFamily="18" charset="0"/>
                <a:cs typeface="Times New Roman" pitchFamily="18" charset="0"/>
              </a:rPr>
              <a:t>            swelling and erythema</a:t>
            </a:r>
          </a:p>
          <a:p>
            <a:pPr marL="0" indent="0">
              <a:lnSpc>
                <a:spcPct val="150000"/>
              </a:lnSpc>
              <a:buFontTx/>
              <a:buNone/>
              <a:defRPr/>
            </a:pPr>
            <a:endParaRPr lang="en-IN" sz="2400" b="1" dirty="0" smtClean="0">
              <a:solidFill>
                <a:schemeClr val="tx2"/>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86800" cy="6019800"/>
          </a:xfrm>
        </p:spPr>
        <p:txBody>
          <a:bodyPr/>
          <a:lstStyle/>
          <a:p>
            <a:pPr marL="0" indent="0">
              <a:lnSpc>
                <a:spcPct val="150000"/>
              </a:lnSpc>
              <a:buFontTx/>
              <a:buNone/>
              <a:defRPr/>
            </a:pPr>
            <a:endParaRPr lang="en-IN" sz="2400" b="1" dirty="0" smtClean="0">
              <a:solidFill>
                <a:schemeClr val="tx2"/>
              </a:solidFill>
            </a:endParaRPr>
          </a:p>
          <a:p>
            <a:pPr>
              <a:lnSpc>
                <a:spcPct val="150000"/>
              </a:lnSpc>
              <a:buFont typeface="Wingdings" pitchFamily="2" charset="2"/>
              <a:buChar char="Ø"/>
              <a:defRPr/>
            </a:pPr>
            <a:r>
              <a:rPr lang="en-IN" sz="2800" dirty="0" smtClean="0">
                <a:solidFill>
                  <a:schemeClr val="tx2"/>
                </a:solidFill>
                <a:latin typeface="Times New Roman" pitchFamily="18" charset="0"/>
                <a:cs typeface="Times New Roman" pitchFamily="18" charset="0"/>
              </a:rPr>
              <a:t>         Platelet aggregation: </a:t>
            </a:r>
          </a:p>
          <a:p>
            <a:pPr>
              <a:lnSpc>
                <a:spcPct val="150000"/>
              </a:lnSpc>
              <a:buFontTx/>
              <a:buNone/>
              <a:defRPr/>
            </a:pPr>
            <a:r>
              <a:rPr lang="en-IN" sz="2800" dirty="0" smtClean="0">
                <a:solidFill>
                  <a:schemeClr val="tx2"/>
                </a:solidFill>
                <a:latin typeface="Times New Roman" pitchFamily="18" charset="0"/>
                <a:cs typeface="Times New Roman" pitchFamily="18" charset="0"/>
              </a:rPr>
              <a:t>		-- </a:t>
            </a:r>
            <a:r>
              <a:rPr lang="en-US" sz="2800" dirty="0" smtClean="0">
                <a:solidFill>
                  <a:srgbClr val="FF0000"/>
                </a:solidFill>
                <a:latin typeface="Times New Roman" pitchFamily="18" charset="0"/>
                <a:cs typeface="Times New Roman" pitchFamily="18" charset="0"/>
              </a:rPr>
              <a:t>PGE</a:t>
            </a:r>
            <a:r>
              <a:rPr lang="en-US" sz="2800" baseline="-25000" dirty="0" smtClean="0">
                <a:solidFill>
                  <a:srgbClr val="FF0000"/>
                </a:solidFill>
                <a:latin typeface="Times New Roman" pitchFamily="18" charset="0"/>
                <a:cs typeface="Times New Roman" pitchFamily="18" charset="0"/>
              </a:rPr>
              <a:t>2</a:t>
            </a:r>
            <a:r>
              <a:rPr lang="en-US" sz="2800" dirty="0" smtClean="0">
                <a:solidFill>
                  <a:srgbClr val="FF0000"/>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promote aggregation and are thus, involved 	    in the </a:t>
            </a:r>
            <a:r>
              <a:rPr lang="en-US" sz="2800" dirty="0" smtClean="0">
                <a:solidFill>
                  <a:srgbClr val="FF0000"/>
                </a:solidFill>
                <a:latin typeface="Times New Roman" pitchFamily="18" charset="0"/>
                <a:cs typeface="Times New Roman" pitchFamily="18" charset="0"/>
              </a:rPr>
              <a:t>blood clotting </a:t>
            </a:r>
          </a:p>
          <a:p>
            <a:pPr>
              <a:lnSpc>
                <a:spcPct val="150000"/>
              </a:lnSpc>
              <a:buFontTx/>
              <a:buNone/>
              <a:defRPr/>
            </a:pPr>
            <a:r>
              <a:rPr lang="en-US" sz="2800" dirty="0" smtClean="0">
                <a:solidFill>
                  <a:srgbClr val="FF0000"/>
                </a:solidFill>
                <a:latin typeface="Times New Roman" pitchFamily="18" charset="0"/>
                <a:cs typeface="Times New Roman" pitchFamily="18" charset="0"/>
              </a:rPr>
              <a:t>		-- </a:t>
            </a:r>
            <a:r>
              <a:rPr lang="en-US" sz="2800" dirty="0" smtClean="0">
                <a:latin typeface="Times New Roman" pitchFamily="18" charset="0"/>
                <a:cs typeface="Times New Roman" pitchFamily="18" charset="0"/>
              </a:rPr>
              <a:t>whereas </a:t>
            </a:r>
            <a:r>
              <a:rPr lang="en-US" sz="2800" dirty="0" smtClean="0">
                <a:solidFill>
                  <a:srgbClr val="008000"/>
                </a:solidFill>
                <a:latin typeface="Times New Roman" pitchFamily="18" charset="0"/>
                <a:cs typeface="Times New Roman" pitchFamily="18" charset="0"/>
              </a:rPr>
              <a:t>PGI</a:t>
            </a:r>
            <a:r>
              <a:rPr lang="en-US" sz="2800" baseline="-25000" dirty="0" smtClean="0">
                <a:solidFill>
                  <a:srgbClr val="008000"/>
                </a:solidFill>
                <a:latin typeface="Times New Roman" pitchFamily="18" charset="0"/>
                <a:cs typeface="Times New Roman" pitchFamily="18" charset="0"/>
              </a:rPr>
              <a:t>2</a:t>
            </a:r>
            <a:r>
              <a:rPr lang="en-US" sz="2800" dirty="0" smtClean="0">
                <a:latin typeface="Times New Roman" pitchFamily="18" charset="0"/>
                <a:cs typeface="Times New Roman" pitchFamily="18" charset="0"/>
              </a:rPr>
              <a:t> inhibits platelet aggregation</a:t>
            </a:r>
            <a:endParaRPr lang="en-IN" sz="2800" dirty="0">
              <a:solidFill>
                <a:srgbClr val="008000"/>
              </a:solidFill>
              <a:latin typeface="Times New Roman" pitchFamily="18" charset="0"/>
              <a:cs typeface="Times New Roman"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2"/>
          <p:cNvSpPr>
            <a:spLocks noGrp="1"/>
          </p:cNvSpPr>
          <p:nvPr>
            <p:ph idx="1"/>
          </p:nvPr>
        </p:nvSpPr>
        <p:spPr>
          <a:xfrm>
            <a:off x="228600" y="304800"/>
            <a:ext cx="8839200" cy="6248400"/>
          </a:xfrm>
        </p:spPr>
        <p:txBody>
          <a:bodyPr/>
          <a:lstStyle/>
          <a:p>
            <a:pPr>
              <a:lnSpc>
                <a:spcPct val="150000"/>
              </a:lnSpc>
              <a:buFont typeface="Wingdings" pitchFamily="2" charset="2"/>
              <a:buChar char="Ø"/>
            </a:pPr>
            <a:r>
              <a:rPr lang="en-US" altLang="en-US" sz="2800" smtClean="0">
                <a:solidFill>
                  <a:srgbClr val="006600"/>
                </a:solidFill>
                <a:latin typeface="Times New Roman" pitchFamily="18" charset="0"/>
                <a:cs typeface="Times New Roman" pitchFamily="18" charset="0"/>
              </a:rPr>
              <a:t>Blood pressure regulation</a:t>
            </a:r>
            <a:r>
              <a:rPr lang="en-US" altLang="en-US" sz="2800" smtClean="0">
                <a:latin typeface="Times New Roman" pitchFamily="18" charset="0"/>
                <a:cs typeface="Times New Roman" pitchFamily="18" charset="0"/>
              </a:rPr>
              <a:t>: PGE2 decrease blood pressure. </a:t>
            </a:r>
          </a:p>
          <a:p>
            <a:pPr>
              <a:lnSpc>
                <a:spcPct val="150000"/>
              </a:lnSpc>
              <a:buFont typeface="Wingdings" pitchFamily="2" charset="2"/>
              <a:buChar char="Ø"/>
            </a:pPr>
            <a:r>
              <a:rPr lang="en-US" altLang="en-US" sz="2800" smtClean="0">
                <a:solidFill>
                  <a:srgbClr val="006600"/>
                </a:solidFill>
                <a:latin typeface="Times New Roman" pitchFamily="18" charset="0"/>
                <a:cs typeface="Times New Roman" pitchFamily="18" charset="0"/>
              </a:rPr>
              <a:t>Body temperature</a:t>
            </a:r>
            <a:r>
              <a:rPr lang="en-US" altLang="en-US" sz="2800" smtClean="0">
                <a:latin typeface="Times New Roman" pitchFamily="18" charset="0"/>
                <a:cs typeface="Times New Roman" pitchFamily="18" charset="0"/>
              </a:rPr>
              <a:t>: Prostaglandins elevate body temperature producing fever and cause inflammation, resulting in pain. </a:t>
            </a:r>
          </a:p>
          <a:p>
            <a:pPr>
              <a:lnSpc>
                <a:spcPct val="150000"/>
              </a:lnSpc>
              <a:buFont typeface="Wingdings" pitchFamily="2" charset="2"/>
              <a:buChar char="Ø"/>
            </a:pPr>
            <a:r>
              <a:rPr lang="en-US" altLang="en-US" sz="2800" smtClean="0">
                <a:latin typeface="Times New Roman" pitchFamily="18" charset="0"/>
                <a:cs typeface="Times New Roman" pitchFamily="18" charset="0"/>
              </a:rPr>
              <a:t> </a:t>
            </a:r>
            <a:r>
              <a:rPr lang="en-US" altLang="en-US" sz="2800" smtClean="0">
                <a:solidFill>
                  <a:srgbClr val="006600"/>
                </a:solidFill>
                <a:latin typeface="Times New Roman" pitchFamily="18" charset="0"/>
                <a:cs typeface="Times New Roman" pitchFamily="18" charset="0"/>
              </a:rPr>
              <a:t>Gastric secretion</a:t>
            </a:r>
            <a:r>
              <a:rPr lang="en-US" altLang="en-US" sz="2800" smtClean="0">
                <a:latin typeface="Times New Roman" pitchFamily="18" charset="0"/>
                <a:cs typeface="Times New Roman" pitchFamily="18" charset="0"/>
              </a:rPr>
              <a:t>: PGE2 suppress gastric secretion</a:t>
            </a:r>
            <a:r>
              <a:rPr lang="en-US" altLang="en-US" sz="2400" smtClean="0"/>
              <a: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5897563"/>
          </a:xfrm>
        </p:spPr>
        <p:txBody>
          <a:bodyPr/>
          <a:lstStyle/>
          <a:p>
            <a:pPr>
              <a:lnSpc>
                <a:spcPct val="150000"/>
              </a:lnSpc>
              <a:buFontTx/>
              <a:buNone/>
              <a:defRPr/>
            </a:pPr>
            <a:r>
              <a:rPr lang="en-GB" sz="2800" dirty="0" smtClean="0">
                <a:latin typeface="Times New Roman" pitchFamily="18" charset="0"/>
                <a:cs typeface="Times New Roman" pitchFamily="18" charset="0"/>
              </a:rPr>
              <a:t>Nonsteroidal anti-inflammatory drugs </a:t>
            </a:r>
            <a:r>
              <a:rPr lang="en-GB" sz="2800" dirty="0" smtClean="0">
                <a:solidFill>
                  <a:srgbClr val="FF0000"/>
                </a:solidFill>
                <a:latin typeface="Times New Roman" pitchFamily="18" charset="0"/>
                <a:cs typeface="Times New Roman" pitchFamily="18" charset="0"/>
              </a:rPr>
              <a:t>(</a:t>
            </a:r>
            <a:r>
              <a:rPr lang="en-GB" sz="2800" cap="all" dirty="0" smtClean="0">
                <a:solidFill>
                  <a:srgbClr val="FF0000"/>
                </a:solidFill>
                <a:latin typeface="Times New Roman" pitchFamily="18" charset="0"/>
                <a:cs typeface="Times New Roman" pitchFamily="18" charset="0"/>
              </a:rPr>
              <a:t>nsaid</a:t>
            </a:r>
            <a:r>
              <a:rPr lang="en-GB" sz="2800" dirty="0" smtClean="0">
                <a:solidFill>
                  <a:srgbClr val="FF0000"/>
                </a:solidFill>
                <a:latin typeface="Times New Roman" pitchFamily="18" charset="0"/>
                <a:cs typeface="Times New Roman" pitchFamily="18" charset="0"/>
              </a:rPr>
              <a:t>s</a:t>
            </a:r>
            <a:r>
              <a:rPr lang="en-GB" sz="2800" dirty="0" smtClean="0">
                <a:latin typeface="Times New Roman" pitchFamily="18" charset="0"/>
                <a:cs typeface="Times New Roman" pitchFamily="18" charset="0"/>
              </a:rPr>
              <a:t>) such as:</a:t>
            </a:r>
          </a:p>
          <a:p>
            <a:pPr>
              <a:lnSpc>
                <a:spcPct val="150000"/>
              </a:lnSpc>
              <a:buFontTx/>
              <a:buNone/>
              <a:defRPr/>
            </a:pPr>
            <a:r>
              <a:rPr lang="en-GB" sz="2800" dirty="0" smtClean="0">
                <a:latin typeface="Times New Roman" pitchFamily="18" charset="0"/>
                <a:cs typeface="Times New Roman" pitchFamily="18" charset="0"/>
              </a:rPr>
              <a:t>			-- </a:t>
            </a:r>
            <a:r>
              <a:rPr lang="en-GB" sz="2800" dirty="0" smtClean="0">
                <a:solidFill>
                  <a:srgbClr val="0070C0"/>
                </a:solidFill>
                <a:latin typeface="Times New Roman" pitchFamily="18" charset="0"/>
                <a:cs typeface="Times New Roman" pitchFamily="18" charset="0"/>
              </a:rPr>
              <a:t>aspirin</a:t>
            </a:r>
          </a:p>
          <a:p>
            <a:pPr>
              <a:lnSpc>
                <a:spcPct val="150000"/>
              </a:lnSpc>
              <a:buFontTx/>
              <a:buNone/>
              <a:defRPr/>
            </a:pPr>
            <a:r>
              <a:rPr lang="en-GB" sz="2800" dirty="0" smtClean="0">
                <a:solidFill>
                  <a:srgbClr val="0070C0"/>
                </a:solidFill>
                <a:latin typeface="Times New Roman" pitchFamily="18" charset="0"/>
                <a:cs typeface="Times New Roman" pitchFamily="18" charset="0"/>
              </a:rPr>
              <a:t>			-- ibuferon</a:t>
            </a:r>
          </a:p>
          <a:p>
            <a:pPr>
              <a:lnSpc>
                <a:spcPct val="150000"/>
              </a:lnSpc>
              <a:buFontTx/>
              <a:buNone/>
              <a:defRPr/>
            </a:pPr>
            <a:r>
              <a:rPr lang="en-GB" sz="2800" dirty="0" smtClean="0">
                <a:solidFill>
                  <a:srgbClr val="0070C0"/>
                </a:solidFill>
                <a:latin typeface="Times New Roman" pitchFamily="18" charset="0"/>
                <a:cs typeface="Times New Roman" pitchFamily="18" charset="0"/>
              </a:rPr>
              <a:t>			 -- indomethacin, etc. </a:t>
            </a:r>
          </a:p>
          <a:p>
            <a:pPr>
              <a:lnSpc>
                <a:spcPct val="150000"/>
              </a:lnSpc>
              <a:buFontTx/>
              <a:buNone/>
              <a:defRPr/>
            </a:pPr>
            <a:r>
              <a:rPr lang="en-GB" sz="2800" dirty="0" smtClean="0">
                <a:latin typeface="Times New Roman" pitchFamily="18" charset="0"/>
                <a:cs typeface="Times New Roman" pitchFamily="18" charset="0"/>
              </a:rPr>
              <a:t>block the formation of prostaglandins from arachidonic acid by </a:t>
            </a:r>
          </a:p>
          <a:p>
            <a:pPr>
              <a:lnSpc>
                <a:spcPct val="150000"/>
              </a:lnSpc>
              <a:buFontTx/>
              <a:buNone/>
              <a:defRPr/>
            </a:pPr>
            <a:r>
              <a:rPr lang="en-GB" sz="2800" dirty="0" smtClean="0">
                <a:latin typeface="Times New Roman" pitchFamily="18" charset="0"/>
                <a:cs typeface="Times New Roman" pitchFamily="18" charset="0"/>
              </a:rPr>
              <a:t>inhibiting the enzyme </a:t>
            </a:r>
            <a:r>
              <a:rPr lang="en-GB" sz="2800" dirty="0" smtClean="0">
                <a:solidFill>
                  <a:srgbClr val="0070C0"/>
                </a:solidFill>
                <a:latin typeface="Times New Roman" pitchFamily="18" charset="0"/>
                <a:cs typeface="Times New Roman" pitchFamily="18" charset="0"/>
              </a:rPr>
              <a:t>cyclooxygenase (</a:t>
            </a:r>
            <a:r>
              <a:rPr lang="en-GB" sz="2800" cap="small" dirty="0" smtClean="0">
                <a:solidFill>
                  <a:srgbClr val="0070C0"/>
                </a:solidFill>
                <a:latin typeface="Times New Roman" pitchFamily="18" charset="0"/>
                <a:cs typeface="Times New Roman" pitchFamily="18" charset="0"/>
              </a:rPr>
              <a:t>cox</a:t>
            </a:r>
            <a:r>
              <a:rPr lang="en-GB" sz="2800" dirty="0" smtClean="0">
                <a:solidFill>
                  <a:srgbClr val="0070C0"/>
                </a:solidFill>
                <a:latin typeface="Times New Roman" pitchFamily="18" charset="0"/>
                <a:cs typeface="Times New Roman" pitchFamily="18" charset="0"/>
              </a:rPr>
              <a:t>). </a:t>
            </a:r>
            <a:endParaRPr lang="en-US" sz="2800" dirty="0" smtClean="0">
              <a:solidFill>
                <a:srgbClr val="0070C0"/>
              </a:solidFill>
              <a:latin typeface="Times New Roman" pitchFamily="18" charset="0"/>
              <a:cs typeface="Times New Roman" pitchFamily="18" charset="0"/>
            </a:endParaRPr>
          </a:p>
          <a:p>
            <a:pPr>
              <a:buFontTx/>
              <a:buNone/>
              <a:defRPr/>
            </a:pP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srcRect/>
          <a:stretch>
            <a:fillRect/>
          </a:stretch>
        </p:blipFill>
        <p:spPr bwMode="auto">
          <a:xfrm>
            <a:off x="685800" y="609600"/>
            <a:ext cx="8077200" cy="3686175"/>
          </a:xfrm>
          <a:prstGeom prst="rect">
            <a:avLst/>
          </a:prstGeom>
          <a:noFill/>
          <a:ln w="9525">
            <a:noFill/>
            <a:miter lim="800000"/>
            <a:headEnd/>
            <a:tailEnd/>
          </a:ln>
          <a:effectLst/>
        </p:spPr>
      </p:pic>
      <p:sp>
        <p:nvSpPr>
          <p:cNvPr id="131075" name="Rectangle 3"/>
          <p:cNvSpPr>
            <a:spLocks noChangeArrowheads="1"/>
          </p:cNvSpPr>
          <p:nvPr/>
        </p:nvSpPr>
        <p:spPr bwMode="auto">
          <a:xfrm>
            <a:off x="457200" y="4724400"/>
            <a:ext cx="8305800" cy="830263"/>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Figure 4.20: </a:t>
            </a:r>
            <a:r>
              <a:rPr lang="en-US" sz="2400">
                <a:latin typeface="Times New Roman" pitchFamily="18" charset="0"/>
                <a:cs typeface="Times New Roman" pitchFamily="18" charset="0"/>
              </a:rPr>
              <a:t>Synthesis of eicosanoids and inhibitors of eicosanoid synthesis</a:t>
            </a:r>
            <a:r>
              <a:rPr lang="en-US"/>
              <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Content Placeholder 2"/>
          <p:cNvSpPr>
            <a:spLocks noGrp="1"/>
          </p:cNvSpPr>
          <p:nvPr>
            <p:ph idx="1"/>
          </p:nvPr>
        </p:nvSpPr>
        <p:spPr>
          <a:xfrm>
            <a:off x="457200" y="685800"/>
            <a:ext cx="8229600" cy="5440363"/>
          </a:xfrm>
        </p:spPr>
        <p:txBody>
          <a:bodyPr/>
          <a:lstStyle/>
          <a:p>
            <a:pPr marL="0" indent="0">
              <a:buFontTx/>
              <a:buNone/>
            </a:pPr>
            <a:r>
              <a:rPr lang="en-US" altLang="en-US" sz="6000" smtClean="0">
                <a:latin typeface="Agency FB" pitchFamily="34" charset="0"/>
              </a:rPr>
              <a:t>                  </a:t>
            </a:r>
          </a:p>
          <a:p>
            <a:pPr marL="0" indent="0">
              <a:buFontTx/>
              <a:buNone/>
            </a:pPr>
            <a:endParaRPr lang="en-US" altLang="en-US" sz="6000" smtClean="0">
              <a:latin typeface="Agency FB" pitchFamily="34" charset="0"/>
            </a:endParaRPr>
          </a:p>
          <a:p>
            <a:pPr marL="0" indent="0">
              <a:buFontTx/>
              <a:buNone/>
            </a:pPr>
            <a:r>
              <a:rPr lang="en-US" altLang="en-US" sz="6000" smtClean="0">
                <a:latin typeface="Agency FB" pitchFamily="34" charset="0"/>
              </a:rPr>
              <a:t>             </a:t>
            </a:r>
            <a:r>
              <a:rPr lang="en-US" altLang="en-US" sz="6000" smtClean="0">
                <a:solidFill>
                  <a:srgbClr val="FF6600"/>
                </a:solidFill>
                <a:latin typeface="Algerian" pitchFamily="82" charset="0"/>
              </a:rPr>
              <a:t>THANK YOU</a:t>
            </a:r>
            <a:endParaRPr lang="en-IN" altLang="en-US" sz="6000" smtClean="0">
              <a:solidFill>
                <a:srgbClr val="FF6600"/>
              </a:solidFill>
              <a:latin typeface="Algerian" pitchFamily="82"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sp>
        <p:nvSpPr>
          <p:cNvPr id="14339" name="Content Placeholder 2"/>
          <p:cNvSpPr>
            <a:spLocks noGrp="1"/>
          </p:cNvSpPr>
          <p:nvPr>
            <p:ph idx="1"/>
          </p:nvPr>
        </p:nvSpPr>
        <p:spPr>
          <a:xfrm>
            <a:off x="381000" y="228600"/>
            <a:ext cx="8382000" cy="6248400"/>
          </a:xfrm>
        </p:spPr>
        <p:style>
          <a:lnRef idx="1">
            <a:schemeClr val="accent6"/>
          </a:lnRef>
          <a:fillRef idx="2">
            <a:schemeClr val="accent6"/>
          </a:fillRef>
          <a:effectRef idx="1">
            <a:schemeClr val="accent6"/>
          </a:effectRef>
          <a:fontRef idx="minor">
            <a:schemeClr val="dk1"/>
          </a:fontRef>
        </p:style>
        <p:txBody>
          <a:bodyPr>
            <a:normAutofit/>
          </a:bodyPr>
          <a:lstStyle/>
          <a:p>
            <a:r>
              <a:rPr lang="en-US" dirty="0" smtClean="0"/>
              <a:t>When </a:t>
            </a:r>
            <a:r>
              <a:rPr lang="en-US" dirty="0" err="1" smtClean="0"/>
              <a:t>sphingosine</a:t>
            </a:r>
            <a:r>
              <a:rPr lang="en-US" dirty="0" smtClean="0"/>
              <a:t> + Fatty acid = </a:t>
            </a:r>
            <a:r>
              <a:rPr lang="en-US" dirty="0" err="1" smtClean="0"/>
              <a:t>ceramide</a:t>
            </a:r>
            <a:endParaRPr lang="en-US" dirty="0" smtClean="0"/>
          </a:p>
          <a:p>
            <a:r>
              <a:rPr lang="en-US" dirty="0" smtClean="0"/>
              <a:t>‘</a:t>
            </a:r>
            <a:r>
              <a:rPr lang="en-US" dirty="0" err="1" smtClean="0"/>
              <a:t>Sphingomylinase</a:t>
            </a:r>
            <a:r>
              <a:rPr lang="en-US" dirty="0" smtClean="0"/>
              <a:t>’ is an enzyme hydrolyze </a:t>
            </a:r>
            <a:r>
              <a:rPr lang="en-US" dirty="0" err="1" smtClean="0"/>
              <a:t>esphingomylin</a:t>
            </a:r>
            <a:r>
              <a:rPr lang="en-US" dirty="0" smtClean="0"/>
              <a:t> in to </a:t>
            </a:r>
            <a:r>
              <a:rPr lang="en-US" dirty="0" err="1" smtClean="0"/>
              <a:t>ceramide</a:t>
            </a:r>
            <a:r>
              <a:rPr lang="en-US" dirty="0" smtClean="0"/>
              <a:t> and </a:t>
            </a:r>
            <a:r>
              <a:rPr lang="en-US" dirty="0" err="1" smtClean="0"/>
              <a:t>phosphoryl</a:t>
            </a:r>
            <a:r>
              <a:rPr lang="en-US" dirty="0" smtClean="0"/>
              <a:t> choline.</a:t>
            </a:r>
          </a:p>
          <a:p>
            <a:r>
              <a:rPr lang="en-US" dirty="0" smtClean="0"/>
              <a:t>Clinical: deficiency of ‘</a:t>
            </a:r>
            <a:r>
              <a:rPr lang="en-US" dirty="0" err="1" smtClean="0"/>
              <a:t>Sphingomylinase</a:t>
            </a:r>
            <a:r>
              <a:rPr lang="en-US" dirty="0" smtClean="0"/>
              <a:t>’ leads </a:t>
            </a:r>
            <a:r>
              <a:rPr lang="en-US" u="sng" dirty="0" smtClean="0"/>
              <a:t>to </a:t>
            </a:r>
            <a:r>
              <a:rPr lang="en-US" u="sng" dirty="0" smtClean="0">
                <a:solidFill>
                  <a:schemeClr val="tx1"/>
                </a:solidFill>
              </a:rPr>
              <a:t>‘</a:t>
            </a:r>
            <a:r>
              <a:rPr lang="en-US" u="sng" dirty="0" err="1" smtClean="0">
                <a:solidFill>
                  <a:schemeClr val="tx1"/>
                </a:solidFill>
              </a:rPr>
              <a:t>Niemann</a:t>
            </a:r>
            <a:r>
              <a:rPr lang="en-US" u="sng" dirty="0" smtClean="0">
                <a:solidFill>
                  <a:schemeClr val="tx1"/>
                </a:solidFill>
              </a:rPr>
              <a:t>-pick disease’</a:t>
            </a:r>
            <a:r>
              <a:rPr lang="en-US" dirty="0" smtClean="0">
                <a:solidFill>
                  <a:schemeClr val="tx1"/>
                </a:solidFill>
              </a:rPr>
              <a:t>. C</a:t>
            </a:r>
            <a:r>
              <a:rPr lang="en-US" dirty="0" smtClean="0"/>
              <a:t>hildren are affected</a:t>
            </a:r>
          </a:p>
          <a:p>
            <a:r>
              <a:rPr lang="en-US" dirty="0" smtClean="0"/>
              <a:t>Symptoms:</a:t>
            </a:r>
          </a:p>
          <a:p>
            <a:r>
              <a:rPr lang="en-US" dirty="0" err="1" smtClean="0"/>
              <a:t>Hepatomegali</a:t>
            </a:r>
            <a:endParaRPr lang="en-US" dirty="0" smtClean="0"/>
          </a:p>
          <a:p>
            <a:r>
              <a:rPr lang="en-US" dirty="0" err="1" smtClean="0"/>
              <a:t>Splenomegali</a:t>
            </a:r>
            <a:endParaRPr lang="en-US" dirty="0" smtClean="0"/>
          </a:p>
          <a:p>
            <a:r>
              <a:rPr lang="en-US" dirty="0" smtClean="0"/>
              <a:t>Mental </a:t>
            </a:r>
            <a:r>
              <a:rPr lang="en-US" dirty="0" err="1" smtClean="0"/>
              <a:t>retradation</a:t>
            </a:r>
            <a:r>
              <a:rPr lang="en-US" dirty="0" smtClean="0"/>
              <a:t>. </a:t>
            </a:r>
          </a:p>
          <a:p>
            <a:endParaRPr lang="en-US" dirty="0" smtClean="0"/>
          </a:p>
          <a:p>
            <a:endParaRPr lang="en-US" dirty="0" smtClean="0"/>
          </a:p>
        </p:txBody>
      </p:sp>
      <p:pic>
        <p:nvPicPr>
          <p:cNvPr id="1434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05600" y="3733800"/>
            <a:ext cx="20574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3733800"/>
            <a:ext cx="21336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763465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61722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endParaRPr lang="en-US" sz="3600" b="1" dirty="0" smtClean="0"/>
          </a:p>
          <a:p>
            <a:pPr marL="0" indent="0">
              <a:buNone/>
            </a:pPr>
            <a:r>
              <a:rPr lang="en-US" sz="3600" b="1" dirty="0" smtClean="0"/>
              <a:t>1. Nitrogenous  base in </a:t>
            </a:r>
            <a:r>
              <a:rPr lang="en-US" sz="3600" b="1" dirty="0" err="1" smtClean="0"/>
              <a:t>cephalin</a:t>
            </a:r>
            <a:r>
              <a:rPr lang="en-US" sz="3600" b="1" dirty="0" smtClean="0"/>
              <a:t> is </a:t>
            </a:r>
          </a:p>
          <a:p>
            <a:pPr marL="514350" indent="-514350">
              <a:buFont typeface="+mj-lt"/>
              <a:buAutoNum type="alphaLcParenR"/>
            </a:pPr>
            <a:r>
              <a:rPr lang="en-US" sz="3600" b="1" dirty="0" smtClean="0"/>
              <a:t>Choline </a:t>
            </a:r>
          </a:p>
          <a:p>
            <a:pPr marL="514350" indent="-514350">
              <a:buFont typeface="+mj-lt"/>
              <a:buAutoNum type="alphaLcParenR"/>
            </a:pPr>
            <a:r>
              <a:rPr lang="en-US" sz="3600" b="1" dirty="0" smtClean="0"/>
              <a:t>Glycerol</a:t>
            </a:r>
          </a:p>
          <a:p>
            <a:pPr marL="514350" indent="-514350">
              <a:buFont typeface="+mj-lt"/>
              <a:buAutoNum type="alphaLcParenR"/>
            </a:pPr>
            <a:r>
              <a:rPr lang="en-US" sz="3600" b="1" dirty="0" err="1" smtClean="0"/>
              <a:t>Ethanlomine</a:t>
            </a:r>
            <a:r>
              <a:rPr lang="en-US" sz="3600" b="1" dirty="0" smtClean="0"/>
              <a:t> </a:t>
            </a:r>
          </a:p>
          <a:p>
            <a:pPr marL="514350" indent="-514350">
              <a:buFont typeface="+mj-lt"/>
              <a:buAutoNum type="alphaLcParenR"/>
            </a:pPr>
            <a:r>
              <a:rPr lang="en-US" sz="3600" b="1" dirty="0" smtClean="0"/>
              <a:t>Thymine </a:t>
            </a:r>
            <a:endParaRPr lang="en-US" sz="3600" b="1" dirty="0"/>
          </a:p>
          <a:p>
            <a:pPr marL="514350" indent="-514350">
              <a:buFont typeface="+mj-lt"/>
              <a:buAutoNum type="alphaLcParenR"/>
            </a:pPr>
            <a:endParaRPr lang="en-US" sz="36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3733800"/>
            <a:ext cx="3505200" cy="280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26942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04800" y="838200"/>
            <a:ext cx="8535988" cy="5595938"/>
          </a:xfrm>
          <a:prstGeom prst="rect">
            <a:avLst/>
          </a:prstGeom>
          <a:noFill/>
          <a:ln w="9525">
            <a:noFill/>
            <a:miter lim="800000"/>
            <a:headEnd/>
            <a:tailEnd/>
          </a:ln>
          <a:effectLst/>
        </p:spPr>
        <p:txBody>
          <a:bodyPr>
            <a:spAutoFit/>
          </a:bodyPr>
          <a:lstStyle/>
          <a:p>
            <a:pPr algn="just" eaLnBrk="1" hangingPunct="1">
              <a:spcBef>
                <a:spcPts val="100"/>
              </a:spcBef>
            </a:pPr>
            <a:r>
              <a:rPr lang="en-US" altLang="en-US" sz="2400" b="1" dirty="0">
                <a:solidFill>
                  <a:srgbClr val="0000FA"/>
                </a:solidFill>
                <a:latin typeface="Times New Roman" charset="0"/>
                <a:cs typeface="Times New Roman" charset="0"/>
              </a:rPr>
              <a:t>A) Phospholipids, with phosphoric acid. </a:t>
            </a:r>
            <a:endParaRPr lang="en-US" altLang="en-US" sz="2400" dirty="0">
              <a:latin typeface="Times New Roman" charset="0"/>
              <a:cs typeface="Times New Roman" charset="0"/>
            </a:endParaRPr>
          </a:p>
          <a:p>
            <a:pPr algn="just" eaLnBrk="1" hangingPunct="1">
              <a:spcBef>
                <a:spcPts val="100"/>
              </a:spcBef>
            </a:pPr>
            <a:r>
              <a:rPr lang="en-US" altLang="en-US" sz="2400" b="1" dirty="0">
                <a:latin typeface="Times New Roman" charset="0"/>
                <a:cs typeface="Times New Roman" charset="0"/>
              </a:rPr>
              <a:t>1. Nitrogen containing </a:t>
            </a:r>
            <a:r>
              <a:rPr lang="en-US" altLang="en-US" sz="2400" b="1" dirty="0" err="1">
                <a:latin typeface="Times New Roman" charset="0"/>
                <a:cs typeface="Times New Roman" charset="0"/>
              </a:rPr>
              <a:t>glycerophosphatides</a:t>
            </a:r>
            <a:endParaRPr lang="en-US" altLang="en-US" sz="2400" dirty="0">
              <a:latin typeface="Times New Roman" charset="0"/>
              <a:cs typeface="Times New Roman" charset="0"/>
            </a:endParaRPr>
          </a:p>
          <a:p>
            <a:pPr algn="just" eaLnBrk="1" hangingPunct="1">
              <a:spcBef>
                <a:spcPts val="100"/>
              </a:spcBef>
            </a:pPr>
            <a:r>
              <a:rPr lang="en-US" altLang="en-US" sz="2400" dirty="0">
                <a:solidFill>
                  <a:srgbClr val="000000"/>
                </a:solidFill>
                <a:latin typeface="Times New Roman" charset="0"/>
                <a:cs typeface="Times New Roman" charset="0"/>
              </a:rPr>
              <a:t>		</a:t>
            </a:r>
            <a:r>
              <a:rPr lang="en-US" altLang="en-US" sz="2400" b="1" dirty="0" err="1">
                <a:latin typeface="Times New Roman" charset="0"/>
                <a:cs typeface="Times New Roman" charset="0"/>
              </a:rPr>
              <a:t>i</a:t>
            </a:r>
            <a:r>
              <a:rPr lang="en-US" altLang="en-US" sz="2400" b="1" dirty="0">
                <a:latin typeface="Times New Roman" charset="0"/>
                <a:cs typeface="Times New Roman" charset="0"/>
              </a:rPr>
              <a:t>) </a:t>
            </a:r>
            <a:r>
              <a:rPr lang="en-US" altLang="en-US" sz="2400" dirty="0">
                <a:latin typeface="Times New Roman" charset="0"/>
                <a:cs typeface="Times New Roman" charset="0"/>
              </a:rPr>
              <a:t>Lecithin (</a:t>
            </a:r>
            <a:r>
              <a:rPr lang="en-US" altLang="en-US" sz="2400" dirty="0" err="1">
                <a:latin typeface="Times New Roman" charset="0"/>
                <a:cs typeface="Times New Roman" charset="0"/>
              </a:rPr>
              <a:t>phosphatidyl</a:t>
            </a:r>
            <a:r>
              <a:rPr lang="en-US" altLang="en-US" sz="2400" dirty="0">
                <a:latin typeface="Times New Roman" charset="0"/>
                <a:cs typeface="Times New Roman" charset="0"/>
              </a:rPr>
              <a:t> </a:t>
            </a:r>
            <a:r>
              <a:rPr lang="en-US" altLang="en-US" sz="2400" dirty="0" err="1">
                <a:latin typeface="Times New Roman" charset="0"/>
                <a:cs typeface="Times New Roman" charset="0"/>
              </a:rPr>
              <a:t>choline</a:t>
            </a:r>
            <a:r>
              <a:rPr lang="en-US" altLang="en-US" sz="2400" dirty="0">
                <a:latin typeface="Times New Roman" charset="0"/>
                <a:cs typeface="Times New Roman" charset="0"/>
              </a:rPr>
              <a:t>)</a:t>
            </a:r>
          </a:p>
          <a:p>
            <a:pPr algn="just" eaLnBrk="1" hangingPunct="1">
              <a:spcBef>
                <a:spcPts val="100"/>
              </a:spcBef>
            </a:pPr>
            <a:r>
              <a:rPr lang="en-US" altLang="en-US" sz="2400" dirty="0">
                <a:latin typeface="Times New Roman" charset="0"/>
                <a:cs typeface="Times New Roman" charset="0"/>
              </a:rPr>
              <a:t>		</a:t>
            </a:r>
            <a:r>
              <a:rPr lang="en-US" altLang="en-US" sz="2400" b="1" dirty="0">
                <a:latin typeface="Times New Roman" charset="0"/>
                <a:cs typeface="Times New Roman" charset="0"/>
              </a:rPr>
              <a:t>ii)</a:t>
            </a:r>
            <a:r>
              <a:rPr lang="en-US" altLang="en-US" sz="2400" dirty="0">
                <a:latin typeface="Times New Roman" charset="0"/>
                <a:cs typeface="Times New Roman" charset="0"/>
              </a:rPr>
              <a:t> </a:t>
            </a:r>
            <a:r>
              <a:rPr lang="en-US" altLang="en-US" sz="2400" dirty="0" err="1">
                <a:latin typeface="Times New Roman" charset="0"/>
                <a:cs typeface="Times New Roman" charset="0"/>
              </a:rPr>
              <a:t>Cephalin</a:t>
            </a:r>
            <a:r>
              <a:rPr lang="en-US" altLang="en-US" sz="2400" dirty="0">
                <a:latin typeface="Times New Roman" charset="0"/>
                <a:cs typeface="Times New Roman" charset="0"/>
              </a:rPr>
              <a:t> </a:t>
            </a:r>
          </a:p>
          <a:p>
            <a:pPr algn="just" eaLnBrk="1" hangingPunct="1">
              <a:spcBef>
                <a:spcPts val="100"/>
              </a:spcBef>
            </a:pPr>
            <a:r>
              <a:rPr lang="en-US" altLang="en-US" sz="2400" dirty="0">
                <a:latin typeface="Times New Roman" charset="0"/>
                <a:cs typeface="Times New Roman" charset="0"/>
              </a:rPr>
              <a:t>	</a:t>
            </a:r>
            <a:r>
              <a:rPr lang="en-US" altLang="en-US" sz="2400" b="1" dirty="0">
                <a:latin typeface="Times New Roman" charset="0"/>
                <a:cs typeface="Times New Roman" charset="0"/>
              </a:rPr>
              <a:t>	iii)</a:t>
            </a:r>
            <a:r>
              <a:rPr lang="en-US" altLang="en-US" sz="2400" dirty="0">
                <a:latin typeface="Times New Roman" charset="0"/>
                <a:cs typeface="Times New Roman" charset="0"/>
              </a:rPr>
              <a:t> </a:t>
            </a:r>
            <a:r>
              <a:rPr lang="en-US" altLang="en-US" sz="2400" dirty="0" err="1">
                <a:latin typeface="Times New Roman" charset="0"/>
                <a:cs typeface="Times New Roman" charset="0"/>
              </a:rPr>
              <a:t>Phosphatidyl</a:t>
            </a:r>
            <a:r>
              <a:rPr lang="en-US" altLang="en-US" sz="2400" dirty="0">
                <a:latin typeface="Times New Roman" charset="0"/>
                <a:cs typeface="Times New Roman" charset="0"/>
              </a:rPr>
              <a:t> serine</a:t>
            </a:r>
          </a:p>
          <a:p>
            <a:pPr algn="just" eaLnBrk="1" hangingPunct="1">
              <a:spcBef>
                <a:spcPts val="100"/>
              </a:spcBef>
            </a:pPr>
            <a:r>
              <a:rPr lang="en-US" altLang="en-US" sz="2400" b="1" dirty="0">
                <a:latin typeface="Times New Roman" charset="0"/>
                <a:cs typeface="Times New Roman" charset="0"/>
              </a:rPr>
              <a:t>2. Non-nitrogen </a:t>
            </a:r>
            <a:r>
              <a:rPr lang="en-US" altLang="en-US" sz="2400" b="1" dirty="0" err="1">
                <a:latin typeface="Times New Roman" charset="0"/>
                <a:cs typeface="Times New Roman" charset="0"/>
              </a:rPr>
              <a:t>glycerophosphatides</a:t>
            </a:r>
            <a:endParaRPr lang="en-US" altLang="en-US" sz="2400" dirty="0">
              <a:latin typeface="Times New Roman" charset="0"/>
              <a:cs typeface="Times New Roman" charset="0"/>
            </a:endParaRPr>
          </a:p>
          <a:p>
            <a:pPr algn="just" eaLnBrk="1" hangingPunct="1">
              <a:spcBef>
                <a:spcPts val="100"/>
              </a:spcBef>
            </a:pPr>
            <a:r>
              <a:rPr lang="en-US" altLang="en-US" sz="2400" dirty="0">
                <a:solidFill>
                  <a:srgbClr val="000000"/>
                </a:solidFill>
                <a:latin typeface="Times New Roman" charset="0"/>
                <a:cs typeface="Times New Roman" charset="0"/>
              </a:rPr>
              <a:t>		</a:t>
            </a:r>
            <a:r>
              <a:rPr lang="en-US" altLang="en-US" sz="2400" b="1" dirty="0" err="1">
                <a:latin typeface="Times New Roman" charset="0"/>
                <a:cs typeface="Times New Roman" charset="0"/>
              </a:rPr>
              <a:t>i</a:t>
            </a:r>
            <a:r>
              <a:rPr lang="en-US" altLang="en-US" sz="2400" b="1" dirty="0">
                <a:latin typeface="Times New Roman" charset="0"/>
                <a:cs typeface="Times New Roman" charset="0"/>
              </a:rPr>
              <a:t>)</a:t>
            </a:r>
            <a:r>
              <a:rPr lang="en-US" altLang="en-US" sz="2400" dirty="0">
                <a:latin typeface="Times New Roman" charset="0"/>
                <a:cs typeface="Times New Roman" charset="0"/>
              </a:rPr>
              <a:t>	</a:t>
            </a:r>
            <a:r>
              <a:rPr lang="en-US" altLang="en-US" sz="2400" dirty="0" err="1">
                <a:latin typeface="Times New Roman" charset="0"/>
                <a:cs typeface="Times New Roman" charset="0"/>
              </a:rPr>
              <a:t>Phosphatidyl</a:t>
            </a:r>
            <a:r>
              <a:rPr lang="en-US" altLang="en-US" sz="2400" dirty="0">
                <a:latin typeface="Times New Roman" charset="0"/>
                <a:cs typeface="Times New Roman" charset="0"/>
              </a:rPr>
              <a:t> </a:t>
            </a:r>
            <a:r>
              <a:rPr lang="en-US" altLang="en-US" sz="2400" dirty="0" err="1">
                <a:latin typeface="Times New Roman" charset="0"/>
                <a:cs typeface="Times New Roman" charset="0"/>
              </a:rPr>
              <a:t>inositol</a:t>
            </a:r>
            <a:endParaRPr lang="en-US" altLang="en-US" sz="2400" dirty="0">
              <a:latin typeface="Times New Roman" charset="0"/>
              <a:cs typeface="Times New Roman" charset="0"/>
            </a:endParaRPr>
          </a:p>
          <a:p>
            <a:pPr algn="just" eaLnBrk="1" hangingPunct="1">
              <a:spcBef>
                <a:spcPts val="100"/>
              </a:spcBef>
            </a:pPr>
            <a:r>
              <a:rPr lang="en-US" altLang="en-US" sz="2400" dirty="0">
                <a:latin typeface="Times New Roman" charset="0"/>
                <a:cs typeface="Times New Roman" charset="0"/>
              </a:rPr>
              <a:t>		</a:t>
            </a:r>
            <a:r>
              <a:rPr lang="en-US" altLang="en-US" sz="2400" b="1" dirty="0">
                <a:latin typeface="Times New Roman" charset="0"/>
                <a:cs typeface="Times New Roman" charset="0"/>
              </a:rPr>
              <a:t>ii)</a:t>
            </a:r>
            <a:r>
              <a:rPr lang="en-US" altLang="en-US" sz="2400" dirty="0">
                <a:latin typeface="Times New Roman" charset="0"/>
                <a:cs typeface="Times New Roman" charset="0"/>
              </a:rPr>
              <a:t> 	</a:t>
            </a:r>
            <a:r>
              <a:rPr lang="en-US" altLang="en-US" sz="2400" dirty="0" err="1">
                <a:latin typeface="Times New Roman" charset="0"/>
                <a:cs typeface="Times New Roman" charset="0"/>
              </a:rPr>
              <a:t>Phosphatidyl</a:t>
            </a:r>
            <a:r>
              <a:rPr lang="en-US" altLang="en-US" sz="2400" dirty="0">
                <a:latin typeface="Times New Roman" charset="0"/>
                <a:cs typeface="Times New Roman" charset="0"/>
              </a:rPr>
              <a:t> glycerol</a:t>
            </a:r>
          </a:p>
          <a:p>
            <a:pPr algn="just" eaLnBrk="1" hangingPunct="1">
              <a:spcBef>
                <a:spcPts val="100"/>
              </a:spcBef>
            </a:pPr>
            <a:r>
              <a:rPr lang="en-US" altLang="en-US" sz="2400" dirty="0">
                <a:latin typeface="Times New Roman" charset="0"/>
                <a:cs typeface="Times New Roman" charset="0"/>
              </a:rPr>
              <a:t>		</a:t>
            </a:r>
            <a:r>
              <a:rPr lang="en-US" altLang="en-US" sz="2400" b="1" dirty="0">
                <a:latin typeface="Times New Roman" charset="0"/>
                <a:cs typeface="Times New Roman" charset="0"/>
              </a:rPr>
              <a:t>iii)</a:t>
            </a:r>
            <a:r>
              <a:rPr lang="en-US" altLang="en-US" sz="2400" dirty="0">
                <a:latin typeface="Times New Roman" charset="0"/>
                <a:cs typeface="Times New Roman" charset="0"/>
              </a:rPr>
              <a:t>	</a:t>
            </a:r>
            <a:r>
              <a:rPr lang="en-US" altLang="en-US" sz="2400" dirty="0" err="1">
                <a:latin typeface="Times New Roman" charset="0"/>
                <a:cs typeface="Times New Roman" charset="0"/>
              </a:rPr>
              <a:t>Diphosphatidyl</a:t>
            </a:r>
            <a:r>
              <a:rPr lang="en-US" altLang="en-US" sz="2400" dirty="0">
                <a:latin typeface="Times New Roman" charset="0"/>
                <a:cs typeface="Times New Roman" charset="0"/>
              </a:rPr>
              <a:t> glycerol </a:t>
            </a:r>
          </a:p>
          <a:p>
            <a:pPr algn="just" eaLnBrk="1" hangingPunct="1">
              <a:spcBef>
                <a:spcPts val="100"/>
              </a:spcBef>
            </a:pPr>
            <a:r>
              <a:rPr lang="en-US" altLang="en-US" sz="2400" b="1" dirty="0">
                <a:latin typeface="Times New Roman" charset="0"/>
                <a:cs typeface="Times New Roman" charset="0"/>
              </a:rPr>
              <a:t>3. </a:t>
            </a:r>
            <a:r>
              <a:rPr lang="en-US" altLang="en-US" sz="2400" b="1" dirty="0" err="1">
                <a:latin typeface="Times New Roman" charset="0"/>
                <a:cs typeface="Times New Roman" charset="0"/>
              </a:rPr>
              <a:t>Plasmalogens</a:t>
            </a:r>
            <a:r>
              <a:rPr lang="en-US" altLang="en-US" sz="2400" b="1" dirty="0">
                <a:latin typeface="Times New Roman" charset="0"/>
                <a:cs typeface="Times New Roman" charset="0"/>
              </a:rPr>
              <a:t>, having long chain alcohol</a:t>
            </a:r>
            <a:endParaRPr lang="en-US" altLang="en-US" sz="2400" dirty="0">
              <a:latin typeface="Times New Roman" charset="0"/>
              <a:cs typeface="Times New Roman" charset="0"/>
            </a:endParaRPr>
          </a:p>
          <a:p>
            <a:pPr algn="just" eaLnBrk="1" hangingPunct="1">
              <a:spcBef>
                <a:spcPts val="100"/>
              </a:spcBef>
            </a:pPr>
            <a:r>
              <a:rPr lang="en-US" altLang="en-US" sz="2400" dirty="0">
                <a:solidFill>
                  <a:srgbClr val="000000"/>
                </a:solidFill>
                <a:latin typeface="Times New Roman" charset="0"/>
                <a:cs typeface="Times New Roman" charset="0"/>
              </a:rPr>
              <a:t>	</a:t>
            </a:r>
            <a:r>
              <a:rPr lang="en-US" altLang="en-US" sz="2400" b="1" dirty="0">
                <a:latin typeface="Times New Roman" charset="0"/>
                <a:cs typeface="Times New Roman" charset="0"/>
              </a:rPr>
              <a:t>	</a:t>
            </a:r>
            <a:r>
              <a:rPr lang="en-US" altLang="en-US" sz="2400" b="1" dirty="0" err="1">
                <a:latin typeface="Times New Roman" charset="0"/>
                <a:cs typeface="Times New Roman" charset="0"/>
              </a:rPr>
              <a:t>i</a:t>
            </a:r>
            <a:r>
              <a:rPr lang="en-US" altLang="en-US" sz="2400" b="1" dirty="0">
                <a:latin typeface="Times New Roman" charset="0"/>
                <a:cs typeface="Times New Roman" charset="0"/>
              </a:rPr>
              <a:t>) </a:t>
            </a:r>
            <a:r>
              <a:rPr lang="en-US" altLang="en-US" sz="2400" dirty="0">
                <a:latin typeface="Times New Roman" charset="0"/>
                <a:cs typeface="Times New Roman" charset="0"/>
              </a:rPr>
              <a:t>	</a:t>
            </a:r>
            <a:r>
              <a:rPr lang="en-US" altLang="en-US" sz="2400" dirty="0" err="1">
                <a:latin typeface="Times New Roman" charset="0"/>
                <a:cs typeface="Times New Roman" charset="0"/>
              </a:rPr>
              <a:t>Choline</a:t>
            </a:r>
            <a:r>
              <a:rPr lang="en-US" altLang="en-US" sz="2400" dirty="0">
                <a:latin typeface="Times New Roman" charset="0"/>
                <a:cs typeface="Times New Roman" charset="0"/>
              </a:rPr>
              <a:t> </a:t>
            </a:r>
            <a:r>
              <a:rPr lang="en-US" altLang="en-US" sz="2400" dirty="0" err="1">
                <a:latin typeface="Times New Roman" charset="0"/>
                <a:cs typeface="Times New Roman" charset="0"/>
              </a:rPr>
              <a:t>plasmalogen</a:t>
            </a:r>
            <a:endParaRPr lang="en-US" altLang="en-US" sz="2400" dirty="0">
              <a:latin typeface="Times New Roman" charset="0"/>
              <a:cs typeface="Times New Roman" charset="0"/>
            </a:endParaRPr>
          </a:p>
          <a:p>
            <a:pPr algn="just" eaLnBrk="1" hangingPunct="1">
              <a:spcBef>
                <a:spcPts val="100"/>
              </a:spcBef>
            </a:pPr>
            <a:r>
              <a:rPr lang="en-US" altLang="en-US" sz="2400" dirty="0">
                <a:latin typeface="Times New Roman" charset="0"/>
                <a:cs typeface="Times New Roman" charset="0"/>
              </a:rPr>
              <a:t>		</a:t>
            </a:r>
            <a:r>
              <a:rPr lang="en-US" altLang="en-US" sz="2400" b="1" dirty="0">
                <a:latin typeface="Times New Roman" charset="0"/>
                <a:cs typeface="Times New Roman" charset="0"/>
              </a:rPr>
              <a:t>ii)</a:t>
            </a:r>
            <a:r>
              <a:rPr lang="en-US" altLang="en-US" sz="2400" dirty="0">
                <a:latin typeface="Times New Roman" charset="0"/>
                <a:cs typeface="Times New Roman" charset="0"/>
              </a:rPr>
              <a:t> 	Ethanolamine </a:t>
            </a:r>
            <a:r>
              <a:rPr lang="en-US" altLang="en-US" sz="2400" dirty="0" err="1">
                <a:latin typeface="Times New Roman" charset="0"/>
                <a:cs typeface="Times New Roman" charset="0"/>
              </a:rPr>
              <a:t>plasmalogen</a:t>
            </a:r>
            <a:endParaRPr lang="en-US" altLang="en-US" sz="2400" dirty="0">
              <a:latin typeface="Times New Roman" charset="0"/>
              <a:cs typeface="Times New Roman" charset="0"/>
            </a:endParaRPr>
          </a:p>
          <a:p>
            <a:pPr algn="just" eaLnBrk="1" hangingPunct="1">
              <a:spcBef>
                <a:spcPts val="100"/>
              </a:spcBef>
            </a:pPr>
            <a:r>
              <a:rPr lang="en-US" altLang="en-US" sz="2400" b="1" dirty="0">
                <a:latin typeface="Times New Roman" charset="0"/>
                <a:cs typeface="Times New Roman" charset="0"/>
              </a:rPr>
              <a:t>4. </a:t>
            </a:r>
            <a:r>
              <a:rPr lang="en-US" altLang="en-US" sz="2400" b="1" dirty="0" err="1">
                <a:latin typeface="Times New Roman" charset="0"/>
                <a:cs typeface="Times New Roman" charset="0"/>
              </a:rPr>
              <a:t>Phospho</a:t>
            </a:r>
            <a:r>
              <a:rPr lang="en-US" altLang="en-US" sz="2400" b="1" dirty="0">
                <a:latin typeface="Times New Roman" charset="0"/>
                <a:cs typeface="Times New Roman" charset="0"/>
              </a:rPr>
              <a:t> </a:t>
            </a:r>
            <a:r>
              <a:rPr lang="en-US" altLang="en-US" sz="2400" b="1" dirty="0" err="1">
                <a:latin typeface="Times New Roman" charset="0"/>
                <a:cs typeface="Times New Roman" charset="0"/>
              </a:rPr>
              <a:t>sphingosides</a:t>
            </a:r>
            <a:r>
              <a:rPr lang="en-US" altLang="en-US" sz="2400" b="1" dirty="0">
                <a:latin typeface="Times New Roman" charset="0"/>
                <a:cs typeface="Times New Roman" charset="0"/>
              </a:rPr>
              <a:t>, with </a:t>
            </a:r>
            <a:r>
              <a:rPr lang="en-US" altLang="en-US" sz="2400" b="1" dirty="0" err="1">
                <a:latin typeface="Times New Roman" charset="0"/>
                <a:cs typeface="Times New Roman" charset="0"/>
              </a:rPr>
              <a:t>sphingosine</a:t>
            </a:r>
            <a:endParaRPr lang="en-US" altLang="en-US" sz="2400" dirty="0">
              <a:latin typeface="Times New Roman" charset="0"/>
              <a:cs typeface="Times New Roman" charset="0"/>
            </a:endParaRPr>
          </a:p>
          <a:p>
            <a:pPr algn="just" eaLnBrk="1" hangingPunct="1">
              <a:spcBef>
                <a:spcPts val="100"/>
              </a:spcBef>
            </a:pPr>
            <a:r>
              <a:rPr lang="en-US" altLang="en-US" sz="2400" dirty="0">
                <a:solidFill>
                  <a:srgbClr val="000000"/>
                </a:solidFill>
                <a:latin typeface="Times New Roman" charset="0"/>
                <a:cs typeface="Times New Roman" charset="0"/>
              </a:rPr>
              <a:t>			</a:t>
            </a:r>
            <a:r>
              <a:rPr lang="en-US" altLang="en-US" sz="2400" dirty="0" err="1">
                <a:solidFill>
                  <a:srgbClr val="000000"/>
                </a:solidFill>
                <a:latin typeface="Times New Roman" charset="0"/>
                <a:cs typeface="Times New Roman" charset="0"/>
              </a:rPr>
              <a:t>Sphingomyelin</a:t>
            </a:r>
            <a:endParaRPr lang="en-US" altLang="en-US" sz="2400" dirty="0">
              <a:latin typeface="Times New Roman" charset="0"/>
              <a:cs typeface="Times New Roman" charset="0"/>
            </a:endParaRPr>
          </a:p>
        </p:txBody>
      </p:sp>
      <p:sp>
        <p:nvSpPr>
          <p:cNvPr id="8" name="Rectangle 7"/>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a:defRPr/>
            </a:pPr>
            <a:r>
              <a:rPr lang="en-US" altLang="en-US" sz="2800" b="1" dirty="0">
                <a:solidFill>
                  <a:schemeClr val="bg1"/>
                </a:solidFill>
                <a:latin typeface="Times New Roman" pitchFamily="18" charset="0"/>
                <a:cs typeface="Times New Roman" pitchFamily="18" charset="0"/>
              </a:rPr>
              <a:t>Compound Lipids</a:t>
            </a:r>
            <a:endParaRPr lang="en-US" sz="2800" dirty="0">
              <a:solidFill>
                <a:schemeClr val="bg1"/>
              </a:solidFill>
            </a:endParaRPr>
          </a:p>
        </p:txBody>
      </p:sp>
      <p:cxnSp>
        <p:nvCxnSpPr>
          <p:cNvPr id="11" name="Straight Connector 10"/>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61722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endParaRPr lang="en-US" sz="3600" b="1" dirty="0" smtClean="0"/>
          </a:p>
          <a:p>
            <a:pPr marL="0" indent="0">
              <a:buNone/>
            </a:pPr>
            <a:r>
              <a:rPr lang="en-US" sz="3600" b="1" dirty="0"/>
              <a:t>2</a:t>
            </a:r>
            <a:r>
              <a:rPr lang="en-US" sz="3600" b="1" dirty="0" smtClean="0"/>
              <a:t>. Example of Non  Nitrogen containing  phospholipid </a:t>
            </a:r>
          </a:p>
          <a:p>
            <a:pPr marL="514350" indent="-514350">
              <a:buFont typeface="+mj-lt"/>
              <a:buAutoNum type="alphaLcParenR"/>
            </a:pPr>
            <a:r>
              <a:rPr lang="en-US" sz="3600" b="1" dirty="0" err="1" smtClean="0"/>
              <a:t>Phosphotidyl</a:t>
            </a:r>
            <a:r>
              <a:rPr lang="en-US" sz="3600" b="1" dirty="0" smtClean="0"/>
              <a:t> choline</a:t>
            </a:r>
            <a:endParaRPr lang="en-US" sz="3600" b="1" dirty="0"/>
          </a:p>
          <a:p>
            <a:pPr marL="514350" indent="-514350">
              <a:buFont typeface="+mj-lt"/>
              <a:buAutoNum type="alphaLcParenR"/>
            </a:pPr>
            <a:r>
              <a:rPr lang="en-US" sz="3600" b="1" dirty="0" err="1"/>
              <a:t>Cephalin</a:t>
            </a:r>
            <a:r>
              <a:rPr lang="en-US" sz="3600" b="1" dirty="0"/>
              <a:t> </a:t>
            </a:r>
            <a:endParaRPr lang="en-US" sz="3600" b="1" dirty="0" smtClean="0"/>
          </a:p>
          <a:p>
            <a:pPr marL="514350" indent="-514350">
              <a:buFont typeface="+mj-lt"/>
              <a:buAutoNum type="alphaLcParenR"/>
            </a:pPr>
            <a:r>
              <a:rPr lang="en-US" sz="3600" b="1" dirty="0" err="1" smtClean="0"/>
              <a:t>Cardiolipin</a:t>
            </a:r>
            <a:r>
              <a:rPr lang="en-US" sz="3600" b="1" dirty="0" smtClean="0"/>
              <a:t> </a:t>
            </a:r>
          </a:p>
          <a:p>
            <a:pPr marL="514350" indent="-514350">
              <a:buFont typeface="+mj-lt"/>
              <a:buAutoNum type="alphaLcParenR"/>
            </a:pPr>
            <a:r>
              <a:rPr lang="en-US" sz="3600" b="1" dirty="0" err="1" smtClean="0"/>
              <a:t>Phosphotidydyl</a:t>
            </a:r>
            <a:r>
              <a:rPr lang="en-US" sz="3600" b="1" dirty="0" smtClean="0"/>
              <a:t> Serine </a:t>
            </a:r>
            <a:endParaRPr lang="en-US" sz="3600" b="1" dirty="0"/>
          </a:p>
          <a:p>
            <a:pPr marL="514350" indent="-514350">
              <a:buFont typeface="+mj-lt"/>
              <a:buAutoNum type="alphaLcParenR"/>
            </a:pPr>
            <a:endParaRPr lang="en-US" sz="36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80681" y="3886201"/>
            <a:ext cx="3029918" cy="2657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60664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61722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endParaRPr lang="en-US" sz="3600" b="1" dirty="0" smtClean="0"/>
          </a:p>
          <a:p>
            <a:pPr marL="0" indent="0">
              <a:buNone/>
            </a:pPr>
            <a:r>
              <a:rPr lang="en-US" sz="3600" b="1" dirty="0" smtClean="0"/>
              <a:t>3. </a:t>
            </a:r>
            <a:r>
              <a:rPr lang="en-US" b="1" dirty="0" smtClean="0"/>
              <a:t>Antigenic property containing phospholipid </a:t>
            </a:r>
          </a:p>
          <a:p>
            <a:pPr marL="514350" indent="-514350">
              <a:buFont typeface="+mj-lt"/>
              <a:buAutoNum type="alphaLcParenR"/>
            </a:pPr>
            <a:r>
              <a:rPr lang="en-US" sz="3600" b="1" dirty="0" err="1" smtClean="0"/>
              <a:t>Phosphotidyl</a:t>
            </a:r>
            <a:r>
              <a:rPr lang="en-US" sz="3600" b="1" dirty="0" smtClean="0"/>
              <a:t> choline</a:t>
            </a:r>
            <a:endParaRPr lang="en-US" sz="3600" b="1" dirty="0"/>
          </a:p>
          <a:p>
            <a:pPr marL="514350" indent="-514350">
              <a:buFont typeface="+mj-lt"/>
              <a:buAutoNum type="alphaLcParenR"/>
            </a:pPr>
            <a:r>
              <a:rPr lang="en-US" sz="3600" b="1" dirty="0" err="1"/>
              <a:t>Cephalin</a:t>
            </a:r>
            <a:r>
              <a:rPr lang="en-US" sz="3600" b="1" dirty="0"/>
              <a:t> </a:t>
            </a:r>
            <a:endParaRPr lang="en-US" sz="3600" b="1" dirty="0" smtClean="0"/>
          </a:p>
          <a:p>
            <a:pPr marL="514350" indent="-514350">
              <a:buFont typeface="+mj-lt"/>
              <a:buAutoNum type="alphaLcParenR"/>
            </a:pPr>
            <a:r>
              <a:rPr lang="en-US" sz="3600" b="1" dirty="0" err="1" smtClean="0"/>
              <a:t>Phosphotidydyl</a:t>
            </a:r>
            <a:r>
              <a:rPr lang="en-US" sz="3600" b="1" dirty="0" smtClean="0"/>
              <a:t> Serine</a:t>
            </a:r>
          </a:p>
          <a:p>
            <a:pPr marL="514350" indent="-514350">
              <a:buFont typeface="+mj-lt"/>
              <a:buAutoNum type="alphaLcParenR"/>
            </a:pPr>
            <a:r>
              <a:rPr lang="en-US" sz="3600" b="1" dirty="0"/>
              <a:t> </a:t>
            </a:r>
            <a:r>
              <a:rPr lang="en-US" sz="3600" b="1" dirty="0" err="1"/>
              <a:t>Cardiolipin</a:t>
            </a:r>
            <a:r>
              <a:rPr lang="en-US" sz="3600" b="1" dirty="0"/>
              <a:t> </a:t>
            </a:r>
          </a:p>
          <a:p>
            <a:pPr marL="514350" indent="-514350">
              <a:buFont typeface="+mj-lt"/>
              <a:buAutoNum type="alphaLcParenR"/>
            </a:pPr>
            <a:endParaRPr lang="en-US" sz="3600" b="1" dirty="0"/>
          </a:p>
          <a:p>
            <a:pPr marL="514350" indent="-514350">
              <a:buFont typeface="+mj-lt"/>
              <a:buAutoNum type="alphaLcParenR"/>
            </a:pPr>
            <a:endParaRPr lang="en-US" sz="36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80681" y="3886201"/>
            <a:ext cx="3029918" cy="2657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765242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61722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endParaRPr lang="en-US" sz="3600" b="1" dirty="0" smtClean="0"/>
          </a:p>
          <a:p>
            <a:pPr marL="0" indent="0">
              <a:buNone/>
            </a:pPr>
            <a:r>
              <a:rPr lang="en-US" b="1" dirty="0"/>
              <a:t>4</a:t>
            </a:r>
            <a:r>
              <a:rPr lang="en-US" b="1" dirty="0" smtClean="0"/>
              <a:t>.Deficency of </a:t>
            </a:r>
            <a:r>
              <a:rPr lang="en-US" b="1" dirty="0" err="1" smtClean="0"/>
              <a:t>Sphingomylinase</a:t>
            </a:r>
            <a:r>
              <a:rPr lang="en-US" b="1" dirty="0" smtClean="0"/>
              <a:t> leads to</a:t>
            </a:r>
          </a:p>
          <a:p>
            <a:pPr marL="514350" indent="-514350">
              <a:buFont typeface="+mj-lt"/>
              <a:buAutoNum type="alphaLcParenR"/>
            </a:pPr>
            <a:r>
              <a:rPr lang="en-US" b="1" dirty="0" err="1"/>
              <a:t>Niemann</a:t>
            </a:r>
            <a:r>
              <a:rPr lang="en-US" b="1" dirty="0"/>
              <a:t>-pick </a:t>
            </a:r>
            <a:r>
              <a:rPr lang="en-US" b="1" dirty="0" smtClean="0"/>
              <a:t>disease</a:t>
            </a:r>
          </a:p>
          <a:p>
            <a:pPr marL="514350" indent="-514350">
              <a:buFont typeface="+mj-lt"/>
              <a:buAutoNum type="alphaLcParenR"/>
            </a:pPr>
            <a:r>
              <a:rPr lang="en-US" b="1" dirty="0"/>
              <a:t>Cirrhosis </a:t>
            </a:r>
          </a:p>
          <a:p>
            <a:pPr marL="514350" indent="-514350">
              <a:buFont typeface="+mj-lt"/>
              <a:buAutoNum type="alphaLcParenR"/>
            </a:pPr>
            <a:r>
              <a:rPr lang="en-US" b="1" dirty="0"/>
              <a:t>Liver failure </a:t>
            </a:r>
          </a:p>
          <a:p>
            <a:pPr marL="514350" indent="-514350">
              <a:buFont typeface="+mj-lt"/>
              <a:buAutoNum type="alphaLcParenR"/>
            </a:pPr>
            <a:r>
              <a:rPr lang="en-US" b="1" dirty="0"/>
              <a:t>Phrynoderma.</a:t>
            </a:r>
          </a:p>
          <a:p>
            <a:pPr marL="514350" indent="-514350">
              <a:buFont typeface="+mj-lt"/>
              <a:buAutoNum type="alphaLcParenR"/>
            </a:pPr>
            <a:endParaRPr lang="en-US" b="1" dirty="0" smtClean="0"/>
          </a:p>
          <a:p>
            <a:pPr marL="514350" indent="-514350">
              <a:buFont typeface="+mj-lt"/>
              <a:buAutoNum type="alphaLcParenR"/>
            </a:pPr>
            <a:endParaRPr lang="en-US" b="1" dirty="0" smtClean="0"/>
          </a:p>
          <a:p>
            <a:pPr marL="0" indent="0">
              <a:buNone/>
            </a:pPr>
            <a:endParaRPr lang="en-US" b="1" dirty="0" smtClean="0"/>
          </a:p>
          <a:p>
            <a:pPr marL="514350" indent="-514350">
              <a:buFont typeface="+mj-lt"/>
              <a:buAutoNum type="alphaLcParenR"/>
            </a:pPr>
            <a:endParaRPr lang="en-US" sz="3600" b="1" dirty="0"/>
          </a:p>
          <a:p>
            <a:pPr marL="514350" indent="-514350">
              <a:buFont typeface="+mj-lt"/>
              <a:buAutoNum type="alphaLcParenR"/>
            </a:pPr>
            <a:endParaRPr lang="en-US" sz="36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80681" y="3886201"/>
            <a:ext cx="3029918" cy="2657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6916527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61722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endParaRPr lang="en-US" sz="3600" b="1" dirty="0" smtClean="0"/>
          </a:p>
          <a:p>
            <a:pPr marL="0" indent="0">
              <a:buNone/>
            </a:pPr>
            <a:r>
              <a:rPr lang="en-US" sz="3600" b="1" dirty="0" smtClean="0"/>
              <a:t>5. Deficiency of Essential fatty acid leads to </a:t>
            </a:r>
          </a:p>
          <a:p>
            <a:pPr marL="514350" indent="-514350">
              <a:buFont typeface="+mj-lt"/>
              <a:buAutoNum type="alphaLcParenR"/>
            </a:pPr>
            <a:r>
              <a:rPr lang="en-US" sz="3600" b="1" dirty="0"/>
              <a:t>Respiratory distress syndrome’(RDS)</a:t>
            </a:r>
          </a:p>
          <a:p>
            <a:pPr marL="514350" indent="-514350">
              <a:buFont typeface="+mj-lt"/>
              <a:buAutoNum type="alphaLcParenR"/>
            </a:pPr>
            <a:r>
              <a:rPr lang="en-US" sz="3600" b="1" dirty="0" smtClean="0"/>
              <a:t>Cirrhosis </a:t>
            </a:r>
          </a:p>
          <a:p>
            <a:pPr marL="514350" indent="-514350">
              <a:buFont typeface="+mj-lt"/>
              <a:buAutoNum type="alphaLcParenR"/>
            </a:pPr>
            <a:r>
              <a:rPr lang="en-US" sz="3600" b="1" dirty="0" smtClean="0"/>
              <a:t>Liver failure </a:t>
            </a:r>
          </a:p>
          <a:p>
            <a:pPr marL="514350" indent="-514350">
              <a:buFont typeface="+mj-lt"/>
              <a:buAutoNum type="alphaLcParenR"/>
            </a:pPr>
            <a:r>
              <a:rPr lang="en-US" sz="3600" b="1" dirty="0"/>
              <a:t>Phrynoderma.</a:t>
            </a:r>
          </a:p>
          <a:p>
            <a:pPr marL="514350" indent="-514350">
              <a:buFont typeface="+mj-lt"/>
              <a:buAutoNum type="alphaLcParenR"/>
            </a:pPr>
            <a:endParaRPr lang="en-US" sz="36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3733800"/>
            <a:ext cx="3505200" cy="280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139454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SONGS WORLD\thanks_animated - Copy.gif"/>
          <p:cNvPicPr>
            <a:picLocks noGrp="1" noChangeAspect="1" noChangeArrowheads="1" noCro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81000"/>
            <a:ext cx="8534400" cy="6248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1611123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2099500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341407581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25015109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61722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endParaRPr lang="en-US" sz="3600" b="1" dirty="0" smtClean="0"/>
          </a:p>
          <a:p>
            <a:pPr marL="0" indent="0">
              <a:buNone/>
            </a:pPr>
            <a:r>
              <a:rPr lang="en-US" sz="3600" b="1" dirty="0"/>
              <a:t>3</a:t>
            </a:r>
            <a:r>
              <a:rPr lang="en-US" sz="3600" b="1" dirty="0" smtClean="0"/>
              <a:t>. Examples of </a:t>
            </a:r>
            <a:r>
              <a:rPr lang="en-US" sz="3600" b="1" dirty="0"/>
              <a:t>PUFA (Polyunsaturated fatty acid </a:t>
            </a:r>
            <a:r>
              <a:rPr lang="en-US" sz="3600" b="1" dirty="0" smtClean="0"/>
              <a:t>)</a:t>
            </a:r>
          </a:p>
          <a:p>
            <a:pPr marL="514350" indent="-514350">
              <a:buFont typeface="+mj-lt"/>
              <a:buAutoNum type="alphaLcParenR"/>
            </a:pPr>
            <a:r>
              <a:rPr lang="en-US" sz="3600" b="1" dirty="0" smtClean="0"/>
              <a:t>Lecithin </a:t>
            </a:r>
          </a:p>
          <a:p>
            <a:pPr marL="514350" indent="-514350">
              <a:buFont typeface="+mj-lt"/>
              <a:buAutoNum type="alphaLcParenR"/>
            </a:pPr>
            <a:r>
              <a:rPr lang="en-US" sz="3600" b="1" dirty="0" smtClean="0"/>
              <a:t>Palmitic acid</a:t>
            </a:r>
          </a:p>
          <a:p>
            <a:pPr marL="514350" indent="-514350">
              <a:buFont typeface="+mj-lt"/>
              <a:buAutoNum type="alphaLcParenR"/>
            </a:pPr>
            <a:r>
              <a:rPr lang="en-US" sz="3600" b="1" dirty="0" smtClean="0"/>
              <a:t>Linoleic  </a:t>
            </a:r>
            <a:r>
              <a:rPr lang="en-US" sz="3600" b="1" dirty="0"/>
              <a:t>fatty acid </a:t>
            </a:r>
          </a:p>
          <a:p>
            <a:pPr marL="514350" indent="-514350">
              <a:buFont typeface="+mj-lt"/>
              <a:buAutoNum type="alphaLcParenR"/>
            </a:pPr>
            <a:r>
              <a:rPr lang="en-US" sz="3600" b="1" dirty="0" smtClean="0"/>
              <a:t>Stearic acid </a:t>
            </a:r>
            <a:endParaRPr lang="en-US" sz="36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3733800"/>
            <a:ext cx="3505200" cy="280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446010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61722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endParaRPr lang="en-US" sz="3600" b="1" dirty="0" smtClean="0"/>
          </a:p>
          <a:p>
            <a:pPr marL="0" indent="0">
              <a:buNone/>
            </a:pPr>
            <a:r>
              <a:rPr lang="en-US" sz="3600" b="1" dirty="0"/>
              <a:t>4</a:t>
            </a:r>
            <a:r>
              <a:rPr lang="en-US" sz="3600" b="1" dirty="0" smtClean="0"/>
              <a:t>. Which form of lecithin act as </a:t>
            </a:r>
            <a:r>
              <a:rPr lang="en-US" sz="3600" b="1" u="sng" dirty="0" smtClean="0"/>
              <a:t>surfactant </a:t>
            </a:r>
          </a:p>
          <a:p>
            <a:pPr marL="514350" indent="-514350">
              <a:buFont typeface="+mj-lt"/>
              <a:buAutoNum type="alphaLcParenR"/>
            </a:pPr>
            <a:r>
              <a:rPr lang="en-US" sz="3600" b="1" dirty="0" smtClean="0"/>
              <a:t>Palmitic acid</a:t>
            </a:r>
          </a:p>
          <a:p>
            <a:pPr marL="514350" indent="-514350">
              <a:buFont typeface="+mj-lt"/>
              <a:buAutoNum type="alphaLcParenR"/>
            </a:pPr>
            <a:r>
              <a:rPr lang="en-US" sz="3600" b="1" dirty="0"/>
              <a:t>Dipalmitoyl </a:t>
            </a:r>
            <a:r>
              <a:rPr lang="en-US" sz="3600" b="1" dirty="0" smtClean="0"/>
              <a:t>lecithin</a:t>
            </a:r>
          </a:p>
          <a:p>
            <a:pPr marL="514350" indent="-514350">
              <a:buFont typeface="+mj-lt"/>
              <a:buAutoNum type="alphaLcParenR"/>
            </a:pPr>
            <a:r>
              <a:rPr lang="en-US" sz="3600" b="1" dirty="0" err="1" smtClean="0"/>
              <a:t>Cephalin</a:t>
            </a:r>
            <a:endParaRPr lang="en-US" sz="3600" b="1" dirty="0" smtClean="0"/>
          </a:p>
          <a:p>
            <a:pPr marL="514350" indent="-514350">
              <a:buFont typeface="+mj-lt"/>
              <a:buAutoNum type="alphaLcParenR"/>
            </a:pPr>
            <a:r>
              <a:rPr lang="en-US" sz="3600" b="1" dirty="0" smtClean="0"/>
              <a:t>Choline  </a:t>
            </a:r>
          </a:p>
          <a:p>
            <a:pPr marL="514350" indent="-514350">
              <a:buFont typeface="+mj-lt"/>
              <a:buAutoNum type="alphaLcParenR"/>
            </a:pPr>
            <a:endParaRPr lang="en-US" sz="3600" b="1" dirty="0"/>
          </a:p>
          <a:p>
            <a:pPr marL="514350" indent="-514350">
              <a:buFont typeface="+mj-lt"/>
              <a:buAutoNum type="alphaLcParenR"/>
            </a:pPr>
            <a:endParaRPr lang="en-US" sz="3600" b="1" dirty="0" smtClean="0"/>
          </a:p>
          <a:p>
            <a:pPr marL="514350" indent="-514350">
              <a:buFont typeface="+mj-lt"/>
              <a:buAutoNum type="alphaLcParenR"/>
            </a:pPr>
            <a:endParaRPr lang="en-US" sz="36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3733800"/>
            <a:ext cx="3505200" cy="280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44601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04800" y="838200"/>
            <a:ext cx="8535988" cy="5170488"/>
          </a:xfrm>
          <a:prstGeom prst="rect">
            <a:avLst/>
          </a:prstGeom>
          <a:noFill/>
          <a:ln w="9525">
            <a:noFill/>
            <a:miter lim="800000"/>
            <a:headEnd/>
            <a:tailEnd/>
          </a:ln>
          <a:effectLst/>
        </p:spPr>
        <p:txBody>
          <a:bodyPr>
            <a:spAutoFit/>
          </a:bodyPr>
          <a:lstStyle/>
          <a:p>
            <a:pPr marL="342900" indent="-342900" algn="just" eaLnBrk="1" hangingPunct="1">
              <a:spcBef>
                <a:spcPts val="575"/>
              </a:spcBef>
              <a:spcAft>
                <a:spcPts val="575"/>
              </a:spcAft>
            </a:pPr>
            <a:r>
              <a:rPr lang="en-US" altLang="en-US" sz="2400" b="1" dirty="0" smtClean="0">
                <a:solidFill>
                  <a:srgbClr val="0000FA"/>
                </a:solidFill>
                <a:latin typeface="Times New Roman" charset="0"/>
                <a:cs typeface="Times New Roman" charset="0"/>
              </a:rPr>
              <a:t> </a:t>
            </a:r>
            <a:endParaRPr lang="en-US" altLang="en-US" sz="2400" b="1" dirty="0">
              <a:solidFill>
                <a:srgbClr val="0000FA"/>
              </a:solidFill>
              <a:latin typeface="Times New Roman" charset="0"/>
              <a:cs typeface="Times New Roman" charset="0"/>
            </a:endParaRPr>
          </a:p>
          <a:p>
            <a:pPr marL="342900" indent="-342900" algn="just" eaLnBrk="1" hangingPunct="1">
              <a:spcBef>
                <a:spcPts val="575"/>
              </a:spcBef>
              <a:spcAft>
                <a:spcPts val="575"/>
              </a:spcAft>
              <a:buFontTx/>
              <a:buAutoNum type="alphaUcParenR"/>
            </a:pPr>
            <a:r>
              <a:rPr lang="en-US" altLang="en-US" sz="2400" b="1" dirty="0">
                <a:solidFill>
                  <a:srgbClr val="0000FA"/>
                </a:solidFill>
                <a:latin typeface="Times New Roman" charset="0"/>
                <a:cs typeface="Times New Roman" charset="0"/>
              </a:rPr>
              <a:t>Non-</a:t>
            </a:r>
            <a:r>
              <a:rPr lang="en-US" altLang="en-US" sz="2400" b="1" dirty="0" err="1">
                <a:solidFill>
                  <a:srgbClr val="0000FA"/>
                </a:solidFill>
                <a:latin typeface="Times New Roman" charset="0"/>
                <a:cs typeface="Times New Roman" charset="0"/>
              </a:rPr>
              <a:t>phosphorylated</a:t>
            </a:r>
            <a:r>
              <a:rPr lang="en-US" altLang="en-US" sz="2400" b="1" dirty="0">
                <a:solidFill>
                  <a:srgbClr val="0000FA"/>
                </a:solidFill>
                <a:latin typeface="Times New Roman" charset="0"/>
                <a:cs typeface="Times New Roman" charset="0"/>
              </a:rPr>
              <a:t> lipids</a:t>
            </a:r>
            <a:endParaRPr lang="en-US" altLang="en-US" sz="2400" dirty="0">
              <a:latin typeface="Times New Roman" charset="0"/>
              <a:cs typeface="Times New Roman" charset="0"/>
            </a:endParaRPr>
          </a:p>
          <a:p>
            <a:pPr marL="342900" indent="-342900" algn="just" eaLnBrk="1" hangingPunct="1">
              <a:spcBef>
                <a:spcPts val="575"/>
              </a:spcBef>
              <a:spcAft>
                <a:spcPts val="575"/>
              </a:spcAft>
            </a:pPr>
            <a:r>
              <a:rPr lang="en-US" altLang="en-US" sz="2400" b="1" dirty="0">
                <a:solidFill>
                  <a:srgbClr val="D27E32"/>
                </a:solidFill>
                <a:latin typeface="Times New Roman" charset="0"/>
                <a:cs typeface="Times New Roman" charset="0"/>
              </a:rPr>
              <a:t>	1. </a:t>
            </a:r>
            <a:r>
              <a:rPr lang="en-US" altLang="en-US" sz="2400" b="1" dirty="0" err="1">
                <a:solidFill>
                  <a:srgbClr val="D27E32"/>
                </a:solidFill>
                <a:latin typeface="Times New Roman" charset="0"/>
                <a:cs typeface="Times New Roman" charset="0"/>
              </a:rPr>
              <a:t>Glycosphingolipids</a:t>
            </a:r>
            <a:r>
              <a:rPr lang="en-US" altLang="en-US" sz="2400" b="1" dirty="0">
                <a:solidFill>
                  <a:srgbClr val="D27E32"/>
                </a:solidFill>
                <a:latin typeface="Times New Roman" charset="0"/>
                <a:cs typeface="Times New Roman" charset="0"/>
              </a:rPr>
              <a:t> (carbohydrate)</a:t>
            </a:r>
            <a:endParaRPr lang="en-US" altLang="en-US" sz="2400" dirty="0">
              <a:latin typeface="Times New Roman" charset="0"/>
              <a:cs typeface="Times New Roman" charset="0"/>
            </a:endParaRPr>
          </a:p>
          <a:p>
            <a:pPr marL="342900" indent="-342900" algn="just" eaLnBrk="1" hangingPunct="1">
              <a:spcBef>
                <a:spcPts val="575"/>
              </a:spcBef>
              <a:spcAft>
                <a:spcPts val="575"/>
              </a:spcAft>
            </a:pPr>
            <a:r>
              <a:rPr lang="en-US" altLang="en-US" sz="2400" dirty="0">
                <a:solidFill>
                  <a:srgbClr val="000000"/>
                </a:solidFill>
                <a:latin typeface="Times New Roman" charset="0"/>
                <a:cs typeface="Times New Roman" charset="0"/>
              </a:rPr>
              <a:t>		</a:t>
            </a:r>
            <a:r>
              <a:rPr lang="en-US" altLang="en-US" sz="2400" b="1" dirty="0" err="1">
                <a:latin typeface="Times New Roman" charset="0"/>
                <a:cs typeface="Times New Roman" charset="0"/>
              </a:rPr>
              <a:t>i</a:t>
            </a:r>
            <a:r>
              <a:rPr lang="en-US" altLang="en-US" sz="2400" b="1" dirty="0">
                <a:latin typeface="Times New Roman" charset="0"/>
                <a:cs typeface="Times New Roman" charset="0"/>
              </a:rPr>
              <a:t>) </a:t>
            </a:r>
            <a:r>
              <a:rPr lang="en-US" altLang="en-US" sz="2400" dirty="0">
                <a:latin typeface="Times New Roman" charset="0"/>
                <a:cs typeface="Times New Roman" charset="0"/>
              </a:rPr>
              <a:t>	</a:t>
            </a:r>
            <a:r>
              <a:rPr lang="en-US" altLang="en-US" sz="2400" dirty="0" err="1">
                <a:latin typeface="Times New Roman" charset="0"/>
                <a:cs typeface="Times New Roman" charset="0"/>
              </a:rPr>
              <a:t>Cerebrosides</a:t>
            </a:r>
            <a:r>
              <a:rPr lang="en-US" altLang="en-US" sz="2400" dirty="0">
                <a:latin typeface="Times New Roman" charset="0"/>
                <a:cs typeface="Times New Roman" charset="0"/>
              </a:rPr>
              <a:t> (</a:t>
            </a:r>
            <a:r>
              <a:rPr lang="en-US" altLang="en-US" sz="2400" dirty="0" err="1">
                <a:latin typeface="Times New Roman" charset="0"/>
                <a:cs typeface="Times New Roman" charset="0"/>
              </a:rPr>
              <a:t>ceramide</a:t>
            </a:r>
            <a:r>
              <a:rPr lang="en-US" altLang="en-US" sz="2400" dirty="0">
                <a:latin typeface="Times New Roman" charset="0"/>
                <a:cs typeface="Times New Roman" charset="0"/>
              </a:rPr>
              <a:t> </a:t>
            </a:r>
            <a:r>
              <a:rPr lang="en-US" altLang="en-US" sz="2400" dirty="0" err="1">
                <a:latin typeface="Times New Roman" charset="0"/>
                <a:cs typeface="Times New Roman" charset="0"/>
              </a:rPr>
              <a:t>monohexosides</a:t>
            </a:r>
            <a:r>
              <a:rPr lang="en-US" altLang="en-US" sz="2400" dirty="0">
                <a:latin typeface="Times New Roman" charset="0"/>
                <a:cs typeface="Times New Roman" charset="0"/>
              </a:rPr>
              <a:t>)</a:t>
            </a:r>
          </a:p>
          <a:p>
            <a:pPr marL="342900" indent="-342900" algn="just" eaLnBrk="1" hangingPunct="1">
              <a:spcBef>
                <a:spcPts val="575"/>
              </a:spcBef>
              <a:spcAft>
                <a:spcPts val="575"/>
              </a:spcAft>
            </a:pPr>
            <a:r>
              <a:rPr lang="en-US" altLang="en-US" sz="2400" dirty="0">
                <a:latin typeface="Times New Roman" charset="0"/>
                <a:cs typeface="Times New Roman" charset="0"/>
              </a:rPr>
              <a:t>		</a:t>
            </a:r>
            <a:r>
              <a:rPr lang="en-US" altLang="en-US" sz="2400" b="1" dirty="0">
                <a:latin typeface="Times New Roman" charset="0"/>
                <a:cs typeface="Times New Roman" charset="0"/>
              </a:rPr>
              <a:t>ii) </a:t>
            </a:r>
            <a:r>
              <a:rPr lang="en-US" altLang="en-US" sz="2400" dirty="0">
                <a:latin typeface="Times New Roman" charset="0"/>
                <a:cs typeface="Times New Roman" charset="0"/>
              </a:rPr>
              <a:t>	</a:t>
            </a:r>
            <a:r>
              <a:rPr lang="en-US" altLang="en-US" sz="2400" dirty="0" err="1">
                <a:latin typeface="Times New Roman" charset="0"/>
                <a:cs typeface="Times New Roman" charset="0"/>
              </a:rPr>
              <a:t>Globosides</a:t>
            </a:r>
            <a:r>
              <a:rPr lang="en-US" altLang="en-US" sz="2400" dirty="0">
                <a:latin typeface="Times New Roman" charset="0"/>
                <a:cs typeface="Times New Roman" charset="0"/>
              </a:rPr>
              <a:t> (</a:t>
            </a:r>
            <a:r>
              <a:rPr lang="en-US" altLang="en-US" sz="2400" dirty="0" err="1">
                <a:latin typeface="Times New Roman" charset="0"/>
                <a:cs typeface="Times New Roman" charset="0"/>
              </a:rPr>
              <a:t>ceramide</a:t>
            </a:r>
            <a:r>
              <a:rPr lang="en-US" altLang="en-US" sz="2400" dirty="0">
                <a:latin typeface="Times New Roman" charset="0"/>
                <a:cs typeface="Times New Roman" charset="0"/>
              </a:rPr>
              <a:t> oligosaccharides)</a:t>
            </a:r>
          </a:p>
          <a:p>
            <a:pPr marL="342900" indent="-342900" algn="just" eaLnBrk="1" hangingPunct="1">
              <a:spcBef>
                <a:spcPts val="575"/>
              </a:spcBef>
              <a:spcAft>
                <a:spcPts val="575"/>
              </a:spcAft>
            </a:pPr>
            <a:r>
              <a:rPr lang="en-US" altLang="en-US" sz="2400" dirty="0">
                <a:latin typeface="Times New Roman" charset="0"/>
                <a:cs typeface="Times New Roman" charset="0"/>
              </a:rPr>
              <a:t>		</a:t>
            </a:r>
            <a:r>
              <a:rPr lang="en-US" altLang="en-US" sz="2400" b="1" dirty="0">
                <a:latin typeface="Times New Roman" charset="0"/>
                <a:cs typeface="Times New Roman" charset="0"/>
              </a:rPr>
              <a:t>iii)</a:t>
            </a:r>
            <a:r>
              <a:rPr lang="en-US" altLang="en-US" sz="2400" dirty="0">
                <a:latin typeface="Times New Roman" charset="0"/>
                <a:cs typeface="Times New Roman" charset="0"/>
              </a:rPr>
              <a:t>	</a:t>
            </a:r>
            <a:r>
              <a:rPr lang="en-US" altLang="en-US" sz="2400" dirty="0" err="1">
                <a:latin typeface="Times New Roman" charset="0"/>
                <a:cs typeface="Times New Roman" charset="0"/>
              </a:rPr>
              <a:t>Gangliosides</a:t>
            </a:r>
            <a:r>
              <a:rPr lang="en-US" altLang="en-US" sz="2400" dirty="0">
                <a:latin typeface="Times New Roman" charset="0"/>
                <a:cs typeface="Times New Roman" charset="0"/>
              </a:rPr>
              <a:t> (having N-acetyl </a:t>
            </a:r>
            <a:r>
              <a:rPr lang="en-US" altLang="en-US" sz="2400" dirty="0" err="1">
                <a:latin typeface="Times New Roman" charset="0"/>
                <a:cs typeface="Times New Roman" charset="0"/>
              </a:rPr>
              <a:t>neuraminic</a:t>
            </a:r>
            <a:r>
              <a:rPr lang="en-US" altLang="en-US" sz="2400" dirty="0">
                <a:latin typeface="Times New Roman" charset="0"/>
                <a:cs typeface="Times New Roman" charset="0"/>
              </a:rPr>
              <a:t> acid)</a:t>
            </a:r>
          </a:p>
          <a:p>
            <a:pPr marL="342900" indent="-342900" algn="just" eaLnBrk="1" hangingPunct="1">
              <a:spcBef>
                <a:spcPts val="575"/>
              </a:spcBef>
              <a:spcAft>
                <a:spcPts val="575"/>
              </a:spcAft>
            </a:pPr>
            <a:r>
              <a:rPr lang="en-US" altLang="en-US" sz="2400" b="1" dirty="0">
                <a:solidFill>
                  <a:srgbClr val="D27E32"/>
                </a:solidFill>
                <a:latin typeface="Times New Roman" charset="0"/>
                <a:cs typeface="Times New Roman" charset="0"/>
              </a:rPr>
              <a:t>2. </a:t>
            </a:r>
            <a:r>
              <a:rPr lang="en-US" altLang="en-US" sz="2400" b="1" dirty="0" err="1">
                <a:solidFill>
                  <a:srgbClr val="D27E32"/>
                </a:solidFill>
                <a:latin typeface="Times New Roman" charset="0"/>
                <a:cs typeface="Times New Roman" charset="0"/>
              </a:rPr>
              <a:t>Sulpholipids</a:t>
            </a:r>
            <a:r>
              <a:rPr lang="en-US" altLang="en-US" sz="2400" b="1" dirty="0">
                <a:solidFill>
                  <a:srgbClr val="D27E32"/>
                </a:solidFill>
                <a:latin typeface="Times New Roman" charset="0"/>
                <a:cs typeface="Times New Roman" charset="0"/>
              </a:rPr>
              <a:t> or </a:t>
            </a:r>
            <a:r>
              <a:rPr lang="en-US" altLang="en-US" sz="2400" b="1" dirty="0" err="1">
                <a:solidFill>
                  <a:srgbClr val="D27E32"/>
                </a:solidFill>
                <a:latin typeface="Times New Roman" charset="0"/>
                <a:cs typeface="Times New Roman" charset="0"/>
              </a:rPr>
              <a:t>sulfatides</a:t>
            </a:r>
            <a:endParaRPr lang="en-US" altLang="en-US" sz="2400" dirty="0">
              <a:latin typeface="Times New Roman" charset="0"/>
              <a:cs typeface="Times New Roman" charset="0"/>
            </a:endParaRPr>
          </a:p>
          <a:p>
            <a:pPr marL="342900" indent="-342900" algn="just" eaLnBrk="1" hangingPunct="1">
              <a:spcBef>
                <a:spcPts val="575"/>
              </a:spcBef>
              <a:spcAft>
                <a:spcPts val="575"/>
              </a:spcAft>
            </a:pPr>
            <a:r>
              <a:rPr lang="en-US" altLang="en-US" sz="2400" dirty="0">
                <a:solidFill>
                  <a:srgbClr val="000000"/>
                </a:solidFill>
                <a:latin typeface="Times New Roman" charset="0"/>
                <a:cs typeface="Times New Roman" charset="0"/>
              </a:rPr>
              <a:t>	</a:t>
            </a:r>
            <a:r>
              <a:rPr lang="en-US" altLang="en-US" sz="2400" b="1" dirty="0">
                <a:latin typeface="Times New Roman" charset="0"/>
                <a:cs typeface="Times New Roman" charset="0"/>
              </a:rPr>
              <a:t>	</a:t>
            </a:r>
            <a:r>
              <a:rPr lang="en-US" altLang="en-US" sz="2400" b="1" dirty="0" err="1">
                <a:latin typeface="Times New Roman" charset="0"/>
                <a:cs typeface="Times New Roman" charset="0"/>
              </a:rPr>
              <a:t>i</a:t>
            </a:r>
            <a:r>
              <a:rPr lang="en-US" altLang="en-US" sz="2400" b="1" dirty="0">
                <a:latin typeface="Times New Roman" charset="0"/>
                <a:cs typeface="Times New Roman" charset="0"/>
              </a:rPr>
              <a:t>)</a:t>
            </a:r>
            <a:r>
              <a:rPr lang="en-US" altLang="en-US" sz="2400" dirty="0">
                <a:latin typeface="Times New Roman" charset="0"/>
                <a:cs typeface="Times New Roman" charset="0"/>
              </a:rPr>
              <a:t> 	</a:t>
            </a:r>
            <a:r>
              <a:rPr lang="en-US" altLang="en-US" sz="2400" dirty="0" err="1">
                <a:latin typeface="Times New Roman" charset="0"/>
                <a:cs typeface="Times New Roman" charset="0"/>
              </a:rPr>
              <a:t>Sulphated</a:t>
            </a:r>
            <a:r>
              <a:rPr lang="en-US" altLang="en-US" sz="2400" dirty="0">
                <a:latin typeface="Times New Roman" charset="0"/>
                <a:cs typeface="Times New Roman" charset="0"/>
              </a:rPr>
              <a:t> </a:t>
            </a:r>
            <a:r>
              <a:rPr lang="en-US" altLang="en-US" sz="2400" dirty="0" err="1">
                <a:latin typeface="Times New Roman" charset="0"/>
                <a:cs typeface="Times New Roman" charset="0"/>
              </a:rPr>
              <a:t>cerebrosides</a:t>
            </a:r>
            <a:endParaRPr lang="en-US" altLang="en-US" sz="2400" dirty="0">
              <a:latin typeface="Times New Roman" charset="0"/>
              <a:cs typeface="Times New Roman" charset="0"/>
            </a:endParaRPr>
          </a:p>
          <a:p>
            <a:pPr marL="342900" indent="-342900" algn="just" eaLnBrk="1" hangingPunct="1">
              <a:spcBef>
                <a:spcPts val="575"/>
              </a:spcBef>
              <a:spcAft>
                <a:spcPts val="575"/>
              </a:spcAft>
            </a:pPr>
            <a:r>
              <a:rPr lang="en-US" altLang="en-US" sz="2400" dirty="0">
                <a:latin typeface="Times New Roman" charset="0"/>
                <a:cs typeface="Times New Roman" charset="0"/>
              </a:rPr>
              <a:t>	</a:t>
            </a:r>
            <a:r>
              <a:rPr lang="en-US" altLang="en-US" sz="2400" b="1" dirty="0">
                <a:latin typeface="Times New Roman" charset="0"/>
                <a:cs typeface="Times New Roman" charset="0"/>
              </a:rPr>
              <a:t>	ii)</a:t>
            </a:r>
            <a:r>
              <a:rPr lang="en-US" altLang="en-US" sz="2400" dirty="0">
                <a:latin typeface="Times New Roman" charset="0"/>
                <a:cs typeface="Times New Roman" charset="0"/>
              </a:rPr>
              <a:t>	</a:t>
            </a:r>
            <a:r>
              <a:rPr lang="en-US" altLang="en-US" sz="2400" dirty="0" err="1">
                <a:latin typeface="Times New Roman" charset="0"/>
                <a:cs typeface="Times New Roman" charset="0"/>
              </a:rPr>
              <a:t>Sulphated</a:t>
            </a:r>
            <a:r>
              <a:rPr lang="en-US" altLang="en-US" sz="2400" dirty="0">
                <a:latin typeface="Times New Roman" charset="0"/>
                <a:cs typeface="Times New Roman" charset="0"/>
              </a:rPr>
              <a:t> </a:t>
            </a:r>
            <a:r>
              <a:rPr lang="en-US" altLang="en-US" sz="2400" dirty="0" err="1">
                <a:latin typeface="Times New Roman" charset="0"/>
                <a:cs typeface="Times New Roman" charset="0"/>
              </a:rPr>
              <a:t>globosides</a:t>
            </a:r>
            <a:endParaRPr lang="en-US" altLang="en-US" sz="2400" dirty="0">
              <a:latin typeface="Times New Roman" charset="0"/>
              <a:cs typeface="Times New Roman" charset="0"/>
            </a:endParaRPr>
          </a:p>
          <a:p>
            <a:pPr marL="342900" indent="-342900" algn="just" eaLnBrk="1" hangingPunct="1">
              <a:spcBef>
                <a:spcPts val="575"/>
              </a:spcBef>
              <a:spcAft>
                <a:spcPts val="575"/>
              </a:spcAft>
            </a:pPr>
            <a:r>
              <a:rPr lang="en-US" altLang="en-US" sz="2400" dirty="0">
                <a:latin typeface="Times New Roman" charset="0"/>
                <a:cs typeface="Times New Roman" charset="0"/>
              </a:rPr>
              <a:t>		</a:t>
            </a:r>
            <a:r>
              <a:rPr lang="en-US" altLang="en-US" sz="2400" b="1" dirty="0">
                <a:latin typeface="Times New Roman" charset="0"/>
                <a:cs typeface="Times New Roman" charset="0"/>
              </a:rPr>
              <a:t>iii)</a:t>
            </a:r>
            <a:r>
              <a:rPr lang="en-US" altLang="en-US" sz="2400" dirty="0">
                <a:latin typeface="Times New Roman" charset="0"/>
                <a:cs typeface="Times New Roman" charset="0"/>
              </a:rPr>
              <a:t>	</a:t>
            </a:r>
            <a:r>
              <a:rPr lang="en-US" altLang="en-US" sz="2400" dirty="0" err="1">
                <a:latin typeface="Times New Roman" charset="0"/>
                <a:cs typeface="Times New Roman" charset="0"/>
              </a:rPr>
              <a:t>Sulphated</a:t>
            </a:r>
            <a:r>
              <a:rPr lang="en-US" altLang="en-US" sz="2400" dirty="0">
                <a:latin typeface="Times New Roman" charset="0"/>
                <a:cs typeface="Times New Roman" charset="0"/>
              </a:rPr>
              <a:t> </a:t>
            </a:r>
            <a:r>
              <a:rPr lang="en-US" altLang="en-US" sz="2400" dirty="0" err="1">
                <a:latin typeface="Times New Roman" charset="0"/>
                <a:cs typeface="Times New Roman" charset="0"/>
              </a:rPr>
              <a:t>gangliosides</a:t>
            </a:r>
            <a:r>
              <a:rPr lang="en-US" altLang="en-US" sz="2400" dirty="0">
                <a:latin typeface="Times New Roman" charset="0"/>
                <a:cs typeface="Times New Roman" charset="0"/>
              </a:rPr>
              <a:t> </a:t>
            </a:r>
          </a:p>
        </p:txBody>
      </p:sp>
      <p:sp>
        <p:nvSpPr>
          <p:cNvPr id="6" name="Rectangle 5"/>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a:defRPr/>
            </a:pPr>
            <a:r>
              <a:rPr lang="en-US" altLang="en-US" sz="2800" b="1" dirty="0">
                <a:solidFill>
                  <a:schemeClr val="bg1"/>
                </a:solidFill>
                <a:latin typeface="Times New Roman" pitchFamily="18" charset="0"/>
                <a:cs typeface="Times New Roman" pitchFamily="18" charset="0"/>
              </a:rPr>
              <a:t>Compound Lipids Continued</a:t>
            </a:r>
            <a:endParaRPr lang="en-US" sz="2800" dirty="0">
              <a:solidFill>
                <a:schemeClr val="bg1"/>
              </a:solidFill>
              <a:latin typeface="Times New Roman" pitchFamily="18" charset="0"/>
              <a:cs typeface="Times New Roman" pitchFamily="18" charset="0"/>
            </a:endParaRPr>
          </a:p>
        </p:txBody>
      </p:sp>
      <p:cxnSp>
        <p:nvCxnSpPr>
          <p:cNvPr id="9" name="Straight Connector 8"/>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61722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endParaRPr lang="en-US" sz="3600" b="1" dirty="0" smtClean="0"/>
          </a:p>
          <a:p>
            <a:pPr marL="0" indent="0">
              <a:buNone/>
            </a:pPr>
            <a:r>
              <a:rPr lang="en-US" sz="3600" b="1" dirty="0" smtClean="0"/>
              <a:t>5</a:t>
            </a:r>
            <a:r>
              <a:rPr lang="en-US" sz="3600" b="1" dirty="0"/>
              <a:t>. Low level of surfactant </a:t>
            </a:r>
            <a:r>
              <a:rPr lang="en-US" sz="3600" b="1" u="sng" dirty="0"/>
              <a:t>Dipalmitoyl </a:t>
            </a:r>
            <a:r>
              <a:rPr lang="en-US" sz="3600" b="1" u="sng" dirty="0" smtClean="0"/>
              <a:t>lecithin </a:t>
            </a:r>
            <a:r>
              <a:rPr lang="en-US" sz="3600" b="1" dirty="0"/>
              <a:t>leads to </a:t>
            </a:r>
          </a:p>
          <a:p>
            <a:pPr marL="514350" indent="-514350">
              <a:buFont typeface="+mj-lt"/>
              <a:buAutoNum type="alphaLcParenR"/>
            </a:pPr>
            <a:r>
              <a:rPr lang="en-US" sz="3600" b="1" dirty="0" smtClean="0"/>
              <a:t>Night blindness</a:t>
            </a:r>
          </a:p>
          <a:p>
            <a:pPr marL="514350" indent="-514350">
              <a:buFont typeface="+mj-lt"/>
              <a:buAutoNum type="alphaLcParenR"/>
            </a:pPr>
            <a:r>
              <a:rPr lang="en-US" sz="3600" b="1" dirty="0" smtClean="0"/>
              <a:t>Diabetes </a:t>
            </a:r>
          </a:p>
          <a:p>
            <a:pPr marL="514350" indent="-514350">
              <a:buFont typeface="+mj-lt"/>
              <a:buAutoNum type="alphaLcParenR"/>
            </a:pPr>
            <a:r>
              <a:rPr lang="en-US" sz="3600" b="1" dirty="0"/>
              <a:t>Respiratory distress syndrome’(RDS)</a:t>
            </a:r>
          </a:p>
          <a:p>
            <a:pPr marL="514350" indent="-514350">
              <a:buFont typeface="+mj-lt"/>
              <a:buAutoNum type="alphaLcParenR"/>
            </a:pPr>
            <a:r>
              <a:rPr lang="en-US" sz="3600" b="1" dirty="0"/>
              <a:t>Phrynoderma.</a:t>
            </a:r>
            <a:endParaRPr lang="en-US" sz="3600" b="1" dirty="0" smtClean="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70794" y="4277932"/>
            <a:ext cx="2839806" cy="227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4460103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SONGS WORLD\thanks_animated - Copy.gif"/>
          <p:cNvPicPr>
            <a:picLocks noGrp="1" noChangeAspect="1" noChangeArrowheads="1" noCro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81000"/>
            <a:ext cx="8534400" cy="6248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3044484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83262122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SONGS WORLD\thanks_animated - Copy.gif"/>
          <p:cNvPicPr>
            <a:picLocks noGrp="1" noChangeAspect="1" noChangeArrowheads="1" noCro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81000"/>
            <a:ext cx="8534400" cy="6248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7866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81000" y="381000"/>
            <a:ext cx="8382000" cy="5334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dirty="0" smtClean="0"/>
              <a:t>Classification of Lipids</a:t>
            </a:r>
            <a:endParaRPr lang="en-US" dirty="0" smtClean="0"/>
          </a:p>
        </p:txBody>
      </p:sp>
      <p:pic>
        <p:nvPicPr>
          <p:cNvPr id="10243" name="Content Placeholder 5" descr="http://biosiva.50webs.org/lip01.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28600" y="990600"/>
            <a:ext cx="8610600" cy="5638800"/>
          </a:xfrm>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33199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Autofit/>
          </a:bodyPr>
          <a:lstStyle/>
          <a:p>
            <a:pPr algn="ctr">
              <a:buNone/>
            </a:pPr>
            <a:r>
              <a:rPr lang="en-IN" sz="3600" b="1" dirty="0" smtClean="0"/>
              <a:t>I Simple lipids</a:t>
            </a:r>
          </a:p>
          <a:p>
            <a:pPr indent="84138">
              <a:spcBef>
                <a:spcPts val="575"/>
              </a:spcBef>
              <a:spcAft>
                <a:spcPts val="1000"/>
              </a:spcAft>
              <a:buFont typeface="+mj-lt"/>
              <a:buAutoNum type="alphaLcParenR"/>
              <a:defRPr/>
            </a:pPr>
            <a:r>
              <a:rPr lang="en-US" altLang="en-US" sz="3600" b="1" dirty="0" smtClean="0">
                <a:latin typeface="Times New Roman" pitchFamily="18" charset="0"/>
                <a:cs typeface="Times New Roman" pitchFamily="18" charset="0"/>
              </a:rPr>
              <a:t>	</a:t>
            </a:r>
            <a:r>
              <a:rPr lang="en-US" altLang="en-US" sz="3600" b="1" dirty="0" err="1" smtClean="0">
                <a:latin typeface="Times New Roman" pitchFamily="18" charset="0"/>
                <a:cs typeface="Times New Roman" pitchFamily="18" charset="0"/>
              </a:rPr>
              <a:t>Triacyl</a:t>
            </a:r>
            <a:r>
              <a:rPr lang="en-US" altLang="en-US" sz="3600" b="1" dirty="0" smtClean="0">
                <a:latin typeface="Times New Roman" pitchFamily="18" charset="0"/>
                <a:cs typeface="Times New Roman" pitchFamily="18" charset="0"/>
              </a:rPr>
              <a:t> glycerol or Triglycerides or neutral fat</a:t>
            </a:r>
          </a:p>
          <a:p>
            <a:pPr indent="-17463">
              <a:spcBef>
                <a:spcPts val="575"/>
              </a:spcBef>
              <a:spcAft>
                <a:spcPts val="1000"/>
              </a:spcAft>
              <a:buFont typeface="+mj-lt"/>
              <a:buAutoNum type="alphaLcParenR"/>
              <a:defRPr/>
            </a:pPr>
            <a:r>
              <a:rPr lang="en-US" altLang="en-US" sz="3600" b="1" dirty="0" smtClean="0">
                <a:latin typeface="Times New Roman" pitchFamily="18" charset="0"/>
                <a:cs typeface="Times New Roman" pitchFamily="18" charset="0"/>
              </a:rPr>
              <a:t>	Waxes</a:t>
            </a:r>
          </a:p>
          <a:p>
            <a:pPr>
              <a:buNone/>
            </a:pPr>
            <a:endParaRPr lang="en-IN" sz="1600" b="1" dirty="0" smtClean="0"/>
          </a:p>
          <a:p>
            <a:pPr>
              <a:buNone/>
            </a:pPr>
            <a:endParaRPr lang="en-IN" sz="1600" b="1"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381000" y="76200"/>
            <a:ext cx="8382000" cy="762000"/>
          </a:xfrm>
        </p:spPr>
        <p:txBody>
          <a:bodyPr/>
          <a:lstStyle/>
          <a:p>
            <a:endParaRPr lang="en-US" b="1" smtClean="0"/>
          </a:p>
        </p:txBody>
      </p:sp>
      <p:sp>
        <p:nvSpPr>
          <p:cNvPr id="10245" name="Rectangle 5"/>
          <p:cNvSpPr>
            <a:spLocks noGrp="1" noChangeArrowheads="1"/>
          </p:cNvSpPr>
          <p:nvPr>
            <p:ph idx="1"/>
          </p:nvPr>
        </p:nvSpPr>
        <p:spPr>
          <a:xfrm>
            <a:off x="76200" y="0"/>
            <a:ext cx="8991600" cy="6858000"/>
          </a:xfrm>
        </p:spPr>
        <p:style>
          <a:lnRef idx="2">
            <a:schemeClr val="dk1"/>
          </a:lnRef>
          <a:fillRef idx="1">
            <a:schemeClr val="lt1"/>
          </a:fillRef>
          <a:effectRef idx="0">
            <a:schemeClr val="dk1"/>
          </a:effectRef>
          <a:fontRef idx="minor">
            <a:schemeClr val="dk1"/>
          </a:fontRef>
        </p:style>
        <p:txBody>
          <a:bodyPr/>
          <a:lstStyle/>
          <a:p>
            <a:pPr>
              <a:buFontTx/>
              <a:buNone/>
            </a:pPr>
            <a:r>
              <a:rPr lang="en-US" sz="3600" b="1" u="sng" dirty="0" smtClean="0"/>
              <a:t>1 .SIMPLE LIPIDS</a:t>
            </a:r>
          </a:p>
          <a:p>
            <a:pPr>
              <a:buFontTx/>
              <a:buNone/>
            </a:pPr>
            <a:r>
              <a:rPr lang="en-US" b="1" dirty="0" err="1" smtClean="0"/>
              <a:t>Def</a:t>
            </a:r>
            <a:r>
              <a:rPr lang="en-US" b="1" dirty="0" smtClean="0"/>
              <a:t>: </a:t>
            </a:r>
            <a:r>
              <a:rPr lang="en-US" sz="2800" b="1" dirty="0" smtClean="0"/>
              <a:t>ESTERS OF FATTY ACIDS WITH  DIFFERENT ALCOHOLS. (Glycerol)</a:t>
            </a:r>
          </a:p>
          <a:p>
            <a:pPr>
              <a:buFontTx/>
              <a:buNone/>
            </a:pPr>
            <a:endParaRPr lang="en-US" sz="2800" b="1" dirty="0" smtClean="0"/>
          </a:p>
          <a:p>
            <a:pPr>
              <a:buFontTx/>
              <a:buNone/>
            </a:pPr>
            <a:r>
              <a:rPr lang="en-US" sz="2800" b="1" dirty="0" smtClean="0"/>
              <a:t>a). FATS &amp; OILS</a:t>
            </a:r>
          </a:p>
          <a:p>
            <a:pPr>
              <a:buFontTx/>
              <a:buNone/>
            </a:pPr>
            <a:endParaRPr lang="en-US" sz="2800" b="1" dirty="0" smtClean="0"/>
          </a:p>
          <a:p>
            <a:pPr>
              <a:buFontTx/>
              <a:buNone/>
            </a:pPr>
            <a:r>
              <a:rPr lang="en-US" sz="2800" b="1" dirty="0" smtClean="0"/>
              <a:t>b). WAXES</a:t>
            </a:r>
          </a:p>
        </p:txBody>
      </p:sp>
      <p:pic>
        <p:nvPicPr>
          <p:cNvPr id="10246"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8104" y="4437112"/>
            <a:ext cx="2514600" cy="187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247" name="Picture 7" descr="triacylglycerid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77000" y="1828800"/>
            <a:ext cx="2014537"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3568" y="3842025"/>
            <a:ext cx="3201698" cy="3015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889920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checkerboard(across)">
                                      <p:cBhvr>
                                        <p:cTn id="7" dur="500"/>
                                        <p:tgtEl>
                                          <p:spTgt spid="10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0245">
                                            <p:txEl>
                                              <p:pRg st="3" end="3"/>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245">
                                            <p:txEl>
                                              <p:pRg st="5" end="5"/>
                                            </p:txEl>
                                          </p:spTgt>
                                        </p:tgtEl>
                                        <p:attrNameLst>
                                          <p:attrName>style.visibility</p:attrName>
                                        </p:attrNameLst>
                                      </p:cBhvr>
                                      <p:to>
                                        <p:strVal val="visible"/>
                                      </p:to>
                                    </p:set>
                                  </p:childTnLst>
                                </p:cTn>
                              </p:par>
                            </p:childTnLst>
                          </p:cTn>
                        </p:par>
                        <p:par>
                          <p:cTn id="16" fill="hold" nodeType="afterGroup">
                            <p:stCondLst>
                              <p:cond delay="500"/>
                            </p:stCondLst>
                            <p:childTnLst>
                              <p:par>
                                <p:cTn id="17" presetID="54" presetClass="entr" presetSubtype="0" accel="100000" fill="hold" nodeType="afterEffect">
                                  <p:stCondLst>
                                    <p:cond delay="0"/>
                                  </p:stCondLst>
                                  <p:childTnLst>
                                    <p:set>
                                      <p:cBhvr>
                                        <p:cTn id="18" dur="1" fill="hold">
                                          <p:stCondLst>
                                            <p:cond delay="0"/>
                                          </p:stCondLst>
                                        </p:cTn>
                                        <p:tgtEl>
                                          <p:spTgt spid="10246"/>
                                        </p:tgtEl>
                                        <p:attrNameLst>
                                          <p:attrName>style.visibility</p:attrName>
                                        </p:attrNameLst>
                                      </p:cBhvr>
                                      <p:to>
                                        <p:strVal val="visible"/>
                                      </p:to>
                                    </p:set>
                                    <p:anim calcmode="lin" valueType="num">
                                      <p:cBhvr>
                                        <p:cTn id="19" dur="1000" fill="hold"/>
                                        <p:tgtEl>
                                          <p:spTgt spid="10246"/>
                                        </p:tgtEl>
                                        <p:attrNameLst>
                                          <p:attrName>ppt_w</p:attrName>
                                        </p:attrNameLst>
                                      </p:cBhvr>
                                      <p:tavLst>
                                        <p:tav tm="0">
                                          <p:val>
                                            <p:strVal val="#ppt_w*0.05"/>
                                          </p:val>
                                        </p:tav>
                                        <p:tav tm="100000">
                                          <p:val>
                                            <p:strVal val="#ppt_w"/>
                                          </p:val>
                                        </p:tav>
                                      </p:tavLst>
                                    </p:anim>
                                    <p:anim calcmode="lin" valueType="num">
                                      <p:cBhvr>
                                        <p:cTn id="20" dur="1000" fill="hold"/>
                                        <p:tgtEl>
                                          <p:spTgt spid="10246"/>
                                        </p:tgtEl>
                                        <p:attrNameLst>
                                          <p:attrName>ppt_h</p:attrName>
                                        </p:attrNameLst>
                                      </p:cBhvr>
                                      <p:tavLst>
                                        <p:tav tm="0">
                                          <p:val>
                                            <p:strVal val="#ppt_h"/>
                                          </p:val>
                                        </p:tav>
                                        <p:tav tm="100000">
                                          <p:val>
                                            <p:strVal val="#ppt_h"/>
                                          </p:val>
                                        </p:tav>
                                      </p:tavLst>
                                    </p:anim>
                                    <p:anim calcmode="lin" valueType="num">
                                      <p:cBhvr>
                                        <p:cTn id="21" dur="1000" fill="hold"/>
                                        <p:tgtEl>
                                          <p:spTgt spid="10246"/>
                                        </p:tgtEl>
                                        <p:attrNameLst>
                                          <p:attrName>ppt_x</p:attrName>
                                        </p:attrNameLst>
                                      </p:cBhvr>
                                      <p:tavLst>
                                        <p:tav tm="0">
                                          <p:val>
                                            <p:strVal val="#ppt_x-.2"/>
                                          </p:val>
                                        </p:tav>
                                        <p:tav tm="100000">
                                          <p:val>
                                            <p:strVal val="#ppt_x"/>
                                          </p:val>
                                        </p:tav>
                                      </p:tavLst>
                                    </p:anim>
                                    <p:anim calcmode="lin" valueType="num">
                                      <p:cBhvr>
                                        <p:cTn id="22" dur="1000" fill="hold"/>
                                        <p:tgtEl>
                                          <p:spTgt spid="10246"/>
                                        </p:tgtEl>
                                        <p:attrNameLst>
                                          <p:attrName>ppt_y</p:attrName>
                                        </p:attrNameLst>
                                      </p:cBhvr>
                                      <p:tavLst>
                                        <p:tav tm="0">
                                          <p:val>
                                            <p:strVal val="#ppt_y"/>
                                          </p:val>
                                        </p:tav>
                                        <p:tav tm="100000">
                                          <p:val>
                                            <p:strVal val="#ppt_y"/>
                                          </p:val>
                                        </p:tav>
                                      </p:tavLst>
                                    </p:anim>
                                    <p:animEffect transition="in" filter="fade">
                                      <p:cBhvr>
                                        <p:cTn id="23" dur="1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152400"/>
            <a:ext cx="8382000" cy="1066800"/>
          </a:xfrm>
        </p:spPr>
        <p:txBody>
          <a:bodyPr/>
          <a:lstStyle/>
          <a:p>
            <a:endParaRPr lang="en-US" b="1" smtClean="0"/>
          </a:p>
        </p:txBody>
      </p:sp>
      <p:sp>
        <p:nvSpPr>
          <p:cNvPr id="14339" name="Rectangle 3"/>
          <p:cNvSpPr>
            <a:spLocks noGrp="1" noChangeArrowheads="1"/>
          </p:cNvSpPr>
          <p:nvPr>
            <p:ph idx="1"/>
          </p:nvPr>
        </p:nvSpPr>
        <p:spPr>
          <a:xfrm>
            <a:off x="381000" y="228600"/>
            <a:ext cx="8382000" cy="6248400"/>
          </a:xfrm>
        </p:spPr>
        <p:style>
          <a:lnRef idx="2">
            <a:schemeClr val="dk1"/>
          </a:lnRef>
          <a:fillRef idx="1">
            <a:schemeClr val="lt1"/>
          </a:fillRef>
          <a:effectRef idx="0">
            <a:schemeClr val="dk1"/>
          </a:effectRef>
          <a:fontRef idx="minor">
            <a:schemeClr val="dk1"/>
          </a:fontRef>
        </p:style>
        <p:txBody>
          <a:bodyPr/>
          <a:lstStyle/>
          <a:p>
            <a:pPr marL="609600" indent="-609600">
              <a:buFontTx/>
              <a:buNone/>
            </a:pPr>
            <a:r>
              <a:rPr lang="en-US" sz="3600" b="1" u="sng" dirty="0" smtClean="0">
                <a:solidFill>
                  <a:schemeClr val="tx1"/>
                </a:solidFill>
              </a:rPr>
              <a:t>2.  COMPOUND (COMPLEX) LIPIDS</a:t>
            </a:r>
          </a:p>
          <a:p>
            <a:pPr marL="609600" indent="-609600">
              <a:buFontTx/>
              <a:buNone/>
            </a:pPr>
            <a:r>
              <a:rPr lang="en-US" b="1" dirty="0" smtClean="0">
                <a:solidFill>
                  <a:schemeClr val="tx1"/>
                </a:solidFill>
              </a:rPr>
              <a:t>	</a:t>
            </a:r>
          </a:p>
          <a:p>
            <a:pPr marL="609600" indent="-609600">
              <a:buFontTx/>
              <a:buNone/>
            </a:pPr>
            <a:r>
              <a:rPr lang="en-US" b="1" dirty="0" err="1" smtClean="0">
                <a:solidFill>
                  <a:schemeClr val="tx1"/>
                </a:solidFill>
              </a:rPr>
              <a:t>Def</a:t>
            </a:r>
            <a:r>
              <a:rPr lang="en-US" b="1" dirty="0" smtClean="0">
                <a:solidFill>
                  <a:schemeClr val="tx1"/>
                </a:solidFill>
              </a:rPr>
              <a:t>: </a:t>
            </a:r>
            <a:r>
              <a:rPr lang="en-US" sz="3600" b="1" dirty="0" smtClean="0">
                <a:solidFill>
                  <a:schemeClr val="tx1"/>
                </a:solidFill>
              </a:rPr>
              <a:t>Esters of F.A with different alcohols but carry in addition other substances such as </a:t>
            </a:r>
            <a:r>
              <a:rPr lang="en-US" sz="3600" b="1" u="sng" dirty="0" smtClean="0">
                <a:solidFill>
                  <a:schemeClr val="tx1"/>
                </a:solidFill>
              </a:rPr>
              <a:t>phosphate, nitrogenous bases, carbohydrates &amp; proteins. </a:t>
            </a:r>
          </a:p>
          <a:p>
            <a:pPr marL="609600" indent="-609600">
              <a:buFontTx/>
              <a:buNone/>
            </a:pPr>
            <a:endParaRPr lang="en-US" b="1" dirty="0" smtClean="0">
              <a:solidFill>
                <a:schemeClr val="tx1"/>
              </a:solidFill>
            </a:endParaRPr>
          </a:p>
        </p:txBody>
      </p:sp>
    </p:spTree>
    <p:extLst>
      <p:ext uri="{BB962C8B-B14F-4D97-AF65-F5344CB8AC3E}">
        <p14:creationId xmlns:p14="http://schemas.microsoft.com/office/powerpoint/2010/main" xmlns="" val="2177517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p>
        </p:txBody>
      </p:sp>
      <p:pic>
        <p:nvPicPr>
          <p:cNvPr id="19459"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144000" cy="6629400"/>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477018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5554683"/>
          </a:xfrm>
        </p:spPr>
        <p:txBody>
          <a:bodyPr>
            <a:normAutofit fontScale="85000" lnSpcReduction="20000"/>
          </a:bodyPr>
          <a:lstStyle/>
          <a:p>
            <a:pPr algn="just">
              <a:spcBef>
                <a:spcPts val="576"/>
              </a:spcBef>
              <a:spcAft>
                <a:spcPts val="300"/>
              </a:spcAft>
              <a:buNone/>
              <a:defRPr/>
            </a:pPr>
            <a:r>
              <a:rPr lang="en-IN" altLang="en-US" b="1" dirty="0" smtClean="0">
                <a:latin typeface="Times New Roman" pitchFamily="18" charset="0"/>
                <a:cs typeface="Times New Roman" pitchFamily="18" charset="0"/>
              </a:rPr>
              <a:t>The learner will be able to</a:t>
            </a:r>
            <a:r>
              <a:rPr lang="en-IN" altLang="en-US" dirty="0" smtClean="0">
                <a:latin typeface="Times New Roman" pitchFamily="18" charset="0"/>
                <a:cs typeface="Times New Roman" pitchFamily="18" charset="0"/>
              </a:rPr>
              <a:t>:</a:t>
            </a:r>
          </a:p>
          <a:p>
            <a:pPr marL="514350" indent="-514350" algn="just">
              <a:spcBef>
                <a:spcPts val="576"/>
              </a:spcBef>
              <a:spcAft>
                <a:spcPts val="300"/>
              </a:spcAft>
              <a:buFont typeface="+mj-lt"/>
              <a:buAutoNum type="arabicPeriod"/>
              <a:defRPr/>
            </a:pPr>
            <a:r>
              <a:rPr lang="en-IN" altLang="en-US" dirty="0" smtClean="0">
                <a:latin typeface="Times New Roman" pitchFamily="18" charset="0"/>
                <a:cs typeface="Times New Roman" pitchFamily="18" charset="0"/>
              </a:rPr>
              <a:t>Classify lipids and list their functions in the body</a:t>
            </a:r>
          </a:p>
          <a:p>
            <a:pPr marL="514350" indent="-514350" algn="just">
              <a:spcBef>
                <a:spcPts val="576"/>
              </a:spcBef>
              <a:spcAft>
                <a:spcPts val="300"/>
              </a:spcAft>
              <a:buFont typeface="+mj-lt"/>
              <a:buAutoNum type="arabicPeriod"/>
              <a:defRPr/>
            </a:pPr>
            <a:r>
              <a:rPr lang="en-IN" altLang="en-US" dirty="0" smtClean="0">
                <a:latin typeface="Times New Roman" pitchFamily="18" charset="0"/>
                <a:cs typeface="Times New Roman" pitchFamily="18" charset="0"/>
              </a:rPr>
              <a:t>Classify fatty acids and enumerate the properties of SFA, MUFA and PUFA</a:t>
            </a:r>
          </a:p>
          <a:p>
            <a:pPr marL="514350" indent="-514350" algn="just">
              <a:spcBef>
                <a:spcPts val="576"/>
              </a:spcBef>
              <a:spcAft>
                <a:spcPts val="300"/>
              </a:spcAft>
              <a:buFont typeface="+mj-lt"/>
              <a:buAutoNum type="arabicPeriod"/>
              <a:defRPr/>
            </a:pPr>
            <a:r>
              <a:rPr lang="en-IN" altLang="en-US" dirty="0" smtClean="0">
                <a:latin typeface="Times New Roman" pitchFamily="18" charset="0"/>
                <a:cs typeface="Times New Roman" pitchFamily="18" charset="0"/>
              </a:rPr>
              <a:t>Describe the structure, properties and functions of </a:t>
            </a:r>
            <a:r>
              <a:rPr lang="en-IN" altLang="en-US" dirty="0" err="1" smtClean="0">
                <a:latin typeface="Times New Roman" pitchFamily="18" charset="0"/>
                <a:cs typeface="Times New Roman" pitchFamily="18" charset="0"/>
              </a:rPr>
              <a:t>triacylglycerol</a:t>
            </a:r>
            <a:endParaRPr lang="en-IN" altLang="en-US" dirty="0" smtClean="0">
              <a:latin typeface="Times New Roman" pitchFamily="18" charset="0"/>
              <a:cs typeface="Times New Roman" pitchFamily="18" charset="0"/>
            </a:endParaRPr>
          </a:p>
          <a:p>
            <a:pPr marL="514350" indent="-514350" algn="just">
              <a:spcBef>
                <a:spcPts val="576"/>
              </a:spcBef>
              <a:spcAft>
                <a:spcPts val="300"/>
              </a:spcAft>
              <a:buFont typeface="+mj-lt"/>
              <a:buAutoNum type="arabicPeriod"/>
              <a:defRPr/>
            </a:pPr>
            <a:r>
              <a:rPr lang="en-IN" altLang="en-US" dirty="0" smtClean="0">
                <a:latin typeface="Times New Roman" pitchFamily="18" charset="0"/>
                <a:cs typeface="Times New Roman" pitchFamily="18" charset="0"/>
              </a:rPr>
              <a:t>Classify phospholipids and enumerate their function</a:t>
            </a:r>
          </a:p>
          <a:p>
            <a:pPr marL="514350" indent="-514350" algn="just">
              <a:spcBef>
                <a:spcPts val="576"/>
              </a:spcBef>
              <a:spcAft>
                <a:spcPts val="300"/>
              </a:spcAft>
              <a:buFont typeface="+mj-lt"/>
              <a:buAutoNum type="arabicPeriod"/>
              <a:defRPr/>
            </a:pPr>
            <a:r>
              <a:rPr lang="en-IN" altLang="en-US" dirty="0" smtClean="0">
                <a:latin typeface="Times New Roman" pitchFamily="18" charset="0"/>
                <a:cs typeface="Times New Roman" pitchFamily="18" charset="0"/>
              </a:rPr>
              <a:t>Differentiate the structure of different phospholipids</a:t>
            </a:r>
          </a:p>
          <a:p>
            <a:pPr marL="514350" indent="-514350" algn="just">
              <a:spcBef>
                <a:spcPts val="576"/>
              </a:spcBef>
              <a:spcAft>
                <a:spcPts val="300"/>
              </a:spcAft>
              <a:buFont typeface="+mj-lt"/>
              <a:buAutoNum type="arabicPeriod"/>
              <a:defRPr/>
            </a:pPr>
            <a:r>
              <a:rPr lang="en-IN" altLang="en-US" dirty="0" smtClean="0">
                <a:latin typeface="Times New Roman" pitchFamily="18" charset="0"/>
                <a:cs typeface="Times New Roman" pitchFamily="18" charset="0"/>
              </a:rPr>
              <a:t>Mention the action of </a:t>
            </a:r>
            <a:r>
              <a:rPr lang="en-IN" altLang="en-US" dirty="0" err="1" smtClean="0">
                <a:latin typeface="Times New Roman" pitchFamily="18" charset="0"/>
                <a:cs typeface="Times New Roman" pitchFamily="18" charset="0"/>
              </a:rPr>
              <a:t>phospholipases</a:t>
            </a:r>
            <a:endParaRPr lang="en-IN" altLang="en-US" dirty="0" smtClean="0">
              <a:latin typeface="Times New Roman" pitchFamily="18" charset="0"/>
              <a:cs typeface="Times New Roman" pitchFamily="18" charset="0"/>
            </a:endParaRPr>
          </a:p>
          <a:p>
            <a:pPr marL="514350" indent="-514350" algn="just">
              <a:spcBef>
                <a:spcPts val="576"/>
              </a:spcBef>
              <a:spcAft>
                <a:spcPts val="300"/>
              </a:spcAft>
              <a:buFont typeface="+mj-lt"/>
              <a:buAutoNum type="arabicPeriod"/>
              <a:defRPr/>
            </a:pPr>
            <a:r>
              <a:rPr lang="en-IN" altLang="en-US" dirty="0" smtClean="0">
                <a:latin typeface="Times New Roman" pitchFamily="18" charset="0"/>
                <a:cs typeface="Times New Roman" pitchFamily="18" charset="0"/>
              </a:rPr>
              <a:t>Explain the role of Pulmonary surfactants and their clinical applications</a:t>
            </a:r>
          </a:p>
          <a:p>
            <a:pPr marL="514350" indent="-514350" algn="just">
              <a:spcBef>
                <a:spcPts val="576"/>
              </a:spcBef>
              <a:spcAft>
                <a:spcPts val="300"/>
              </a:spcAft>
              <a:buFont typeface="+mj-lt"/>
              <a:buAutoNum type="arabicPeriod"/>
              <a:defRPr/>
            </a:pPr>
            <a:r>
              <a:rPr lang="en-IN" altLang="en-US" dirty="0" smtClean="0">
                <a:latin typeface="Times New Roman" pitchFamily="18" charset="0"/>
                <a:cs typeface="Times New Roman" pitchFamily="18" charset="0"/>
              </a:rPr>
              <a:t>Classify the </a:t>
            </a:r>
            <a:r>
              <a:rPr lang="en-IN" altLang="en-US" dirty="0" err="1" smtClean="0">
                <a:latin typeface="Times New Roman" pitchFamily="18" charset="0"/>
                <a:cs typeface="Times New Roman" pitchFamily="18" charset="0"/>
              </a:rPr>
              <a:t>sphingolipids</a:t>
            </a:r>
            <a:r>
              <a:rPr lang="en-IN" altLang="en-US" dirty="0" smtClean="0">
                <a:latin typeface="Times New Roman" pitchFamily="18" charset="0"/>
                <a:cs typeface="Times New Roman" pitchFamily="18" charset="0"/>
              </a:rPr>
              <a:t> and outline their basic structural features</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b="1" smtClean="0"/>
          </a:p>
        </p:txBody>
      </p:sp>
      <p:sp>
        <p:nvSpPr>
          <p:cNvPr id="45059" name="Rectangle 3"/>
          <p:cNvSpPr>
            <a:spLocks noGrp="1" noChangeArrowheads="1"/>
          </p:cNvSpPr>
          <p:nvPr>
            <p:ph idx="1"/>
          </p:nvPr>
        </p:nvSpPr>
        <p:spPr>
          <a:xfrm>
            <a:off x="381000" y="381000"/>
            <a:ext cx="8382000" cy="6172200"/>
          </a:xfrm>
        </p:spPr>
        <p:style>
          <a:lnRef idx="2">
            <a:schemeClr val="dk1"/>
          </a:lnRef>
          <a:fillRef idx="1">
            <a:schemeClr val="lt1"/>
          </a:fillRef>
          <a:effectRef idx="0">
            <a:schemeClr val="dk1"/>
          </a:effectRef>
          <a:fontRef idx="minor">
            <a:schemeClr val="dk1"/>
          </a:fontRef>
        </p:style>
        <p:txBody>
          <a:bodyPr/>
          <a:lstStyle/>
          <a:p>
            <a:pPr>
              <a:lnSpc>
                <a:spcPct val="90000"/>
              </a:lnSpc>
              <a:buFontTx/>
              <a:buNone/>
            </a:pPr>
            <a:r>
              <a:rPr lang="en-US" b="1" dirty="0" smtClean="0">
                <a:solidFill>
                  <a:schemeClr val="tx1"/>
                </a:solidFill>
              </a:rPr>
              <a:t>3. DERIVED LIPIDS</a:t>
            </a:r>
          </a:p>
          <a:p>
            <a:pPr>
              <a:lnSpc>
                <a:spcPct val="90000"/>
              </a:lnSpc>
              <a:buFontTx/>
              <a:buNone/>
            </a:pPr>
            <a:r>
              <a:rPr lang="en-US" b="1" dirty="0" smtClean="0">
                <a:solidFill>
                  <a:schemeClr val="tx1"/>
                </a:solidFill>
              </a:rPr>
              <a:t>	</a:t>
            </a:r>
          </a:p>
          <a:p>
            <a:pPr>
              <a:lnSpc>
                <a:spcPct val="90000"/>
              </a:lnSpc>
              <a:buFontTx/>
              <a:buNone/>
            </a:pPr>
            <a:r>
              <a:rPr lang="en-US" b="1" dirty="0" smtClean="0">
                <a:solidFill>
                  <a:schemeClr val="tx1"/>
                </a:solidFill>
              </a:rPr>
              <a:t>They are lipids that are derived from simple or compound lipids or their precursors by hydrolysis. </a:t>
            </a:r>
          </a:p>
          <a:p>
            <a:pPr>
              <a:lnSpc>
                <a:spcPct val="90000"/>
              </a:lnSpc>
              <a:buFontTx/>
              <a:buNone/>
            </a:pPr>
            <a:r>
              <a:rPr lang="en-US" b="1" dirty="0" smtClean="0">
                <a:solidFill>
                  <a:schemeClr val="tx1"/>
                </a:solidFill>
              </a:rPr>
              <a:t>Ex:</a:t>
            </a:r>
          </a:p>
          <a:p>
            <a:pPr>
              <a:lnSpc>
                <a:spcPct val="90000"/>
              </a:lnSpc>
            </a:pPr>
            <a:r>
              <a:rPr lang="en-US" sz="2800" b="1" dirty="0" smtClean="0">
                <a:solidFill>
                  <a:schemeClr val="tx1"/>
                </a:solidFill>
              </a:rPr>
              <a:t>FATTY ACIDS</a:t>
            </a:r>
          </a:p>
          <a:p>
            <a:pPr>
              <a:lnSpc>
                <a:spcPct val="90000"/>
              </a:lnSpc>
            </a:pPr>
            <a:r>
              <a:rPr lang="en-US" sz="2800" b="1" dirty="0" smtClean="0">
                <a:solidFill>
                  <a:schemeClr val="tx1"/>
                </a:solidFill>
              </a:rPr>
              <a:t>GLYCEROL</a:t>
            </a:r>
          </a:p>
          <a:p>
            <a:pPr>
              <a:lnSpc>
                <a:spcPct val="90000"/>
              </a:lnSpc>
            </a:pPr>
            <a:r>
              <a:rPr lang="en-US" sz="2800" b="1" dirty="0" smtClean="0">
                <a:solidFill>
                  <a:schemeClr val="tx1"/>
                </a:solidFill>
              </a:rPr>
              <a:t>CHOLESTEROL</a:t>
            </a:r>
          </a:p>
          <a:p>
            <a:pPr>
              <a:lnSpc>
                <a:spcPct val="90000"/>
              </a:lnSpc>
            </a:pPr>
            <a:r>
              <a:rPr lang="en-US" sz="2800" b="1" dirty="0" smtClean="0">
                <a:solidFill>
                  <a:schemeClr val="tx1"/>
                </a:solidFill>
              </a:rPr>
              <a:t>VITAMIN D, BILE SALTS, </a:t>
            </a:r>
          </a:p>
          <a:p>
            <a:pPr>
              <a:lnSpc>
                <a:spcPct val="90000"/>
              </a:lnSpc>
            </a:pPr>
            <a:r>
              <a:rPr lang="en-US" sz="2800" b="1" dirty="0" smtClean="0">
                <a:solidFill>
                  <a:schemeClr val="tx1"/>
                </a:solidFill>
              </a:rPr>
              <a:t>ISOPRENE COMPOUNDS.</a:t>
            </a:r>
          </a:p>
          <a:p>
            <a:pPr>
              <a:lnSpc>
                <a:spcPct val="90000"/>
              </a:lnSpc>
            </a:pPr>
            <a:endParaRPr lang="en-US" sz="2800" dirty="0" smtClean="0">
              <a:solidFill>
                <a:schemeClr val="tx1"/>
              </a:solidFill>
            </a:endParaRPr>
          </a:p>
        </p:txBody>
      </p:sp>
      <p:pic>
        <p:nvPicPr>
          <p:cNvPr id="4" name="Content Placeholder 3" descr="C:\Users\BARODA\Desktop\psbh\smilie-with-cake.gif"/>
          <p:cNvPicPr>
            <a:picLocks noChangeAspect="1" noChangeArrowheads="1" noCrop="1"/>
          </p:cNvPicPr>
          <p:nvPr/>
        </p:nvPicPr>
        <p:blipFill>
          <a:blip r:embed="rId2" cstate="print"/>
          <a:srcRect/>
          <a:stretch>
            <a:fillRect/>
          </a:stretch>
        </p:blipFill>
        <p:spPr bwMode="auto">
          <a:xfrm>
            <a:off x="5786516" y="3657600"/>
            <a:ext cx="3096064" cy="2733384"/>
          </a:xfrm>
          <a:prstGeom prst="rect">
            <a:avLst/>
          </a:prstGeom>
          <a:noFill/>
        </p:spPr>
      </p:pic>
    </p:spTree>
    <p:extLst>
      <p:ext uri="{BB962C8B-B14F-4D97-AF65-F5344CB8AC3E}">
        <p14:creationId xmlns:p14="http://schemas.microsoft.com/office/powerpoint/2010/main" xmlns="" val="528198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45059">
                                            <p:txEl>
                                              <p:pRg st="4" end="4"/>
                                            </p:txEl>
                                          </p:spTgt>
                                        </p:tgtEl>
                                        <p:attrNameLst>
                                          <p:attrName>style.visibility</p:attrName>
                                        </p:attrNameLst>
                                      </p:cBhvr>
                                      <p:to>
                                        <p:strVal val="visible"/>
                                      </p:to>
                                    </p:set>
                                    <p:animEffect transition="in" filter="barn(inHorizontal)">
                                      <p:cBhvr>
                                        <p:cTn id="7" dur="500"/>
                                        <p:tgtEl>
                                          <p:spTgt spid="45059">
                                            <p:txEl>
                                              <p:pRg st="4" end="4"/>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45059">
                                            <p:txEl>
                                              <p:pRg st="5" end="5"/>
                                            </p:txEl>
                                          </p:spTgt>
                                        </p:tgtEl>
                                        <p:attrNameLst>
                                          <p:attrName>style.visibility</p:attrName>
                                        </p:attrNameLst>
                                      </p:cBhvr>
                                      <p:to>
                                        <p:strVal val="visible"/>
                                      </p:to>
                                    </p:set>
                                    <p:animEffect transition="in" filter="barn(inHorizontal)">
                                      <p:cBhvr>
                                        <p:cTn id="10" dur="500"/>
                                        <p:tgtEl>
                                          <p:spTgt spid="45059">
                                            <p:txEl>
                                              <p:pRg st="5" end="5"/>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45059">
                                            <p:txEl>
                                              <p:pRg st="6" end="6"/>
                                            </p:txEl>
                                          </p:spTgt>
                                        </p:tgtEl>
                                        <p:attrNameLst>
                                          <p:attrName>style.visibility</p:attrName>
                                        </p:attrNameLst>
                                      </p:cBhvr>
                                      <p:to>
                                        <p:strVal val="visible"/>
                                      </p:to>
                                    </p:set>
                                    <p:animEffect transition="in" filter="barn(inHorizontal)">
                                      <p:cBhvr>
                                        <p:cTn id="13" dur="500"/>
                                        <p:tgtEl>
                                          <p:spTgt spid="45059">
                                            <p:txEl>
                                              <p:pRg st="6" end="6"/>
                                            </p:txEl>
                                          </p:spTgt>
                                        </p:tgtEl>
                                      </p:cBhvr>
                                    </p:animEffect>
                                  </p:childTnLst>
                                </p:cTn>
                              </p:par>
                              <p:par>
                                <p:cTn id="14" presetID="16" presetClass="entr" presetSubtype="26" fill="hold" nodeType="withEffect">
                                  <p:stCondLst>
                                    <p:cond delay="0"/>
                                  </p:stCondLst>
                                  <p:childTnLst>
                                    <p:set>
                                      <p:cBhvr>
                                        <p:cTn id="15" dur="1" fill="hold">
                                          <p:stCondLst>
                                            <p:cond delay="0"/>
                                          </p:stCondLst>
                                        </p:cTn>
                                        <p:tgtEl>
                                          <p:spTgt spid="45059">
                                            <p:txEl>
                                              <p:pRg st="7" end="7"/>
                                            </p:txEl>
                                          </p:spTgt>
                                        </p:tgtEl>
                                        <p:attrNameLst>
                                          <p:attrName>style.visibility</p:attrName>
                                        </p:attrNameLst>
                                      </p:cBhvr>
                                      <p:to>
                                        <p:strVal val="visible"/>
                                      </p:to>
                                    </p:set>
                                    <p:animEffect transition="in" filter="barn(inHorizontal)">
                                      <p:cBhvr>
                                        <p:cTn id="16" dur="500"/>
                                        <p:tgtEl>
                                          <p:spTgt spid="45059">
                                            <p:txEl>
                                              <p:pRg st="7" end="7"/>
                                            </p:txEl>
                                          </p:spTgt>
                                        </p:tgtEl>
                                      </p:cBhvr>
                                    </p:animEffect>
                                  </p:childTnLst>
                                </p:cTn>
                              </p:par>
                              <p:par>
                                <p:cTn id="17" presetID="16" presetClass="entr" presetSubtype="26" fill="hold" nodeType="withEffect">
                                  <p:stCondLst>
                                    <p:cond delay="0"/>
                                  </p:stCondLst>
                                  <p:childTnLst>
                                    <p:set>
                                      <p:cBhvr>
                                        <p:cTn id="18" dur="1" fill="hold">
                                          <p:stCondLst>
                                            <p:cond delay="0"/>
                                          </p:stCondLst>
                                        </p:cTn>
                                        <p:tgtEl>
                                          <p:spTgt spid="45059">
                                            <p:txEl>
                                              <p:pRg st="8" end="8"/>
                                            </p:txEl>
                                          </p:spTgt>
                                        </p:tgtEl>
                                        <p:attrNameLst>
                                          <p:attrName>style.visibility</p:attrName>
                                        </p:attrNameLst>
                                      </p:cBhvr>
                                      <p:to>
                                        <p:strVal val="visible"/>
                                      </p:to>
                                    </p:set>
                                    <p:animEffect transition="in" filter="barn(inHorizontal)">
                                      <p:cBhvr>
                                        <p:cTn id="19" dur="500"/>
                                        <p:tgtEl>
                                          <p:spTgt spid="450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Essential fatty acid deficiency (EFAD) may occur in both the inpatient and outpatient setting. </a:t>
            </a:r>
          </a:p>
          <a:p>
            <a:r>
              <a:rPr lang="en-US" dirty="0" smtClean="0"/>
              <a:t>Patients with </a:t>
            </a:r>
            <a:r>
              <a:rPr lang="en-US" dirty="0" err="1" smtClean="0"/>
              <a:t>malabsorptive</a:t>
            </a:r>
            <a:r>
              <a:rPr lang="en-US" dirty="0" smtClean="0"/>
              <a:t> disorders as a result of pancreatic insufficiency or massive bowel resection are at risk, and it is important to recognize that other patient populations may develop EFAD. </a:t>
            </a:r>
          </a:p>
          <a:p>
            <a:r>
              <a:rPr lang="en-US" dirty="0" smtClean="0"/>
              <a:t>A relatively new risk factor for EFAD is the shortage of intravenous fat emulsions in those requiring </a:t>
            </a:r>
            <a:r>
              <a:rPr lang="en-US" dirty="0" err="1" smtClean="0"/>
              <a:t>parenteral</a:t>
            </a:r>
            <a:r>
              <a:rPr lang="en-US" dirty="0" smtClean="0"/>
              <a:t> nutrition. </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457200" y="152400"/>
            <a:ext cx="8305800" cy="6324600"/>
          </a:xfrm>
        </p:spPr>
        <p:txBody>
          <a:bodyPr/>
          <a:lstStyle/>
          <a:p>
            <a:pPr algn="ctr" eaLnBrk="1" hangingPunct="1">
              <a:lnSpc>
                <a:spcPct val="150000"/>
              </a:lnSpc>
              <a:buFontTx/>
              <a:buNone/>
            </a:pPr>
            <a:r>
              <a:rPr lang="en-US" altLang="en-US" sz="4000" b="1" smtClean="0">
                <a:solidFill>
                  <a:srgbClr val="0070C0"/>
                </a:solidFill>
                <a:latin typeface="Times New Roman" pitchFamily="18" charset="0"/>
                <a:cs typeface="Times New Roman" pitchFamily="18" charset="0"/>
              </a:rPr>
              <a:t>Fatty Acids</a:t>
            </a:r>
          </a:p>
          <a:p>
            <a:pPr eaLnBrk="1" hangingPunct="1">
              <a:lnSpc>
                <a:spcPct val="150000"/>
              </a:lnSpc>
              <a:buFontTx/>
              <a:buNone/>
            </a:pPr>
            <a:r>
              <a:rPr lang="en-US" altLang="en-US" smtClean="0">
                <a:solidFill>
                  <a:srgbClr val="FF0000"/>
                </a:solidFill>
                <a:latin typeface="Times New Roman" pitchFamily="18" charset="0"/>
                <a:cs typeface="Times New Roman" pitchFamily="18" charset="0"/>
              </a:rPr>
              <a:t>Definition</a:t>
            </a:r>
          </a:p>
          <a:p>
            <a:pPr eaLnBrk="1" hangingPunct="1">
              <a:lnSpc>
                <a:spcPct val="150000"/>
              </a:lnSpc>
              <a:buFont typeface="Wingdings" pitchFamily="2" charset="2"/>
              <a:buChar char="§"/>
            </a:pPr>
            <a:r>
              <a:rPr lang="en-US" altLang="en-US" smtClean="0">
                <a:latin typeface="Times New Roman" pitchFamily="18" charset="0"/>
                <a:cs typeface="Times New Roman" pitchFamily="18" charset="0"/>
              </a:rPr>
              <a:t>Fatty acids are carboxylic acids with hydrocarbon chains (–CH</a:t>
            </a:r>
            <a:r>
              <a:rPr lang="en-US" altLang="en-US" baseline="-25000" smtClean="0">
                <a:latin typeface="Times New Roman" pitchFamily="18" charset="0"/>
                <a:cs typeface="Times New Roman" pitchFamily="18" charset="0"/>
              </a:rPr>
              <a:t>2</a:t>
            </a:r>
            <a:r>
              <a:rPr lang="en-US" altLang="en-US" smtClean="0">
                <a:latin typeface="Times New Roman" pitchFamily="18" charset="0"/>
                <a:cs typeface="Times New Roman" pitchFamily="18" charset="0"/>
              </a:rPr>
              <a:t>–CH</a:t>
            </a:r>
            <a:r>
              <a:rPr lang="en-US" altLang="en-US" baseline="-25000" smtClean="0">
                <a:latin typeface="Times New Roman" pitchFamily="18" charset="0"/>
                <a:cs typeface="Times New Roman" pitchFamily="18" charset="0"/>
              </a:rPr>
              <a:t>2</a:t>
            </a:r>
            <a:r>
              <a:rPr lang="en-US" altLang="en-US" smtClean="0">
                <a:latin typeface="Times New Roman" pitchFamily="18" charset="0"/>
                <a:cs typeface="Times New Roman" pitchFamily="18" charset="0"/>
              </a:rPr>
              <a:t>–CH</a:t>
            </a:r>
            <a:r>
              <a:rPr lang="en-US" altLang="en-US" baseline="-25000" smtClean="0">
                <a:latin typeface="Times New Roman" pitchFamily="18" charset="0"/>
                <a:cs typeface="Times New Roman" pitchFamily="18" charset="0"/>
              </a:rPr>
              <a:t>2</a:t>
            </a:r>
            <a:r>
              <a:rPr lang="en-US" altLang="en-US" smtClean="0">
                <a:latin typeface="Times New Roman" pitchFamily="18" charset="0"/>
                <a:cs typeface="Times New Roman" pitchFamily="18" charset="0"/>
              </a:rPr>
              <a:t>–).</a:t>
            </a:r>
          </a:p>
          <a:p>
            <a:pPr eaLnBrk="1" hangingPunct="1">
              <a:lnSpc>
                <a:spcPct val="150000"/>
              </a:lnSpc>
              <a:buFont typeface="Wingdings" pitchFamily="2" charset="2"/>
              <a:buChar char="§"/>
            </a:pPr>
            <a:r>
              <a:rPr lang="en-US" altLang="en-US" smtClean="0">
                <a:latin typeface="Times New Roman" pitchFamily="18" charset="0"/>
                <a:cs typeface="Times New Roman" pitchFamily="18" charset="0"/>
              </a:rPr>
              <a:t> Represented by a chemical formula R-COOH</a:t>
            </a:r>
          </a:p>
          <a:p>
            <a:pPr eaLnBrk="1" hangingPunct="1">
              <a:lnSpc>
                <a:spcPct val="150000"/>
              </a:lnSpc>
              <a:buFont typeface="Wingdings" pitchFamily="2" charset="2"/>
              <a:buChar char="§"/>
            </a:pPr>
            <a:r>
              <a:rPr lang="en-US" altLang="en-US" smtClean="0">
                <a:latin typeface="Times New Roman" pitchFamily="18" charset="0"/>
                <a:cs typeface="Times New Roman" pitchFamily="18" charset="0"/>
              </a:rPr>
              <a:t>Fatty acids are  </a:t>
            </a:r>
            <a:r>
              <a:rPr lang="en-US" altLang="en-US" b="1" smtClean="0">
                <a:latin typeface="Times New Roman" pitchFamily="18" charset="0"/>
                <a:cs typeface="Times New Roman" pitchFamily="18" charset="0"/>
              </a:rPr>
              <a:t>amphipathic</a:t>
            </a:r>
            <a:r>
              <a:rPr lang="en-US" altLang="en-US" i="1" smtClean="0">
                <a:latin typeface="Times New Roman" pitchFamily="18" charset="0"/>
                <a:cs typeface="Times New Roman" pitchFamily="18" charset="0"/>
              </a:rPr>
              <a:t> </a:t>
            </a:r>
            <a:r>
              <a:rPr lang="en-US" altLang="en-US" smtClean="0">
                <a:latin typeface="Times New Roman" pitchFamily="18" charset="0"/>
                <a:cs typeface="Times New Roman" pitchFamily="18" charset="0"/>
              </a:rPr>
              <a:t>in nature.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5" descr="D:\H Data\Helping Work\Pankaja Naik 4th edition\12-06-15\Section 1\Ch-03\3-1.tif"/>
          <p:cNvPicPr>
            <a:picLocks noGrp="1"/>
          </p:cNvPicPr>
          <p:nvPr>
            <p:ph idx="1"/>
          </p:nvPr>
        </p:nvPicPr>
        <p:blipFill>
          <a:blip r:embed="rId2"/>
          <a:srcRect/>
          <a:stretch>
            <a:fillRect/>
          </a:stretch>
        </p:blipFill>
        <p:spPr>
          <a:xfrm>
            <a:off x="533400" y="2133600"/>
            <a:ext cx="8153400" cy="10668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54032"/>
          </a:xfrm>
        </p:spPr>
        <p:txBody>
          <a:bodyPr>
            <a:normAutofit fontScale="90000"/>
          </a:bodyPr>
          <a:lstStyle/>
          <a:p>
            <a:r>
              <a:rPr lang="en-US" dirty="0" smtClean="0">
                <a:solidFill>
                  <a:schemeClr val="bg1"/>
                </a:solidFill>
                <a:latin typeface="Times New Roman" pitchFamily="18" charset="0"/>
                <a:cs typeface="Times New Roman" pitchFamily="18" charset="0"/>
              </a:rPr>
              <a:t/>
            </a:r>
            <a:br>
              <a:rPr lang="en-US" dirty="0" smtClean="0">
                <a:solidFill>
                  <a:schemeClr val="bg1"/>
                </a:solidFill>
                <a:latin typeface="Times New Roman" pitchFamily="18" charset="0"/>
                <a:cs typeface="Times New Roman" pitchFamily="18" charset="0"/>
              </a:rPr>
            </a:br>
            <a:r>
              <a:rPr lang="en-IN" altLang="en-US" b="1" dirty="0" smtClean="0">
                <a:latin typeface="Times New Roman" pitchFamily="18" charset="0"/>
                <a:cs typeface="Times New Roman" pitchFamily="18" charset="0"/>
              </a:rPr>
              <a:t>Classification of Fatty Acids</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p>
        </p:txBody>
      </p:sp>
      <p:sp>
        <p:nvSpPr>
          <p:cNvPr id="3" name="Content Placeholder 2"/>
          <p:cNvSpPr>
            <a:spLocks noGrp="1"/>
          </p:cNvSpPr>
          <p:nvPr>
            <p:ph idx="1"/>
          </p:nvPr>
        </p:nvSpPr>
        <p:spPr>
          <a:xfrm>
            <a:off x="285720" y="1214422"/>
            <a:ext cx="8401080" cy="5286412"/>
          </a:xfrm>
        </p:spPr>
        <p:txBody>
          <a:bodyPr>
            <a:normAutofit fontScale="62500" lnSpcReduction="20000"/>
          </a:bodyPr>
          <a:lstStyle/>
          <a:p>
            <a:pPr marL="457200" indent="-457200" algn="just">
              <a:buFont typeface="+mj-lt"/>
              <a:buAutoNum type="arabicPeriod"/>
              <a:defRPr/>
            </a:pPr>
            <a:r>
              <a:rPr lang="en-IN" altLang="en-US" sz="3800" b="1" dirty="0" smtClean="0">
                <a:solidFill>
                  <a:srgbClr val="3333FF"/>
                </a:solidFill>
                <a:latin typeface="Times New Roman" pitchFamily="18" charset="0"/>
                <a:cs typeface="Times New Roman" pitchFamily="18" charset="0"/>
              </a:rPr>
              <a:t>Depending on total number of carbon atoms</a:t>
            </a:r>
            <a:r>
              <a:rPr lang="en-IN" altLang="en-US" sz="3800" b="1" dirty="0" smtClean="0">
                <a:latin typeface="Times New Roman" pitchFamily="18" charset="0"/>
                <a:cs typeface="Times New Roman" pitchFamily="18" charset="0"/>
              </a:rPr>
              <a:t>:</a:t>
            </a:r>
          </a:p>
          <a:p>
            <a:pPr marL="457200" indent="-457200">
              <a:buFont typeface="+mj-lt"/>
              <a:buAutoNum type="alphaLcPeriod"/>
              <a:defRPr/>
            </a:pPr>
            <a:r>
              <a:rPr lang="en-IN" altLang="en-US" b="1" dirty="0" smtClean="0">
                <a:latin typeface="Times New Roman" pitchFamily="18" charset="0"/>
                <a:cs typeface="Times New Roman" pitchFamily="18" charset="0"/>
              </a:rPr>
              <a:t>Even chain: </a:t>
            </a:r>
            <a:r>
              <a:rPr lang="en-IN" altLang="en-US" dirty="0" smtClean="0">
                <a:latin typeface="Times New Roman" pitchFamily="18" charset="0"/>
                <a:cs typeface="Times New Roman" pitchFamily="18" charset="0"/>
              </a:rPr>
              <a:t>They have carbon atoms 2, 4, 6 and similar  series. </a:t>
            </a:r>
          </a:p>
          <a:p>
            <a:pPr marL="457200" indent="-457200" algn="just">
              <a:buFont typeface="+mj-lt"/>
              <a:buAutoNum type="alphaLcPeriod"/>
              <a:defRPr/>
            </a:pPr>
            <a:r>
              <a:rPr lang="en-IN" altLang="en-US" b="1" dirty="0" smtClean="0">
                <a:latin typeface="Times New Roman" pitchFamily="18" charset="0"/>
                <a:cs typeface="Times New Roman" pitchFamily="18" charset="0"/>
              </a:rPr>
              <a:t>Odd chain: </a:t>
            </a:r>
            <a:r>
              <a:rPr lang="en-IN" altLang="en-US" dirty="0" smtClean="0">
                <a:latin typeface="Times New Roman" pitchFamily="18" charset="0"/>
                <a:cs typeface="Times New Roman" pitchFamily="18" charset="0"/>
              </a:rPr>
              <a:t>They have carbon atoms 3, 5, 7, etc. They are present in milk.</a:t>
            </a:r>
          </a:p>
          <a:p>
            <a:pPr marL="457200" indent="-457200" algn="just">
              <a:buNone/>
              <a:defRPr/>
            </a:pPr>
            <a:endParaRPr lang="en-IN" altLang="en-US" dirty="0" smtClean="0">
              <a:latin typeface="Times New Roman" pitchFamily="18" charset="0"/>
              <a:cs typeface="Times New Roman" pitchFamily="18" charset="0"/>
            </a:endParaRPr>
          </a:p>
          <a:p>
            <a:pPr marL="457200" indent="-457200" algn="just">
              <a:buFont typeface="+mj-lt"/>
              <a:buAutoNum type="arabicPeriod" startAt="2"/>
              <a:defRPr/>
            </a:pPr>
            <a:r>
              <a:rPr lang="en-IN" altLang="en-US" sz="3800" b="1" dirty="0" smtClean="0">
                <a:solidFill>
                  <a:srgbClr val="3333FF"/>
                </a:solidFill>
                <a:latin typeface="Times New Roman" pitchFamily="18" charset="0"/>
                <a:cs typeface="Times New Roman" pitchFamily="18" charset="0"/>
              </a:rPr>
              <a:t>Depending on length of hydrocarbon chain</a:t>
            </a:r>
            <a:r>
              <a:rPr lang="en-IN" altLang="en-US" sz="3800" b="1" dirty="0" smtClean="0">
                <a:latin typeface="Times New Roman" pitchFamily="18" charset="0"/>
                <a:cs typeface="Times New Roman" pitchFamily="18" charset="0"/>
              </a:rPr>
              <a:t>:</a:t>
            </a:r>
          </a:p>
          <a:p>
            <a:pPr marL="457200" indent="-457200" algn="just">
              <a:buFont typeface="+mj-lt"/>
              <a:buAutoNum type="alphaLcPeriod"/>
              <a:defRPr/>
            </a:pPr>
            <a:r>
              <a:rPr lang="en-IN" altLang="en-US" dirty="0" smtClean="0">
                <a:latin typeface="Times New Roman" pitchFamily="18" charset="0"/>
                <a:cs typeface="Times New Roman" pitchFamily="18" charset="0"/>
              </a:rPr>
              <a:t>Short chain with 2 to 6 carbon atoms</a:t>
            </a:r>
          </a:p>
          <a:p>
            <a:pPr marL="457200" indent="-457200" algn="just">
              <a:buFont typeface="+mj-lt"/>
              <a:buAutoNum type="alphaLcPeriod"/>
              <a:defRPr/>
            </a:pPr>
            <a:r>
              <a:rPr lang="en-IN" altLang="en-US" dirty="0" smtClean="0">
                <a:latin typeface="Times New Roman" pitchFamily="18" charset="0"/>
                <a:cs typeface="Times New Roman" pitchFamily="18" charset="0"/>
              </a:rPr>
              <a:t>Medium chain with 8 to 14 carbon atoms</a:t>
            </a:r>
          </a:p>
          <a:p>
            <a:pPr marL="457200" indent="-457200" algn="just">
              <a:buFont typeface="+mj-lt"/>
              <a:buAutoNum type="alphaLcPeriod"/>
              <a:defRPr/>
            </a:pPr>
            <a:r>
              <a:rPr lang="en-IN" altLang="en-US" dirty="0" smtClean="0">
                <a:latin typeface="Times New Roman" pitchFamily="18" charset="0"/>
                <a:cs typeface="Times New Roman" pitchFamily="18" charset="0"/>
              </a:rPr>
              <a:t>Long chain with 16 and above, usually up to 24 carbon atoms</a:t>
            </a:r>
          </a:p>
          <a:p>
            <a:pPr algn="just">
              <a:buNone/>
              <a:defRPr/>
            </a:pPr>
            <a:r>
              <a:rPr lang="en-IN" altLang="en-US" dirty="0" smtClean="0">
                <a:latin typeface="Times New Roman" pitchFamily="18" charset="0"/>
                <a:cs typeface="Times New Roman" pitchFamily="18" charset="0"/>
              </a:rPr>
              <a:t>d.     Very long chain fatty acids (more than 24 C).</a:t>
            </a:r>
          </a:p>
          <a:p>
            <a:pPr algn="just">
              <a:buNone/>
              <a:defRPr/>
            </a:pPr>
            <a:endParaRPr lang="en-IN" altLang="en-US" dirty="0" smtClean="0">
              <a:latin typeface="Times New Roman" pitchFamily="18" charset="0"/>
              <a:cs typeface="Times New Roman" pitchFamily="18" charset="0"/>
            </a:endParaRPr>
          </a:p>
          <a:p>
            <a:pPr marL="457200" indent="-457200" algn="just">
              <a:buFont typeface="+mj-lt"/>
              <a:buAutoNum type="arabicPeriod" startAt="3"/>
              <a:defRPr/>
            </a:pPr>
            <a:r>
              <a:rPr lang="en-IN" altLang="en-US" sz="3800" b="1" dirty="0" smtClean="0">
                <a:solidFill>
                  <a:srgbClr val="3333FF"/>
                </a:solidFill>
                <a:latin typeface="Times New Roman" pitchFamily="18" charset="0"/>
                <a:cs typeface="Times New Roman" pitchFamily="18" charset="0"/>
              </a:rPr>
              <a:t>Depending on nature of hydrocarbon chain</a:t>
            </a:r>
            <a:r>
              <a:rPr lang="en-IN" altLang="en-US" sz="3800" b="1" dirty="0" smtClean="0">
                <a:latin typeface="Times New Roman" pitchFamily="18" charset="0"/>
                <a:cs typeface="Times New Roman" pitchFamily="18" charset="0"/>
              </a:rPr>
              <a:t>:</a:t>
            </a:r>
          </a:p>
          <a:p>
            <a:pPr marL="457200" indent="-457200" algn="just">
              <a:buFont typeface="+mj-lt"/>
              <a:buAutoNum type="alphaLcPeriod"/>
              <a:defRPr/>
            </a:pPr>
            <a:r>
              <a:rPr lang="en-IN" altLang="en-US" b="1" dirty="0" smtClean="0">
                <a:latin typeface="Times New Roman" pitchFamily="18" charset="0"/>
                <a:cs typeface="Times New Roman" pitchFamily="18" charset="0"/>
              </a:rPr>
              <a:t>Saturated </a:t>
            </a:r>
            <a:r>
              <a:rPr lang="en-IN" altLang="en-US" dirty="0" smtClean="0">
                <a:latin typeface="Times New Roman" pitchFamily="18" charset="0"/>
                <a:cs typeface="Times New Roman" pitchFamily="18" charset="0"/>
              </a:rPr>
              <a:t>fatty acids</a:t>
            </a:r>
          </a:p>
          <a:p>
            <a:pPr marL="457200" indent="-457200" algn="just">
              <a:buFont typeface="+mj-lt"/>
              <a:buAutoNum type="alphaLcPeriod"/>
              <a:defRPr/>
            </a:pPr>
            <a:r>
              <a:rPr lang="en-IN" altLang="en-US" b="1" dirty="0" smtClean="0">
                <a:latin typeface="Times New Roman" pitchFamily="18" charset="0"/>
                <a:cs typeface="Times New Roman" pitchFamily="18" charset="0"/>
              </a:rPr>
              <a:t>Unsaturated </a:t>
            </a:r>
            <a:r>
              <a:rPr lang="en-IN" altLang="en-US" dirty="0" smtClean="0">
                <a:latin typeface="Times New Roman" pitchFamily="18" charset="0"/>
                <a:cs typeface="Times New Roman" pitchFamily="18" charset="0"/>
              </a:rPr>
              <a:t>fatty acids </a:t>
            </a:r>
          </a:p>
          <a:p>
            <a:pPr marL="355600" algn="just">
              <a:defRPr/>
            </a:pPr>
            <a:r>
              <a:rPr lang="en-IN" altLang="en-US" dirty="0" smtClean="0">
                <a:latin typeface="Times New Roman" pitchFamily="18" charset="0"/>
                <a:cs typeface="Times New Roman" pitchFamily="18" charset="0"/>
              </a:rPr>
              <a:t>   </a:t>
            </a:r>
            <a:r>
              <a:rPr lang="en-IN" altLang="en-US" dirty="0" err="1" smtClean="0">
                <a:latin typeface="Times New Roman" pitchFamily="18" charset="0"/>
                <a:cs typeface="Times New Roman" pitchFamily="18" charset="0"/>
              </a:rPr>
              <a:t>i</a:t>
            </a:r>
            <a:r>
              <a:rPr lang="en-IN" altLang="en-US" dirty="0" smtClean="0">
                <a:latin typeface="Times New Roman" pitchFamily="18" charset="0"/>
                <a:cs typeface="Times New Roman" pitchFamily="18" charset="0"/>
              </a:rPr>
              <a:t>) Monounsaturated (</a:t>
            </a:r>
            <a:r>
              <a:rPr lang="en-IN" altLang="en-US" dirty="0" err="1" smtClean="0">
                <a:latin typeface="Times New Roman" pitchFamily="18" charset="0"/>
                <a:cs typeface="Times New Roman" pitchFamily="18" charset="0"/>
              </a:rPr>
              <a:t>monoenoic</a:t>
            </a:r>
            <a:r>
              <a:rPr lang="en-IN" altLang="en-US" dirty="0" smtClean="0">
                <a:latin typeface="Times New Roman" pitchFamily="18" charset="0"/>
                <a:cs typeface="Times New Roman" pitchFamily="18" charset="0"/>
              </a:rPr>
              <a:t>) </a:t>
            </a:r>
          </a:p>
          <a:p>
            <a:pPr marL="355600" algn="just">
              <a:defRPr/>
            </a:pPr>
            <a:r>
              <a:rPr lang="en-IN" altLang="en-US" dirty="0" smtClean="0">
                <a:latin typeface="Times New Roman" pitchFamily="18" charset="0"/>
                <a:cs typeface="Times New Roman" pitchFamily="18" charset="0"/>
              </a:rPr>
              <a:t>   ii) Polyunsaturated (</a:t>
            </a:r>
            <a:r>
              <a:rPr lang="en-IN" altLang="en-US" dirty="0" err="1" smtClean="0">
                <a:latin typeface="Times New Roman" pitchFamily="18" charset="0"/>
                <a:cs typeface="Times New Roman" pitchFamily="18" charset="0"/>
              </a:rPr>
              <a:t>polyenoic</a:t>
            </a:r>
            <a:r>
              <a:rPr lang="en-IN" altLang="en-US" dirty="0" smtClean="0">
                <a:latin typeface="Times New Roman" pitchFamily="18" charset="0"/>
                <a:cs typeface="Times New Roman" pitchFamily="18" charset="0"/>
              </a:rPr>
              <a:t>)</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152400" y="381000"/>
            <a:ext cx="8839200" cy="5745163"/>
          </a:xfrm>
        </p:spPr>
        <p:txBody>
          <a:bodyPr/>
          <a:lstStyle/>
          <a:p>
            <a:pPr marL="0" indent="0">
              <a:lnSpc>
                <a:spcPct val="150000"/>
              </a:lnSpc>
              <a:buFontTx/>
              <a:buNone/>
            </a:pPr>
            <a:r>
              <a:rPr lang="en-US" altLang="en-US" sz="3600" b="1" smtClean="0">
                <a:solidFill>
                  <a:srgbClr val="0070C0"/>
                </a:solidFill>
                <a:latin typeface="Times New Roman" pitchFamily="18" charset="0"/>
                <a:cs typeface="Times New Roman" pitchFamily="18" charset="0"/>
              </a:rPr>
              <a:t>Functions of Fatty Acids </a:t>
            </a:r>
          </a:p>
          <a:p>
            <a:pPr marL="0" indent="0">
              <a:lnSpc>
                <a:spcPct val="150000"/>
              </a:lnSpc>
              <a:buFontTx/>
              <a:buNone/>
            </a:pPr>
            <a:r>
              <a:rPr lang="en-US" altLang="en-US" smtClean="0">
                <a:latin typeface="Times New Roman" pitchFamily="18" charset="0"/>
                <a:cs typeface="Times New Roman" pitchFamily="18" charset="0"/>
              </a:rPr>
              <a:t>1.	They serve as building blocks of phospholipids 	and glycolipids, components of membranes. </a:t>
            </a:r>
          </a:p>
          <a:p>
            <a:pPr marL="0" indent="0">
              <a:lnSpc>
                <a:spcPct val="150000"/>
              </a:lnSpc>
              <a:buFontTx/>
              <a:buNone/>
            </a:pPr>
            <a:r>
              <a:rPr lang="en-US" altLang="en-US" smtClean="0">
                <a:latin typeface="Times New Roman" pitchFamily="18" charset="0"/>
                <a:cs typeface="Times New Roman" pitchFamily="18" charset="0"/>
              </a:rPr>
              <a:t>2. 	Fatty acid derivatives serve as hormones, e.g. 	prostaglandins. </a:t>
            </a:r>
          </a:p>
          <a:p>
            <a:pPr marL="0" indent="0">
              <a:lnSpc>
                <a:spcPct val="150000"/>
              </a:lnSpc>
              <a:buFontTx/>
              <a:buNone/>
            </a:pPr>
            <a:r>
              <a:rPr lang="en-US" altLang="en-US" smtClean="0">
                <a:latin typeface="Times New Roman" pitchFamily="18" charset="0"/>
                <a:cs typeface="Times New Roman" pitchFamily="18" charset="0"/>
              </a:rPr>
              <a:t>3. 	Fatty acids serve as a major fuel for most cells.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152400" y="152400"/>
            <a:ext cx="8839200" cy="6553200"/>
          </a:xfrm>
        </p:spPr>
        <p:txBody>
          <a:bodyPr/>
          <a:lstStyle/>
          <a:p>
            <a:pPr algn="ctr" eaLnBrk="1" hangingPunct="1">
              <a:lnSpc>
                <a:spcPct val="200000"/>
              </a:lnSpc>
              <a:buFontTx/>
              <a:buNone/>
            </a:pPr>
            <a:r>
              <a:rPr lang="en-US" altLang="en-US" sz="3600" b="1" smtClean="0">
                <a:solidFill>
                  <a:srgbClr val="0070C0"/>
                </a:solidFill>
                <a:latin typeface="Times New Roman" pitchFamily="18" charset="0"/>
                <a:cs typeface="Times New Roman" pitchFamily="18" charset="0"/>
              </a:rPr>
              <a:t>Numbering of Fatty Acid Carbon Atoms </a:t>
            </a:r>
          </a:p>
          <a:p>
            <a:pPr eaLnBrk="1" hangingPunct="1">
              <a:lnSpc>
                <a:spcPct val="150000"/>
              </a:lnSpc>
              <a:buFont typeface="Wingdings" pitchFamily="2" charset="2"/>
              <a:buChar char="Ø"/>
            </a:pPr>
            <a:r>
              <a:rPr lang="en-US" altLang="en-US" smtClean="0">
                <a:latin typeface="Times New Roman" pitchFamily="18" charset="0"/>
                <a:cs typeface="Times New Roman" pitchFamily="18" charset="0"/>
              </a:rPr>
              <a:t>Carbon atoms of fatty acid  are numbered starting at the </a:t>
            </a:r>
            <a:r>
              <a:rPr lang="en-US" altLang="en-US" b="1" smtClean="0">
                <a:latin typeface="Times New Roman" pitchFamily="18" charset="0"/>
                <a:cs typeface="Times New Roman" pitchFamily="18" charset="0"/>
              </a:rPr>
              <a:t>carboxyl terminus</a:t>
            </a:r>
          </a:p>
          <a:p>
            <a:pPr eaLnBrk="1" hangingPunct="1">
              <a:lnSpc>
                <a:spcPct val="150000"/>
              </a:lnSpc>
              <a:buFont typeface="Wingdings" pitchFamily="2" charset="2"/>
              <a:buChar char="Ø"/>
            </a:pPr>
            <a:r>
              <a:rPr lang="en-US" altLang="en-US" smtClean="0">
                <a:latin typeface="Times New Roman" pitchFamily="18" charset="0"/>
                <a:cs typeface="Times New Roman" pitchFamily="18" charset="0"/>
              </a:rPr>
              <a:t>Carbon atoms 2 and 3 are referred to as </a:t>
            </a:r>
            <a:r>
              <a:rPr lang="el-GR" altLang="en-US" b="1" smtClean="0">
                <a:latin typeface="Times New Roman" pitchFamily="18" charset="0"/>
                <a:cs typeface="Times New Roman" pitchFamily="18" charset="0"/>
              </a:rPr>
              <a:t>α</a:t>
            </a:r>
            <a:r>
              <a:rPr lang="en-US" altLang="en-US" i="1" smtClean="0">
                <a:solidFill>
                  <a:srgbClr val="008000"/>
                </a:solidFill>
                <a:latin typeface="Times New Roman" pitchFamily="18" charset="0"/>
                <a:cs typeface="Times New Roman" pitchFamily="18" charset="0"/>
              </a:rPr>
              <a:t> </a:t>
            </a:r>
            <a:r>
              <a:rPr lang="en-US" altLang="en-US" smtClean="0">
                <a:latin typeface="Times New Roman" pitchFamily="18" charset="0"/>
                <a:cs typeface="Times New Roman" pitchFamily="18" charset="0"/>
              </a:rPr>
              <a:t>and </a:t>
            </a:r>
            <a:r>
              <a:rPr lang="el-GR" altLang="en-US" b="1" smtClean="0">
                <a:latin typeface="Times New Roman" pitchFamily="18" charset="0"/>
                <a:cs typeface="Times New Roman" pitchFamily="18" charset="0"/>
              </a:rPr>
              <a:t>β</a:t>
            </a:r>
            <a:r>
              <a:rPr lang="en-US" altLang="en-US" b="1" smtClean="0">
                <a:latin typeface="Times New Roman" pitchFamily="18" charset="0"/>
                <a:cs typeface="Times New Roman" pitchFamily="18" charset="0"/>
              </a:rPr>
              <a:t> </a:t>
            </a:r>
            <a:r>
              <a:rPr lang="en-US" altLang="en-US" smtClean="0">
                <a:latin typeface="Times New Roman" pitchFamily="18" charset="0"/>
                <a:cs typeface="Times New Roman" pitchFamily="18" charset="0"/>
              </a:rPr>
              <a:t>respectively</a:t>
            </a:r>
          </a:p>
          <a:p>
            <a:pPr eaLnBrk="1" hangingPunct="1">
              <a:lnSpc>
                <a:spcPct val="150000"/>
              </a:lnSpc>
              <a:buFont typeface="Wingdings" pitchFamily="2" charset="2"/>
              <a:buChar char="Ø"/>
            </a:pPr>
            <a:r>
              <a:rPr lang="en-US" altLang="en-US" smtClean="0">
                <a:latin typeface="Times New Roman" pitchFamily="18" charset="0"/>
                <a:cs typeface="Times New Roman" pitchFamily="18" charset="0"/>
              </a:rPr>
              <a:t>The </a:t>
            </a:r>
            <a:r>
              <a:rPr lang="en-US" altLang="en-US" b="1" smtClean="0">
                <a:latin typeface="Times New Roman" pitchFamily="18" charset="0"/>
                <a:cs typeface="Times New Roman" pitchFamily="18" charset="0"/>
              </a:rPr>
              <a:t>methyl carbon </a:t>
            </a:r>
            <a:r>
              <a:rPr lang="en-US" altLang="en-US" smtClean="0">
                <a:latin typeface="Times New Roman" pitchFamily="18" charset="0"/>
                <a:cs typeface="Times New Roman" pitchFamily="18" charset="0"/>
              </a:rPr>
              <a:t>atom at the distal end of the chain is called </a:t>
            </a:r>
            <a:r>
              <a:rPr lang="el-GR" altLang="en-US" b="1" smtClean="0">
                <a:latin typeface="Times New Roman" pitchFamily="18" charset="0"/>
                <a:cs typeface="Times New Roman" pitchFamily="18" charset="0"/>
              </a:rPr>
              <a:t>ω</a:t>
            </a:r>
            <a:r>
              <a:rPr lang="en-US" altLang="en-US" i="1" smtClean="0">
                <a:latin typeface="Times New Roman" pitchFamily="18" charset="0"/>
                <a:cs typeface="Times New Roman" pitchFamily="18" charset="0"/>
              </a:rPr>
              <a:t> </a:t>
            </a:r>
            <a:r>
              <a:rPr lang="en-US" altLang="en-US" smtClean="0">
                <a:latin typeface="Times New Roman" pitchFamily="18" charset="0"/>
                <a:cs typeface="Times New Roman" pitchFamily="18" charset="0"/>
              </a:rPr>
              <a:t>carbon.</a:t>
            </a:r>
            <a:endParaRPr lang="en-US" altLang="en-US" smtClean="0">
              <a:solidFill>
                <a:srgbClr val="A5002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Box 5"/>
          <p:cNvSpPr txBox="1">
            <a:spLocks noGrp="1" noChangeArrowheads="1"/>
          </p:cNvSpPr>
          <p:nvPr>
            <p:ph idx="1"/>
          </p:nvPr>
        </p:nvSpPr>
        <p:spPr bwMode="auto">
          <a:xfrm>
            <a:off x="457200" y="1600200"/>
            <a:ext cx="6505371" cy="1631216"/>
          </a:xfrm>
          <a:prstGeom prst="rect">
            <a:avLst/>
          </a:prstGeom>
          <a:noFill/>
          <a:ln w="9525">
            <a:noFill/>
            <a:miter lim="800000"/>
            <a:headEnd/>
            <a:tailEnd/>
          </a:ln>
          <a:effectLst/>
        </p:spPr>
        <p:txBody>
          <a:bodyPr wrap="none">
            <a:spAutoFit/>
          </a:bodyPr>
          <a:lstStyle/>
          <a:p>
            <a:pPr eaLnBrk="1" hangingPunct="1">
              <a:buNone/>
            </a:pPr>
            <a:r>
              <a:rPr lang="en-US" altLang="en-US" sz="2800" dirty="0"/>
              <a:t> 6 	      5 	</a:t>
            </a:r>
            <a:r>
              <a:rPr lang="en-US" altLang="en-US" sz="2800" dirty="0" smtClean="0"/>
              <a:t>     </a:t>
            </a:r>
            <a:r>
              <a:rPr lang="en-US" altLang="en-US" sz="2800" dirty="0"/>
              <a:t>4	      </a:t>
            </a:r>
            <a:r>
              <a:rPr lang="en-US" altLang="en-US" sz="2800" dirty="0" smtClean="0"/>
              <a:t> 3    </a:t>
            </a:r>
            <a:r>
              <a:rPr lang="en-US" altLang="en-US" sz="2800" dirty="0"/>
              <a:t>	  2         1</a:t>
            </a:r>
          </a:p>
          <a:p>
            <a:pPr eaLnBrk="1" hangingPunct="1">
              <a:buNone/>
            </a:pPr>
            <a:r>
              <a:rPr lang="en-US" altLang="en-US" sz="2800" dirty="0"/>
              <a:t> CH3 — CH2 — CH2 — CH2— CH2 — COOH</a:t>
            </a:r>
          </a:p>
          <a:p>
            <a:pPr eaLnBrk="1" hangingPunct="1">
              <a:buNone/>
            </a:pPr>
            <a:r>
              <a:rPr lang="en-US" altLang="en-US" dirty="0" smtClean="0">
                <a:sym typeface="Symbol" pitchFamily="18" charset="2"/>
              </a:rPr>
              <a:t></a:t>
            </a:r>
            <a:r>
              <a:rPr lang="en-US" altLang="en-US" sz="2800" dirty="0"/>
              <a:t>1        </a:t>
            </a:r>
            <a:r>
              <a:rPr lang="en-US" altLang="en-US" dirty="0">
                <a:sym typeface="Symbol" pitchFamily="18" charset="2"/>
              </a:rPr>
              <a:t></a:t>
            </a:r>
            <a:r>
              <a:rPr lang="en-US" altLang="en-US" sz="2800" dirty="0" smtClean="0"/>
              <a:t>2       </a:t>
            </a:r>
            <a:r>
              <a:rPr lang="en-US" altLang="en-US" dirty="0" smtClean="0">
                <a:sym typeface="Symbol" pitchFamily="18" charset="2"/>
              </a:rPr>
              <a:t></a:t>
            </a:r>
            <a:r>
              <a:rPr lang="en-US" altLang="en-US" sz="2800" dirty="0"/>
              <a:t>3       </a:t>
            </a:r>
            <a:r>
              <a:rPr lang="en-US" altLang="en-US" sz="2800" dirty="0" smtClean="0"/>
              <a:t>  </a:t>
            </a:r>
            <a:r>
              <a:rPr lang="en-US" altLang="en-US" dirty="0" smtClean="0">
                <a:sym typeface="Symbol" pitchFamily="18" charset="2"/>
              </a:rPr>
              <a:t></a:t>
            </a:r>
            <a:r>
              <a:rPr lang="en-US" altLang="en-US" sz="2800" dirty="0"/>
              <a:t>4  </a:t>
            </a:r>
            <a:r>
              <a:rPr lang="en-US" altLang="en-US" sz="2800" dirty="0" smtClean="0"/>
              <a:t>     </a:t>
            </a:r>
            <a:r>
              <a:rPr lang="en-US" altLang="en-US" dirty="0" smtClean="0">
                <a:sym typeface="Symbol" pitchFamily="18" charset="2"/>
              </a:rPr>
              <a:t></a:t>
            </a:r>
            <a:r>
              <a:rPr lang="en-US" altLang="en-US" sz="2800" dirty="0"/>
              <a:t>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5" descr="D:\H Data\Helping Work\Pankaja Naik 4th edition\12-06-15\Section 1\Ch-03\3-1.tif"/>
          <p:cNvPicPr>
            <a:picLocks noGrp="1"/>
          </p:cNvPicPr>
          <p:nvPr>
            <p:ph idx="1"/>
          </p:nvPr>
        </p:nvPicPr>
        <p:blipFill>
          <a:blip r:embed="rId2"/>
          <a:srcRect/>
          <a:stretch>
            <a:fillRect/>
          </a:stretch>
        </p:blipFill>
        <p:spPr>
          <a:xfrm>
            <a:off x="228600" y="1524000"/>
            <a:ext cx="8763000" cy="1447800"/>
          </a:xfrm>
        </p:spPr>
      </p:pic>
      <p:sp>
        <p:nvSpPr>
          <p:cNvPr id="29699" name="Rectangle 2"/>
          <p:cNvSpPr>
            <a:spLocks noChangeArrowheads="1"/>
          </p:cNvSpPr>
          <p:nvPr/>
        </p:nvSpPr>
        <p:spPr bwMode="auto">
          <a:xfrm>
            <a:off x="685800" y="3752850"/>
            <a:ext cx="7696200" cy="522288"/>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Figure 4.1: </a:t>
            </a:r>
            <a:r>
              <a:rPr lang="en-US" sz="2800">
                <a:latin typeface="Times New Roman" pitchFamily="18" charset="0"/>
                <a:cs typeface="Times New Roman" pitchFamily="18" charset="0"/>
              </a:rPr>
              <a:t>Numbering of fatty acid carbon</a:t>
            </a:r>
            <a:r>
              <a:rPr lang="en-US"/>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lnSpcReduction="10000"/>
          </a:bodyPr>
          <a:lstStyle/>
          <a:p>
            <a:pPr marL="0" indent="0">
              <a:lnSpc>
                <a:spcPct val="150000"/>
              </a:lnSpc>
              <a:buFontTx/>
              <a:buNone/>
              <a:defRPr/>
            </a:pPr>
            <a:r>
              <a:rPr lang="en-US" dirty="0" smtClean="0">
                <a:latin typeface="Times New Roman" panose="02020603050405020304" pitchFamily="18" charset="0"/>
                <a:cs typeface="Times New Roman" panose="02020603050405020304" pitchFamily="18" charset="0"/>
              </a:rPr>
              <a:t> </a:t>
            </a:r>
            <a:r>
              <a:rPr lang="en-US" sz="3600" b="1" dirty="0">
                <a:solidFill>
                  <a:srgbClr val="0070C0"/>
                </a:solidFill>
                <a:latin typeface="Times New Roman" panose="02020603050405020304" pitchFamily="18" charset="0"/>
                <a:cs typeface="Times New Roman" panose="02020603050405020304" pitchFamily="18" charset="0"/>
              </a:rPr>
              <a:t>C-system</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
              <a:defRPr/>
            </a:pPr>
            <a:r>
              <a:rPr lang="en-US" dirty="0" smtClean="0">
                <a:latin typeface="Times New Roman" panose="02020603050405020304" pitchFamily="18" charset="0"/>
                <a:cs typeface="Times New Roman" panose="02020603050405020304" pitchFamily="18" charset="0"/>
              </a:rPr>
              <a:t>C1 </a:t>
            </a:r>
            <a:r>
              <a:rPr lang="en-US" dirty="0">
                <a:latin typeface="Times New Roman" panose="02020603050405020304" pitchFamily="18" charset="0"/>
                <a:cs typeface="Times New Roman" panose="02020603050405020304" pitchFamily="18" charset="0"/>
              </a:rPr>
              <a:t>being the carboxyl </a:t>
            </a:r>
            <a:r>
              <a:rPr lang="en-US" dirty="0" smtClean="0">
                <a:latin typeface="Times New Roman" panose="02020603050405020304" pitchFamily="18" charset="0"/>
                <a:cs typeface="Times New Roman" panose="02020603050405020304" pitchFamily="18" charset="0"/>
              </a:rPr>
              <a:t>carbon </a:t>
            </a:r>
          </a:p>
          <a:p>
            <a:pPr>
              <a:lnSpc>
                <a:spcPct val="150000"/>
              </a:lnSpc>
              <a:buFont typeface="Wingdings" panose="05000000000000000000" pitchFamily="2" charset="2"/>
              <a:buChar char="§"/>
              <a:defRPr/>
            </a:pPr>
            <a:r>
              <a:rPr lang="en-US" dirty="0" smtClean="0">
                <a:latin typeface="Times New Roman" panose="02020603050405020304" pitchFamily="18" charset="0"/>
                <a:cs typeface="Times New Roman" panose="02020603050405020304" pitchFamily="18" charset="0"/>
              </a:rPr>
              <a:t>Position </a:t>
            </a:r>
            <a:r>
              <a:rPr lang="en-US" dirty="0">
                <a:latin typeface="Times New Roman" panose="02020603050405020304" pitchFamily="18" charset="0"/>
                <a:cs typeface="Times New Roman" panose="02020603050405020304" pitchFamily="18" charset="0"/>
              </a:rPr>
              <a:t>of double bond is represented by the symbol Δ (delta), followed by a superscript number. </a:t>
            </a:r>
          </a:p>
          <a:p>
            <a:pPr>
              <a:lnSpc>
                <a:spcPct val="150000"/>
              </a:lnSpc>
              <a:buFont typeface="Wingdings" panose="05000000000000000000" pitchFamily="2" charset="2"/>
              <a:buChar char="§"/>
              <a:defRPr/>
            </a:pPr>
            <a:r>
              <a:rPr lang="en-US" dirty="0" smtClean="0">
                <a:latin typeface="Times New Roman" panose="02020603050405020304" pitchFamily="18" charset="0"/>
                <a:cs typeface="Times New Roman" panose="02020603050405020304" pitchFamily="18" charset="0"/>
              </a:rPr>
              <a:t>Oleic </a:t>
            </a:r>
            <a:r>
              <a:rPr lang="en-US" dirty="0">
                <a:latin typeface="Times New Roman" panose="02020603050405020304" pitchFamily="18" charset="0"/>
                <a:cs typeface="Times New Roman" panose="02020603050405020304" pitchFamily="18" charset="0"/>
              </a:rPr>
              <a:t>acid is a C18 fatty acid with one double bond between carbon number 9 and 10 is represented as C: 18:1: Δ9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81000" y="381000"/>
            <a:ext cx="8382000" cy="990600"/>
          </a:xfrm>
        </p:spPr>
        <p:style>
          <a:lnRef idx="2">
            <a:schemeClr val="dk1"/>
          </a:lnRef>
          <a:fillRef idx="1">
            <a:schemeClr val="lt1"/>
          </a:fillRef>
          <a:effectRef idx="0">
            <a:schemeClr val="dk1"/>
          </a:effectRef>
          <a:fontRef idx="minor">
            <a:schemeClr val="dk1"/>
          </a:fontRef>
        </p:style>
        <p:txBody>
          <a:bodyPr>
            <a:normAutofit fontScale="90000"/>
          </a:bodyPr>
          <a:lstStyle/>
          <a:p>
            <a:r>
              <a:rPr lang="en-US" dirty="0" smtClean="0"/>
              <a:t/>
            </a:r>
            <a:br>
              <a:rPr lang="en-US" dirty="0" smtClean="0"/>
            </a:br>
            <a:r>
              <a:rPr lang="en-US" u="sng" dirty="0" smtClean="0"/>
              <a:t>Sources of Lipids:</a:t>
            </a:r>
            <a:r>
              <a:rPr lang="en-US" dirty="0" smtClean="0"/>
              <a:t/>
            </a:r>
            <a:br>
              <a:rPr lang="en-US" dirty="0" smtClean="0"/>
            </a:br>
            <a:endParaRPr lang="en-US" dirty="0" smtClean="0"/>
          </a:p>
        </p:txBody>
      </p:sp>
      <p:pic>
        <p:nvPicPr>
          <p:cNvPr id="4099"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04800" y="1743075"/>
            <a:ext cx="2514600" cy="2371725"/>
          </a:xfrm>
          <a:noFill/>
        </p:spPr>
      </p:pic>
      <p:pic>
        <p:nvPicPr>
          <p:cNvPr id="410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3463" y="1647825"/>
            <a:ext cx="2667000" cy="258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101"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0" y="1752600"/>
            <a:ext cx="2667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102"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1000" y="4486275"/>
            <a:ext cx="24384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943600" y="4486275"/>
            <a:ext cx="2836863" cy="199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152775" y="4486275"/>
            <a:ext cx="2457450" cy="211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105"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112000" y="2859088"/>
            <a:ext cx="1668463"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27051483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248400"/>
          </a:xfrm>
        </p:spPr>
        <p:txBody>
          <a:bodyPr/>
          <a:lstStyle/>
          <a:p>
            <a:pPr marL="0" indent="0">
              <a:buFontTx/>
              <a:buNone/>
              <a:defRPr/>
            </a:pPr>
            <a:r>
              <a:rPr lang="el-GR" sz="3600" b="1" i="1" dirty="0">
                <a:solidFill>
                  <a:srgbClr val="0070C0"/>
                </a:solidFill>
                <a:latin typeface="Times New Roman" panose="02020603050405020304" pitchFamily="18" charset="0"/>
                <a:cs typeface="Times New Roman" panose="02020603050405020304" pitchFamily="18" charset="0"/>
              </a:rPr>
              <a:t>ω– </a:t>
            </a:r>
            <a:r>
              <a:rPr lang="en-US" sz="3600" b="1" i="1" dirty="0">
                <a:solidFill>
                  <a:srgbClr val="0070C0"/>
                </a:solidFill>
                <a:latin typeface="Times New Roman" panose="02020603050405020304" pitchFamily="18" charset="0"/>
                <a:cs typeface="Times New Roman" panose="02020603050405020304" pitchFamily="18" charset="0"/>
              </a:rPr>
              <a:t>or n-System </a:t>
            </a:r>
            <a:endParaRPr lang="en-US" sz="3600" b="1" i="1" dirty="0" smtClean="0">
              <a:solidFill>
                <a:srgbClr val="0070C0"/>
              </a:solidFill>
              <a:latin typeface="Times New Roman" panose="02020603050405020304" pitchFamily="18" charset="0"/>
              <a:cs typeface="Times New Roman" panose="02020603050405020304" pitchFamily="18" charset="0"/>
            </a:endParaRPr>
          </a:p>
          <a:p>
            <a:pPr marL="0" indent="0">
              <a:buFontTx/>
              <a:buNone/>
              <a:defRPr/>
            </a:pPr>
            <a:endParaRPr lang="en-US" sz="3600" b="1" dirty="0">
              <a:solidFill>
                <a:srgbClr val="0070C0"/>
              </a:solidFill>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
              <a:defRPr/>
            </a:pPr>
            <a:r>
              <a:rPr lang="en-US" sz="2800" dirty="0" smtClean="0">
                <a:latin typeface="Times New Roman" panose="02020603050405020304" pitchFamily="18" charset="0"/>
                <a:cs typeface="Times New Roman" panose="02020603050405020304" pitchFamily="18" charset="0"/>
              </a:rPr>
              <a:t>Carbon </a:t>
            </a:r>
            <a:r>
              <a:rPr lang="en-US" sz="2800" dirty="0">
                <a:latin typeface="Times New Roman" panose="02020603050405020304" pitchFamily="18" charset="0"/>
                <a:cs typeface="Times New Roman" panose="02020603050405020304" pitchFamily="18" charset="0"/>
              </a:rPr>
              <a:t>of </a:t>
            </a:r>
            <a:r>
              <a:rPr lang="en-US" sz="2800" dirty="0" smtClean="0">
                <a:latin typeface="Times New Roman" panose="02020603050405020304" pitchFamily="18" charset="0"/>
                <a:cs typeface="Times New Roman" panose="02020603050405020304" pitchFamily="18" charset="0"/>
              </a:rPr>
              <a:t>terminal </a:t>
            </a:r>
            <a:r>
              <a:rPr lang="en-US" sz="2800" dirty="0">
                <a:latin typeface="Times New Roman" panose="02020603050405020304" pitchFamily="18" charset="0"/>
                <a:cs typeface="Times New Roman" panose="02020603050405020304" pitchFamily="18" charset="0"/>
              </a:rPr>
              <a:t>methyl group </a:t>
            </a:r>
            <a:r>
              <a:rPr lang="en-US" sz="2800" dirty="0" smtClean="0">
                <a:latin typeface="Times New Roman" panose="02020603050405020304" pitchFamily="18" charset="0"/>
                <a:cs typeface="Times New Roman" panose="02020603050405020304" pitchFamily="18" charset="0"/>
              </a:rPr>
              <a:t>of fatty acid</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is refer to </a:t>
            </a:r>
            <a:r>
              <a:rPr lang="en-US" sz="2800" i="1" dirty="0" smtClean="0">
                <a:latin typeface="Times New Roman" panose="02020603050405020304" pitchFamily="18" charset="0"/>
                <a:cs typeface="Times New Roman" panose="02020603050405020304" pitchFamily="18" charset="0"/>
              </a:rPr>
              <a:t>‘ω’ </a:t>
            </a:r>
          </a:p>
          <a:p>
            <a:pPr>
              <a:lnSpc>
                <a:spcPct val="150000"/>
              </a:lnSpc>
              <a:buFont typeface="Wingdings" panose="05000000000000000000" pitchFamily="2" charset="2"/>
              <a:buChar char="§"/>
              <a:defRPr/>
            </a:pPr>
            <a:r>
              <a:rPr lang="en-US" sz="2800" dirty="0" smtClean="0">
                <a:latin typeface="Times New Roman" panose="02020603050405020304" pitchFamily="18" charset="0"/>
                <a:cs typeface="Times New Roman" panose="02020603050405020304" pitchFamily="18" charset="0"/>
              </a:rPr>
              <a:t>Oleic </a:t>
            </a:r>
            <a:r>
              <a:rPr lang="en-US" sz="2800" dirty="0">
                <a:latin typeface="Times New Roman" panose="02020603050405020304" pitchFamily="18" charset="0"/>
                <a:cs typeface="Times New Roman" panose="02020603050405020304" pitchFamily="18" charset="0"/>
              </a:rPr>
              <a:t>acid is denoted as C: 18:1: </a:t>
            </a:r>
            <a:r>
              <a:rPr lang="en-US" sz="2800" i="1" dirty="0">
                <a:latin typeface="Times New Roman" panose="02020603050405020304" pitchFamily="18" charset="0"/>
                <a:cs typeface="Times New Roman" panose="02020603050405020304" pitchFamily="18" charset="0"/>
              </a:rPr>
              <a:t>ω</a:t>
            </a:r>
            <a:r>
              <a:rPr lang="en-US" sz="2800" dirty="0">
                <a:latin typeface="Times New Roman" panose="02020603050405020304" pitchFamily="18" charset="0"/>
                <a:cs typeface="Times New Roman" panose="02020603050405020304" pitchFamily="18" charset="0"/>
              </a:rPr>
              <a:t>-9 </a:t>
            </a:r>
            <a:endParaRPr lang="en-US" sz="2800" dirty="0" smtClean="0">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
              <a:defRPr/>
            </a:pPr>
            <a:r>
              <a:rPr lang="en-US" sz="2800" i="1" dirty="0" smtClean="0">
                <a:latin typeface="Times New Roman" panose="02020603050405020304" pitchFamily="18" charset="0"/>
                <a:cs typeface="Times New Roman" panose="02020603050405020304" pitchFamily="18" charset="0"/>
              </a:rPr>
              <a:t>ω</a:t>
            </a:r>
            <a:r>
              <a:rPr lang="en-US" sz="2800" dirty="0" smtClean="0">
                <a:latin typeface="Times New Roman" panose="02020603050405020304" pitchFamily="18" charset="0"/>
                <a:cs typeface="Times New Roman" panose="02020603050405020304" pitchFamily="18" charset="0"/>
              </a:rPr>
              <a:t>-9 </a:t>
            </a:r>
            <a:r>
              <a:rPr lang="en-US" sz="2800" dirty="0">
                <a:latin typeface="Times New Roman" panose="02020603050405020304" pitchFamily="18" charset="0"/>
                <a:cs typeface="Times New Roman" panose="02020603050405020304" pitchFamily="18" charset="0"/>
              </a:rPr>
              <a:t>represents the double bond position which is found between 9th and 10th carbon </a:t>
            </a:r>
            <a:r>
              <a:rPr lang="en-US" sz="2800" dirty="0" smtClean="0">
                <a:latin typeface="Times New Roman" panose="02020603050405020304" pitchFamily="18" charset="0"/>
                <a:cs typeface="Times New Roman" panose="02020603050405020304" pitchFamily="18" charset="0"/>
              </a:rPr>
              <a:t>atoms</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from </a:t>
            </a:r>
            <a:r>
              <a:rPr lang="en-US" sz="2800" i="1" dirty="0" smtClean="0">
                <a:latin typeface="Times New Roman" panose="02020603050405020304" pitchFamily="18" charset="0"/>
                <a:cs typeface="Times New Roman" panose="02020603050405020304" pitchFamily="18" charset="0"/>
              </a:rPr>
              <a:t>ω </a:t>
            </a:r>
            <a:r>
              <a:rPr lang="en-US" sz="2800" dirty="0" smtClean="0">
                <a:latin typeface="Times New Roman" panose="02020603050405020304" pitchFamily="18" charset="0"/>
                <a:cs typeface="Times New Roman" panose="02020603050405020304" pitchFamily="18" charset="0"/>
              </a:rPr>
              <a:t>carbon.</a:t>
            </a:r>
          </a:p>
          <a:p>
            <a:pPr>
              <a:lnSpc>
                <a:spcPct val="150000"/>
              </a:lnSpc>
              <a:buFont typeface="Wingdings" panose="05000000000000000000" pitchFamily="2" charset="2"/>
              <a:buChar char="§"/>
              <a:defRPr/>
            </a:pPr>
            <a:r>
              <a:rPr lang="en-US" sz="2800" dirty="0" smtClean="0">
                <a:latin typeface="Times New Roman" panose="02020603050405020304" pitchFamily="18" charset="0"/>
                <a:cs typeface="Times New Roman" panose="02020603050405020304" pitchFamily="18" charset="0"/>
              </a:rPr>
              <a:t>This </a:t>
            </a:r>
            <a:r>
              <a:rPr lang="en-US" sz="2800" dirty="0">
                <a:latin typeface="Times New Roman" panose="02020603050405020304" pitchFamily="18" charset="0"/>
                <a:cs typeface="Times New Roman" panose="02020603050405020304" pitchFamily="18" charset="0"/>
              </a:rPr>
              <a:t>method is widely used by nutritionists. </a:t>
            </a:r>
          </a:p>
          <a:p>
            <a:pPr>
              <a:defRPr/>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a:srcRect/>
          <a:stretch>
            <a:fillRect/>
          </a:stretch>
        </p:blipFill>
        <p:spPr bwMode="auto">
          <a:xfrm>
            <a:off x="60961" y="785794"/>
            <a:ext cx="8940195" cy="40719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457200" y="1143000"/>
            <a:ext cx="8382000" cy="2852738"/>
          </a:xfrm>
          <a:prstGeom prst="rect">
            <a:avLst/>
          </a:prstGeom>
          <a:noFill/>
          <a:ln w="9525">
            <a:noFill/>
            <a:miter lim="800000"/>
            <a:headEnd/>
            <a:tailEnd/>
          </a:ln>
          <a:effectLst/>
        </p:spPr>
      </p:pic>
      <p:sp>
        <p:nvSpPr>
          <p:cNvPr id="33795" name="Rectangle 4"/>
          <p:cNvSpPr>
            <a:spLocks noChangeArrowheads="1"/>
          </p:cNvSpPr>
          <p:nvPr/>
        </p:nvSpPr>
        <p:spPr bwMode="auto">
          <a:xfrm>
            <a:off x="381000" y="4800600"/>
            <a:ext cx="8534400" cy="830263"/>
          </a:xfrm>
          <a:prstGeom prst="rect">
            <a:avLst/>
          </a:prstGeom>
          <a:noFill/>
          <a:ln w="9525">
            <a:noFill/>
            <a:miter lim="800000"/>
            <a:headEnd/>
            <a:tailEnd/>
          </a:ln>
        </p:spPr>
        <p:txBody>
          <a:bodyPr>
            <a:spAutoFit/>
          </a:bodyPr>
          <a:lstStyle/>
          <a:p>
            <a:pPr algn="ctr"/>
            <a:r>
              <a:rPr lang="en-US" sz="2400" b="1">
                <a:latin typeface="Times New Roman" pitchFamily="18" charset="0"/>
                <a:cs typeface="Times New Roman" pitchFamily="18" charset="0"/>
              </a:rPr>
              <a:t>Figure 4.2: </a:t>
            </a:r>
            <a:r>
              <a:rPr lang="en-US" sz="2400">
                <a:latin typeface="Times New Roman" pitchFamily="18" charset="0"/>
                <a:cs typeface="Times New Roman" pitchFamily="18" charset="0"/>
              </a:rPr>
              <a:t>Representation of double bonds of unsaturated </a:t>
            </a:r>
          </a:p>
          <a:p>
            <a:pPr algn="ctr"/>
            <a:r>
              <a:rPr lang="en-US" sz="2400">
                <a:latin typeface="Times New Roman" pitchFamily="18" charset="0"/>
                <a:cs typeface="Times New Roman" pitchFamily="18" charset="0"/>
              </a:rPr>
              <a:t>fatty acids.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2"/>
          <a:srcRect/>
          <a:stretch>
            <a:fillRect/>
          </a:stretch>
        </p:blipFill>
        <p:spPr>
          <a:xfrm>
            <a:off x="76200" y="1752600"/>
            <a:ext cx="8915400" cy="2895600"/>
          </a:xfrm>
          <a:noFill/>
        </p:spPr>
      </p:pic>
      <p:sp>
        <p:nvSpPr>
          <p:cNvPr id="35843" name="Rectangle 2"/>
          <p:cNvSpPr>
            <a:spLocks noChangeArrowheads="1"/>
          </p:cNvSpPr>
          <p:nvPr/>
        </p:nvSpPr>
        <p:spPr bwMode="auto">
          <a:xfrm>
            <a:off x="393700" y="5216525"/>
            <a:ext cx="8534400" cy="830263"/>
          </a:xfrm>
          <a:prstGeom prst="rect">
            <a:avLst/>
          </a:prstGeom>
          <a:noFill/>
          <a:ln w="9525">
            <a:noFill/>
            <a:miter lim="800000"/>
            <a:headEnd/>
            <a:tailEnd/>
          </a:ln>
        </p:spPr>
        <p:txBody>
          <a:bodyPr>
            <a:spAutoFit/>
          </a:bodyPr>
          <a:lstStyle/>
          <a:p>
            <a:pPr algn="ctr"/>
            <a:r>
              <a:rPr lang="en-US" sz="2400" b="1">
                <a:latin typeface="Times New Roman" pitchFamily="18" charset="0"/>
                <a:cs typeface="Times New Roman" pitchFamily="18" charset="0"/>
              </a:rPr>
              <a:t>Figure 4.2: </a:t>
            </a:r>
            <a:r>
              <a:rPr lang="en-US" sz="2400">
                <a:latin typeface="Times New Roman" pitchFamily="18" charset="0"/>
                <a:cs typeface="Times New Roman" pitchFamily="18" charset="0"/>
              </a:rPr>
              <a:t>Representation of double bonds of unsaturated </a:t>
            </a:r>
          </a:p>
          <a:p>
            <a:pPr algn="ctr"/>
            <a:r>
              <a:rPr lang="en-US" sz="2400">
                <a:latin typeface="Times New Roman" pitchFamily="18" charset="0"/>
                <a:cs typeface="Times New Roman" pitchFamily="18" charset="0"/>
              </a:rPr>
              <a:t>fatty acids.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a:srcRect/>
          <a:stretch>
            <a:fillRect/>
          </a:stretch>
        </p:blipFill>
        <p:spPr bwMode="auto">
          <a:xfrm>
            <a:off x="381000" y="1676400"/>
            <a:ext cx="8534400" cy="2667000"/>
          </a:xfrm>
          <a:prstGeom prst="rect">
            <a:avLst/>
          </a:prstGeom>
          <a:noFill/>
          <a:ln w="9525">
            <a:noFill/>
            <a:miter lim="800000"/>
            <a:headEnd/>
            <a:tailEnd/>
          </a:ln>
          <a:effectLst/>
        </p:spPr>
      </p:pic>
      <p:sp>
        <p:nvSpPr>
          <p:cNvPr id="36867" name="Rectangle 2"/>
          <p:cNvSpPr>
            <a:spLocks noChangeArrowheads="1"/>
          </p:cNvSpPr>
          <p:nvPr/>
        </p:nvSpPr>
        <p:spPr bwMode="auto">
          <a:xfrm>
            <a:off x="381000" y="4800600"/>
            <a:ext cx="8534400" cy="830263"/>
          </a:xfrm>
          <a:prstGeom prst="rect">
            <a:avLst/>
          </a:prstGeom>
          <a:noFill/>
          <a:ln w="9525">
            <a:noFill/>
            <a:miter lim="800000"/>
            <a:headEnd/>
            <a:tailEnd/>
          </a:ln>
        </p:spPr>
        <p:txBody>
          <a:bodyPr>
            <a:spAutoFit/>
          </a:bodyPr>
          <a:lstStyle/>
          <a:p>
            <a:pPr algn="ctr"/>
            <a:r>
              <a:rPr lang="en-US" sz="2400" b="1">
                <a:latin typeface="Times New Roman" pitchFamily="18" charset="0"/>
                <a:cs typeface="Times New Roman" pitchFamily="18" charset="0"/>
              </a:rPr>
              <a:t>Figure 4.2: </a:t>
            </a:r>
            <a:r>
              <a:rPr lang="en-US" sz="2400">
                <a:latin typeface="Times New Roman" pitchFamily="18" charset="0"/>
                <a:cs typeface="Times New Roman" pitchFamily="18" charset="0"/>
              </a:rPr>
              <a:t>Representation of double bonds of unsaturated </a:t>
            </a:r>
          </a:p>
          <a:p>
            <a:pPr algn="ctr"/>
            <a:r>
              <a:rPr lang="en-US" sz="2400">
                <a:latin typeface="Times New Roman" pitchFamily="18" charset="0"/>
                <a:cs typeface="Times New Roman" pitchFamily="18" charset="0"/>
              </a:rPr>
              <a:t>fatty acids.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p:txBody>
          <a:bodyPr/>
          <a:lstStyle/>
          <a:p>
            <a:endParaRPr lang="en-US" smtClean="0"/>
          </a:p>
        </p:txBody>
      </p:sp>
      <p:pic>
        <p:nvPicPr>
          <p:cNvPr id="37891" name="Picture 2"/>
          <p:cNvPicPr>
            <a:picLocks noChangeAspect="1" noChangeArrowheads="1"/>
          </p:cNvPicPr>
          <p:nvPr/>
        </p:nvPicPr>
        <p:blipFill>
          <a:blip r:embed="rId2"/>
          <a:srcRect/>
          <a:stretch>
            <a:fillRect/>
          </a:stretch>
        </p:blipFill>
        <p:spPr bwMode="auto">
          <a:xfrm>
            <a:off x="762000" y="304800"/>
            <a:ext cx="7543800" cy="57150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nvGraphicFramePr>
        <p:xfrm>
          <a:off x="357159" y="357168"/>
          <a:ext cx="8401055" cy="6151571"/>
        </p:xfrm>
        <a:graphic>
          <a:graphicData uri="http://schemas.openxmlformats.org/drawingml/2006/table">
            <a:tbl>
              <a:tblPr firstRow="1" firstCol="1" bandRow="1">
                <a:tableStyleId>{5C22544A-7EE6-4342-B048-85BDC9FD1C3A}</a:tableStyleId>
              </a:tblPr>
              <a:tblGrid>
                <a:gridCol w="3238940"/>
                <a:gridCol w="2100934"/>
                <a:gridCol w="1958012"/>
                <a:gridCol w="1103169"/>
              </a:tblGrid>
              <a:tr h="985666">
                <a:tc>
                  <a:txBody>
                    <a:bodyPr/>
                    <a:lstStyle/>
                    <a:p>
                      <a:pPr>
                        <a:spcAft>
                          <a:spcPts val="0"/>
                        </a:spcAft>
                      </a:pPr>
                      <a:r>
                        <a:rPr lang="en-IN" sz="1800" dirty="0">
                          <a:effectLst/>
                        </a:rPr>
                        <a:t>Name</a:t>
                      </a:r>
                      <a:endParaRPr lang="en-IN" sz="18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spcAft>
                          <a:spcPts val="0"/>
                        </a:spcAft>
                      </a:pPr>
                      <a:r>
                        <a:rPr lang="en-IN" sz="1800" dirty="0">
                          <a:effectLst/>
                        </a:rPr>
                        <a:t>Saturated fatty acids(%)</a:t>
                      </a:r>
                      <a:endParaRPr lang="en-IN" sz="18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spcAft>
                          <a:spcPts val="0"/>
                        </a:spcAft>
                      </a:pPr>
                      <a:r>
                        <a:rPr lang="en-IN" sz="1800" dirty="0">
                          <a:effectLst/>
                        </a:rPr>
                        <a:t>Mono-unsaturated fatty acids(%)</a:t>
                      </a:r>
                      <a:endParaRPr lang="en-IN" sz="18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spcAft>
                          <a:spcPts val="0"/>
                        </a:spcAft>
                      </a:pPr>
                      <a:r>
                        <a:rPr lang="en-IN" sz="1800" dirty="0">
                          <a:effectLst/>
                        </a:rPr>
                        <a:t>PUFA (%)</a:t>
                      </a:r>
                      <a:endParaRPr lang="en-IN" sz="18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Coconut oil</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b="1" dirty="0">
                          <a:solidFill>
                            <a:schemeClr val="tx1"/>
                          </a:solidFill>
                          <a:effectLst/>
                        </a:rPr>
                        <a:t>(*)86</a:t>
                      </a:r>
                      <a:endParaRPr lang="en-IN" sz="2000" b="1"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12</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a:effectLst/>
                        </a:rPr>
                        <a:t>2</a:t>
                      </a:r>
                      <a:endParaRPr lang="en-IN" sz="1800" b="1">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Groundnut oil</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dirty="0">
                          <a:solidFill>
                            <a:schemeClr val="tx1"/>
                          </a:solidFill>
                          <a:effectLst/>
                        </a:rPr>
                        <a:t>18</a:t>
                      </a:r>
                      <a:endParaRPr lang="en-IN" sz="2000" b="1"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46</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36</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Gingelly oil (</a:t>
                      </a:r>
                      <a:r>
                        <a:rPr lang="en-IN" sz="2000" dirty="0" err="1">
                          <a:solidFill>
                            <a:schemeClr val="tx1"/>
                          </a:solidFill>
                          <a:effectLst/>
                        </a:rPr>
                        <a:t>Til</a:t>
                      </a:r>
                      <a:r>
                        <a:rPr lang="en-IN" sz="2000" dirty="0">
                          <a:solidFill>
                            <a:schemeClr val="tx1"/>
                          </a:solidFill>
                          <a:effectLst/>
                        </a:rPr>
                        <a:t> oil)</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dirty="0">
                          <a:solidFill>
                            <a:schemeClr val="tx1"/>
                          </a:solidFill>
                          <a:effectLst/>
                        </a:rPr>
                        <a:t>13</a:t>
                      </a:r>
                      <a:endParaRPr lang="en-IN" sz="2000" b="1"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50</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37</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Palm oil</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dirty="0">
                          <a:solidFill>
                            <a:schemeClr val="tx1"/>
                          </a:solidFill>
                          <a:effectLst/>
                        </a:rPr>
                        <a:t>42</a:t>
                      </a:r>
                      <a:endParaRPr lang="en-IN" sz="2000" b="1"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52</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a:effectLst/>
                        </a:rPr>
                        <a:t>6</a:t>
                      </a:r>
                      <a:endParaRPr lang="en-IN" sz="1800" b="1">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Corn oil</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dirty="0">
                          <a:solidFill>
                            <a:schemeClr val="tx1"/>
                          </a:solidFill>
                          <a:effectLst/>
                        </a:rPr>
                        <a:t>13</a:t>
                      </a:r>
                      <a:endParaRPr lang="en-IN" sz="2000" b="1"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25</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a:effectLst/>
                        </a:rPr>
                        <a:t>62</a:t>
                      </a:r>
                      <a:endParaRPr lang="en-IN" sz="1800" b="1">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Cotton Seed oil</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dirty="0">
                          <a:solidFill>
                            <a:schemeClr val="tx1"/>
                          </a:solidFill>
                          <a:effectLst/>
                        </a:rPr>
                        <a:t>26</a:t>
                      </a:r>
                      <a:endParaRPr lang="en-IN" sz="2000" b="1"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19</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a:effectLst/>
                        </a:rPr>
                        <a:t>55</a:t>
                      </a:r>
                      <a:endParaRPr lang="en-IN" sz="1800" b="1">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Mustard oil (rapeseed)</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dirty="0">
                          <a:solidFill>
                            <a:schemeClr val="tx1"/>
                          </a:solidFill>
                          <a:effectLst/>
                        </a:rPr>
                        <a:t>34(**)</a:t>
                      </a:r>
                      <a:endParaRPr lang="en-IN" sz="2000" b="1"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48</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18</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Safflower oil (</a:t>
                      </a:r>
                      <a:r>
                        <a:rPr lang="en-IN" sz="2000" dirty="0" err="1">
                          <a:solidFill>
                            <a:schemeClr val="tx1"/>
                          </a:solidFill>
                          <a:effectLst/>
                        </a:rPr>
                        <a:t>Kardi</a:t>
                      </a:r>
                      <a:r>
                        <a:rPr lang="en-IN" sz="2000" dirty="0">
                          <a:solidFill>
                            <a:schemeClr val="tx1"/>
                          </a:solidFill>
                          <a:effectLst/>
                        </a:rPr>
                        <a:t>)</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a:solidFill>
                            <a:schemeClr val="tx1"/>
                          </a:solidFill>
                          <a:effectLst/>
                        </a:rPr>
                        <a:t>9</a:t>
                      </a:r>
                      <a:endParaRPr lang="en-IN" sz="2000" b="1">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12</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79</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Sunflower oil</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a:solidFill>
                            <a:schemeClr val="tx1"/>
                          </a:solidFill>
                          <a:effectLst/>
                        </a:rPr>
                        <a:t>12</a:t>
                      </a:r>
                      <a:endParaRPr lang="en-IN" sz="2000" b="1">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24</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64</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Butter</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b="1" dirty="0">
                          <a:solidFill>
                            <a:schemeClr val="tx1"/>
                          </a:solidFill>
                          <a:effectLst/>
                        </a:rPr>
                        <a:t>75</a:t>
                      </a:r>
                      <a:endParaRPr lang="en-IN" sz="2000" b="1"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20</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5</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Ox (Tallow)</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a:solidFill>
                            <a:schemeClr val="tx1"/>
                          </a:solidFill>
                          <a:effectLst/>
                        </a:rPr>
                        <a:t>53</a:t>
                      </a:r>
                      <a:endParaRPr lang="en-IN" sz="2000" b="1">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42</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5</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328556">
                <a:tc>
                  <a:txBody>
                    <a:bodyPr/>
                    <a:lstStyle/>
                    <a:p>
                      <a:pPr>
                        <a:spcAft>
                          <a:spcPts val="0"/>
                        </a:spcAft>
                      </a:pPr>
                      <a:r>
                        <a:rPr lang="en-IN" sz="2000" dirty="0">
                          <a:solidFill>
                            <a:schemeClr val="tx1"/>
                          </a:solidFill>
                          <a:effectLst/>
                        </a:rPr>
                        <a:t>Pig (Lard)</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a:solidFill>
                            <a:schemeClr val="tx1"/>
                          </a:solidFill>
                          <a:effectLst/>
                        </a:rPr>
                        <a:t>42</a:t>
                      </a:r>
                      <a:endParaRPr lang="en-IN" sz="2000" b="1">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a:effectLst/>
                        </a:rPr>
                        <a:t>46</a:t>
                      </a:r>
                      <a:endParaRPr lang="en-IN" sz="1800" b="1">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12</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439754">
                <a:tc>
                  <a:txBody>
                    <a:bodyPr/>
                    <a:lstStyle/>
                    <a:p>
                      <a:pPr>
                        <a:spcAft>
                          <a:spcPts val="0"/>
                        </a:spcAft>
                      </a:pPr>
                      <a:r>
                        <a:rPr lang="en-IN" sz="2000" dirty="0">
                          <a:solidFill>
                            <a:schemeClr val="tx1"/>
                          </a:solidFill>
                          <a:effectLst/>
                        </a:rPr>
                        <a:t>Fish oil</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2000">
                          <a:solidFill>
                            <a:schemeClr val="tx1"/>
                          </a:solidFill>
                          <a:effectLst/>
                        </a:rPr>
                        <a:t>30</a:t>
                      </a:r>
                      <a:endParaRPr lang="en-IN" sz="2000" b="1">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a:effectLst/>
                        </a:rPr>
                        <a:t>13</a:t>
                      </a:r>
                      <a:endParaRPr lang="en-IN" sz="1800" b="1">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a:txBody>
                    <a:bodyPr/>
                    <a:lstStyle/>
                    <a:p>
                      <a:pPr algn="ctr">
                        <a:spcAft>
                          <a:spcPts val="0"/>
                        </a:spcAft>
                      </a:pPr>
                      <a:r>
                        <a:rPr lang="en-IN" sz="1800" dirty="0">
                          <a:effectLst/>
                        </a:rPr>
                        <a:t>57</a:t>
                      </a:r>
                      <a:endParaRPr lang="en-IN" sz="1800" b="1" dirty="0">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r>
              <a:tr h="454923">
                <a:tc gridSpan="4">
                  <a:txBody>
                    <a:bodyPr/>
                    <a:lstStyle/>
                    <a:p>
                      <a:pPr algn="ctr">
                        <a:spcAft>
                          <a:spcPts val="0"/>
                        </a:spcAft>
                      </a:pPr>
                      <a:r>
                        <a:rPr lang="en-IN" sz="2000" dirty="0">
                          <a:solidFill>
                            <a:schemeClr val="tx1"/>
                          </a:solidFill>
                          <a:effectLst/>
                        </a:rPr>
                        <a:t>( * ) these saturated fatty acids are medium chain fatty acids.</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hMerge="1">
                  <a:txBody>
                    <a:bodyPr/>
                    <a:lstStyle/>
                    <a:p>
                      <a:endParaRPr lang="en-IN"/>
                    </a:p>
                  </a:txBody>
                  <a:tcPr/>
                </a:tc>
                <a:tc hMerge="1">
                  <a:txBody>
                    <a:bodyPr/>
                    <a:lstStyle/>
                    <a:p>
                      <a:endParaRPr lang="en-IN"/>
                    </a:p>
                  </a:txBody>
                  <a:tcPr/>
                </a:tc>
                <a:tc hMerge="1">
                  <a:txBody>
                    <a:bodyPr/>
                    <a:lstStyle/>
                    <a:p>
                      <a:endParaRPr lang="en-IN"/>
                    </a:p>
                  </a:txBody>
                  <a:tcPr/>
                </a:tc>
              </a:tr>
              <a:tr h="328556">
                <a:tc gridSpan="4">
                  <a:txBody>
                    <a:bodyPr/>
                    <a:lstStyle/>
                    <a:p>
                      <a:pPr>
                        <a:spcAft>
                          <a:spcPts val="0"/>
                        </a:spcAft>
                      </a:pPr>
                      <a:r>
                        <a:rPr lang="en-IN" sz="2000" dirty="0">
                          <a:solidFill>
                            <a:schemeClr val="tx1"/>
                          </a:solidFill>
                          <a:effectLst/>
                        </a:rPr>
                        <a:t>( ** ) contains </a:t>
                      </a:r>
                      <a:r>
                        <a:rPr lang="en-IN" sz="2000" dirty="0" err="1">
                          <a:solidFill>
                            <a:schemeClr val="tx1"/>
                          </a:solidFill>
                          <a:effectLst/>
                        </a:rPr>
                        <a:t>erucic</a:t>
                      </a:r>
                      <a:r>
                        <a:rPr lang="en-IN" sz="2000" dirty="0">
                          <a:solidFill>
                            <a:schemeClr val="tx1"/>
                          </a:solidFill>
                          <a:effectLst/>
                        </a:rPr>
                        <a:t> acid, 22 C, 1 double bond)</a:t>
                      </a:r>
                      <a:endParaRPr lang="en-IN" sz="2000" dirty="0">
                        <a:solidFill>
                          <a:schemeClr val="tx1"/>
                        </a:solidFill>
                        <a:effectLst/>
                        <a:latin typeface="Helvetica" panose="020B0604020202020204" pitchFamily="34" charset="0"/>
                        <a:ea typeface="Helvetica" panose="020B0604020202020204" pitchFamily="34" charset="0"/>
                        <a:cs typeface="Times New Roman" panose="02020603050405020304" pitchFamily="18" charset="0"/>
                      </a:endParaRPr>
                    </a:p>
                  </a:txBody>
                  <a:tcPr marL="60889" marR="60889" marT="0" marB="0"/>
                </a:tc>
                <a:tc hMerge="1">
                  <a:txBody>
                    <a:bodyPr/>
                    <a:lstStyle/>
                    <a:p>
                      <a:endParaRPr lang="en-IN"/>
                    </a:p>
                  </a:txBody>
                  <a:tcPr/>
                </a:tc>
                <a:tc hMerge="1">
                  <a:txBody>
                    <a:bodyPr/>
                    <a:lstStyle/>
                    <a:p>
                      <a:endParaRPr lang="en-IN"/>
                    </a:p>
                  </a:txBody>
                  <a:tcPr/>
                </a:tc>
                <a:tc hMerge="1">
                  <a:txBody>
                    <a:bodyPr/>
                    <a:lstStyle/>
                    <a:p>
                      <a:endParaRPr lang="en-IN"/>
                    </a:p>
                  </a:txBody>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34938" y="809625"/>
            <a:ext cx="8705850" cy="5370513"/>
          </a:xfrm>
          <a:prstGeom prst="rect">
            <a:avLst/>
          </a:prstGeom>
          <a:noFill/>
          <a:ln w="9525">
            <a:noFill/>
            <a:miter lim="800000"/>
            <a:headEnd/>
            <a:tailEnd/>
          </a:ln>
          <a:effectLst/>
        </p:spPr>
        <p:txBody>
          <a:bodyPr>
            <a:spAutoFit/>
          </a:bodyPr>
          <a:lstStyle/>
          <a:p>
            <a:pPr eaLnBrk="1" hangingPunct="1">
              <a:spcBef>
                <a:spcPts val="575"/>
              </a:spcBef>
            </a:pPr>
            <a:r>
              <a:rPr lang="en-US" altLang="en-US" sz="2400" b="1" dirty="0">
                <a:latin typeface="Times New Roman" pitchFamily="18" charset="0"/>
                <a:cs typeface="Times New Roman" pitchFamily="18" charset="0"/>
              </a:rPr>
              <a:t>Common 	No 	Chemical nature 	          Occurrence </a:t>
            </a:r>
          </a:p>
          <a:p>
            <a:pPr eaLnBrk="1" hangingPunct="1">
              <a:spcBef>
                <a:spcPts val="575"/>
              </a:spcBef>
            </a:pPr>
            <a:r>
              <a:rPr lang="en-US" altLang="en-US" sz="2400" b="1" dirty="0">
                <a:latin typeface="Times New Roman" pitchFamily="18" charset="0"/>
                <a:cs typeface="Times New Roman" pitchFamily="18" charset="0"/>
              </a:rPr>
              <a:t>name 		carbon </a:t>
            </a:r>
          </a:p>
          <a:p>
            <a:pPr eaLnBrk="1" hangingPunct="1">
              <a:spcBef>
                <a:spcPts val="575"/>
              </a:spcBef>
            </a:pPr>
            <a:r>
              <a:rPr lang="en-US" altLang="en-US" sz="2400" b="1" dirty="0">
                <a:latin typeface="Times New Roman" pitchFamily="18" charset="0"/>
                <a:cs typeface="Times New Roman" pitchFamily="18" charset="0"/>
              </a:rPr>
              <a:t>		atoms	</a:t>
            </a:r>
          </a:p>
          <a:p>
            <a:pPr algn="just" eaLnBrk="1" hangingPunct="1">
              <a:spcBef>
                <a:spcPts val="575"/>
              </a:spcBef>
            </a:pPr>
            <a:r>
              <a:rPr lang="en-US" altLang="en-US" sz="2400" b="1" dirty="0">
                <a:solidFill>
                  <a:srgbClr val="FF5050"/>
                </a:solidFill>
                <a:latin typeface="Times New Roman" pitchFamily="18" charset="0"/>
                <a:cs typeface="Times New Roman" pitchFamily="18" charset="0"/>
              </a:rPr>
              <a:t>Even chain, Saturated fatty acids</a:t>
            </a:r>
          </a:p>
          <a:p>
            <a:pPr algn="just" eaLnBrk="1" hangingPunct="1">
              <a:spcBef>
                <a:spcPts val="575"/>
              </a:spcBef>
            </a:pPr>
            <a:r>
              <a:rPr lang="en-US" altLang="en-US" sz="2400" dirty="0">
                <a:latin typeface="Times New Roman" pitchFamily="18" charset="0"/>
                <a:cs typeface="Times New Roman" pitchFamily="18" charset="0"/>
              </a:rPr>
              <a:t>Acetic		2	Saturated; small chain		Vinegar</a:t>
            </a:r>
          </a:p>
          <a:p>
            <a:pPr algn="just" eaLnBrk="1" hangingPunct="1">
              <a:spcBef>
                <a:spcPts val="575"/>
              </a:spcBef>
            </a:pPr>
            <a:r>
              <a:rPr lang="en-US" altLang="en-US" sz="2400" dirty="0">
                <a:latin typeface="Times New Roman" pitchFamily="18" charset="0"/>
                <a:cs typeface="Times New Roman" pitchFamily="18" charset="0"/>
              </a:rPr>
              <a:t>Butyric		4	do				Butter</a:t>
            </a:r>
          </a:p>
          <a:p>
            <a:pPr algn="just" eaLnBrk="1" hangingPunct="1">
              <a:spcBef>
                <a:spcPts val="575"/>
              </a:spcBef>
            </a:pPr>
            <a:r>
              <a:rPr lang="en-US" altLang="en-US" sz="2400" dirty="0" err="1">
                <a:latin typeface="Times New Roman" pitchFamily="18" charset="0"/>
                <a:cs typeface="Times New Roman" pitchFamily="18" charset="0"/>
              </a:rPr>
              <a:t>Caproic</a:t>
            </a:r>
            <a:r>
              <a:rPr lang="en-US" altLang="en-US" sz="2400" dirty="0">
                <a:latin typeface="Times New Roman" pitchFamily="18" charset="0"/>
                <a:cs typeface="Times New Roman" pitchFamily="18" charset="0"/>
              </a:rPr>
              <a:t>	6	do				Butter</a:t>
            </a:r>
          </a:p>
          <a:p>
            <a:pPr algn="just" eaLnBrk="1" hangingPunct="1">
              <a:spcBef>
                <a:spcPts val="575"/>
              </a:spcBef>
            </a:pPr>
            <a:r>
              <a:rPr lang="en-US" altLang="en-US" sz="2400" dirty="0" err="1">
                <a:latin typeface="Times New Roman" pitchFamily="18" charset="0"/>
                <a:cs typeface="Times New Roman" pitchFamily="18" charset="0"/>
              </a:rPr>
              <a:t>Lauric</a:t>
            </a:r>
            <a:r>
              <a:rPr lang="en-US" altLang="en-US" sz="2400" dirty="0">
                <a:latin typeface="Times New Roman" pitchFamily="18" charset="0"/>
                <a:cs typeface="Times New Roman" pitchFamily="18" charset="0"/>
              </a:rPr>
              <a:t>		12	do				Coconut oil</a:t>
            </a:r>
          </a:p>
          <a:p>
            <a:pPr algn="just" eaLnBrk="1" hangingPunct="1">
              <a:spcBef>
                <a:spcPts val="575"/>
              </a:spcBef>
            </a:pPr>
            <a:r>
              <a:rPr lang="en-US" altLang="en-US" sz="2400" dirty="0" err="1">
                <a:latin typeface="Times New Roman" pitchFamily="18" charset="0"/>
                <a:cs typeface="Times New Roman" pitchFamily="18" charset="0"/>
              </a:rPr>
              <a:t>Palmitic</a:t>
            </a:r>
            <a:r>
              <a:rPr lang="en-US" altLang="en-US" sz="2400" dirty="0">
                <a:latin typeface="Times New Roman" pitchFamily="18" charset="0"/>
                <a:cs typeface="Times New Roman" pitchFamily="18" charset="0"/>
              </a:rPr>
              <a:t>	16	Saturated; long chain	      	Body fat</a:t>
            </a:r>
          </a:p>
          <a:p>
            <a:pPr algn="just" eaLnBrk="1" hangingPunct="1">
              <a:spcBef>
                <a:spcPts val="575"/>
              </a:spcBef>
            </a:pPr>
            <a:r>
              <a:rPr lang="en-US" altLang="en-US" sz="2400" dirty="0" err="1">
                <a:latin typeface="Times New Roman" pitchFamily="18" charset="0"/>
                <a:cs typeface="Times New Roman" pitchFamily="18" charset="0"/>
              </a:rPr>
              <a:t>Stearic</a:t>
            </a:r>
            <a:r>
              <a:rPr lang="en-US" altLang="en-US" sz="2400" dirty="0">
                <a:latin typeface="Times New Roman" pitchFamily="18" charset="0"/>
                <a:cs typeface="Times New Roman" pitchFamily="18" charset="0"/>
              </a:rPr>
              <a:t>		18	do				</a:t>
            </a:r>
            <a:r>
              <a:rPr lang="en-US" altLang="en-US" sz="2400" dirty="0" err="1">
                <a:latin typeface="Times New Roman" pitchFamily="18" charset="0"/>
                <a:cs typeface="Times New Roman" pitchFamily="18" charset="0"/>
              </a:rPr>
              <a:t>do</a:t>
            </a:r>
            <a:endParaRPr lang="en-US" altLang="en-US" sz="2400" dirty="0">
              <a:latin typeface="Times New Roman" pitchFamily="18" charset="0"/>
              <a:cs typeface="Times New Roman" pitchFamily="18" charset="0"/>
            </a:endParaRPr>
          </a:p>
          <a:p>
            <a:pPr algn="just" eaLnBrk="1" hangingPunct="1">
              <a:spcBef>
                <a:spcPts val="575"/>
              </a:spcBef>
            </a:pPr>
            <a:r>
              <a:rPr lang="en-US" altLang="en-US" sz="2400" b="1" dirty="0">
                <a:solidFill>
                  <a:srgbClr val="FF5050"/>
                </a:solidFill>
                <a:latin typeface="Times New Roman" pitchFamily="18" charset="0"/>
                <a:cs typeface="Times New Roman" pitchFamily="18" charset="0"/>
              </a:rPr>
              <a:t>Odd-chain fatty acids</a:t>
            </a:r>
          </a:p>
          <a:p>
            <a:pPr algn="just" eaLnBrk="1" hangingPunct="1">
              <a:spcBef>
                <a:spcPts val="575"/>
              </a:spcBef>
            </a:pPr>
            <a:r>
              <a:rPr lang="en-US" altLang="en-US" sz="2400" dirty="0" err="1">
                <a:latin typeface="Times New Roman" pitchFamily="18" charset="0"/>
                <a:cs typeface="Times New Roman" pitchFamily="18" charset="0"/>
              </a:rPr>
              <a:t>Propionic</a:t>
            </a:r>
            <a:r>
              <a:rPr lang="en-US" altLang="en-US" sz="2400" dirty="0">
                <a:latin typeface="Times New Roman" pitchFamily="18" charset="0"/>
                <a:cs typeface="Times New Roman" pitchFamily="18" charset="0"/>
              </a:rPr>
              <a:t>	3	Saturated; Odd chain		Metabolism</a:t>
            </a:r>
          </a:p>
        </p:txBody>
      </p:sp>
      <p:sp>
        <p:nvSpPr>
          <p:cNvPr id="7" name="Footer Placeholder 3"/>
          <p:cNvSpPr>
            <a:spLocks noGrp="1"/>
          </p:cNvSpPr>
          <p:nvPr>
            <p:ph type="ftr" sz="quarter" idx="11"/>
          </p:nvPr>
        </p:nvSpPr>
        <p:spPr>
          <a:xfrm>
            <a:off x="1449388" y="6291263"/>
            <a:ext cx="6303962" cy="33813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IN" dirty="0" smtClean="0">
                <a:solidFill>
                  <a:schemeClr val="tx2">
                    <a:lumMod val="75000"/>
                    <a:lumOff val="25000"/>
                  </a:schemeClr>
                </a:solidFill>
              </a:rPr>
              <a:t>Textbook </a:t>
            </a:r>
            <a:r>
              <a:rPr lang="en-IN" dirty="0">
                <a:solidFill>
                  <a:schemeClr val="tx2">
                    <a:lumMod val="75000"/>
                    <a:lumOff val="25000"/>
                  </a:schemeClr>
                </a:solidFill>
              </a:rPr>
              <a:t>of </a:t>
            </a:r>
            <a:r>
              <a:rPr lang="en-IN" dirty="0" smtClean="0">
                <a:solidFill>
                  <a:schemeClr val="tx2">
                    <a:lumMod val="75000"/>
                    <a:lumOff val="25000"/>
                  </a:schemeClr>
                </a:solidFill>
              </a:rPr>
              <a:t>Biochemistry for Medical Students, 9/e </a:t>
            </a:r>
            <a:r>
              <a:rPr lang="en-IN" dirty="0">
                <a:solidFill>
                  <a:schemeClr val="tx2">
                    <a:lumMod val="75000"/>
                    <a:lumOff val="25000"/>
                  </a:schemeClr>
                </a:solidFill>
              </a:rPr>
              <a:t>by </a:t>
            </a:r>
            <a:r>
              <a:rPr lang="en-IN" dirty="0" smtClean="0">
                <a:solidFill>
                  <a:schemeClr val="tx2">
                    <a:lumMod val="75000"/>
                    <a:lumOff val="25000"/>
                  </a:schemeClr>
                </a:solidFill>
              </a:rPr>
              <a:t>DM </a:t>
            </a:r>
            <a:r>
              <a:rPr lang="en-IN" dirty="0" err="1" smtClean="0">
                <a:solidFill>
                  <a:schemeClr val="tx2">
                    <a:lumMod val="75000"/>
                    <a:lumOff val="25000"/>
                  </a:schemeClr>
                </a:solidFill>
              </a:rPr>
              <a:t>Vasudevan</a:t>
            </a:r>
            <a:r>
              <a:rPr lang="en-IN" dirty="0" smtClean="0">
                <a:solidFill>
                  <a:schemeClr val="tx2">
                    <a:lumMod val="75000"/>
                    <a:lumOff val="25000"/>
                  </a:schemeClr>
                </a:solidFill>
              </a:rPr>
              <a:t>, </a:t>
            </a:r>
            <a:r>
              <a:rPr lang="en-IN" i="1" dirty="0" smtClean="0">
                <a:solidFill>
                  <a:schemeClr val="tx2">
                    <a:lumMod val="75000"/>
                    <a:lumOff val="25000"/>
                  </a:schemeClr>
                </a:solidFill>
              </a:rPr>
              <a:t>et al.</a:t>
            </a:r>
            <a:endParaRPr lang="en-IN" i="1" dirty="0"/>
          </a:p>
          <a:p>
            <a:pPr>
              <a:defRPr/>
            </a:pPr>
            <a:r>
              <a:rPr lang="en-IN" dirty="0" smtClean="0">
                <a:solidFill>
                  <a:schemeClr val="tx2">
                    <a:lumMod val="75000"/>
                    <a:lumOff val="25000"/>
                  </a:schemeClr>
                </a:solidFill>
              </a:rPr>
              <a:t>© </a:t>
            </a:r>
            <a:r>
              <a:rPr lang="en-IN" dirty="0" err="1" smtClean="0">
                <a:solidFill>
                  <a:schemeClr val="tx2">
                    <a:lumMod val="75000"/>
                    <a:lumOff val="25000"/>
                  </a:schemeClr>
                </a:solidFill>
              </a:rPr>
              <a:t>Jaypee</a:t>
            </a:r>
            <a:r>
              <a:rPr lang="en-IN" dirty="0" smtClean="0">
                <a:solidFill>
                  <a:schemeClr val="tx2">
                    <a:lumMod val="75000"/>
                    <a:lumOff val="25000"/>
                  </a:schemeClr>
                </a:solidFill>
              </a:rPr>
              <a:t> Brothers Medical Publishers                 </a:t>
            </a:r>
            <a:endParaRPr lang="en-US" dirty="0">
              <a:solidFill>
                <a:schemeClr val="tx2">
                  <a:lumMod val="75000"/>
                  <a:lumOff val="25000"/>
                </a:schemeClr>
              </a:solidFill>
            </a:endParaRPr>
          </a:p>
        </p:txBody>
      </p:sp>
      <p:cxnSp>
        <p:nvCxnSpPr>
          <p:cNvPr id="8" name="Straight Connector 7"/>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304800" y="914400"/>
          <a:ext cx="8267728" cy="5214937"/>
        </p:xfrm>
        <a:graphic>
          <a:graphicData uri="http://schemas.openxmlformats.org/drawingml/2006/table">
            <a:tbl>
              <a:tblPr>
                <a:tableStyleId>{5C22544A-7EE6-4342-B048-85BDC9FD1C3A}</a:tableStyleId>
              </a:tblPr>
              <a:tblGrid>
                <a:gridCol w="1821250"/>
                <a:gridCol w="1125936"/>
                <a:gridCol w="3163744"/>
                <a:gridCol w="2156798"/>
              </a:tblGrid>
              <a:tr h="490475">
                <a:tc gridSpan="4">
                  <a:txBody>
                    <a:bodyPr/>
                    <a:lstStyle/>
                    <a:p>
                      <a:pPr>
                        <a:spcAft>
                          <a:spcPts val="0"/>
                        </a:spcAft>
                      </a:pPr>
                      <a:r>
                        <a:rPr lang="en-IN" sz="3200" b="1" dirty="0" smtClean="0">
                          <a:solidFill>
                            <a:srgbClr val="FF0000"/>
                          </a:solidFill>
                          <a:effectLst/>
                          <a:latin typeface="Times New Roman" pitchFamily="18" charset="0"/>
                          <a:cs typeface="Times New Roman" pitchFamily="18" charset="0"/>
                        </a:rPr>
                        <a:t>Unsatu</a:t>
                      </a:r>
                      <a:r>
                        <a:rPr lang="en-IN" sz="2800" b="1" dirty="0" smtClean="0">
                          <a:solidFill>
                            <a:srgbClr val="FF0000"/>
                          </a:solidFill>
                          <a:effectLst/>
                          <a:latin typeface="Times New Roman" pitchFamily="18" charset="0"/>
                          <a:cs typeface="Times New Roman" pitchFamily="18" charset="0"/>
                        </a:rPr>
                        <a:t>rated </a:t>
                      </a:r>
                      <a:r>
                        <a:rPr lang="en-IN" sz="2800" b="1" dirty="0">
                          <a:solidFill>
                            <a:srgbClr val="FF0000"/>
                          </a:solidFill>
                          <a:effectLst/>
                          <a:latin typeface="Times New Roman" pitchFamily="18" charset="0"/>
                          <a:cs typeface="Times New Roman" pitchFamily="18" charset="0"/>
                        </a:rPr>
                        <a:t>fatty acids </a:t>
                      </a:r>
                      <a:endParaRPr lang="en-IN" sz="2800" b="1" dirty="0">
                        <a:solidFill>
                          <a:srgbClr val="FF0000"/>
                        </a:solidFill>
                        <a:effectLst/>
                        <a:latin typeface="Times New Roman" pitchFamily="18" charset="0"/>
                        <a:ea typeface="Calibri" panose="020F0502020204030204" pitchFamily="34" charset="0"/>
                        <a:cs typeface="Times New Roman" pitchFamily="18"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r>
              <a:tr h="1033738">
                <a:tc>
                  <a:txBody>
                    <a:bodyPr/>
                    <a:lstStyle/>
                    <a:p>
                      <a:pPr>
                        <a:spcBef>
                          <a:spcPts val="600"/>
                        </a:spcBef>
                        <a:spcAft>
                          <a:spcPts val="200"/>
                        </a:spcAft>
                      </a:pPr>
                      <a:r>
                        <a:rPr lang="en-IN" sz="2200" b="1" dirty="0">
                          <a:solidFill>
                            <a:srgbClr val="00B0F0"/>
                          </a:solidFill>
                          <a:effectLst/>
                          <a:latin typeface="Times New Roman" pitchFamily="18" charset="0"/>
                          <a:ea typeface="Calibri" panose="020F0502020204030204" pitchFamily="34" charset="0"/>
                          <a:cs typeface="Times New Roman" pitchFamily="18" charset="0"/>
                        </a:rPr>
                        <a:t>Common name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Bef>
                          <a:spcPts val="600"/>
                        </a:spcBef>
                        <a:spcAft>
                          <a:spcPts val="200"/>
                        </a:spcAft>
                      </a:pPr>
                      <a:r>
                        <a:rPr lang="en-IN" sz="2200" b="1" dirty="0">
                          <a:solidFill>
                            <a:srgbClr val="00B0F0"/>
                          </a:solidFill>
                          <a:effectLst/>
                          <a:latin typeface="Times New Roman" pitchFamily="18" charset="0"/>
                          <a:ea typeface="Calibri" panose="020F0502020204030204" pitchFamily="34" charset="0"/>
                          <a:cs typeface="Times New Roman" pitchFamily="18" charset="0"/>
                        </a:rPr>
                        <a:t>No. of carbon atoms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Bef>
                          <a:spcPts val="600"/>
                        </a:spcBef>
                        <a:spcAft>
                          <a:spcPts val="200"/>
                        </a:spcAft>
                      </a:pPr>
                      <a:r>
                        <a:rPr lang="en-IN" sz="2200" b="1" dirty="0">
                          <a:solidFill>
                            <a:srgbClr val="00B0F0"/>
                          </a:solidFill>
                          <a:effectLst/>
                          <a:latin typeface="Times New Roman" pitchFamily="18" charset="0"/>
                          <a:ea typeface="Calibri" panose="020F0502020204030204" pitchFamily="34" charset="0"/>
                          <a:cs typeface="Times New Roman" pitchFamily="18" charset="0"/>
                        </a:rPr>
                        <a:t>Chemical nature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Bef>
                          <a:spcPts val="600"/>
                        </a:spcBef>
                        <a:spcAft>
                          <a:spcPts val="200"/>
                        </a:spcAft>
                      </a:pPr>
                      <a:r>
                        <a:rPr lang="en-IN" sz="2200" b="1" dirty="0">
                          <a:solidFill>
                            <a:srgbClr val="00B0F0"/>
                          </a:solidFill>
                          <a:effectLst/>
                          <a:latin typeface="Times New Roman" pitchFamily="18" charset="0"/>
                          <a:ea typeface="Calibri" panose="020F0502020204030204" pitchFamily="34" charset="0"/>
                          <a:cs typeface="Times New Roman" pitchFamily="18" charset="0"/>
                        </a:rPr>
                        <a:t>Occurrence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r>
              <a:tr h="533214">
                <a:tc>
                  <a:txBody>
                    <a:bodyPr/>
                    <a:lstStyle/>
                    <a:p>
                      <a:pPr>
                        <a:spcAft>
                          <a:spcPts val="0"/>
                        </a:spcAft>
                      </a:pPr>
                      <a:r>
                        <a:rPr lang="en-IN" sz="2200" dirty="0" err="1">
                          <a:effectLst/>
                          <a:latin typeface="Times New Roman" pitchFamily="18" charset="0"/>
                          <a:cs typeface="Times New Roman" pitchFamily="18" charset="0"/>
                        </a:rPr>
                        <a:t>Palmitoleic</a:t>
                      </a:r>
                      <a:r>
                        <a:rPr lang="en-IN" sz="2200" dirty="0">
                          <a:effectLst/>
                          <a:latin typeface="Times New Roman" pitchFamily="18" charset="0"/>
                          <a:cs typeface="Times New Roman" pitchFamily="18" charset="0"/>
                        </a:rPr>
                        <a:t>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16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Monounsaturated (w7)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Body fat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r>
              <a:tr h="533407">
                <a:tc>
                  <a:txBody>
                    <a:bodyPr/>
                    <a:lstStyle/>
                    <a:p>
                      <a:pPr>
                        <a:spcAft>
                          <a:spcPts val="0"/>
                        </a:spcAft>
                      </a:pPr>
                      <a:r>
                        <a:rPr lang="en-IN" sz="2200" dirty="0">
                          <a:effectLst/>
                          <a:latin typeface="Times New Roman" pitchFamily="18" charset="0"/>
                          <a:cs typeface="Times New Roman" pitchFamily="18" charset="0"/>
                        </a:rPr>
                        <a:t>Oleic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18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do (w9)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a:effectLst/>
                          <a:latin typeface="Times New Roman" pitchFamily="18" charset="0"/>
                          <a:cs typeface="Times New Roman" pitchFamily="18" charset="0"/>
                        </a:rPr>
                        <a:t>do </a:t>
                      </a:r>
                      <a:endParaRPr lang="en-IN" sz="2200">
                        <a:effectLst/>
                        <a:latin typeface="Times New Roman" pitchFamily="18" charset="0"/>
                        <a:ea typeface="Calibri" panose="020F0502020204030204" pitchFamily="34" charset="0"/>
                        <a:cs typeface="Times New Roman" pitchFamily="18" charset="0"/>
                      </a:endParaRPr>
                    </a:p>
                  </a:txBody>
                  <a:tcPr marL="68580" marR="68580" marT="0" marB="0"/>
                </a:tc>
              </a:tr>
              <a:tr h="609608">
                <a:tc>
                  <a:txBody>
                    <a:bodyPr/>
                    <a:lstStyle/>
                    <a:p>
                      <a:pPr>
                        <a:spcAft>
                          <a:spcPts val="0"/>
                        </a:spcAft>
                      </a:pPr>
                      <a:r>
                        <a:rPr lang="en-IN" sz="2200">
                          <a:effectLst/>
                          <a:latin typeface="Times New Roman" pitchFamily="18" charset="0"/>
                          <a:cs typeface="Times New Roman" pitchFamily="18" charset="0"/>
                        </a:rPr>
                        <a:t>Erucic </a:t>
                      </a:r>
                      <a:endParaRPr lang="en-IN" sz="220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22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do (w9)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a:effectLst/>
                          <a:latin typeface="Times New Roman" pitchFamily="18" charset="0"/>
                          <a:cs typeface="Times New Roman" pitchFamily="18" charset="0"/>
                        </a:rPr>
                        <a:t>Mustard oil </a:t>
                      </a:r>
                      <a:endParaRPr lang="en-IN" sz="2200">
                        <a:effectLst/>
                        <a:latin typeface="Times New Roman" pitchFamily="18" charset="0"/>
                        <a:ea typeface="Calibri" panose="020F0502020204030204" pitchFamily="34" charset="0"/>
                        <a:cs typeface="Times New Roman" pitchFamily="18" charset="0"/>
                      </a:endParaRPr>
                    </a:p>
                  </a:txBody>
                  <a:tcPr marL="68580" marR="68580" marT="0" marB="0"/>
                </a:tc>
              </a:tr>
              <a:tr h="533407">
                <a:tc>
                  <a:txBody>
                    <a:bodyPr/>
                    <a:lstStyle/>
                    <a:p>
                      <a:pPr>
                        <a:spcAft>
                          <a:spcPts val="0"/>
                        </a:spcAft>
                      </a:pPr>
                      <a:r>
                        <a:rPr lang="en-IN" sz="2200">
                          <a:effectLst/>
                          <a:latin typeface="Times New Roman" pitchFamily="18" charset="0"/>
                          <a:cs typeface="Times New Roman" pitchFamily="18" charset="0"/>
                        </a:rPr>
                        <a:t>Nervonic </a:t>
                      </a:r>
                      <a:endParaRPr lang="en-IN" sz="220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24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do (w9)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Brain lipids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r>
              <a:tr h="533407">
                <a:tc>
                  <a:txBody>
                    <a:bodyPr/>
                    <a:lstStyle/>
                    <a:p>
                      <a:pPr>
                        <a:spcAft>
                          <a:spcPts val="0"/>
                        </a:spcAft>
                      </a:pPr>
                      <a:r>
                        <a:rPr lang="en-IN" sz="2200">
                          <a:effectLst/>
                          <a:latin typeface="Times New Roman" pitchFamily="18" charset="0"/>
                          <a:cs typeface="Times New Roman" pitchFamily="18" charset="0"/>
                        </a:rPr>
                        <a:t>Linoleic </a:t>
                      </a:r>
                      <a:endParaRPr lang="en-IN" sz="220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a:effectLst/>
                          <a:latin typeface="Times New Roman" pitchFamily="18" charset="0"/>
                          <a:cs typeface="Times New Roman" pitchFamily="18" charset="0"/>
                        </a:rPr>
                        <a:t>18 </a:t>
                      </a:r>
                      <a:endParaRPr lang="en-IN" sz="220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2 double bonds (w6)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Vegetable oils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r>
              <a:tr h="457206">
                <a:tc>
                  <a:txBody>
                    <a:bodyPr/>
                    <a:lstStyle/>
                    <a:p>
                      <a:pPr>
                        <a:spcAft>
                          <a:spcPts val="0"/>
                        </a:spcAft>
                      </a:pPr>
                      <a:r>
                        <a:rPr lang="en-IN" sz="2200">
                          <a:effectLst/>
                          <a:latin typeface="Times New Roman" pitchFamily="18" charset="0"/>
                          <a:cs typeface="Times New Roman" pitchFamily="18" charset="0"/>
                        </a:rPr>
                        <a:t>Linolenic </a:t>
                      </a:r>
                      <a:endParaRPr lang="en-IN" sz="220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a:effectLst/>
                          <a:latin typeface="Times New Roman" pitchFamily="18" charset="0"/>
                          <a:cs typeface="Times New Roman" pitchFamily="18" charset="0"/>
                        </a:rPr>
                        <a:t>18 </a:t>
                      </a:r>
                      <a:endParaRPr lang="en-IN" sz="220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3 double bonds (w3)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do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r>
              <a:tr h="490475">
                <a:tc>
                  <a:txBody>
                    <a:bodyPr/>
                    <a:lstStyle/>
                    <a:p>
                      <a:pPr>
                        <a:spcAft>
                          <a:spcPts val="0"/>
                        </a:spcAft>
                      </a:pPr>
                      <a:r>
                        <a:rPr lang="en-IN" sz="2200">
                          <a:effectLst/>
                          <a:latin typeface="Times New Roman" pitchFamily="18" charset="0"/>
                          <a:cs typeface="Times New Roman" pitchFamily="18" charset="0"/>
                        </a:rPr>
                        <a:t>Arachidonic </a:t>
                      </a:r>
                      <a:endParaRPr lang="en-IN" sz="220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a:effectLst/>
                          <a:latin typeface="Times New Roman" pitchFamily="18" charset="0"/>
                          <a:cs typeface="Times New Roman" pitchFamily="18" charset="0"/>
                        </a:rPr>
                        <a:t>20 </a:t>
                      </a:r>
                      <a:endParaRPr lang="en-IN" sz="220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4 double bonds (w6)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spcAft>
                          <a:spcPts val="0"/>
                        </a:spcAft>
                      </a:pPr>
                      <a:r>
                        <a:rPr lang="en-IN" sz="2200" dirty="0">
                          <a:effectLst/>
                          <a:latin typeface="Times New Roman" pitchFamily="18" charset="0"/>
                          <a:cs typeface="Times New Roman" pitchFamily="18" charset="0"/>
                        </a:rPr>
                        <a:t>Vegetable oils </a:t>
                      </a:r>
                      <a:endParaRPr lang="en-IN" sz="2200" dirty="0">
                        <a:effectLst/>
                        <a:latin typeface="Times New Roman" pitchFamily="18" charset="0"/>
                        <a:ea typeface="Calibri" panose="020F0502020204030204" pitchFamily="34" charset="0"/>
                        <a:cs typeface="Times New Roman" pitchFamily="18" charset="0"/>
                      </a:endParaRPr>
                    </a:p>
                  </a:txBody>
                  <a:tcPr marL="68580" marR="68580" marT="0" marB="0"/>
                </a:tc>
              </a:tr>
            </a:tbl>
          </a:graphicData>
        </a:graphic>
      </p:graphicFrame>
      <p:cxnSp>
        <p:nvCxnSpPr>
          <p:cNvPr id="9" name="Straight Connector 8"/>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686800" cy="6553200"/>
          </a:xfrm>
        </p:spPr>
        <p:txBody>
          <a:bodyPr/>
          <a:lstStyle/>
          <a:p>
            <a:pPr marL="0" indent="0" algn="ctr">
              <a:lnSpc>
                <a:spcPct val="150000"/>
              </a:lnSpc>
              <a:buFontTx/>
              <a:buNone/>
              <a:defRPr/>
            </a:pPr>
            <a:r>
              <a:rPr lang="en-IN" dirty="0">
                <a:solidFill>
                  <a:srgbClr val="0070C0"/>
                </a:solidFill>
                <a:latin typeface="Times New Roman" panose="02020603050405020304" pitchFamily="18" charset="0"/>
                <a:cs typeface="Times New Roman" panose="02020603050405020304" pitchFamily="18" charset="0"/>
              </a:rPr>
              <a:t>ESSENTIAL FATTY ACIDS</a:t>
            </a:r>
          </a:p>
          <a:p>
            <a:pPr>
              <a:lnSpc>
                <a:spcPct val="150000"/>
              </a:lnSpc>
              <a:buFont typeface="Wingdings" panose="05000000000000000000" pitchFamily="2" charset="2"/>
              <a:buChar char="Ø"/>
              <a:defRPr/>
            </a:pPr>
            <a:r>
              <a:rPr lang="en-IN" sz="2800" dirty="0">
                <a:latin typeface="Times New Roman" panose="02020603050405020304" pitchFamily="18" charset="0"/>
                <a:cs typeface="Times New Roman" panose="02020603050405020304" pitchFamily="18" charset="0"/>
              </a:rPr>
              <a:t>Fatty acids, that are required for optimal health </a:t>
            </a:r>
            <a:r>
              <a:rPr lang="en-IN" sz="2800" dirty="0" smtClean="0">
                <a:latin typeface="Times New Roman" panose="02020603050405020304" pitchFamily="18" charset="0"/>
                <a:cs typeface="Times New Roman" panose="02020603050405020304" pitchFamily="18" charset="0"/>
              </a:rPr>
              <a:t>and cannot </a:t>
            </a:r>
            <a:r>
              <a:rPr lang="en-IN" sz="2800" dirty="0">
                <a:latin typeface="Times New Roman" panose="02020603050405020304" pitchFamily="18" charset="0"/>
                <a:cs typeface="Times New Roman" panose="02020603050405020304" pitchFamily="18" charset="0"/>
              </a:rPr>
              <a:t>be synthesized by the body and should </a:t>
            </a:r>
            <a:r>
              <a:rPr lang="en-IN" sz="2800" dirty="0" smtClean="0">
                <a:latin typeface="Times New Roman" panose="02020603050405020304" pitchFamily="18" charset="0"/>
                <a:cs typeface="Times New Roman" panose="02020603050405020304" pitchFamily="18" charset="0"/>
              </a:rPr>
              <a:t>be supplied </a:t>
            </a:r>
            <a:r>
              <a:rPr lang="en-IN" sz="2800" dirty="0">
                <a:latin typeface="Times New Roman" panose="02020603050405020304" pitchFamily="18" charset="0"/>
                <a:cs typeface="Times New Roman" panose="02020603050405020304" pitchFamily="18" charset="0"/>
              </a:rPr>
              <a:t>in the diet are called </a:t>
            </a:r>
            <a:r>
              <a:rPr lang="en-IN" sz="2800" i="1" dirty="0">
                <a:latin typeface="Times New Roman" panose="02020603050405020304" pitchFamily="18" charset="0"/>
                <a:cs typeface="Times New Roman" panose="02020603050405020304" pitchFamily="18" charset="0"/>
              </a:rPr>
              <a:t>essential fatty acids.</a:t>
            </a:r>
          </a:p>
          <a:p>
            <a:pPr>
              <a:lnSpc>
                <a:spcPct val="150000"/>
              </a:lnSpc>
              <a:buFont typeface="Wingdings" panose="05000000000000000000" pitchFamily="2" charset="2"/>
              <a:buChar char="Ø"/>
              <a:defRPr/>
            </a:pPr>
            <a:r>
              <a:rPr lang="en-IN" sz="2800" dirty="0">
                <a:latin typeface="Times New Roman" panose="02020603050405020304" pitchFamily="18" charset="0"/>
                <a:cs typeface="Times New Roman" panose="02020603050405020304" pitchFamily="18" charset="0"/>
              </a:rPr>
              <a:t>They </a:t>
            </a:r>
            <a:r>
              <a:rPr lang="en-IN" sz="2800" dirty="0" smtClean="0">
                <a:latin typeface="Times New Roman" panose="02020603050405020304" pitchFamily="18" charset="0"/>
                <a:cs typeface="Times New Roman" panose="02020603050405020304" pitchFamily="18" charset="0"/>
              </a:rPr>
              <a:t>are:  </a:t>
            </a:r>
            <a:r>
              <a:rPr lang="en-IN" sz="2800" dirty="0" smtClean="0">
                <a:solidFill>
                  <a:srgbClr val="FF0000"/>
                </a:solidFill>
                <a:latin typeface="Times New Roman" panose="02020603050405020304" pitchFamily="18" charset="0"/>
                <a:cs typeface="Times New Roman" panose="02020603050405020304" pitchFamily="18" charset="0"/>
              </a:rPr>
              <a:t>1.  Linoleic </a:t>
            </a:r>
            <a:r>
              <a:rPr lang="en-IN" sz="2800" dirty="0">
                <a:solidFill>
                  <a:srgbClr val="FF0000"/>
                </a:solidFill>
                <a:latin typeface="Times New Roman" panose="02020603050405020304" pitchFamily="18" charset="0"/>
                <a:cs typeface="Times New Roman" panose="02020603050405020304" pitchFamily="18" charset="0"/>
              </a:rPr>
              <a:t>acid </a:t>
            </a:r>
            <a:r>
              <a:rPr lang="en-US" sz="2800" dirty="0" smtClean="0">
                <a:latin typeface="Times New Roman" panose="02020603050405020304" pitchFamily="18" charset="0"/>
                <a:cs typeface="Times New Roman" panose="02020603050405020304" pitchFamily="18" charset="0"/>
              </a:rPr>
              <a:t>(18: 2: D</a:t>
            </a:r>
            <a:r>
              <a:rPr lang="en-US" sz="2800" baseline="30000" dirty="0" smtClean="0">
                <a:latin typeface="Times New Roman" panose="02020603050405020304" pitchFamily="18" charset="0"/>
                <a:cs typeface="Times New Roman" panose="02020603050405020304" pitchFamily="18" charset="0"/>
              </a:rPr>
              <a:t>9,12</a:t>
            </a:r>
            <a:r>
              <a:rPr lang="en-US" sz="2800" dirty="0" smtClean="0">
                <a:latin typeface="Times New Roman" panose="02020603050405020304" pitchFamily="18" charset="0"/>
                <a:cs typeface="Times New Roman" panose="02020603050405020304" pitchFamily="18" charset="0"/>
              </a:rPr>
              <a:t>) </a:t>
            </a:r>
            <a:endParaRPr lang="en-IN" sz="2800" dirty="0" smtClean="0">
              <a:solidFill>
                <a:srgbClr val="FF0000"/>
              </a:solidFill>
              <a:latin typeface="Times New Roman" panose="02020603050405020304" pitchFamily="18" charset="0"/>
              <a:cs typeface="Times New Roman" panose="02020603050405020304" pitchFamily="18" charset="0"/>
            </a:endParaRPr>
          </a:p>
          <a:p>
            <a:pPr marL="0" indent="0">
              <a:lnSpc>
                <a:spcPct val="150000"/>
              </a:lnSpc>
              <a:buFontTx/>
              <a:buNone/>
              <a:defRPr/>
            </a:pPr>
            <a:r>
              <a:rPr lang="en-IN" sz="2800" dirty="0">
                <a:solidFill>
                  <a:srgbClr val="FF0000"/>
                </a:solidFill>
                <a:latin typeface="Times New Roman" panose="02020603050405020304" pitchFamily="18" charset="0"/>
                <a:cs typeface="Times New Roman" panose="02020603050405020304" pitchFamily="18" charset="0"/>
              </a:rPr>
              <a:t>	</a:t>
            </a:r>
            <a:r>
              <a:rPr lang="en-IN" sz="2800" dirty="0" smtClean="0">
                <a:solidFill>
                  <a:srgbClr val="FF0000"/>
                </a:solidFill>
                <a:latin typeface="Times New Roman" panose="02020603050405020304" pitchFamily="18" charset="0"/>
                <a:cs typeface="Times New Roman" panose="02020603050405020304" pitchFamily="18" charset="0"/>
              </a:rPr>
              <a:t>	2.  Linolenic </a:t>
            </a:r>
            <a:r>
              <a:rPr lang="en-IN" sz="2800" dirty="0">
                <a:solidFill>
                  <a:srgbClr val="FF0000"/>
                </a:solidFill>
                <a:latin typeface="Times New Roman" panose="02020603050405020304" pitchFamily="18" charset="0"/>
                <a:cs typeface="Times New Roman" panose="02020603050405020304" pitchFamily="18" charset="0"/>
              </a:rPr>
              <a:t>acid</a:t>
            </a:r>
            <a:r>
              <a:rPr lang="en-IN" sz="2800" dirty="0" smtClean="0">
                <a:solidFill>
                  <a:srgbClr val="FF0000"/>
                </a:solidFill>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(18: 3: </a:t>
            </a:r>
            <a:r>
              <a:rPr lang="en-US" sz="2800" dirty="0">
                <a:latin typeface="Times New Roman" panose="02020603050405020304" pitchFamily="18" charset="0"/>
                <a:cs typeface="Times New Roman" panose="02020603050405020304" pitchFamily="18" charset="0"/>
              </a:rPr>
              <a:t>D</a:t>
            </a:r>
            <a:r>
              <a:rPr lang="en-US" sz="2800" baseline="30000" dirty="0" smtClean="0">
                <a:latin typeface="Times New Roman" panose="02020603050405020304" pitchFamily="18" charset="0"/>
                <a:cs typeface="Times New Roman" panose="02020603050405020304" pitchFamily="18" charset="0"/>
              </a:rPr>
              <a:t>9,12,15</a:t>
            </a:r>
            <a:r>
              <a:rPr lang="en-US" sz="2800" dirty="0" smtClean="0">
                <a:latin typeface="Times New Roman" panose="02020603050405020304" pitchFamily="18" charset="0"/>
                <a:cs typeface="Times New Roman" panose="02020603050405020304" pitchFamily="18" charset="0"/>
              </a:rPr>
              <a:t>)</a:t>
            </a:r>
            <a:endParaRPr lang="en-IN" sz="2800" dirty="0" smtClean="0">
              <a:solidFill>
                <a:srgbClr val="FF0000"/>
              </a:solidFill>
              <a:latin typeface="Times New Roman" panose="02020603050405020304" pitchFamily="18" charset="0"/>
              <a:cs typeface="Times New Roman" panose="02020603050405020304" pitchFamily="18" charset="0"/>
            </a:endParaRPr>
          </a:p>
          <a:p>
            <a:pPr marL="0" indent="0">
              <a:lnSpc>
                <a:spcPct val="150000"/>
              </a:lnSpc>
              <a:buFontTx/>
              <a:buNone/>
              <a:defRPr/>
            </a:pPr>
            <a:r>
              <a:rPr lang="en-IN" sz="2800" dirty="0" smtClean="0">
                <a:solidFill>
                  <a:srgbClr val="FF0000"/>
                </a:solidFill>
                <a:latin typeface="Times New Roman" panose="02020603050405020304" pitchFamily="18" charset="0"/>
                <a:cs typeface="Times New Roman" panose="02020603050405020304" pitchFamily="18" charset="0"/>
              </a:rPr>
              <a:t> 		</a:t>
            </a:r>
            <a:r>
              <a:rPr lang="en-IN" sz="2800" dirty="0" smtClean="0">
                <a:solidFill>
                  <a:srgbClr val="006600"/>
                </a:solidFill>
                <a:latin typeface="Times New Roman" panose="02020603050405020304" pitchFamily="18" charset="0"/>
                <a:cs typeface="Times New Roman" panose="02020603050405020304" pitchFamily="18" charset="0"/>
              </a:rPr>
              <a:t>3 . Arachidonic acid</a:t>
            </a:r>
            <a:r>
              <a:rPr lang="en-US" sz="2800" dirty="0" smtClean="0">
                <a:solidFill>
                  <a:srgbClr val="006600"/>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 20: 4: </a:t>
            </a:r>
            <a:r>
              <a:rPr lang="en-US" sz="2800" dirty="0">
                <a:solidFill>
                  <a:prstClr val="black"/>
                </a:solidFill>
                <a:latin typeface="Times New Roman" panose="02020603050405020304" pitchFamily="18" charset="0"/>
                <a:cs typeface="Times New Roman" panose="02020603050405020304" pitchFamily="18" charset="0"/>
              </a:rPr>
              <a:t>D</a:t>
            </a:r>
            <a:r>
              <a:rPr lang="en-US" sz="2800" baseline="30000" dirty="0" smtClean="0">
                <a:latin typeface="Times New Roman" panose="02020603050405020304" pitchFamily="18" charset="0"/>
                <a:cs typeface="Times New Roman" panose="02020603050405020304" pitchFamily="18" charset="0"/>
              </a:rPr>
              <a:t>5,8,11,14</a:t>
            </a:r>
            <a:r>
              <a:rPr lang="en-US" sz="2800" dirty="0" smtClean="0">
                <a:latin typeface="Times New Roman" panose="02020603050405020304" pitchFamily="18" charset="0"/>
                <a:cs typeface="Times New Roman" panose="02020603050405020304" pitchFamily="18" charset="0"/>
              </a:rPr>
              <a:t>) </a:t>
            </a:r>
            <a:endParaRPr lang="en-IN" sz="2800" dirty="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ries.gif"/>
          <p:cNvPicPr>
            <a:picLocks noChangeAspect="1"/>
          </p:cNvPicPr>
          <p:nvPr/>
        </p:nvPicPr>
        <p:blipFill>
          <a:blip r:embed="rId2" cstate="print"/>
          <a:stretch>
            <a:fillRect/>
          </a:stretch>
        </p:blipFill>
        <p:spPr>
          <a:xfrm>
            <a:off x="4419600" y="95221"/>
            <a:ext cx="4629314" cy="2897024"/>
          </a:xfrm>
          <a:prstGeom prst="rect">
            <a:avLst/>
          </a:prstGeom>
        </p:spPr>
      </p:pic>
      <p:pic>
        <p:nvPicPr>
          <p:cNvPr id="8" name="Picture 7" descr="pizza.gif"/>
          <p:cNvPicPr>
            <a:picLocks noChangeAspect="1"/>
          </p:cNvPicPr>
          <p:nvPr/>
        </p:nvPicPr>
        <p:blipFill>
          <a:blip r:embed="rId3" cstate="print"/>
          <a:stretch>
            <a:fillRect/>
          </a:stretch>
        </p:blipFill>
        <p:spPr>
          <a:xfrm>
            <a:off x="27709" y="211224"/>
            <a:ext cx="4176464" cy="2665018"/>
          </a:xfrm>
          <a:prstGeom prst="rect">
            <a:avLst/>
          </a:prstGeom>
        </p:spPr>
      </p:pic>
      <p:pic>
        <p:nvPicPr>
          <p:cNvPr id="9" name="Content Placeholder 3" descr="C:\Users\BARODA\Desktop\psbh\smilie-with-cake.gif"/>
          <p:cNvPicPr>
            <a:picLocks noChangeAspect="1" noChangeArrowheads="1" noCrop="1"/>
          </p:cNvPicPr>
          <p:nvPr/>
        </p:nvPicPr>
        <p:blipFill>
          <a:blip r:embed="rId4" cstate="print"/>
          <a:srcRect/>
          <a:stretch>
            <a:fillRect/>
          </a:stretch>
        </p:blipFill>
        <p:spPr bwMode="auto">
          <a:xfrm>
            <a:off x="3635896" y="4581128"/>
            <a:ext cx="1566536" cy="1383028"/>
          </a:xfrm>
          <a:prstGeom prst="rect">
            <a:avLst/>
          </a:prstGeom>
          <a:noFill/>
        </p:spPr>
      </p:pic>
      <p:pic>
        <p:nvPicPr>
          <p:cNvPr id="13" name="Picture 12" descr="burger finallly.gif"/>
          <p:cNvPicPr>
            <a:picLocks noChangeAspect="1"/>
          </p:cNvPicPr>
          <p:nvPr/>
        </p:nvPicPr>
        <p:blipFill>
          <a:blip r:embed="rId5" cstate="print"/>
          <a:stretch>
            <a:fillRect/>
          </a:stretch>
        </p:blipFill>
        <p:spPr>
          <a:xfrm>
            <a:off x="251520" y="3573016"/>
            <a:ext cx="2922158" cy="2870695"/>
          </a:xfrm>
          <a:prstGeom prst="rect">
            <a:avLst/>
          </a:prstGeom>
        </p:spPr>
      </p:pic>
      <p:pic>
        <p:nvPicPr>
          <p:cNvPr id="5125" name="Picture 5" descr="C:\Users\ULTIMATE SHREY\Desktop\tumblr_meim4gZ9XK1r5njyjo1_r3_400.gif"/>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20433018">
            <a:off x="5549315" y="3484214"/>
            <a:ext cx="3810000" cy="26305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90009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52400" y="990600"/>
            <a:ext cx="8382000" cy="4495800"/>
          </a:xfrm>
        </p:spPr>
        <p:txBody>
          <a:bodyPr/>
          <a:lstStyle/>
          <a:p>
            <a:pPr>
              <a:lnSpc>
                <a:spcPct val="150000"/>
              </a:lnSpc>
              <a:buFont typeface="Wingdings" pitchFamily="2" charset="2"/>
              <a:buChar char="Ø"/>
            </a:pPr>
            <a:r>
              <a:rPr lang="en-IN" sz="2800" smtClean="0">
                <a:latin typeface="Times New Roman" pitchFamily="18" charset="0"/>
                <a:cs typeface="Times New Roman" pitchFamily="18" charset="0"/>
              </a:rPr>
              <a:t>In deficiency of linoleic acid, </a:t>
            </a:r>
            <a:r>
              <a:rPr lang="en-IN" sz="2800" smtClean="0">
                <a:solidFill>
                  <a:srgbClr val="008000"/>
                </a:solidFill>
                <a:latin typeface="Times New Roman" pitchFamily="18" charset="0"/>
                <a:cs typeface="Times New Roman" pitchFamily="18" charset="0"/>
              </a:rPr>
              <a:t>arachidonic acid </a:t>
            </a:r>
            <a:r>
              <a:rPr lang="en-IN" sz="2800" smtClean="0">
                <a:latin typeface="Times New Roman" pitchFamily="18" charset="0"/>
                <a:cs typeface="Times New Roman" pitchFamily="18" charset="0"/>
              </a:rPr>
              <a:t>also becomes essential fatty acid.</a:t>
            </a:r>
          </a:p>
          <a:p>
            <a:pPr>
              <a:lnSpc>
                <a:spcPct val="150000"/>
              </a:lnSpc>
              <a:buFont typeface="Wingdings" pitchFamily="2" charset="2"/>
              <a:buChar char="Ø"/>
            </a:pPr>
            <a:r>
              <a:rPr lang="en-US" sz="2800" smtClean="0">
                <a:latin typeface="Times New Roman" pitchFamily="18" charset="0"/>
                <a:cs typeface="Times New Roman" pitchFamily="18" charset="0"/>
              </a:rPr>
              <a:t>Humans lack the enzymes to introduce double bonds at carbon atoms beyond C9 in the fatty acid chain </a:t>
            </a:r>
            <a:endParaRPr lang="en-IN" sz="28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152400" y="228600"/>
            <a:ext cx="8686800" cy="6324600"/>
          </a:xfrm>
        </p:spPr>
        <p:txBody>
          <a:bodyPr/>
          <a:lstStyle/>
          <a:p>
            <a:pPr marL="0" indent="0">
              <a:buFontTx/>
              <a:buNone/>
            </a:pPr>
            <a:r>
              <a:rPr lang="en-IN" altLang="en-US" b="1" smtClean="0">
                <a:latin typeface="Times New Roman" pitchFamily="18" charset="0"/>
                <a:cs typeface="Times New Roman" pitchFamily="18" charset="0"/>
              </a:rPr>
              <a:t>Functions of Essential Fatty Acids (EFA)</a:t>
            </a:r>
          </a:p>
          <a:p>
            <a:pPr marL="0" indent="0">
              <a:buFontTx/>
              <a:buNone/>
            </a:pPr>
            <a:endParaRPr lang="en-IN" altLang="en-US" smtClean="0">
              <a:solidFill>
                <a:srgbClr val="FF0000"/>
              </a:solidFill>
              <a:latin typeface="Times New Roman" pitchFamily="18" charset="0"/>
              <a:cs typeface="Times New Roman" pitchFamily="18" charset="0"/>
            </a:endParaRPr>
          </a:p>
          <a:p>
            <a:pPr marL="0" indent="0">
              <a:lnSpc>
                <a:spcPct val="150000"/>
              </a:lnSpc>
              <a:buFontTx/>
              <a:buNone/>
            </a:pPr>
            <a:r>
              <a:rPr lang="en-IN" altLang="en-US" smtClean="0">
                <a:solidFill>
                  <a:srgbClr val="FF0000"/>
                </a:solidFill>
                <a:latin typeface="Times New Roman" pitchFamily="18" charset="0"/>
                <a:cs typeface="Times New Roman" pitchFamily="18" charset="0"/>
              </a:rPr>
              <a:t>1</a:t>
            </a:r>
            <a:r>
              <a:rPr lang="en-IN" altLang="en-US" smtClean="0">
                <a:latin typeface="Times New Roman" pitchFamily="18" charset="0"/>
                <a:cs typeface="Times New Roman" pitchFamily="18" charset="0"/>
              </a:rPr>
              <a:t>.     </a:t>
            </a:r>
            <a:r>
              <a:rPr lang="en-IN" altLang="en-US" smtClean="0">
                <a:solidFill>
                  <a:srgbClr val="FF0000"/>
                </a:solidFill>
                <a:latin typeface="Times New Roman" pitchFamily="18" charset="0"/>
                <a:cs typeface="Times New Roman" pitchFamily="18" charset="0"/>
              </a:rPr>
              <a:t>Synthesis of Eicosanoids:</a:t>
            </a:r>
          </a:p>
          <a:p>
            <a:pPr marL="0" indent="0">
              <a:lnSpc>
                <a:spcPct val="150000"/>
              </a:lnSpc>
              <a:buFontTx/>
              <a:buNone/>
            </a:pPr>
            <a:r>
              <a:rPr lang="en-IN" altLang="en-US" smtClean="0">
                <a:latin typeface="Times New Roman" pitchFamily="18" charset="0"/>
                <a:cs typeface="Times New Roman" pitchFamily="18" charset="0"/>
              </a:rPr>
              <a:t> 		--  Prostaglandins</a:t>
            </a:r>
          </a:p>
          <a:p>
            <a:pPr marL="0" indent="0">
              <a:lnSpc>
                <a:spcPct val="150000"/>
              </a:lnSpc>
              <a:buFontTx/>
              <a:buNone/>
            </a:pPr>
            <a:r>
              <a:rPr lang="en-IN" altLang="en-US" smtClean="0">
                <a:latin typeface="Times New Roman" pitchFamily="18" charset="0"/>
                <a:cs typeface="Times New Roman" pitchFamily="18" charset="0"/>
              </a:rPr>
              <a:t>		--  Thromboxanes</a:t>
            </a:r>
          </a:p>
          <a:p>
            <a:pPr marL="0" indent="0">
              <a:lnSpc>
                <a:spcPct val="150000"/>
              </a:lnSpc>
              <a:buFontTx/>
              <a:buNone/>
            </a:pPr>
            <a:r>
              <a:rPr lang="en-IN" altLang="en-US" smtClean="0">
                <a:latin typeface="Times New Roman" pitchFamily="18" charset="0"/>
                <a:cs typeface="Times New Roman" pitchFamily="18" charset="0"/>
              </a:rPr>
              <a:t> 		--  Leukotrienes.</a:t>
            </a:r>
          </a:p>
          <a:p>
            <a:pPr marL="0" indent="0">
              <a:lnSpc>
                <a:spcPct val="150000"/>
              </a:lnSpc>
              <a:buFontTx/>
              <a:buNone/>
            </a:pPr>
            <a:endParaRPr lang="en-IN" altLang="en-US" smtClean="0">
              <a:latin typeface="Times New Roman" pitchFamily="18" charset="0"/>
              <a:cs typeface="Times New Roman" pitchFamily="18" charset="0"/>
            </a:endParaRPr>
          </a:p>
          <a:p>
            <a:pPr marL="0" indent="0">
              <a:lnSpc>
                <a:spcPct val="150000"/>
              </a:lnSpc>
              <a:buFontTx/>
              <a:buNone/>
            </a:pPr>
            <a:r>
              <a:rPr lang="en-IN" altLang="en-US" smtClean="0">
                <a:solidFill>
                  <a:srgbClr val="FF0000"/>
                </a:solidFill>
                <a:latin typeface="Times New Roman" pitchFamily="18" charset="0"/>
                <a:cs typeface="Times New Roman" pitchFamily="18" charset="0"/>
              </a:rPr>
              <a:t>2. Maintenance of Structural Integrity</a:t>
            </a:r>
          </a:p>
          <a:p>
            <a:pPr marL="0" indent="0">
              <a:lnSpc>
                <a:spcPct val="150000"/>
              </a:lnSpc>
              <a:buFontTx/>
              <a:buNone/>
            </a:pPr>
            <a:endParaRPr lang="en-IN" altLang="en-US" smtClean="0">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915400" cy="5791200"/>
          </a:xfrm>
        </p:spPr>
        <p:txBody>
          <a:bodyPr/>
          <a:lstStyle/>
          <a:p>
            <a:pPr marL="457200" indent="-457200">
              <a:buFontTx/>
              <a:buAutoNum type="arabicPeriod" startAt="3"/>
              <a:defRPr/>
            </a:pPr>
            <a:r>
              <a:rPr lang="en-IN" dirty="0" smtClean="0">
                <a:solidFill>
                  <a:srgbClr val="FF0000"/>
                </a:solidFill>
                <a:latin typeface="Times New Roman" panose="02020603050405020304" pitchFamily="18" charset="0"/>
                <a:cs typeface="Times New Roman" panose="02020603050405020304" pitchFamily="18" charset="0"/>
              </a:rPr>
              <a:t>Development of Retina and Brain</a:t>
            </a:r>
          </a:p>
          <a:p>
            <a:pPr marL="0" indent="0">
              <a:lnSpc>
                <a:spcPct val="150000"/>
              </a:lnSpc>
              <a:buFontTx/>
              <a:buNone/>
              <a:defRPr/>
            </a:pPr>
            <a:r>
              <a:rPr lang="en-IN" dirty="0" smtClean="0">
                <a:latin typeface="Times New Roman" panose="02020603050405020304" pitchFamily="18" charset="0"/>
                <a:cs typeface="Times New Roman" panose="02020603050405020304" pitchFamily="18" charset="0"/>
              </a:rPr>
              <a:t>Docosahexaenoic acid (DHA: </a:t>
            </a:r>
            <a:r>
              <a:rPr lang="el-GR" dirty="0" smtClean="0">
                <a:latin typeface="Times New Roman" panose="02020603050405020304" pitchFamily="18" charset="0"/>
                <a:cs typeface="Times New Roman" panose="02020603050405020304" pitchFamily="18" charset="0"/>
              </a:rPr>
              <a:t>ω-3), </a:t>
            </a:r>
            <a:r>
              <a:rPr lang="en-IN" dirty="0" smtClean="0">
                <a:latin typeface="Times New Roman" panose="02020603050405020304" pitchFamily="18" charset="0"/>
                <a:cs typeface="Times New Roman" panose="02020603050405020304" pitchFamily="18" charset="0"/>
              </a:rPr>
              <a:t>synthesized from  linolenic acid is needed for development of the </a:t>
            </a:r>
            <a:r>
              <a:rPr lang="en-IN" dirty="0" smtClean="0">
                <a:solidFill>
                  <a:srgbClr val="008000"/>
                </a:solidFill>
                <a:latin typeface="Times New Roman" panose="02020603050405020304" pitchFamily="18" charset="0"/>
                <a:cs typeface="Times New Roman" panose="02020603050405020304" pitchFamily="18" charset="0"/>
              </a:rPr>
              <a:t>brain</a:t>
            </a:r>
            <a:r>
              <a:rPr lang="en-IN" dirty="0" smtClean="0">
                <a:latin typeface="Times New Roman" panose="02020603050405020304" pitchFamily="18" charset="0"/>
                <a:cs typeface="Times New Roman" panose="02020603050405020304" pitchFamily="18" charset="0"/>
              </a:rPr>
              <a:t> and </a:t>
            </a:r>
            <a:r>
              <a:rPr lang="en-IN" dirty="0" smtClean="0">
                <a:solidFill>
                  <a:srgbClr val="008000"/>
                </a:solidFill>
                <a:latin typeface="Times New Roman" panose="02020603050405020304" pitchFamily="18" charset="0"/>
                <a:cs typeface="Times New Roman" panose="02020603050405020304" pitchFamily="18" charset="0"/>
              </a:rPr>
              <a:t>retina</a:t>
            </a:r>
            <a:r>
              <a:rPr lang="en-IN" dirty="0" smtClean="0">
                <a:latin typeface="Times New Roman" panose="02020603050405020304" pitchFamily="18" charset="0"/>
                <a:cs typeface="Times New Roman" panose="02020603050405020304" pitchFamily="18" charset="0"/>
              </a:rPr>
              <a:t> during the neonatal period.</a:t>
            </a:r>
          </a:p>
          <a:p>
            <a:pPr marL="0" indent="0">
              <a:lnSpc>
                <a:spcPct val="150000"/>
              </a:lnSpc>
              <a:buFontTx/>
              <a:buNone/>
              <a:defRPr/>
            </a:pPr>
            <a:r>
              <a:rPr lang="en-US" dirty="0" smtClean="0">
                <a:solidFill>
                  <a:srgbClr val="C00000"/>
                </a:solidFill>
                <a:latin typeface="Times New Roman" panose="02020603050405020304" pitchFamily="18" charset="0"/>
                <a:cs typeface="Times New Roman" panose="02020603050405020304" pitchFamily="18" charset="0"/>
              </a:rPr>
              <a:t>4. Skin protector</a:t>
            </a:r>
          </a:p>
          <a:p>
            <a:pPr marL="0" indent="0">
              <a:lnSpc>
                <a:spcPct val="150000"/>
              </a:lnSpc>
              <a:buFontTx/>
              <a:buNone/>
              <a:defRPr/>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EFA </a:t>
            </a:r>
            <a:r>
              <a:rPr lang="en-US" dirty="0">
                <a:latin typeface="Times New Roman" panose="02020603050405020304" pitchFamily="18" charset="0"/>
                <a:cs typeface="Times New Roman" panose="02020603050405020304" pitchFamily="18" charset="0"/>
              </a:rPr>
              <a:t>helps to make the </a:t>
            </a:r>
            <a:r>
              <a:rPr lang="en-US" dirty="0" smtClean="0">
                <a:latin typeface="Times New Roman" panose="02020603050405020304" pitchFamily="18" charset="0"/>
                <a:cs typeface="Times New Roman" panose="02020603050405020304" pitchFamily="18" charset="0"/>
              </a:rPr>
              <a:t>skin impermeable </a:t>
            </a:r>
            <a:r>
              <a:rPr lang="en-US" dirty="0">
                <a:latin typeface="Times New Roman" panose="02020603050405020304" pitchFamily="18" charset="0"/>
                <a:cs typeface="Times New Roman" panose="02020603050405020304" pitchFamily="18" charset="0"/>
              </a:rPr>
              <a:t>to </a:t>
            </a:r>
            <a:r>
              <a:rPr lang="en-US" dirty="0" smtClean="0">
                <a:latin typeface="Times New Roman" panose="02020603050405020304" pitchFamily="18" charset="0"/>
                <a:cs typeface="Times New Roman" panose="02020603050405020304" pitchFamily="18" charset="0"/>
              </a:rPr>
              <a:t>water</a:t>
            </a:r>
            <a:endParaRPr lang="en-IN" dirty="0">
              <a:solidFill>
                <a:srgbClr val="FF0000"/>
              </a:solidFill>
              <a:latin typeface="Times New Roman" panose="02020603050405020304" pitchFamily="18" charset="0"/>
              <a:cs typeface="Times New Roman" panose="02020603050405020304" pitchFamily="18" charset="0"/>
            </a:endParaRPr>
          </a:p>
          <a:p>
            <a:pPr marL="0" indent="0">
              <a:lnSpc>
                <a:spcPct val="150000"/>
              </a:lnSpc>
              <a:buFontTx/>
              <a:buNone/>
              <a:defRPr/>
            </a:pPr>
            <a:endParaRPr lang="en-IN" sz="2400" b="1" dirty="0">
              <a:solidFill>
                <a:srgbClr val="000000"/>
              </a:solidFill>
            </a:endParaRPr>
          </a:p>
          <a:p>
            <a:pPr marL="0" indent="0">
              <a:lnSpc>
                <a:spcPct val="150000"/>
              </a:lnSpc>
              <a:buFontTx/>
              <a:buNone/>
              <a:defRPr/>
            </a:pPr>
            <a:endParaRPr lang="en-IN" dirty="0">
              <a:solidFill>
                <a:srgbClr val="000000"/>
              </a:solidFill>
            </a:endParaRPr>
          </a:p>
          <a:p>
            <a:pPr>
              <a:lnSpc>
                <a:spcPct val="150000"/>
              </a:lnSpc>
              <a:defRPr/>
            </a:pPr>
            <a:endParaRPr lang="en-IN"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990600"/>
            <a:ext cx="7543800" cy="5715000"/>
          </a:xfrm>
        </p:spPr>
        <p:txBody>
          <a:bodyPr/>
          <a:lstStyle/>
          <a:p>
            <a:pPr marL="0" indent="0">
              <a:buFontTx/>
              <a:buNone/>
              <a:defRPr/>
            </a:pPr>
            <a:r>
              <a:rPr lang="en-IN" dirty="0" smtClean="0">
                <a:solidFill>
                  <a:srgbClr val="FF0000"/>
                </a:solidFill>
                <a:latin typeface="Times New Roman" panose="02020603050405020304" pitchFamily="18" charset="0"/>
                <a:cs typeface="Times New Roman" panose="02020603050405020304" pitchFamily="18" charset="0"/>
              </a:rPr>
              <a:t>5.  Antiatherogenic Effect</a:t>
            </a:r>
          </a:p>
          <a:p>
            <a:pPr>
              <a:lnSpc>
                <a:spcPct val="150000"/>
              </a:lnSpc>
              <a:buFontTx/>
              <a:buNone/>
              <a:defRPr/>
            </a:pPr>
            <a:r>
              <a:rPr lang="en-IN" dirty="0" smtClean="0">
                <a:solidFill>
                  <a:srgbClr val="000000"/>
                </a:solidFill>
                <a:latin typeface="Times New Roman" panose="02020603050405020304" pitchFamily="18" charset="0"/>
                <a:cs typeface="Times New Roman" panose="02020603050405020304" pitchFamily="18" charset="0"/>
              </a:rPr>
              <a:t>	Essential fatty acids increase esterification and excretion of cholesterol, thereby lowering the serum cholesterol level.</a:t>
            </a:r>
          </a:p>
          <a:p>
            <a:pPr marL="0" indent="0">
              <a:lnSpc>
                <a:spcPct val="150000"/>
              </a:lnSpc>
              <a:buFontTx/>
              <a:buNone/>
              <a:defRPr/>
            </a:pPr>
            <a:endParaRPr lang="en-IN" sz="2400" b="1" dirty="0">
              <a:solidFill>
                <a:srgbClr val="000000"/>
              </a:solidFill>
            </a:endParaRPr>
          </a:p>
          <a:p>
            <a:pPr marL="0" indent="0">
              <a:lnSpc>
                <a:spcPct val="150000"/>
              </a:lnSpc>
              <a:buFontTx/>
              <a:buNone/>
              <a:defRPr/>
            </a:pPr>
            <a:endParaRPr lang="en-IN" dirty="0">
              <a:solidFill>
                <a:srgbClr val="000000"/>
              </a:solidFill>
            </a:endParaRPr>
          </a:p>
          <a:p>
            <a:pPr>
              <a:lnSpc>
                <a:spcPct val="150000"/>
              </a:lnSpc>
              <a:defRPr/>
            </a:pPr>
            <a:endParaRPr lang="en-IN"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915400" cy="6172200"/>
          </a:xfrm>
        </p:spPr>
        <p:txBody>
          <a:bodyPr/>
          <a:lstStyle/>
          <a:p>
            <a:pPr marL="0" indent="0">
              <a:buFontTx/>
              <a:buNone/>
              <a:defRPr/>
            </a:pPr>
            <a:r>
              <a:rPr lang="en-IN" dirty="0">
                <a:latin typeface="Times New Roman" panose="02020603050405020304" pitchFamily="18" charset="0"/>
                <a:cs typeface="Times New Roman" panose="02020603050405020304" pitchFamily="18" charset="0"/>
              </a:rPr>
              <a:t>Essential Fatty Acid </a:t>
            </a:r>
            <a:r>
              <a:rPr lang="en-IN" dirty="0" smtClean="0">
                <a:latin typeface="Times New Roman" panose="02020603050405020304" pitchFamily="18" charset="0"/>
                <a:cs typeface="Times New Roman" panose="02020603050405020304" pitchFamily="18" charset="0"/>
              </a:rPr>
              <a:t>Deficiency</a:t>
            </a:r>
          </a:p>
          <a:p>
            <a:pPr marL="0" indent="0">
              <a:buFontTx/>
              <a:buNone/>
              <a:defRPr/>
            </a:pPr>
            <a:endParaRPr lang="en-IN" dirty="0">
              <a:solidFill>
                <a:srgbClr val="00B0F0"/>
              </a:solidFill>
              <a:latin typeface="Times New Roman" panose="02020603050405020304" pitchFamily="18" charset="0"/>
              <a:cs typeface="Times New Roman" panose="02020603050405020304" pitchFamily="18" charset="0"/>
            </a:endParaRPr>
          </a:p>
          <a:p>
            <a:pPr>
              <a:lnSpc>
                <a:spcPct val="150000"/>
              </a:lnSpc>
              <a:buFont typeface="Wingdings" pitchFamily="2" charset="2"/>
              <a:buChar char="Ø"/>
              <a:defRPr/>
            </a:pPr>
            <a:r>
              <a:rPr lang="en-IN" dirty="0" smtClean="0">
                <a:latin typeface="Times New Roman" panose="02020603050405020304" pitchFamily="18" charset="0"/>
                <a:cs typeface="Times New Roman" panose="02020603050405020304" pitchFamily="18" charset="0"/>
              </a:rPr>
              <a:t>Deficiency </a:t>
            </a:r>
            <a:r>
              <a:rPr lang="en-IN" dirty="0">
                <a:latin typeface="Times New Roman" panose="02020603050405020304" pitchFamily="18" charset="0"/>
                <a:cs typeface="Times New Roman" panose="02020603050405020304" pitchFamily="18" charset="0"/>
              </a:rPr>
              <a:t>of EFAs is characterized by </a:t>
            </a:r>
            <a:r>
              <a:rPr lang="en-IN" dirty="0">
                <a:solidFill>
                  <a:srgbClr val="FF0000"/>
                </a:solidFill>
                <a:latin typeface="Times New Roman" panose="02020603050405020304" pitchFamily="18" charset="0"/>
                <a:cs typeface="Times New Roman" panose="02020603050405020304" pitchFamily="18" charset="0"/>
              </a:rPr>
              <a:t>scaly </a:t>
            </a:r>
            <a:r>
              <a:rPr lang="en-IN" dirty="0" smtClean="0">
                <a:solidFill>
                  <a:srgbClr val="FF0000"/>
                </a:solidFill>
                <a:latin typeface="Times New Roman" panose="02020603050405020304" pitchFamily="18" charset="0"/>
                <a:cs typeface="Times New Roman" panose="02020603050405020304" pitchFamily="18" charset="0"/>
              </a:rPr>
              <a:t>skin</a:t>
            </a:r>
            <a:r>
              <a:rPr lang="en-IN" dirty="0" smtClean="0">
                <a:latin typeface="Times New Roman" panose="02020603050405020304" pitchFamily="18" charset="0"/>
                <a:cs typeface="Times New Roman" panose="02020603050405020304" pitchFamily="18" charset="0"/>
              </a:rPr>
              <a:t>, </a:t>
            </a:r>
            <a:r>
              <a:rPr lang="en-IN" dirty="0" smtClean="0">
                <a:solidFill>
                  <a:srgbClr val="FF0000"/>
                </a:solidFill>
                <a:latin typeface="Times New Roman" panose="02020603050405020304" pitchFamily="18" charset="0"/>
                <a:cs typeface="Times New Roman" panose="02020603050405020304" pitchFamily="18" charset="0"/>
              </a:rPr>
              <a:t>eczema</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(in children), </a:t>
            </a:r>
            <a:r>
              <a:rPr lang="en-IN" dirty="0">
                <a:solidFill>
                  <a:srgbClr val="FF0000"/>
                </a:solidFill>
                <a:latin typeface="Times New Roman" panose="02020603050405020304" pitchFamily="18" charset="0"/>
                <a:cs typeface="Times New Roman" panose="02020603050405020304" pitchFamily="18" charset="0"/>
              </a:rPr>
              <a:t>loss of hair </a:t>
            </a:r>
            <a:r>
              <a:rPr lang="en-IN" dirty="0">
                <a:latin typeface="Times New Roman" panose="02020603050405020304" pitchFamily="18" charset="0"/>
                <a:cs typeface="Times New Roman" panose="02020603050405020304" pitchFamily="18" charset="0"/>
              </a:rPr>
              <a:t>and </a:t>
            </a:r>
            <a:r>
              <a:rPr lang="en-IN" dirty="0">
                <a:solidFill>
                  <a:srgbClr val="FF0000"/>
                </a:solidFill>
                <a:latin typeface="Times New Roman" panose="02020603050405020304" pitchFamily="18" charset="0"/>
                <a:cs typeface="Times New Roman" panose="02020603050405020304" pitchFamily="18" charset="0"/>
              </a:rPr>
              <a:t>poor </a:t>
            </a:r>
            <a:r>
              <a:rPr lang="en-IN" dirty="0" smtClean="0">
                <a:solidFill>
                  <a:srgbClr val="FF0000"/>
                </a:solidFill>
                <a:latin typeface="Times New Roman" panose="02020603050405020304" pitchFamily="18" charset="0"/>
                <a:cs typeface="Times New Roman" panose="02020603050405020304" pitchFamily="18" charset="0"/>
              </a:rPr>
              <a:t>wound healing.</a:t>
            </a:r>
            <a:endParaRPr lang="en-IN" dirty="0">
              <a:latin typeface="Times New Roman" panose="02020603050405020304" pitchFamily="18" charset="0"/>
              <a:cs typeface="Times New Roman" panose="02020603050405020304" pitchFamily="18" charset="0"/>
            </a:endParaRPr>
          </a:p>
          <a:p>
            <a:pPr>
              <a:lnSpc>
                <a:spcPct val="150000"/>
              </a:lnSpc>
              <a:buFont typeface="Wingdings" pitchFamily="2" charset="2"/>
              <a:buChar char="Ø"/>
              <a:defRPr/>
            </a:pP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Impaired lipid transport and </a:t>
            </a:r>
            <a:r>
              <a:rPr lang="en-IN" dirty="0">
                <a:solidFill>
                  <a:srgbClr val="FF0000"/>
                </a:solidFill>
                <a:latin typeface="Times New Roman" panose="02020603050405020304" pitchFamily="18" charset="0"/>
                <a:cs typeface="Times New Roman" panose="02020603050405020304" pitchFamily="18" charset="0"/>
              </a:rPr>
              <a:t>fatty liver</a:t>
            </a:r>
            <a:r>
              <a:rPr lang="en-IN" dirty="0">
                <a:latin typeface="Times New Roman" panose="02020603050405020304" pitchFamily="18" charset="0"/>
                <a:cs typeface="Times New Roman" panose="02020603050405020304" pitchFamily="18" charset="0"/>
              </a:rPr>
              <a:t> may </a:t>
            </a:r>
            <a:r>
              <a:rPr lang="en-IN" dirty="0" smtClean="0">
                <a:latin typeface="Times New Roman" panose="02020603050405020304" pitchFamily="18" charset="0"/>
                <a:cs typeface="Times New Roman" panose="02020603050405020304" pitchFamily="18" charset="0"/>
              </a:rPr>
              <a:t>occur</a:t>
            </a:r>
            <a:endParaRPr lang="en-IN" dirty="0">
              <a:latin typeface="Times New Roman" panose="02020603050405020304" pitchFamily="18" charset="0"/>
              <a:cs typeface="Times New Roman" panose="02020603050405020304" pitchFamily="18" charset="0"/>
            </a:endParaRPr>
          </a:p>
          <a:p>
            <a:pPr>
              <a:lnSpc>
                <a:spcPct val="150000"/>
              </a:lnSpc>
              <a:buFont typeface="Wingdings" pitchFamily="2" charset="2"/>
              <a:buChar char="Ø"/>
              <a:defRPr/>
            </a:pPr>
            <a:r>
              <a:rPr lang="en-IN" dirty="0" smtClean="0">
                <a:latin typeface="Times New Roman" panose="02020603050405020304" pitchFamily="18" charset="0"/>
                <a:cs typeface="Times New Roman" panose="02020603050405020304" pitchFamily="18" charset="0"/>
              </a:rPr>
              <a:t>  Decreases </a:t>
            </a:r>
            <a:r>
              <a:rPr lang="en-IN" dirty="0">
                <a:latin typeface="Times New Roman" panose="02020603050405020304" pitchFamily="18" charset="0"/>
                <a:cs typeface="Times New Roman" panose="02020603050405020304" pitchFamily="18" charset="0"/>
              </a:rPr>
              <a:t>efficiency of </a:t>
            </a:r>
            <a:r>
              <a:rPr lang="en-IN" dirty="0" smtClean="0">
                <a:solidFill>
                  <a:srgbClr val="FF0000"/>
                </a:solidFill>
                <a:latin typeface="Times New Roman" panose="02020603050405020304" pitchFamily="18" charset="0"/>
                <a:cs typeface="Times New Roman" panose="02020603050405020304" pitchFamily="18" charset="0"/>
              </a:rPr>
              <a:t>biological oxidation</a:t>
            </a:r>
            <a:endParaRPr lang="en-IN"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pPr algn="l"/>
            <a:r>
              <a:rPr lang="en-US" u="sng" dirty="0" smtClean="0"/>
              <a:t>Sources Essential fatty acids(PUFA)</a:t>
            </a:r>
          </a:p>
        </p:txBody>
      </p:sp>
      <p:pic>
        <p:nvPicPr>
          <p:cNvPr id="27651"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28600" y="1524000"/>
            <a:ext cx="2667000" cy="2590800"/>
          </a:xfrm>
          <a:noFill/>
          <a:extLst>
            <a:ext uri="{91240B29-F687-4F45-9708-019B960494DF}">
              <a14:hiddenLine xmlns:a14="http://schemas.microsoft.com/office/drawing/2010/main" xmlns="" w="12700" cap="flat">
                <a:solidFill>
                  <a:srgbClr val="000000"/>
                </a:solidFill>
                <a:miter lim="800000"/>
                <a:headEnd/>
                <a:tailEnd/>
              </a14:hiddenLine>
            </a:ext>
          </a:extLst>
        </p:spPr>
      </p:pic>
      <p:pic>
        <p:nvPicPr>
          <p:cNvPr id="276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4191000"/>
            <a:ext cx="2743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5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3600" y="1524000"/>
            <a:ext cx="2971800" cy="229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54"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00400" y="1447800"/>
            <a:ext cx="25908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55"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352800" y="4114800"/>
            <a:ext cx="2438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56"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19800" y="4191000"/>
            <a:ext cx="28194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24141689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dirty="0" smtClean="0"/>
              <a:t>Deficiency : Phrynoderma.</a:t>
            </a:r>
            <a:br>
              <a:rPr lang="en-US" b="1" dirty="0" smtClean="0"/>
            </a:br>
            <a:endParaRPr lang="en-US" dirty="0" smtClean="0"/>
          </a:p>
        </p:txBody>
      </p:sp>
      <p:pic>
        <p:nvPicPr>
          <p:cNvPr id="29699" name="Picture 4"/>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1083365"/>
            <a:ext cx="3886200" cy="3260035"/>
          </a:xfrm>
          <a:noFill/>
          <a:extLst>
            <a:ext uri="{91240B29-F687-4F45-9708-019B960494DF}">
              <a14:hiddenLine xmlns:a14="http://schemas.microsoft.com/office/drawing/2010/main" xmlns="" w="12700" cap="flat">
                <a:solidFill>
                  <a:srgbClr val="000000"/>
                </a:solidFill>
                <a:miter lim="800000"/>
                <a:headEnd/>
                <a:tailEnd/>
              </a14:hiddenLine>
            </a:ext>
          </a:extLst>
        </p:spPr>
      </p:pic>
      <p:pic>
        <p:nvPicPr>
          <p:cNvPr id="2970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9200" y="1066800"/>
            <a:ext cx="36576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70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09800" y="4495800"/>
            <a:ext cx="4800600" cy="2147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2470125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04800" y="914400"/>
            <a:ext cx="8535988" cy="3498850"/>
          </a:xfrm>
          <a:prstGeom prst="rect">
            <a:avLst/>
          </a:prstGeom>
          <a:noFill/>
          <a:ln w="9525">
            <a:noFill/>
            <a:miter lim="800000"/>
            <a:headEnd/>
            <a:tailEnd/>
          </a:ln>
          <a:effectLst/>
        </p:spPr>
        <p:txBody>
          <a:bodyPr>
            <a:spAutoFit/>
          </a:bodyPr>
          <a:lstStyle/>
          <a:p>
            <a:pPr algn="just" eaLnBrk="1" hangingPunct="1">
              <a:spcBef>
                <a:spcPts val="575"/>
              </a:spcBef>
              <a:spcAft>
                <a:spcPts val="1000"/>
              </a:spcAft>
            </a:pPr>
            <a:r>
              <a:rPr lang="en-US" altLang="en-US" sz="2400" b="1" u="sng">
                <a:solidFill>
                  <a:srgbClr val="000000"/>
                </a:solidFill>
                <a:latin typeface="Times New Roman" charset="0"/>
                <a:cs typeface="Times New Roman" charset="0"/>
              </a:rPr>
              <a:t>Hydrogenation</a:t>
            </a:r>
          </a:p>
          <a:p>
            <a:pPr algn="just" eaLnBrk="1" hangingPunct="1">
              <a:spcBef>
                <a:spcPts val="575"/>
              </a:spcBef>
              <a:spcAft>
                <a:spcPts val="1000"/>
              </a:spcAft>
            </a:pPr>
            <a:r>
              <a:rPr lang="en-US" altLang="en-US" sz="2400">
                <a:solidFill>
                  <a:srgbClr val="6600FF"/>
                </a:solidFill>
                <a:latin typeface="Times New Roman" charset="0"/>
                <a:cs typeface="Times New Roman" charset="0"/>
              </a:rPr>
              <a:t>Unsaturated fatty acids may be converted to the corresponding saturated fatty acids by hydrogenation of the double bond.</a:t>
            </a:r>
          </a:p>
          <a:p>
            <a:pPr algn="ctr" eaLnBrk="1" hangingPunct="1">
              <a:spcBef>
                <a:spcPts val="575"/>
              </a:spcBef>
              <a:spcAft>
                <a:spcPts val="1000"/>
              </a:spcAft>
            </a:pPr>
            <a:r>
              <a:rPr lang="en-US" altLang="en-US" sz="2400">
                <a:solidFill>
                  <a:srgbClr val="000000"/>
                </a:solidFill>
                <a:latin typeface="Times New Roman" charset="0"/>
                <a:cs typeface="Times New Roman" charset="0"/>
              </a:rPr>
              <a:t>(+)2H              (+)2H         (+)2H    </a:t>
            </a:r>
            <a:endParaRPr lang="en-US" altLang="en-US" sz="2400">
              <a:latin typeface="Times New Roman" charset="0"/>
              <a:cs typeface="Times New Roman" charset="0"/>
            </a:endParaRPr>
          </a:p>
          <a:p>
            <a:pPr algn="ctr" eaLnBrk="1" hangingPunct="1">
              <a:spcBef>
                <a:spcPts val="575"/>
              </a:spcBef>
              <a:spcAft>
                <a:spcPts val="1000"/>
              </a:spcAft>
            </a:pPr>
            <a:r>
              <a:rPr lang="en-US" altLang="en-US" sz="2400">
                <a:solidFill>
                  <a:srgbClr val="000000"/>
                </a:solidFill>
                <a:latin typeface="Times New Roman" charset="0"/>
                <a:cs typeface="Times New Roman" charset="0"/>
              </a:rPr>
              <a:t>  </a:t>
            </a:r>
            <a:r>
              <a:rPr lang="en-US" altLang="en-US" sz="2400">
                <a:solidFill>
                  <a:srgbClr val="FF00FF"/>
                </a:solidFill>
                <a:latin typeface="Times New Roman" charset="0"/>
                <a:cs typeface="Times New Roman" charset="0"/>
              </a:rPr>
              <a:t>Linolenic —</a:t>
            </a:r>
            <a:r>
              <a:rPr lang="en-US" altLang="en-US" sz="2400">
                <a:solidFill>
                  <a:srgbClr val="FF00FF"/>
                </a:solidFill>
                <a:latin typeface="Times New Roman" charset="0"/>
                <a:cs typeface="Times New Roman" charset="0"/>
                <a:sym typeface="Symbol" pitchFamily="18" charset="2"/>
              </a:rPr>
              <a:t></a:t>
            </a:r>
            <a:r>
              <a:rPr lang="en-US" altLang="en-US" sz="2400">
                <a:solidFill>
                  <a:srgbClr val="FF00FF"/>
                </a:solidFill>
                <a:latin typeface="Times New Roman" charset="0"/>
                <a:cs typeface="Times New Roman" charset="0"/>
              </a:rPr>
              <a:t> Linoleic —</a:t>
            </a:r>
            <a:r>
              <a:rPr lang="en-US" altLang="en-US" sz="2400">
                <a:solidFill>
                  <a:srgbClr val="FF00FF"/>
                </a:solidFill>
                <a:latin typeface="Times New Roman" charset="0"/>
                <a:cs typeface="Times New Roman" charset="0"/>
                <a:sym typeface="Symbol" pitchFamily="18" charset="2"/>
              </a:rPr>
              <a:t></a:t>
            </a:r>
            <a:r>
              <a:rPr lang="en-US" altLang="en-US" sz="2400">
                <a:solidFill>
                  <a:srgbClr val="FF00FF"/>
                </a:solidFill>
                <a:latin typeface="Times New Roman" charset="0"/>
                <a:cs typeface="Times New Roman" charset="0"/>
              </a:rPr>
              <a:t>  Oleic —</a:t>
            </a:r>
            <a:r>
              <a:rPr lang="en-US" altLang="en-US" sz="2400">
                <a:solidFill>
                  <a:srgbClr val="FF00FF"/>
                </a:solidFill>
                <a:latin typeface="Times New Roman" charset="0"/>
                <a:cs typeface="Times New Roman" charset="0"/>
                <a:sym typeface="Symbol" pitchFamily="18" charset="2"/>
              </a:rPr>
              <a:t></a:t>
            </a:r>
            <a:r>
              <a:rPr lang="en-US" altLang="en-US" sz="2400">
                <a:solidFill>
                  <a:srgbClr val="FF00FF"/>
                </a:solidFill>
                <a:latin typeface="Times New Roman" charset="0"/>
                <a:cs typeface="Times New Roman" charset="0"/>
              </a:rPr>
              <a:t>  Stearic</a:t>
            </a:r>
          </a:p>
          <a:p>
            <a:pPr algn="just" eaLnBrk="1" hangingPunct="1">
              <a:spcBef>
                <a:spcPts val="575"/>
              </a:spcBef>
              <a:spcAft>
                <a:spcPts val="1000"/>
              </a:spcAft>
            </a:pPr>
            <a:r>
              <a:rPr lang="en-US" altLang="en-US" sz="2400">
                <a:solidFill>
                  <a:srgbClr val="000000"/>
                </a:solidFill>
                <a:latin typeface="Times New Roman" charset="0"/>
                <a:cs typeface="Times New Roman" charset="0"/>
              </a:rPr>
              <a:t>Hydrogenation of oils can lead to solidification and saturation, e.g. Vanaspathi. </a:t>
            </a:r>
            <a:endParaRPr lang="en-US" altLang="en-US" sz="2400">
              <a:solidFill>
                <a:srgbClr val="6600FF"/>
              </a:solidFill>
              <a:latin typeface="Times New Roman" charset="0"/>
              <a:cs typeface="Times New Roman" charset="0"/>
            </a:endParaRPr>
          </a:p>
        </p:txBody>
      </p:sp>
      <p:sp>
        <p:nvSpPr>
          <p:cNvPr id="8" name="Rectangle 7"/>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a:defRPr/>
            </a:pPr>
            <a:r>
              <a:rPr lang="en-US" altLang="en-US" sz="2800" b="1" dirty="0">
                <a:solidFill>
                  <a:schemeClr val="bg1"/>
                </a:solidFill>
                <a:latin typeface="Times New Roman" pitchFamily="18" charset="0"/>
                <a:cs typeface="Times New Roman" pitchFamily="18" charset="0"/>
              </a:rPr>
              <a:t>Properties of Fatty Acids</a:t>
            </a:r>
            <a:endParaRPr lang="en-US" sz="2800" dirty="0">
              <a:solidFill>
                <a:schemeClr val="bg1"/>
              </a:solidFill>
              <a:latin typeface="Times New Roman" pitchFamily="18" charset="0"/>
              <a:cs typeface="Times New Roman" pitchFamily="18" charset="0"/>
            </a:endParaRPr>
          </a:p>
        </p:txBody>
      </p:sp>
      <p:cxnSp>
        <p:nvCxnSpPr>
          <p:cNvPr id="11" name="Straight Connector 10"/>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algn="ctr" eaLnBrk="1" hangingPunct="1">
              <a:tabLst>
                <a:tab pos="190500" algn="l"/>
                <a:tab pos="381000" algn="l"/>
                <a:tab pos="571500" algn="l"/>
                <a:tab pos="762000" algn="l"/>
              </a:tabLst>
            </a:pPr>
            <a:r>
              <a:rPr lang="en-US" altLang="en-US" b="1" u="sng">
                <a:solidFill>
                  <a:srgbClr val="FF0000"/>
                </a:solidFill>
                <a:cs typeface="Arial" charset="0"/>
              </a:rPr>
              <a:t>Halogenation</a:t>
            </a:r>
            <a:endParaRPr lang="en-US" altLang="en-US" u="sng">
              <a:solidFill>
                <a:srgbClr val="FF0000"/>
              </a:solidFill>
              <a:cs typeface="Arial" charset="0"/>
            </a:endParaRPr>
          </a:p>
        </p:txBody>
      </p:sp>
      <p:sp>
        <p:nvSpPr>
          <p:cNvPr id="20483" name="Text Box 3"/>
          <p:cNvSpPr txBox="1">
            <a:spLocks noChangeArrowheads="1"/>
          </p:cNvSpPr>
          <p:nvPr/>
        </p:nvSpPr>
        <p:spPr bwMode="auto">
          <a:xfrm>
            <a:off x="304800" y="838200"/>
            <a:ext cx="8535988" cy="2924175"/>
          </a:xfrm>
          <a:prstGeom prst="rect">
            <a:avLst/>
          </a:prstGeom>
          <a:noFill/>
          <a:ln w="9525">
            <a:noFill/>
            <a:miter lim="800000"/>
            <a:headEnd/>
            <a:tailEnd/>
          </a:ln>
        </p:spPr>
        <p:txBody>
          <a:bodyPr>
            <a:spAutoFit/>
          </a:bodyPr>
          <a:lstStyle/>
          <a:p>
            <a:pPr>
              <a:spcBef>
                <a:spcPts val="575"/>
              </a:spcBef>
              <a:spcAft>
                <a:spcPts val="1000"/>
              </a:spcAft>
            </a:pPr>
            <a:r>
              <a:rPr lang="en-US" altLang="en-US" sz="2400">
                <a:solidFill>
                  <a:srgbClr val="6600FF"/>
                </a:solidFill>
                <a:latin typeface="Times New Roman" charset="0"/>
                <a:cs typeface="Times New Roman" charset="0"/>
              </a:rPr>
              <a:t>When treated with iodine, the unsaturated fatty acids can take</a:t>
            </a:r>
            <a:br>
              <a:rPr lang="en-US" altLang="en-US" sz="2400">
                <a:solidFill>
                  <a:srgbClr val="6600FF"/>
                </a:solidFill>
                <a:latin typeface="Times New Roman" charset="0"/>
                <a:cs typeface="Times New Roman" charset="0"/>
              </a:rPr>
            </a:br>
            <a:r>
              <a:rPr lang="en-US" altLang="en-US" sz="2400">
                <a:solidFill>
                  <a:srgbClr val="6600FF"/>
                </a:solidFill>
                <a:latin typeface="Times New Roman" charset="0"/>
                <a:cs typeface="Times New Roman" charset="0"/>
              </a:rPr>
              <a:t>up two halogen atoms, at each double bond.</a:t>
            </a:r>
            <a:r>
              <a:rPr lang="en-US" altLang="en-US" sz="2400">
                <a:solidFill>
                  <a:srgbClr val="000000"/>
                </a:solidFill>
                <a:latin typeface="Times New Roman" charset="0"/>
                <a:cs typeface="Times New Roman" charset="0"/>
              </a:rPr>
              <a:t>  </a:t>
            </a:r>
          </a:p>
          <a:p>
            <a:pPr algn="just">
              <a:spcBef>
                <a:spcPts val="575"/>
              </a:spcBef>
              <a:spcAft>
                <a:spcPts val="1000"/>
              </a:spcAft>
            </a:pPr>
            <a:r>
              <a:rPr lang="en-US" altLang="en-US" sz="2400">
                <a:solidFill>
                  <a:srgbClr val="000000"/>
                </a:solidFill>
                <a:latin typeface="Times New Roman" charset="0"/>
                <a:cs typeface="Times New Roman" charset="0"/>
              </a:rPr>
              <a:t>For example, </a:t>
            </a:r>
            <a:endParaRPr lang="en-US" altLang="en-US" sz="2400">
              <a:latin typeface="Times New Roman" charset="0"/>
              <a:cs typeface="Times New Roman" charset="0"/>
            </a:endParaRPr>
          </a:p>
          <a:p>
            <a:pPr algn="just">
              <a:spcBef>
                <a:spcPts val="575"/>
              </a:spcBef>
              <a:spcAft>
                <a:spcPts val="1000"/>
              </a:spcAft>
            </a:pPr>
            <a:r>
              <a:rPr lang="en-US" altLang="en-US" sz="2400">
                <a:latin typeface="Times New Roman" charset="0"/>
                <a:cs typeface="Times New Roman" charset="0"/>
              </a:rPr>
              <a:t>Oleic acid + I</a:t>
            </a:r>
            <a:r>
              <a:rPr lang="en-US" altLang="en-US" sz="1600">
                <a:latin typeface="Times New Roman" charset="0"/>
                <a:cs typeface="Times New Roman" charset="0"/>
              </a:rPr>
              <a:t>2</a:t>
            </a:r>
            <a:r>
              <a:rPr lang="en-US" altLang="en-US" sz="2400">
                <a:latin typeface="Times New Roman" charset="0"/>
                <a:cs typeface="Times New Roman" charset="0"/>
              </a:rPr>
              <a:t> </a:t>
            </a:r>
            <a:r>
              <a:rPr lang="en-US" altLang="en-US" sz="2400">
                <a:solidFill>
                  <a:srgbClr val="000000"/>
                </a:solidFill>
                <a:latin typeface="Times New Roman" charset="0"/>
                <a:cs typeface="Times New Roman" charset="0"/>
                <a:sym typeface="Symbol" pitchFamily="18" charset="2"/>
              </a:rPr>
              <a:t></a:t>
            </a:r>
            <a:r>
              <a:rPr lang="en-US" altLang="en-US" sz="2400">
                <a:latin typeface="Times New Roman" charset="0"/>
                <a:cs typeface="Times New Roman" charset="0"/>
              </a:rPr>
              <a:t>  </a:t>
            </a:r>
            <a:r>
              <a:rPr lang="en-US" altLang="en-US" sz="2400">
                <a:solidFill>
                  <a:srgbClr val="000000"/>
                </a:solidFill>
                <a:latin typeface="Times New Roman" charset="0"/>
                <a:cs typeface="Times New Roman" charset="0"/>
                <a:sym typeface="Symbol" pitchFamily="18" charset="2"/>
              </a:rPr>
              <a:t>Di-iodo oleic acid</a:t>
            </a:r>
          </a:p>
          <a:p>
            <a:pPr algn="just">
              <a:spcBef>
                <a:spcPts val="575"/>
              </a:spcBef>
              <a:spcAft>
                <a:spcPts val="1000"/>
              </a:spcAft>
            </a:pPr>
            <a:r>
              <a:rPr lang="en-US" altLang="en-US" sz="2400">
                <a:solidFill>
                  <a:srgbClr val="FF00FF"/>
                </a:solidFill>
                <a:latin typeface="Times New Roman" charset="0"/>
                <a:cs typeface="Times New Roman" charset="0"/>
                <a:sym typeface="Symbol" pitchFamily="18" charset="2"/>
              </a:rPr>
              <a:t>The number of halogen atoms taken up will depend on the number of double bonds and is an index of the degree of unsaturation.</a:t>
            </a:r>
          </a:p>
        </p:txBody>
      </p:sp>
      <p:sp>
        <p:nvSpPr>
          <p:cNvPr id="7" name="Rectangle 6"/>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2563">
              <a:defRPr/>
            </a:pPr>
            <a:r>
              <a:rPr lang="en-US" altLang="en-US" sz="2800" b="1" dirty="0">
                <a:solidFill>
                  <a:schemeClr val="bg1"/>
                </a:solidFill>
                <a:latin typeface="TimelessTCYLig" pitchFamily="82" charset="0"/>
                <a:cs typeface="Arial" pitchFamily="34" charset="0"/>
              </a:rPr>
              <a:t>Halogenation</a:t>
            </a:r>
            <a:endParaRPr lang="en-US" sz="2800" dirty="0">
              <a:solidFill>
                <a:schemeClr val="bg1"/>
              </a:solidFill>
              <a:latin typeface="TimelessTCYLig" pitchFamily="82" charset="0"/>
            </a:endParaRPr>
          </a:p>
        </p:txBody>
      </p:sp>
      <p:sp>
        <p:nvSpPr>
          <p:cNvPr id="9" name="Footer Placeholder 3"/>
          <p:cNvSpPr>
            <a:spLocks noGrp="1"/>
          </p:cNvSpPr>
          <p:nvPr>
            <p:ph type="ftr" sz="quarter" idx="11"/>
          </p:nvPr>
        </p:nvSpPr>
        <p:spPr>
          <a:xfrm>
            <a:off x="1449388" y="6291263"/>
            <a:ext cx="6303962" cy="33813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dirty="0">
              <a:solidFill>
                <a:schemeClr val="tx2">
                  <a:lumMod val="75000"/>
                  <a:lumOff val="25000"/>
                </a:schemeClr>
              </a:solidFill>
            </a:endParaRPr>
          </a:p>
        </p:txBody>
      </p:sp>
      <p:cxnSp>
        <p:nvCxnSpPr>
          <p:cNvPr id="10" name="Straight Connector 9"/>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04800" y="838200"/>
            <a:ext cx="8535988" cy="2349500"/>
          </a:xfrm>
          <a:prstGeom prst="rect">
            <a:avLst/>
          </a:prstGeom>
          <a:noFill/>
          <a:ln w="9525">
            <a:noFill/>
            <a:miter lim="800000"/>
            <a:headEnd/>
            <a:tailEnd/>
          </a:ln>
        </p:spPr>
        <p:txBody>
          <a:bodyPr>
            <a:spAutoFit/>
          </a:bodyPr>
          <a:lstStyle/>
          <a:p>
            <a:pPr eaLnBrk="1" hangingPunct="1">
              <a:spcBef>
                <a:spcPts val="575"/>
              </a:spcBef>
              <a:spcAft>
                <a:spcPts val="1000"/>
              </a:spcAft>
            </a:pPr>
            <a:r>
              <a:rPr lang="en-US" altLang="en-US" sz="2400">
                <a:solidFill>
                  <a:srgbClr val="0066FF"/>
                </a:solidFill>
                <a:latin typeface="Times New Roman" charset="0"/>
                <a:cs typeface="Times New Roman" charset="0"/>
              </a:rPr>
              <a:t>The short and medium chain fatty acids are liquids, whereas </a:t>
            </a:r>
            <a:br>
              <a:rPr lang="en-US" altLang="en-US" sz="2400">
                <a:solidFill>
                  <a:srgbClr val="0066FF"/>
                </a:solidFill>
                <a:latin typeface="Times New Roman" charset="0"/>
                <a:cs typeface="Times New Roman" charset="0"/>
              </a:rPr>
            </a:br>
            <a:r>
              <a:rPr lang="en-US" altLang="en-US" sz="2400">
                <a:solidFill>
                  <a:srgbClr val="0066FF"/>
                </a:solidFill>
                <a:latin typeface="Times New Roman" charset="0"/>
                <a:cs typeface="Times New Roman" charset="0"/>
              </a:rPr>
              <a:t>long chain fatty acids are solids at 25oC. </a:t>
            </a:r>
          </a:p>
          <a:p>
            <a:pPr algn="just" eaLnBrk="1" hangingPunct="1">
              <a:spcBef>
                <a:spcPts val="575"/>
              </a:spcBef>
              <a:spcAft>
                <a:spcPts val="1000"/>
              </a:spcAft>
            </a:pPr>
            <a:r>
              <a:rPr lang="en-US" altLang="en-US" sz="2400">
                <a:solidFill>
                  <a:srgbClr val="FF5050"/>
                </a:solidFill>
                <a:latin typeface="Times New Roman" charset="0"/>
                <a:cs typeface="Times New Roman" charset="0"/>
              </a:rPr>
              <a:t>Melting  and boiling points increase, with increase in chain length. </a:t>
            </a:r>
          </a:p>
          <a:p>
            <a:pPr algn="just" eaLnBrk="1" hangingPunct="1">
              <a:spcBef>
                <a:spcPts val="575"/>
              </a:spcBef>
              <a:spcAft>
                <a:spcPts val="1000"/>
              </a:spcAft>
            </a:pPr>
            <a:r>
              <a:rPr lang="en-US" altLang="en-US" sz="2400">
                <a:latin typeface="Times New Roman" charset="0"/>
                <a:cs typeface="Times New Roman" charset="0"/>
              </a:rPr>
              <a:t>The unsaturated fatty acids have lower melting point compared to saturated fatty acids with the same chain length. </a:t>
            </a:r>
          </a:p>
        </p:txBody>
      </p:sp>
      <p:sp>
        <p:nvSpPr>
          <p:cNvPr id="8" name="Rectangle 7"/>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eaLnBrk="1" hangingPunct="1">
              <a:defRPr/>
            </a:pPr>
            <a:r>
              <a:rPr lang="en-US" altLang="en-US" sz="2800" b="1" dirty="0">
                <a:solidFill>
                  <a:schemeClr val="bg1"/>
                </a:solidFill>
                <a:latin typeface="Times New Roman" pitchFamily="18" charset="0"/>
                <a:cs typeface="Times New Roman" pitchFamily="18" charset="0"/>
              </a:rPr>
              <a:t>Physical Characteristics</a:t>
            </a:r>
          </a:p>
        </p:txBody>
      </p:sp>
      <p:sp>
        <p:nvSpPr>
          <p:cNvPr id="10" name="Footer Placeholder 3"/>
          <p:cNvSpPr>
            <a:spLocks noGrp="1"/>
          </p:cNvSpPr>
          <p:nvPr>
            <p:ph type="ftr" sz="quarter" idx="11"/>
          </p:nvPr>
        </p:nvSpPr>
        <p:spPr>
          <a:xfrm>
            <a:off x="1449388" y="6291263"/>
            <a:ext cx="6303962" cy="33813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dirty="0">
              <a:solidFill>
                <a:schemeClr val="tx2">
                  <a:lumMod val="75000"/>
                  <a:lumOff val="25000"/>
                </a:schemeClr>
              </a:solidFill>
            </a:endParaRPr>
          </a:p>
        </p:txBody>
      </p:sp>
      <p:cxnSp>
        <p:nvCxnSpPr>
          <p:cNvPr id="11" name="Straight Connector 10"/>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a:t>
            </a:r>
            <a:endParaRPr lang="en-US" dirty="0"/>
          </a:p>
        </p:txBody>
      </p:sp>
      <p:sp>
        <p:nvSpPr>
          <p:cNvPr id="3" name="Content Placeholder 2"/>
          <p:cNvSpPr>
            <a:spLocks noGrp="1"/>
          </p:cNvSpPr>
          <p:nvPr>
            <p:ph idx="1"/>
          </p:nvPr>
        </p:nvSpPr>
        <p:spPr/>
        <p:txBody>
          <a:bodyPr/>
          <a:lstStyle/>
          <a:p>
            <a:r>
              <a:rPr lang="en-US" dirty="0" smtClean="0"/>
              <a:t>Lipids may be defined as compounds which are relatively  insoluble in water, but freely soluble in </a:t>
            </a:r>
            <a:r>
              <a:rPr lang="en-US" dirty="0" err="1" smtClean="0"/>
              <a:t>nonpolar</a:t>
            </a:r>
            <a:r>
              <a:rPr lang="en-US" dirty="0" smtClean="0"/>
              <a:t> organic  solvents like benzene, chloroform, ether, hot alcohol, acetone, etc</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304800" y="838200"/>
            <a:ext cx="8535988" cy="4525963"/>
          </a:xfrm>
        </p:spPr>
        <p:txBody>
          <a:bodyPr/>
          <a:lstStyle/>
          <a:p>
            <a:pPr>
              <a:spcAft>
                <a:spcPts val="1000"/>
              </a:spcAft>
            </a:pPr>
            <a:r>
              <a:rPr lang="en-IN" sz="2400" smtClean="0">
                <a:latin typeface="Times New Roman" charset="0"/>
                <a:cs typeface="Times New Roman" charset="0"/>
              </a:rPr>
              <a:t>The short and medium chain fatty acids are liquids, </a:t>
            </a:r>
            <a:br>
              <a:rPr lang="en-IN" sz="2400" smtClean="0">
                <a:latin typeface="Times New Roman" charset="0"/>
                <a:cs typeface="Times New Roman" charset="0"/>
              </a:rPr>
            </a:br>
            <a:r>
              <a:rPr lang="en-IN" sz="2400" smtClean="0">
                <a:latin typeface="Times New Roman" charset="0"/>
                <a:cs typeface="Times New Roman" charset="0"/>
              </a:rPr>
              <a:t>whereas long chain fatty acids are solids at 25°C. </a:t>
            </a:r>
          </a:p>
          <a:p>
            <a:pPr algn="just">
              <a:spcAft>
                <a:spcPts val="1000"/>
              </a:spcAft>
            </a:pPr>
            <a:r>
              <a:rPr lang="en-IN" sz="2400" smtClean="0">
                <a:latin typeface="Times New Roman" charset="0"/>
                <a:cs typeface="Times New Roman" charset="0"/>
              </a:rPr>
              <a:t>The solubility in water decreases, while melting and boiling points increase with increase in chain length.</a:t>
            </a:r>
          </a:p>
          <a:p>
            <a:pPr algn="just">
              <a:spcAft>
                <a:spcPts val="1000"/>
              </a:spcAft>
            </a:pPr>
            <a:r>
              <a:rPr lang="en-IN" sz="2400" smtClean="0">
                <a:latin typeface="Times New Roman" charset="0"/>
                <a:cs typeface="Times New Roman" charset="0"/>
              </a:rPr>
              <a:t>The unsaturated fatty acids have lower melting point compared to saturated fatty acids with the same chain length. </a:t>
            </a:r>
          </a:p>
          <a:p>
            <a:pPr algn="just">
              <a:spcAft>
                <a:spcPts val="1000"/>
              </a:spcAft>
            </a:pPr>
            <a:r>
              <a:rPr lang="en-IN" sz="2400" smtClean="0">
                <a:latin typeface="Times New Roman" charset="0"/>
                <a:cs typeface="Times New Roman" charset="0"/>
              </a:rPr>
              <a:t>For example, stearic acid (C18 fatty acid, no double bond) has the melting point 69°C, oleic acid (C18, 1 double bond) has 13°C; linoleic acid (C18, 2 double bonds) has –5°C and linolenic (C18, 3 double bonds) has –10°C.</a:t>
            </a:r>
          </a:p>
        </p:txBody>
      </p:sp>
      <p:sp>
        <p:nvSpPr>
          <p:cNvPr id="4" name="Rectangle 3"/>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71463">
              <a:defRPr/>
            </a:pPr>
            <a:r>
              <a:rPr lang="en-IN" altLang="en-US" sz="2800" b="1" i="1" dirty="0">
                <a:latin typeface="Times New Roman" pitchFamily="18" charset="0"/>
                <a:cs typeface="Times New Roman" pitchFamily="18" charset="0"/>
              </a:rPr>
              <a:t>Melting Point</a:t>
            </a:r>
            <a:endParaRPr lang="en-US" sz="2800" b="1" dirty="0">
              <a:latin typeface="Times New Roman" pitchFamily="18" charset="0"/>
              <a:cs typeface="Times New Roman" pitchFamily="18" charset="0"/>
            </a:endParaRPr>
          </a:p>
        </p:txBody>
      </p:sp>
      <p:cxnSp>
        <p:nvCxnSpPr>
          <p:cNvPr id="7" name="Straight Connector 6"/>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304800" y="838200"/>
            <a:ext cx="8535988" cy="2924175"/>
          </a:xfrm>
          <a:prstGeom prst="rect">
            <a:avLst/>
          </a:prstGeom>
          <a:noFill/>
          <a:ln w="9525">
            <a:noFill/>
            <a:miter lim="800000"/>
            <a:headEnd/>
            <a:tailEnd/>
          </a:ln>
        </p:spPr>
        <p:txBody>
          <a:bodyPr>
            <a:spAutoFit/>
          </a:bodyPr>
          <a:lstStyle/>
          <a:p>
            <a:pPr algn="just" eaLnBrk="1" hangingPunct="1">
              <a:spcBef>
                <a:spcPts val="575"/>
              </a:spcBef>
              <a:spcAft>
                <a:spcPts val="1000"/>
              </a:spcAft>
            </a:pPr>
            <a:r>
              <a:rPr lang="en-US" altLang="en-US" sz="2400">
                <a:solidFill>
                  <a:srgbClr val="3366FF"/>
                </a:solidFill>
                <a:latin typeface="Times New Roman" charset="0"/>
                <a:cs typeface="Times New Roman" charset="0"/>
              </a:rPr>
              <a:t>Saturated and unsaturated fatty acids form salts with alkali.   </a:t>
            </a:r>
          </a:p>
          <a:p>
            <a:pPr algn="just" eaLnBrk="1" hangingPunct="1">
              <a:spcBef>
                <a:spcPts val="575"/>
              </a:spcBef>
              <a:spcAft>
                <a:spcPts val="1000"/>
              </a:spcAft>
            </a:pPr>
            <a:r>
              <a:rPr lang="en-US" altLang="en-US" sz="2400">
                <a:solidFill>
                  <a:srgbClr val="3366FF"/>
                </a:solidFill>
                <a:latin typeface="Times New Roman" charset="0"/>
                <a:cs typeface="Times New Roman" charset="0"/>
              </a:rPr>
              <a:t>CH3—COOH  +  NaOH   </a:t>
            </a:r>
            <a:r>
              <a:rPr lang="en-US" altLang="en-US" sz="2400">
                <a:solidFill>
                  <a:srgbClr val="3366FF"/>
                </a:solidFill>
                <a:latin typeface="Times New Roman" charset="0"/>
                <a:cs typeface="Times New Roman" charset="0"/>
                <a:sym typeface="Symbol" pitchFamily="18" charset="2"/>
              </a:rPr>
              <a:t></a:t>
            </a:r>
            <a:r>
              <a:rPr lang="en-US" altLang="en-US" sz="2400">
                <a:solidFill>
                  <a:srgbClr val="3366FF"/>
                </a:solidFill>
                <a:latin typeface="Times New Roman" charset="0"/>
                <a:cs typeface="Times New Roman" charset="0"/>
              </a:rPr>
              <a:t>   CH3—COONa  							+  H2O</a:t>
            </a:r>
          </a:p>
          <a:p>
            <a:pPr algn="just" eaLnBrk="1" hangingPunct="1">
              <a:spcBef>
                <a:spcPts val="575"/>
              </a:spcBef>
              <a:spcAft>
                <a:spcPts val="1000"/>
              </a:spcAft>
            </a:pPr>
            <a:r>
              <a:rPr lang="en-US" altLang="en-US" sz="2400">
                <a:solidFill>
                  <a:srgbClr val="FF33CC"/>
                </a:solidFill>
                <a:latin typeface="Times New Roman" charset="0"/>
                <a:cs typeface="Times New Roman" charset="0"/>
              </a:rPr>
              <a:t>Sodium and potassium salts of long chain fatty acids are called </a:t>
            </a:r>
            <a:r>
              <a:rPr lang="en-US" altLang="en-US" sz="2400" b="1">
                <a:solidFill>
                  <a:srgbClr val="FF33CC"/>
                </a:solidFill>
                <a:latin typeface="Times New Roman" charset="0"/>
                <a:cs typeface="Times New Roman" charset="0"/>
              </a:rPr>
              <a:t>soaps</a:t>
            </a:r>
            <a:r>
              <a:rPr lang="en-US" altLang="en-US" sz="2400">
                <a:solidFill>
                  <a:srgbClr val="FF33CC"/>
                </a:solidFill>
                <a:latin typeface="Times New Roman" charset="0"/>
                <a:cs typeface="Times New Roman" charset="0"/>
              </a:rPr>
              <a:t>. </a:t>
            </a:r>
          </a:p>
          <a:p>
            <a:pPr algn="just" eaLnBrk="1" hangingPunct="1">
              <a:spcBef>
                <a:spcPts val="575"/>
              </a:spcBef>
              <a:spcAft>
                <a:spcPts val="1000"/>
              </a:spcAft>
            </a:pPr>
            <a:r>
              <a:rPr lang="en-US" altLang="en-US" sz="2400">
                <a:solidFill>
                  <a:srgbClr val="FF33CC"/>
                </a:solidFill>
                <a:latin typeface="Times New Roman" charset="0"/>
                <a:cs typeface="Times New Roman" charset="0"/>
              </a:rPr>
              <a:t>Calcium and magnesium soaps are insoluble. </a:t>
            </a:r>
          </a:p>
        </p:txBody>
      </p:sp>
      <p:sp>
        <p:nvSpPr>
          <p:cNvPr id="7" name="Rectangle 6"/>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eaLnBrk="1" hangingPunct="1">
              <a:defRPr/>
            </a:pPr>
            <a:r>
              <a:rPr lang="en-US" altLang="en-US" sz="2800" b="1" dirty="0">
                <a:solidFill>
                  <a:schemeClr val="bg1"/>
                </a:solidFill>
                <a:latin typeface="Times New Roman" pitchFamily="18" charset="0"/>
                <a:cs typeface="Times New Roman" pitchFamily="18" charset="0"/>
              </a:rPr>
              <a:t>Salt Formation</a:t>
            </a:r>
          </a:p>
        </p:txBody>
      </p:sp>
      <p:sp>
        <p:nvSpPr>
          <p:cNvPr id="9" name="Footer Placeholder 3"/>
          <p:cNvSpPr>
            <a:spLocks noGrp="1"/>
          </p:cNvSpPr>
          <p:nvPr>
            <p:ph type="ftr" sz="quarter" idx="11"/>
          </p:nvPr>
        </p:nvSpPr>
        <p:spPr>
          <a:xfrm>
            <a:off x="1449388" y="6291263"/>
            <a:ext cx="6303962" cy="33813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r>
              <a:rPr lang="en-IN" dirty="0" smtClean="0">
                <a:solidFill>
                  <a:schemeClr val="tx2">
                    <a:lumMod val="75000"/>
                    <a:lumOff val="25000"/>
                  </a:schemeClr>
                </a:solidFill>
              </a:rPr>
              <a:t>Publishers                 </a:t>
            </a:r>
            <a:endParaRPr lang="en-US" dirty="0">
              <a:solidFill>
                <a:schemeClr val="tx2">
                  <a:lumMod val="75000"/>
                  <a:lumOff val="25000"/>
                </a:schemeClr>
              </a:solidFill>
            </a:endParaRPr>
          </a:p>
        </p:txBody>
      </p:sp>
      <p:cxnSp>
        <p:nvCxnSpPr>
          <p:cNvPr id="10" name="Straight Connector 9"/>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304800" y="914400"/>
            <a:ext cx="8535988" cy="3333750"/>
          </a:xfrm>
          <a:prstGeom prst="rect">
            <a:avLst/>
          </a:prstGeom>
          <a:noFill/>
          <a:ln w="9525">
            <a:noFill/>
            <a:miter lim="800000"/>
            <a:headEnd/>
            <a:tailEnd/>
          </a:ln>
        </p:spPr>
        <p:txBody>
          <a:bodyPr>
            <a:spAutoFit/>
          </a:bodyPr>
          <a:lstStyle/>
          <a:p>
            <a:pPr algn="just" eaLnBrk="1" hangingPunct="1">
              <a:spcBef>
                <a:spcPts val="575"/>
              </a:spcBef>
              <a:spcAft>
                <a:spcPts val="1000"/>
              </a:spcAft>
            </a:pPr>
            <a:r>
              <a:rPr lang="en-US" altLang="en-US" sz="2400">
                <a:solidFill>
                  <a:srgbClr val="3366FF"/>
                </a:solidFill>
                <a:latin typeface="Times New Roman" charset="0"/>
                <a:cs typeface="Times New Roman" charset="0"/>
              </a:rPr>
              <a:t>Glycerol + fatty acid     </a:t>
            </a:r>
            <a:r>
              <a:rPr lang="en-US" altLang="en-US" sz="2400">
                <a:solidFill>
                  <a:srgbClr val="3366FF"/>
                </a:solidFill>
                <a:latin typeface="Times New Roman" charset="0"/>
                <a:cs typeface="Times New Roman" charset="0"/>
                <a:sym typeface="Symbol" pitchFamily="18" charset="2"/>
              </a:rPr>
              <a:t>	 </a:t>
            </a:r>
            <a:r>
              <a:rPr lang="en-US" altLang="en-US" sz="2400">
                <a:solidFill>
                  <a:srgbClr val="3366FF"/>
                </a:solidFill>
                <a:latin typeface="Times New Roman" charset="0"/>
                <a:cs typeface="Times New Roman" charset="0"/>
              </a:rPr>
              <a:t>Mono acyl glycerol</a:t>
            </a:r>
          </a:p>
          <a:p>
            <a:pPr algn="just" eaLnBrk="1" hangingPunct="1">
              <a:spcBef>
                <a:spcPts val="575"/>
              </a:spcBef>
              <a:spcAft>
                <a:spcPts val="1000"/>
              </a:spcAft>
            </a:pPr>
            <a:r>
              <a:rPr lang="en-US" altLang="en-US" sz="2400">
                <a:solidFill>
                  <a:srgbClr val="FF33CC"/>
                </a:solidFill>
                <a:latin typeface="Times New Roman" charset="0"/>
                <a:cs typeface="Times New Roman" charset="0"/>
              </a:rPr>
              <a:t>Monoglyceride + fatty acid </a:t>
            </a:r>
            <a:r>
              <a:rPr lang="en-US" altLang="en-US" sz="2400">
                <a:solidFill>
                  <a:srgbClr val="FF33CC"/>
                </a:solidFill>
                <a:latin typeface="Times New Roman" charset="0"/>
                <a:cs typeface="Times New Roman" charset="0"/>
                <a:sym typeface="Symbol" pitchFamily="18" charset="2"/>
              </a:rPr>
              <a:t> </a:t>
            </a:r>
            <a:r>
              <a:rPr lang="en-US" altLang="en-US" sz="2400">
                <a:solidFill>
                  <a:srgbClr val="FF33CC"/>
                </a:solidFill>
                <a:latin typeface="Times New Roman" charset="0"/>
                <a:cs typeface="Times New Roman" charset="0"/>
              </a:rPr>
              <a:t>Di acyl glycerol</a:t>
            </a:r>
          </a:p>
          <a:p>
            <a:pPr algn="just" eaLnBrk="1" hangingPunct="1">
              <a:spcBef>
                <a:spcPts val="575"/>
              </a:spcBef>
              <a:spcAft>
                <a:spcPts val="1000"/>
              </a:spcAft>
            </a:pPr>
            <a:r>
              <a:rPr lang="en-US" altLang="en-US" sz="2400">
                <a:solidFill>
                  <a:srgbClr val="FF6600"/>
                </a:solidFill>
                <a:latin typeface="Times New Roman" charset="0"/>
                <a:cs typeface="Times New Roman" charset="0"/>
              </a:rPr>
              <a:t>Diglyceride + fatty acid    </a:t>
            </a:r>
            <a:r>
              <a:rPr lang="en-US" altLang="en-US" sz="2400">
                <a:solidFill>
                  <a:srgbClr val="FF6600"/>
                </a:solidFill>
                <a:latin typeface="Times New Roman" charset="0"/>
                <a:cs typeface="Times New Roman" charset="0"/>
                <a:sym typeface="Symbol" pitchFamily="18" charset="2"/>
              </a:rPr>
              <a:t></a:t>
            </a:r>
            <a:r>
              <a:rPr lang="en-US" altLang="en-US" sz="2400">
                <a:solidFill>
                  <a:srgbClr val="FF6600"/>
                </a:solidFill>
                <a:latin typeface="Times New Roman" charset="0"/>
                <a:cs typeface="Times New Roman" charset="0"/>
              </a:rPr>
              <a:t>   Triglyceride </a:t>
            </a:r>
          </a:p>
          <a:p>
            <a:pPr algn="just" eaLnBrk="1" hangingPunct="1">
              <a:spcBef>
                <a:spcPts val="575"/>
              </a:spcBef>
              <a:spcAft>
                <a:spcPts val="1000"/>
              </a:spcAft>
            </a:pPr>
            <a:r>
              <a:rPr lang="en-US" altLang="en-US" sz="2400">
                <a:solidFill>
                  <a:srgbClr val="FF6600"/>
                </a:solidFill>
                <a:latin typeface="Times New Roman" charset="0"/>
                <a:cs typeface="Times New Roman" charset="0"/>
              </a:rPr>
              <a:t>				or  tri acyl glycerol</a:t>
            </a:r>
          </a:p>
          <a:p>
            <a:pPr algn="just" eaLnBrk="1" hangingPunct="1">
              <a:spcBef>
                <a:spcPts val="575"/>
              </a:spcBef>
              <a:spcAft>
                <a:spcPts val="1000"/>
              </a:spcAft>
            </a:pPr>
            <a:r>
              <a:rPr lang="en-US" altLang="en-US" sz="2400">
                <a:solidFill>
                  <a:srgbClr val="FF6600"/>
                </a:solidFill>
                <a:latin typeface="Times New Roman" charset="0"/>
                <a:cs typeface="Times New Roman" charset="0"/>
              </a:rPr>
              <a:t>				or neutral fat</a:t>
            </a:r>
          </a:p>
          <a:p>
            <a:pPr algn="just" eaLnBrk="1" hangingPunct="1">
              <a:spcBef>
                <a:spcPts val="575"/>
              </a:spcBef>
              <a:spcAft>
                <a:spcPts val="1000"/>
              </a:spcAft>
            </a:pPr>
            <a:endParaRPr lang="en-US" altLang="en-US" sz="2400">
              <a:solidFill>
                <a:srgbClr val="3366FF"/>
              </a:solidFill>
              <a:latin typeface="Times New Roman" charset="0"/>
              <a:cs typeface="Times New Roman" charset="0"/>
            </a:endParaRPr>
          </a:p>
        </p:txBody>
      </p:sp>
      <p:pic>
        <p:nvPicPr>
          <p:cNvPr id="24579" name="Picture 2"/>
          <p:cNvPicPr>
            <a:picLocks noChangeAspect="1"/>
          </p:cNvPicPr>
          <p:nvPr/>
        </p:nvPicPr>
        <p:blipFill>
          <a:blip r:embed="rId3" cstate="print"/>
          <a:srcRect/>
          <a:stretch>
            <a:fillRect/>
          </a:stretch>
        </p:blipFill>
        <p:spPr bwMode="auto">
          <a:xfrm>
            <a:off x="304800" y="3871913"/>
            <a:ext cx="6643688" cy="1584325"/>
          </a:xfrm>
          <a:prstGeom prst="rect">
            <a:avLst/>
          </a:prstGeom>
          <a:noFill/>
          <a:ln w="9525">
            <a:noFill/>
            <a:miter lim="800000"/>
            <a:headEnd/>
            <a:tailEnd/>
          </a:ln>
        </p:spPr>
      </p:pic>
      <p:sp>
        <p:nvSpPr>
          <p:cNvPr id="10" name="Rectangle 9"/>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eaLnBrk="1" hangingPunct="1">
              <a:defRPr/>
            </a:pPr>
            <a:r>
              <a:rPr lang="en-US" altLang="en-US" sz="2800" b="1" dirty="0">
                <a:solidFill>
                  <a:schemeClr val="bg1"/>
                </a:solidFill>
                <a:latin typeface="Times New Roman" pitchFamily="18" charset="0"/>
                <a:cs typeface="Times New Roman" pitchFamily="18" charset="0"/>
              </a:rPr>
              <a:t>Ester Formation</a:t>
            </a:r>
          </a:p>
        </p:txBody>
      </p:sp>
      <p:pic>
        <p:nvPicPr>
          <p:cNvPr id="11" name="Picture 10"/>
          <p:cNvPicPr>
            <a:picLocks noChangeAspect="1"/>
          </p:cNvPicPr>
          <p:nvPr/>
        </p:nvPicPr>
        <p:blipFill>
          <a:blip r:embed="rId4" cstate="print"/>
          <a:stretch>
            <a:fillRect/>
          </a:stretch>
        </p:blipFill>
        <p:spPr>
          <a:xfrm>
            <a:off x="8001000" y="138113"/>
            <a:ext cx="993775" cy="1385887"/>
          </a:xfrm>
          <a:prstGeom prst="rect">
            <a:avLst/>
          </a:prstGeom>
          <a:ln w="3175">
            <a:solidFill>
              <a:schemeClr val="bg1">
                <a:lumMod val="50000"/>
              </a:schemeClr>
            </a:solidFill>
          </a:ln>
        </p:spPr>
      </p:pic>
      <p:sp>
        <p:nvSpPr>
          <p:cNvPr id="12" name="Footer Placeholder 3"/>
          <p:cNvSpPr>
            <a:spLocks noGrp="1"/>
          </p:cNvSpPr>
          <p:nvPr>
            <p:ph type="ftr" sz="quarter" idx="11"/>
          </p:nvPr>
        </p:nvSpPr>
        <p:spPr>
          <a:xfrm>
            <a:off x="1449388" y="6291263"/>
            <a:ext cx="6303962" cy="33813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r>
              <a:rPr lang="en-IN" dirty="0" smtClean="0">
                <a:solidFill>
                  <a:schemeClr val="tx2">
                    <a:lumMod val="75000"/>
                    <a:lumOff val="25000"/>
                  </a:schemeClr>
                </a:solidFill>
              </a:rPr>
              <a:t>Publishers                 </a:t>
            </a:r>
            <a:endParaRPr lang="en-US" dirty="0">
              <a:solidFill>
                <a:schemeClr val="tx2">
                  <a:lumMod val="75000"/>
                  <a:lumOff val="25000"/>
                </a:schemeClr>
              </a:solidFill>
            </a:endParaRPr>
          </a:p>
        </p:txBody>
      </p:sp>
      <p:cxnSp>
        <p:nvCxnSpPr>
          <p:cNvPr id="13" name="Straight Connector 12"/>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584" name="Text Box 9"/>
          <p:cNvSpPr txBox="1">
            <a:spLocks noChangeArrowheads="1"/>
          </p:cNvSpPr>
          <p:nvPr/>
        </p:nvSpPr>
        <p:spPr bwMode="auto">
          <a:xfrm>
            <a:off x="5829300" y="3810000"/>
            <a:ext cx="3011488" cy="1570038"/>
          </a:xfrm>
          <a:prstGeom prst="rect">
            <a:avLst/>
          </a:prstGeom>
          <a:noFill/>
          <a:ln w="9525">
            <a:noFill/>
            <a:miter lim="800000"/>
            <a:headEnd/>
            <a:tailEnd/>
          </a:ln>
        </p:spPr>
        <p:txBody>
          <a:bodyPr>
            <a:spAutoFit/>
          </a:bodyPr>
          <a:lstStyle/>
          <a:p>
            <a:pPr algn="just" eaLnBrk="1" hangingPunct="1"/>
            <a:r>
              <a:rPr lang="en-US" altLang="en-US" sz="2400">
                <a:latin typeface="Times New Roman" charset="0"/>
                <a:cs typeface="Times New Roman" charset="0"/>
              </a:rPr>
              <a:t>When a PUFA is present, it is esterified to the 2nd or  beta carbon atom.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9"/>
          <p:cNvSpPr txBox="1">
            <a:spLocks noChangeArrowheads="1"/>
          </p:cNvSpPr>
          <p:nvPr/>
        </p:nvSpPr>
        <p:spPr bwMode="auto">
          <a:xfrm>
            <a:off x="228600" y="838200"/>
            <a:ext cx="8458200" cy="2462213"/>
          </a:xfrm>
          <a:prstGeom prst="rect">
            <a:avLst/>
          </a:prstGeom>
          <a:noFill/>
          <a:ln w="9525">
            <a:noFill/>
            <a:miter lim="800000"/>
            <a:headEnd/>
            <a:tailEnd/>
          </a:ln>
        </p:spPr>
        <p:txBody>
          <a:bodyPr>
            <a:spAutoFit/>
          </a:bodyPr>
          <a:lstStyle/>
          <a:p>
            <a:pPr eaLnBrk="1" hangingPunct="1">
              <a:spcBef>
                <a:spcPts val="575"/>
              </a:spcBef>
            </a:pPr>
            <a:r>
              <a:rPr lang="en-US" altLang="en-US" sz="2400">
                <a:solidFill>
                  <a:srgbClr val="000000"/>
                </a:solidFill>
                <a:latin typeface="Times New Roman" charset="0"/>
                <a:cs typeface="Times New Roman" charset="0"/>
              </a:rPr>
              <a:t>When triglycerides are hydrolysed by alkali, the process is </a:t>
            </a:r>
            <a:br>
              <a:rPr lang="en-US" altLang="en-US" sz="2400">
                <a:solidFill>
                  <a:srgbClr val="000000"/>
                </a:solidFill>
                <a:latin typeface="Times New Roman" charset="0"/>
                <a:cs typeface="Times New Roman" charset="0"/>
              </a:rPr>
            </a:br>
            <a:r>
              <a:rPr lang="en-US" altLang="en-US" sz="2400">
                <a:solidFill>
                  <a:srgbClr val="000000"/>
                </a:solidFill>
                <a:latin typeface="Times New Roman" charset="0"/>
                <a:cs typeface="Times New Roman" charset="0"/>
              </a:rPr>
              <a:t>known as saponification. The products are glycerol and soaps.  </a:t>
            </a:r>
            <a:endParaRPr lang="en-US" altLang="en-US" sz="2400" i="1">
              <a:latin typeface="Times New Roman" charset="0"/>
              <a:cs typeface="Times New Roman" charset="0"/>
            </a:endParaRPr>
          </a:p>
          <a:p>
            <a:pPr algn="just" eaLnBrk="1" hangingPunct="1">
              <a:spcBef>
                <a:spcPts val="575"/>
              </a:spcBef>
            </a:pPr>
            <a:r>
              <a:rPr lang="en-US" altLang="en-US" sz="2400">
                <a:solidFill>
                  <a:srgbClr val="000000"/>
                </a:solidFill>
                <a:latin typeface="Times New Roman" charset="0"/>
                <a:cs typeface="Times New Roman" charset="0"/>
              </a:rPr>
              <a:t>Saponification number is defined as the number of milligrams of potassium hydroxide required to saponify one gram of fat. </a:t>
            </a:r>
            <a:endParaRPr lang="en-US" altLang="en-US" sz="2400" i="1">
              <a:latin typeface="Times New Roman" charset="0"/>
              <a:cs typeface="Times New Roman" charset="0"/>
            </a:endParaRPr>
          </a:p>
          <a:p>
            <a:pPr algn="just" eaLnBrk="1" hangingPunct="1">
              <a:spcBef>
                <a:spcPts val="575"/>
              </a:spcBef>
            </a:pPr>
            <a:r>
              <a:rPr lang="en-US" altLang="en-US" sz="2400">
                <a:solidFill>
                  <a:srgbClr val="000000"/>
                </a:solidFill>
                <a:latin typeface="Times New Roman" charset="0"/>
                <a:cs typeface="Times New Roman" charset="0"/>
              </a:rPr>
              <a:t>It is an indication of the molecular weight of the fat, and is inversely proportional to it. </a:t>
            </a:r>
            <a:endParaRPr lang="en-US" altLang="en-US" sz="2400">
              <a:latin typeface="Times New Roman" charset="0"/>
              <a:cs typeface="Times New Roman" charset="0"/>
            </a:endParaRPr>
          </a:p>
        </p:txBody>
      </p:sp>
      <p:grpSp>
        <p:nvGrpSpPr>
          <p:cNvPr id="2" name="Group 2"/>
          <p:cNvGrpSpPr>
            <a:grpSpLocks/>
          </p:cNvGrpSpPr>
          <p:nvPr/>
        </p:nvGrpSpPr>
        <p:grpSpPr bwMode="auto">
          <a:xfrm>
            <a:off x="990600" y="3429000"/>
            <a:ext cx="7086600" cy="2609850"/>
            <a:chOff x="304800" y="3505200"/>
            <a:chExt cx="7086600" cy="2610500"/>
          </a:xfrm>
        </p:grpSpPr>
        <p:pic>
          <p:nvPicPr>
            <p:cNvPr id="33800" name="Picture 3"/>
            <p:cNvPicPr>
              <a:picLocks noChangeAspect="1"/>
            </p:cNvPicPr>
            <p:nvPr/>
          </p:nvPicPr>
          <p:blipFill>
            <a:blip r:embed="rId2" cstate="print"/>
            <a:srcRect/>
            <a:stretch>
              <a:fillRect/>
            </a:stretch>
          </p:blipFill>
          <p:spPr bwMode="auto">
            <a:xfrm>
              <a:off x="304800" y="3505200"/>
              <a:ext cx="7086600" cy="2610500"/>
            </a:xfrm>
            <a:prstGeom prst="rect">
              <a:avLst/>
            </a:prstGeom>
            <a:noFill/>
            <a:ln w="9525">
              <a:noFill/>
              <a:miter lim="800000"/>
              <a:headEnd/>
              <a:tailEnd/>
            </a:ln>
          </p:spPr>
        </p:pic>
        <p:sp>
          <p:nvSpPr>
            <p:cNvPr id="33801" name="Rectangle 7"/>
            <p:cNvSpPr>
              <a:spLocks noChangeArrowheads="1"/>
            </p:cNvSpPr>
            <p:nvPr/>
          </p:nvSpPr>
          <p:spPr bwMode="auto">
            <a:xfrm>
              <a:off x="1295400" y="3505200"/>
              <a:ext cx="1371600" cy="1981200"/>
            </a:xfrm>
            <a:prstGeom prst="rect">
              <a:avLst/>
            </a:prstGeom>
            <a:noFill/>
            <a:ln w="38100">
              <a:solidFill>
                <a:srgbClr val="FF33CC"/>
              </a:solidFill>
              <a:miter lim="800000"/>
              <a:headEnd/>
              <a:tailEnd/>
            </a:ln>
            <a:effectLst/>
          </p:spPr>
          <p:txBody>
            <a:bodyPr wrap="none" anchor="ctr"/>
            <a:lstStyle/>
            <a:p>
              <a:pPr eaLnBrk="1" hangingPunct="1"/>
              <a:endParaRPr lang="en-IN" altLang="en-US"/>
            </a:p>
          </p:txBody>
        </p:sp>
        <p:sp>
          <p:nvSpPr>
            <p:cNvPr id="33802" name="Rectangle 8"/>
            <p:cNvSpPr>
              <a:spLocks noChangeArrowheads="1"/>
            </p:cNvSpPr>
            <p:nvPr/>
          </p:nvSpPr>
          <p:spPr bwMode="auto">
            <a:xfrm>
              <a:off x="5715000" y="4038600"/>
              <a:ext cx="1676400" cy="828675"/>
            </a:xfrm>
            <a:prstGeom prst="rect">
              <a:avLst/>
            </a:prstGeom>
            <a:noFill/>
            <a:ln w="38100">
              <a:solidFill>
                <a:srgbClr val="FF33CC"/>
              </a:solidFill>
              <a:miter lim="800000"/>
              <a:headEnd/>
              <a:tailEnd/>
            </a:ln>
            <a:effectLst/>
          </p:spPr>
          <p:txBody>
            <a:bodyPr wrap="none" anchor="ctr"/>
            <a:lstStyle/>
            <a:p>
              <a:pPr eaLnBrk="1" hangingPunct="1"/>
              <a:endParaRPr lang="en-IN" altLang="en-US"/>
            </a:p>
          </p:txBody>
        </p:sp>
      </p:grpSp>
      <p:sp>
        <p:nvSpPr>
          <p:cNvPr id="8" name="Rectangle 7"/>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a:defRPr/>
            </a:pPr>
            <a:r>
              <a:rPr lang="en-US" altLang="en-US" sz="2800" b="1" dirty="0">
                <a:solidFill>
                  <a:schemeClr val="bg1"/>
                </a:solidFill>
                <a:latin typeface="Times New Roman" pitchFamily="18" charset="0"/>
                <a:cs typeface="Times New Roman" pitchFamily="18" charset="0"/>
              </a:rPr>
              <a:t>Saponification</a:t>
            </a:r>
            <a:endParaRPr lang="en-US" sz="2800" b="1" dirty="0">
              <a:solidFill>
                <a:schemeClr val="bg1"/>
              </a:solidFill>
            </a:endParaRPr>
          </a:p>
        </p:txBody>
      </p:sp>
      <p:pic>
        <p:nvPicPr>
          <p:cNvPr id="9" name="Picture 8"/>
          <p:cNvPicPr>
            <a:picLocks noChangeAspect="1"/>
          </p:cNvPicPr>
          <p:nvPr/>
        </p:nvPicPr>
        <p:blipFill>
          <a:blip r:embed="rId3" cstate="print"/>
          <a:stretch>
            <a:fillRect/>
          </a:stretch>
        </p:blipFill>
        <p:spPr>
          <a:xfrm>
            <a:off x="8001000" y="138113"/>
            <a:ext cx="993775" cy="1385887"/>
          </a:xfrm>
          <a:prstGeom prst="rect">
            <a:avLst/>
          </a:prstGeom>
          <a:ln w="3175">
            <a:solidFill>
              <a:schemeClr val="bg1">
                <a:lumMod val="50000"/>
              </a:schemeClr>
            </a:solidFill>
          </a:ln>
        </p:spPr>
      </p:pic>
      <p:sp>
        <p:nvSpPr>
          <p:cNvPr id="10" name="Footer Placeholder 3"/>
          <p:cNvSpPr>
            <a:spLocks noGrp="1"/>
          </p:cNvSpPr>
          <p:nvPr>
            <p:ph type="ftr" sz="quarter" idx="11"/>
          </p:nvPr>
        </p:nvSpPr>
        <p:spPr>
          <a:xfrm>
            <a:off x="1449388" y="6291263"/>
            <a:ext cx="6303962" cy="33813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r>
              <a:rPr lang="en-IN" dirty="0" smtClean="0">
                <a:solidFill>
                  <a:schemeClr val="tx2">
                    <a:lumMod val="75000"/>
                    <a:lumOff val="25000"/>
                  </a:schemeClr>
                </a:solidFill>
              </a:rPr>
              <a:t>Textbook </a:t>
            </a:r>
            <a:r>
              <a:rPr lang="en-IN" dirty="0">
                <a:solidFill>
                  <a:schemeClr val="tx2">
                    <a:lumMod val="75000"/>
                    <a:lumOff val="25000"/>
                  </a:schemeClr>
                </a:solidFill>
              </a:rPr>
              <a:t>of </a:t>
            </a:r>
            <a:r>
              <a:rPr lang="en-IN" dirty="0" smtClean="0">
                <a:solidFill>
                  <a:schemeClr val="tx2">
                    <a:lumMod val="75000"/>
                    <a:lumOff val="25000"/>
                  </a:schemeClr>
                </a:solidFill>
              </a:rPr>
              <a:t>Biochemistry for Medical Students, 9/e </a:t>
            </a:r>
            <a:r>
              <a:rPr lang="en-IN" dirty="0">
                <a:solidFill>
                  <a:schemeClr val="tx2">
                    <a:lumMod val="75000"/>
                    <a:lumOff val="25000"/>
                  </a:schemeClr>
                </a:solidFill>
              </a:rPr>
              <a:t>by </a:t>
            </a:r>
            <a:r>
              <a:rPr lang="en-IN" dirty="0" smtClean="0">
                <a:solidFill>
                  <a:schemeClr val="tx2">
                    <a:lumMod val="75000"/>
                    <a:lumOff val="25000"/>
                  </a:schemeClr>
                </a:solidFill>
              </a:rPr>
              <a:t>DM </a:t>
            </a:r>
            <a:r>
              <a:rPr lang="en-IN" dirty="0" err="1" smtClean="0">
                <a:solidFill>
                  <a:schemeClr val="tx2">
                    <a:lumMod val="75000"/>
                    <a:lumOff val="25000"/>
                  </a:schemeClr>
                </a:solidFill>
              </a:rPr>
              <a:t>Vasudevan</a:t>
            </a:r>
            <a:r>
              <a:rPr lang="en-IN" dirty="0" smtClean="0">
                <a:solidFill>
                  <a:schemeClr val="tx2">
                    <a:lumMod val="75000"/>
                    <a:lumOff val="25000"/>
                  </a:schemeClr>
                </a:solidFill>
              </a:rPr>
              <a:t>, </a:t>
            </a:r>
            <a:r>
              <a:rPr lang="en-IN" i="1" dirty="0" smtClean="0">
                <a:solidFill>
                  <a:schemeClr val="tx2">
                    <a:lumMod val="75000"/>
                    <a:lumOff val="25000"/>
                  </a:schemeClr>
                </a:solidFill>
              </a:rPr>
              <a:t>et al.</a:t>
            </a:r>
            <a:endParaRPr lang="en-IN" i="1" dirty="0"/>
          </a:p>
          <a:p>
            <a:pPr>
              <a:defRPr/>
            </a:pPr>
            <a:r>
              <a:rPr lang="en-IN" dirty="0" smtClean="0">
                <a:solidFill>
                  <a:schemeClr val="tx2">
                    <a:lumMod val="75000"/>
                    <a:lumOff val="25000"/>
                  </a:schemeClr>
                </a:solidFill>
              </a:rPr>
              <a:t>© </a:t>
            </a:r>
            <a:r>
              <a:rPr lang="en-IN" dirty="0" err="1" smtClean="0">
                <a:solidFill>
                  <a:schemeClr val="tx2">
                    <a:lumMod val="75000"/>
                    <a:lumOff val="25000"/>
                  </a:schemeClr>
                </a:solidFill>
              </a:rPr>
              <a:t>Jaypee</a:t>
            </a:r>
            <a:r>
              <a:rPr lang="en-IN" dirty="0" smtClean="0">
                <a:solidFill>
                  <a:schemeClr val="tx2">
                    <a:lumMod val="75000"/>
                    <a:lumOff val="25000"/>
                  </a:schemeClr>
                </a:solidFill>
              </a:rPr>
              <a:t> Brothers Medical Publishers                 </a:t>
            </a:r>
            <a:endParaRPr lang="en-US" dirty="0">
              <a:solidFill>
                <a:schemeClr val="tx2">
                  <a:lumMod val="75000"/>
                  <a:lumOff val="25000"/>
                </a:schemeClr>
              </a:solidFill>
            </a:endParaRPr>
          </a:p>
        </p:txBody>
      </p:sp>
      <p:cxnSp>
        <p:nvCxnSpPr>
          <p:cNvPr id="11" name="Straight Connector 10"/>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600" y="857250"/>
            <a:ext cx="8550275" cy="2717800"/>
          </a:xfrm>
          <a:prstGeom prst="rect">
            <a:avLst/>
          </a:prstGeom>
          <a:noFill/>
          <a:ln w="9525">
            <a:noFill/>
            <a:miter lim="800000"/>
            <a:headEnd/>
            <a:tailEnd/>
          </a:ln>
        </p:spPr>
        <p:txBody>
          <a:bodyPr>
            <a:spAutoFit/>
          </a:bodyPr>
          <a:lstStyle/>
          <a:p>
            <a:pPr eaLnBrk="1" hangingPunct="1">
              <a:spcBef>
                <a:spcPts val="575"/>
              </a:spcBef>
              <a:spcAft>
                <a:spcPts val="1000"/>
              </a:spcAft>
            </a:pPr>
            <a:r>
              <a:rPr lang="en-US" altLang="en-US" sz="2400" dirty="0">
                <a:solidFill>
                  <a:srgbClr val="000000"/>
                </a:solidFill>
                <a:latin typeface="Times New Roman" charset="0"/>
                <a:cs typeface="Times New Roman" charset="0"/>
              </a:rPr>
              <a:t>It is defined as the number of grams of iodine taken up by 100 grams of fat. </a:t>
            </a:r>
          </a:p>
          <a:p>
            <a:pPr algn="just" eaLnBrk="1" hangingPunct="1">
              <a:spcBef>
                <a:spcPts val="575"/>
              </a:spcBef>
              <a:spcAft>
                <a:spcPts val="1000"/>
              </a:spcAft>
            </a:pPr>
            <a:r>
              <a:rPr lang="en-US" altLang="en-US" sz="2400" dirty="0">
                <a:latin typeface="Times New Roman" charset="0"/>
                <a:cs typeface="Times New Roman" charset="0"/>
              </a:rPr>
              <a:t>It is an </a:t>
            </a:r>
            <a:r>
              <a:rPr lang="en-US" altLang="en-US" sz="2400" b="1" dirty="0">
                <a:latin typeface="Times New Roman" charset="0"/>
                <a:cs typeface="Times New Roman" charset="0"/>
              </a:rPr>
              <a:t>index of the degree of </a:t>
            </a:r>
            <a:r>
              <a:rPr lang="en-US" altLang="en-US" sz="2400" b="1" dirty="0" err="1">
                <a:latin typeface="Times New Roman" charset="0"/>
                <a:cs typeface="Times New Roman" charset="0"/>
              </a:rPr>
              <a:t>unsaturation</a:t>
            </a:r>
            <a:r>
              <a:rPr lang="en-US" altLang="en-US" sz="2400" b="1" dirty="0">
                <a:latin typeface="Times New Roman" charset="0"/>
                <a:cs typeface="Times New Roman" charset="0"/>
              </a:rPr>
              <a:t> </a:t>
            </a:r>
            <a:r>
              <a:rPr lang="en-US" altLang="en-US" sz="2400" dirty="0">
                <a:latin typeface="Times New Roman" charset="0"/>
                <a:cs typeface="Times New Roman" charset="0"/>
              </a:rPr>
              <a:t>and is directly proportional to the content of unsaturated fatty acids.  Higher the iodine number, higher is the degree of </a:t>
            </a:r>
            <a:r>
              <a:rPr lang="en-US" altLang="en-US" sz="2400" dirty="0" err="1">
                <a:latin typeface="Times New Roman" charset="0"/>
                <a:cs typeface="Times New Roman" charset="0"/>
              </a:rPr>
              <a:t>unsaturation</a:t>
            </a:r>
            <a:r>
              <a:rPr lang="en-US" altLang="en-US" sz="2400" dirty="0">
                <a:latin typeface="Times New Roman" charset="0"/>
                <a:cs typeface="Times New Roman" charset="0"/>
              </a:rPr>
              <a:t>.</a:t>
            </a:r>
          </a:p>
          <a:p>
            <a:pPr algn="just" eaLnBrk="1" hangingPunct="1">
              <a:spcBef>
                <a:spcPts val="575"/>
              </a:spcBef>
              <a:spcAft>
                <a:spcPts val="1000"/>
              </a:spcAft>
            </a:pPr>
            <a:r>
              <a:rPr lang="en-US" altLang="en-US" sz="2400" dirty="0">
                <a:solidFill>
                  <a:srgbClr val="FF33CC"/>
                </a:solidFill>
                <a:latin typeface="Times New Roman" charset="0"/>
                <a:cs typeface="Times New Roman" charset="0"/>
              </a:rPr>
              <a:t>e.g., iodine number of butter is 28, and that of sunflower oil is 130.</a:t>
            </a:r>
          </a:p>
        </p:txBody>
      </p:sp>
      <p:sp>
        <p:nvSpPr>
          <p:cNvPr id="7" name="Rectangle 6"/>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a:defRPr/>
            </a:pPr>
            <a:r>
              <a:rPr lang="en-US" altLang="en-US" sz="2800" b="1" dirty="0">
                <a:solidFill>
                  <a:schemeClr val="bg1"/>
                </a:solidFill>
                <a:latin typeface="Times New Roman" pitchFamily="18" charset="0"/>
                <a:cs typeface="Times New Roman" pitchFamily="18" charset="0"/>
              </a:rPr>
              <a:t>Iodine Number of a Fat</a:t>
            </a:r>
            <a:endParaRPr lang="en-US" sz="2800" b="1" dirty="0">
              <a:solidFill>
                <a:schemeClr val="bg1"/>
              </a:solidFill>
            </a:endParaRPr>
          </a:p>
        </p:txBody>
      </p:sp>
      <p:pic>
        <p:nvPicPr>
          <p:cNvPr id="8" name="Picture 7"/>
          <p:cNvPicPr>
            <a:picLocks noChangeAspect="1"/>
          </p:cNvPicPr>
          <p:nvPr/>
        </p:nvPicPr>
        <p:blipFill>
          <a:blip r:embed="rId2" cstate="print"/>
          <a:stretch>
            <a:fillRect/>
          </a:stretch>
        </p:blipFill>
        <p:spPr>
          <a:xfrm>
            <a:off x="8001000" y="138113"/>
            <a:ext cx="993775" cy="1385887"/>
          </a:xfrm>
          <a:prstGeom prst="rect">
            <a:avLst/>
          </a:prstGeom>
          <a:ln w="3175">
            <a:solidFill>
              <a:schemeClr val="bg1">
                <a:lumMod val="50000"/>
              </a:schemeClr>
            </a:solidFill>
          </a:ln>
        </p:spPr>
      </p:pic>
      <p:sp>
        <p:nvSpPr>
          <p:cNvPr id="9" name="Footer Placeholder 3"/>
          <p:cNvSpPr>
            <a:spLocks noGrp="1"/>
          </p:cNvSpPr>
          <p:nvPr>
            <p:ph type="ftr" sz="quarter" idx="11"/>
          </p:nvPr>
        </p:nvSpPr>
        <p:spPr>
          <a:xfrm>
            <a:off x="1449388" y="6291263"/>
            <a:ext cx="6303962" cy="33813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r>
              <a:rPr lang="en-IN" dirty="0" smtClean="0">
                <a:solidFill>
                  <a:schemeClr val="tx2">
                    <a:lumMod val="75000"/>
                    <a:lumOff val="25000"/>
                  </a:schemeClr>
                </a:solidFill>
              </a:rPr>
              <a:t>Textbook </a:t>
            </a:r>
            <a:r>
              <a:rPr lang="en-IN" dirty="0">
                <a:solidFill>
                  <a:schemeClr val="tx2">
                    <a:lumMod val="75000"/>
                    <a:lumOff val="25000"/>
                  </a:schemeClr>
                </a:solidFill>
              </a:rPr>
              <a:t>of </a:t>
            </a:r>
            <a:r>
              <a:rPr lang="en-IN" dirty="0" smtClean="0">
                <a:solidFill>
                  <a:schemeClr val="tx2">
                    <a:lumMod val="75000"/>
                    <a:lumOff val="25000"/>
                  </a:schemeClr>
                </a:solidFill>
              </a:rPr>
              <a:t>Biochemistry for Medical Students, 9/e </a:t>
            </a:r>
            <a:r>
              <a:rPr lang="en-IN" dirty="0">
                <a:solidFill>
                  <a:schemeClr val="tx2">
                    <a:lumMod val="75000"/>
                    <a:lumOff val="25000"/>
                  </a:schemeClr>
                </a:solidFill>
              </a:rPr>
              <a:t>by </a:t>
            </a:r>
            <a:r>
              <a:rPr lang="en-IN" dirty="0" smtClean="0">
                <a:solidFill>
                  <a:schemeClr val="tx2">
                    <a:lumMod val="75000"/>
                    <a:lumOff val="25000"/>
                  </a:schemeClr>
                </a:solidFill>
              </a:rPr>
              <a:t>DM </a:t>
            </a:r>
            <a:r>
              <a:rPr lang="en-IN" dirty="0" err="1" smtClean="0">
                <a:solidFill>
                  <a:schemeClr val="tx2">
                    <a:lumMod val="75000"/>
                    <a:lumOff val="25000"/>
                  </a:schemeClr>
                </a:solidFill>
              </a:rPr>
              <a:t>Vasudevan</a:t>
            </a:r>
            <a:r>
              <a:rPr lang="en-IN" dirty="0" smtClean="0">
                <a:solidFill>
                  <a:schemeClr val="tx2">
                    <a:lumMod val="75000"/>
                    <a:lumOff val="25000"/>
                  </a:schemeClr>
                </a:solidFill>
              </a:rPr>
              <a:t>, </a:t>
            </a:r>
            <a:r>
              <a:rPr lang="en-IN" i="1" dirty="0" smtClean="0">
                <a:solidFill>
                  <a:schemeClr val="tx2">
                    <a:lumMod val="75000"/>
                    <a:lumOff val="25000"/>
                  </a:schemeClr>
                </a:solidFill>
              </a:rPr>
              <a:t>et al.</a:t>
            </a:r>
            <a:endParaRPr lang="en-IN" i="1" dirty="0"/>
          </a:p>
          <a:p>
            <a:pPr>
              <a:defRPr/>
            </a:pPr>
            <a:r>
              <a:rPr lang="en-IN" dirty="0" smtClean="0">
                <a:solidFill>
                  <a:schemeClr val="tx2">
                    <a:lumMod val="75000"/>
                    <a:lumOff val="25000"/>
                  </a:schemeClr>
                </a:solidFill>
              </a:rPr>
              <a:t>© </a:t>
            </a:r>
            <a:r>
              <a:rPr lang="en-IN" dirty="0" err="1" smtClean="0">
                <a:solidFill>
                  <a:schemeClr val="tx2">
                    <a:lumMod val="75000"/>
                    <a:lumOff val="25000"/>
                  </a:schemeClr>
                </a:solidFill>
              </a:rPr>
              <a:t>Jaypee</a:t>
            </a:r>
            <a:r>
              <a:rPr lang="en-IN" dirty="0" smtClean="0">
                <a:solidFill>
                  <a:schemeClr val="tx2">
                    <a:lumMod val="75000"/>
                    <a:lumOff val="25000"/>
                  </a:schemeClr>
                </a:solidFill>
              </a:rPr>
              <a:t> Brothers Medical Publishers                 </a:t>
            </a:r>
            <a:endParaRPr lang="en-US" dirty="0">
              <a:solidFill>
                <a:schemeClr val="tx2">
                  <a:lumMod val="75000"/>
                  <a:lumOff val="25000"/>
                </a:schemeClr>
              </a:solidFill>
            </a:endParaRPr>
          </a:p>
        </p:txBody>
      </p:sp>
      <p:cxnSp>
        <p:nvCxnSpPr>
          <p:cNvPr id="10" name="Straight Connector 9"/>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304800" y="914400"/>
            <a:ext cx="8535988" cy="4525963"/>
          </a:xfrm>
        </p:spPr>
        <p:txBody>
          <a:bodyPr/>
          <a:lstStyle/>
          <a:p>
            <a:pPr algn="just">
              <a:spcAft>
                <a:spcPts val="1000"/>
              </a:spcAft>
            </a:pPr>
            <a:r>
              <a:rPr lang="en-IN" altLang="en-US" sz="2400" smtClean="0">
                <a:latin typeface="Times New Roman" charset="0"/>
                <a:cs typeface="Times New Roman" charset="0"/>
              </a:rPr>
              <a:t>Fats and oils have a tendency to become rancid. </a:t>
            </a:r>
          </a:p>
          <a:p>
            <a:pPr algn="just">
              <a:spcAft>
                <a:spcPts val="1000"/>
              </a:spcAft>
            </a:pPr>
            <a:r>
              <a:rPr lang="en-IN" altLang="en-US" sz="2400" smtClean="0">
                <a:latin typeface="Times New Roman" charset="0"/>
                <a:cs typeface="Times New Roman" charset="0"/>
              </a:rPr>
              <a:t>The term rancidity refers to the appearance of an unpleasant smell and taste for fats and oils.</a:t>
            </a:r>
          </a:p>
          <a:p>
            <a:pPr algn="just">
              <a:spcAft>
                <a:spcPts val="1000"/>
              </a:spcAft>
            </a:pPr>
            <a:r>
              <a:rPr lang="en-IN" altLang="en-US" sz="2400" smtClean="0">
                <a:latin typeface="Times New Roman" charset="0"/>
                <a:cs typeface="Times New Roman" charset="0"/>
              </a:rPr>
              <a:t>Hydrolytic rancidity is due to partial hydrolysis of the triacylglycerol molecules due to traces of hydrolytic enzymes present in naturally occurring fats and oils.</a:t>
            </a:r>
          </a:p>
        </p:txBody>
      </p:sp>
      <p:sp>
        <p:nvSpPr>
          <p:cNvPr id="4" name="Rectangle 3"/>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39738">
              <a:defRPr/>
            </a:pPr>
            <a:r>
              <a:rPr lang="en-IN" altLang="en-US" sz="2800" b="1" dirty="0">
                <a:latin typeface="Times New Roman" pitchFamily="18" charset="0"/>
                <a:cs typeface="Times New Roman" pitchFamily="18" charset="0"/>
              </a:rPr>
              <a:t>Rancidity of Fat</a:t>
            </a:r>
            <a:endParaRPr lang="en-US" sz="2800"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stretch>
            <a:fillRect/>
          </a:stretch>
        </p:blipFill>
        <p:spPr>
          <a:xfrm>
            <a:off x="8001000" y="138113"/>
            <a:ext cx="993775" cy="1385887"/>
          </a:xfrm>
          <a:prstGeom prst="rect">
            <a:avLst/>
          </a:prstGeom>
          <a:ln w="3175">
            <a:solidFill>
              <a:schemeClr val="bg1">
                <a:lumMod val="50000"/>
              </a:schemeClr>
            </a:solidFill>
          </a:ln>
        </p:spPr>
      </p:pic>
      <p:sp>
        <p:nvSpPr>
          <p:cNvPr id="6" name="Footer Placeholder 3"/>
          <p:cNvSpPr>
            <a:spLocks noGrp="1"/>
          </p:cNvSpPr>
          <p:nvPr>
            <p:ph type="ftr" sz="quarter" idx="11"/>
          </p:nvPr>
        </p:nvSpPr>
        <p:spPr>
          <a:xfrm>
            <a:off x="1449388" y="6291263"/>
            <a:ext cx="6303962" cy="33813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r>
              <a:rPr lang="en-IN" dirty="0" smtClean="0">
                <a:solidFill>
                  <a:schemeClr val="tx2">
                    <a:lumMod val="75000"/>
                    <a:lumOff val="25000"/>
                  </a:schemeClr>
                </a:solidFill>
              </a:rPr>
              <a:t>Textbook </a:t>
            </a:r>
            <a:r>
              <a:rPr lang="en-IN" dirty="0">
                <a:solidFill>
                  <a:schemeClr val="tx2">
                    <a:lumMod val="75000"/>
                    <a:lumOff val="25000"/>
                  </a:schemeClr>
                </a:solidFill>
              </a:rPr>
              <a:t>of </a:t>
            </a:r>
            <a:r>
              <a:rPr lang="en-IN" dirty="0" smtClean="0">
                <a:solidFill>
                  <a:schemeClr val="tx2">
                    <a:lumMod val="75000"/>
                    <a:lumOff val="25000"/>
                  </a:schemeClr>
                </a:solidFill>
              </a:rPr>
              <a:t>Biochemistry for Medical Students, 9/e </a:t>
            </a:r>
            <a:r>
              <a:rPr lang="en-IN" dirty="0">
                <a:solidFill>
                  <a:schemeClr val="tx2">
                    <a:lumMod val="75000"/>
                    <a:lumOff val="25000"/>
                  </a:schemeClr>
                </a:solidFill>
              </a:rPr>
              <a:t>by </a:t>
            </a:r>
            <a:r>
              <a:rPr lang="en-IN" dirty="0" smtClean="0">
                <a:solidFill>
                  <a:schemeClr val="tx2">
                    <a:lumMod val="75000"/>
                    <a:lumOff val="25000"/>
                  </a:schemeClr>
                </a:solidFill>
              </a:rPr>
              <a:t>DM </a:t>
            </a:r>
            <a:r>
              <a:rPr lang="en-IN" dirty="0" err="1" smtClean="0">
                <a:solidFill>
                  <a:schemeClr val="tx2">
                    <a:lumMod val="75000"/>
                    <a:lumOff val="25000"/>
                  </a:schemeClr>
                </a:solidFill>
              </a:rPr>
              <a:t>Vasudevan</a:t>
            </a:r>
            <a:r>
              <a:rPr lang="en-IN" dirty="0" smtClean="0">
                <a:solidFill>
                  <a:schemeClr val="tx2">
                    <a:lumMod val="75000"/>
                    <a:lumOff val="25000"/>
                  </a:schemeClr>
                </a:solidFill>
              </a:rPr>
              <a:t>, </a:t>
            </a:r>
            <a:r>
              <a:rPr lang="en-IN" i="1" dirty="0" smtClean="0">
                <a:solidFill>
                  <a:schemeClr val="tx2">
                    <a:lumMod val="75000"/>
                    <a:lumOff val="25000"/>
                  </a:schemeClr>
                </a:solidFill>
              </a:rPr>
              <a:t>et al.</a:t>
            </a:r>
            <a:endParaRPr lang="en-IN" i="1" dirty="0"/>
          </a:p>
          <a:p>
            <a:pPr>
              <a:defRPr/>
            </a:pPr>
            <a:r>
              <a:rPr lang="en-IN" dirty="0" smtClean="0">
                <a:solidFill>
                  <a:schemeClr val="tx2">
                    <a:lumMod val="75000"/>
                    <a:lumOff val="25000"/>
                  </a:schemeClr>
                </a:solidFill>
              </a:rPr>
              <a:t>© </a:t>
            </a:r>
            <a:r>
              <a:rPr lang="en-IN" dirty="0" err="1" smtClean="0">
                <a:solidFill>
                  <a:schemeClr val="tx2">
                    <a:lumMod val="75000"/>
                    <a:lumOff val="25000"/>
                  </a:schemeClr>
                </a:solidFill>
              </a:rPr>
              <a:t>Jaypee</a:t>
            </a:r>
            <a:r>
              <a:rPr lang="en-IN" dirty="0" smtClean="0">
                <a:solidFill>
                  <a:schemeClr val="tx2">
                    <a:lumMod val="75000"/>
                    <a:lumOff val="25000"/>
                  </a:schemeClr>
                </a:solidFill>
              </a:rPr>
              <a:t> Brothers Medical Publishers                 </a:t>
            </a:r>
            <a:endParaRPr lang="en-US" dirty="0">
              <a:solidFill>
                <a:schemeClr val="tx2">
                  <a:lumMod val="75000"/>
                  <a:lumOff val="25000"/>
                </a:schemeClr>
              </a:solidFill>
            </a:endParaRPr>
          </a:p>
        </p:txBody>
      </p:sp>
      <p:cxnSp>
        <p:nvCxnSpPr>
          <p:cNvPr id="7" name="Straight Connector 6"/>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304800" y="884238"/>
            <a:ext cx="8535988" cy="4525962"/>
          </a:xfrm>
        </p:spPr>
        <p:txBody>
          <a:bodyPr/>
          <a:lstStyle/>
          <a:p>
            <a:pPr>
              <a:spcAft>
                <a:spcPts val="1000"/>
              </a:spcAft>
            </a:pPr>
            <a:r>
              <a:rPr lang="en-IN" altLang="en-US" sz="2400" smtClean="0">
                <a:latin typeface="Times New Roman" charset="0"/>
                <a:cs typeface="Times New Roman" charset="0"/>
              </a:rPr>
              <a:t>Oxidative rancidity is the result of partial oxidation of unsaturated fatty acids with resultant formation of epoxides</a:t>
            </a:r>
            <a:br>
              <a:rPr lang="en-IN" altLang="en-US" sz="2400" smtClean="0">
                <a:latin typeface="Times New Roman" charset="0"/>
                <a:cs typeface="Times New Roman" charset="0"/>
              </a:rPr>
            </a:br>
            <a:r>
              <a:rPr lang="en-IN" altLang="en-US" sz="2400" smtClean="0">
                <a:latin typeface="Times New Roman" charset="0"/>
                <a:cs typeface="Times New Roman" charset="0"/>
              </a:rPr>
              <a:t>and peroxides of small molecular weight fatty acids by peroxides and free radicals. </a:t>
            </a:r>
          </a:p>
          <a:p>
            <a:pPr algn="just">
              <a:spcAft>
                <a:spcPts val="1000"/>
              </a:spcAft>
            </a:pPr>
            <a:r>
              <a:rPr lang="en-IN" altLang="en-US" sz="2400" smtClean="0">
                <a:latin typeface="Times New Roman" charset="0"/>
                <a:cs typeface="Times New Roman" charset="0"/>
              </a:rPr>
              <a:t>The same process, if it occurs in vivo will affect the integrity of biomembranes, leading to cell death.</a:t>
            </a:r>
          </a:p>
        </p:txBody>
      </p:sp>
      <p:sp>
        <p:nvSpPr>
          <p:cNvPr id="4" name="Rectangle 3"/>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p:cNvPicPr>
            <a:picLocks noChangeAspect="1"/>
          </p:cNvPicPr>
          <p:nvPr/>
        </p:nvPicPr>
        <p:blipFill>
          <a:blip r:embed="rId2" cstate="print"/>
          <a:stretch>
            <a:fillRect/>
          </a:stretch>
        </p:blipFill>
        <p:spPr>
          <a:xfrm>
            <a:off x="8001000" y="138113"/>
            <a:ext cx="993775" cy="1385887"/>
          </a:xfrm>
          <a:prstGeom prst="rect">
            <a:avLst/>
          </a:prstGeom>
          <a:ln w="3175">
            <a:solidFill>
              <a:schemeClr val="bg1">
                <a:lumMod val="50000"/>
              </a:schemeClr>
            </a:solidFill>
          </a:ln>
        </p:spPr>
      </p:pic>
      <p:sp>
        <p:nvSpPr>
          <p:cNvPr id="6" name="Footer Placeholder 3"/>
          <p:cNvSpPr>
            <a:spLocks noGrp="1"/>
          </p:cNvSpPr>
          <p:nvPr>
            <p:ph type="ftr" sz="quarter" idx="11"/>
          </p:nvPr>
        </p:nvSpPr>
        <p:spPr>
          <a:xfrm>
            <a:off x="1449388" y="6291263"/>
            <a:ext cx="6303962" cy="33813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r>
              <a:rPr lang="en-IN" dirty="0" smtClean="0">
                <a:solidFill>
                  <a:schemeClr val="tx2">
                    <a:lumMod val="75000"/>
                    <a:lumOff val="25000"/>
                  </a:schemeClr>
                </a:solidFill>
              </a:rPr>
              <a:t>Textbook </a:t>
            </a:r>
            <a:r>
              <a:rPr lang="en-IN" dirty="0">
                <a:solidFill>
                  <a:schemeClr val="tx2">
                    <a:lumMod val="75000"/>
                    <a:lumOff val="25000"/>
                  </a:schemeClr>
                </a:solidFill>
              </a:rPr>
              <a:t>of </a:t>
            </a:r>
            <a:r>
              <a:rPr lang="en-IN" dirty="0" smtClean="0">
                <a:solidFill>
                  <a:schemeClr val="tx2">
                    <a:lumMod val="75000"/>
                    <a:lumOff val="25000"/>
                  </a:schemeClr>
                </a:solidFill>
              </a:rPr>
              <a:t>Biochemistry for Medical Students, 9/e </a:t>
            </a:r>
            <a:r>
              <a:rPr lang="en-IN" dirty="0">
                <a:solidFill>
                  <a:schemeClr val="tx2">
                    <a:lumMod val="75000"/>
                    <a:lumOff val="25000"/>
                  </a:schemeClr>
                </a:solidFill>
              </a:rPr>
              <a:t>by </a:t>
            </a:r>
            <a:r>
              <a:rPr lang="en-IN" dirty="0" smtClean="0">
                <a:solidFill>
                  <a:schemeClr val="tx2">
                    <a:lumMod val="75000"/>
                    <a:lumOff val="25000"/>
                  </a:schemeClr>
                </a:solidFill>
              </a:rPr>
              <a:t>DM </a:t>
            </a:r>
            <a:r>
              <a:rPr lang="en-IN" dirty="0" err="1" smtClean="0">
                <a:solidFill>
                  <a:schemeClr val="tx2">
                    <a:lumMod val="75000"/>
                    <a:lumOff val="25000"/>
                  </a:schemeClr>
                </a:solidFill>
              </a:rPr>
              <a:t>Vasudevan</a:t>
            </a:r>
            <a:r>
              <a:rPr lang="en-IN" dirty="0" smtClean="0">
                <a:solidFill>
                  <a:schemeClr val="tx2">
                    <a:lumMod val="75000"/>
                    <a:lumOff val="25000"/>
                  </a:schemeClr>
                </a:solidFill>
              </a:rPr>
              <a:t>, </a:t>
            </a:r>
            <a:r>
              <a:rPr lang="en-IN" i="1" dirty="0" smtClean="0">
                <a:solidFill>
                  <a:schemeClr val="tx2">
                    <a:lumMod val="75000"/>
                    <a:lumOff val="25000"/>
                  </a:schemeClr>
                </a:solidFill>
              </a:rPr>
              <a:t>et al.</a:t>
            </a:r>
            <a:endParaRPr lang="en-IN" i="1" dirty="0"/>
          </a:p>
          <a:p>
            <a:pPr>
              <a:defRPr/>
            </a:pPr>
            <a:r>
              <a:rPr lang="en-IN" dirty="0" smtClean="0">
                <a:solidFill>
                  <a:schemeClr val="tx2">
                    <a:lumMod val="75000"/>
                    <a:lumOff val="25000"/>
                  </a:schemeClr>
                </a:solidFill>
              </a:rPr>
              <a:t>© </a:t>
            </a:r>
            <a:r>
              <a:rPr lang="en-IN" dirty="0" err="1" smtClean="0">
                <a:solidFill>
                  <a:schemeClr val="tx2">
                    <a:lumMod val="75000"/>
                    <a:lumOff val="25000"/>
                  </a:schemeClr>
                </a:solidFill>
              </a:rPr>
              <a:t>Jaypee</a:t>
            </a:r>
            <a:r>
              <a:rPr lang="en-IN" dirty="0" smtClean="0">
                <a:solidFill>
                  <a:schemeClr val="tx2">
                    <a:lumMod val="75000"/>
                    <a:lumOff val="25000"/>
                  </a:schemeClr>
                </a:solidFill>
              </a:rPr>
              <a:t> Brothers Medical Publishers                 </a:t>
            </a:r>
            <a:endParaRPr lang="en-US" dirty="0">
              <a:solidFill>
                <a:schemeClr val="tx2">
                  <a:lumMod val="75000"/>
                  <a:lumOff val="25000"/>
                </a:schemeClr>
              </a:solidFill>
            </a:endParaRPr>
          </a:p>
        </p:txBody>
      </p:sp>
      <p:cxnSp>
        <p:nvCxnSpPr>
          <p:cNvPr id="7" name="Straight Connector 6"/>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304800" y="838200"/>
            <a:ext cx="8535988" cy="4525963"/>
          </a:xfrm>
        </p:spPr>
        <p:txBody>
          <a:bodyPr>
            <a:normAutofit lnSpcReduction="10000"/>
          </a:bodyPr>
          <a:lstStyle/>
          <a:p>
            <a:pPr>
              <a:spcAft>
                <a:spcPts val="1000"/>
              </a:spcAft>
              <a:buFont typeface="Arial" pitchFamily="34" charset="0"/>
              <a:buChar char="•"/>
              <a:defRPr/>
            </a:pPr>
            <a:r>
              <a:rPr lang="en-IN" sz="2400" dirty="0">
                <a:latin typeface="Times New Roman" pitchFamily="18" charset="0"/>
                <a:cs typeface="Times New Roman" pitchFamily="18" charset="0"/>
              </a:rPr>
              <a:t>Many natural fats and oils may contain antioxidants (e.g. </a:t>
            </a:r>
            <a:r>
              <a:rPr lang="en-IN" sz="2400" dirty="0" smtClean="0">
                <a:latin typeface="Times New Roman" pitchFamily="18" charset="0"/>
                <a:cs typeface="Times New Roman" pitchFamily="18" charset="0"/>
              </a:rPr>
              <a:t/>
            </a:r>
            <a:br>
              <a:rPr lang="en-IN" sz="2400" dirty="0" smtClean="0">
                <a:latin typeface="Times New Roman" pitchFamily="18" charset="0"/>
                <a:cs typeface="Times New Roman" pitchFamily="18" charset="0"/>
              </a:rPr>
            </a:br>
            <a:r>
              <a:rPr lang="en-IN" sz="2400" dirty="0" smtClean="0">
                <a:latin typeface="Times New Roman" pitchFamily="18" charset="0"/>
                <a:cs typeface="Times New Roman" pitchFamily="18" charset="0"/>
              </a:rPr>
              <a:t>vitamin </a:t>
            </a:r>
            <a:r>
              <a:rPr lang="en-IN" sz="2400" dirty="0">
                <a:latin typeface="Times New Roman" pitchFamily="18" charset="0"/>
                <a:cs typeface="Times New Roman" pitchFamily="18" charset="0"/>
              </a:rPr>
              <a:t>E), which prevent the occurrence of oxidative </a:t>
            </a:r>
            <a:r>
              <a:rPr lang="en-IN" sz="2400" dirty="0" smtClean="0">
                <a:latin typeface="Times New Roman" pitchFamily="18" charset="0"/>
                <a:cs typeface="Times New Roman" pitchFamily="18" charset="0"/>
              </a:rPr>
              <a:t/>
            </a:r>
            <a:br>
              <a:rPr lang="en-IN" sz="2400" dirty="0" smtClean="0">
                <a:latin typeface="Times New Roman" pitchFamily="18" charset="0"/>
                <a:cs typeface="Times New Roman" pitchFamily="18" charset="0"/>
              </a:rPr>
            </a:br>
            <a:r>
              <a:rPr lang="en-IN" sz="2400" dirty="0" smtClean="0">
                <a:latin typeface="Times New Roman" pitchFamily="18" charset="0"/>
                <a:cs typeface="Times New Roman" pitchFamily="18" charset="0"/>
              </a:rPr>
              <a:t>rancidity</a:t>
            </a:r>
            <a:r>
              <a:rPr lang="en-IN" sz="2400" dirty="0">
                <a:latin typeface="Times New Roman" pitchFamily="18" charset="0"/>
                <a:cs typeface="Times New Roman" pitchFamily="18" charset="0"/>
              </a:rPr>
              <a:t>. </a:t>
            </a:r>
          </a:p>
          <a:p>
            <a:pPr algn="just">
              <a:spcAft>
                <a:spcPts val="1000"/>
              </a:spcAft>
              <a:buFont typeface="Arial" pitchFamily="34" charset="0"/>
              <a:buChar char="•"/>
              <a:defRPr/>
            </a:pPr>
            <a:r>
              <a:rPr lang="en-IN" sz="2400" dirty="0">
                <a:latin typeface="Times New Roman" pitchFamily="18" charset="0"/>
                <a:cs typeface="Times New Roman" pitchFamily="18" charset="0"/>
              </a:rPr>
              <a:t>PUFA are more easily oxidized; so vegetable oils with a high content of PUFA are usually preserved with addition of antioxidants.</a:t>
            </a:r>
          </a:p>
          <a:p>
            <a:pPr algn="just">
              <a:spcAft>
                <a:spcPts val="1000"/>
              </a:spcAft>
              <a:buFont typeface="Arial" pitchFamily="34" charset="0"/>
              <a:buChar char="•"/>
              <a:defRPr/>
            </a:pPr>
            <a:r>
              <a:rPr lang="en-IN" sz="2400" dirty="0">
                <a:latin typeface="Times New Roman" pitchFamily="18" charset="0"/>
                <a:cs typeface="Times New Roman" pitchFamily="18" charset="0"/>
              </a:rPr>
              <a:t>Repeated heating of oils would lead to the formation and polymerization of </a:t>
            </a:r>
            <a:r>
              <a:rPr lang="en-IN" sz="2400" b="1" dirty="0">
                <a:latin typeface="Times New Roman" pitchFamily="18" charset="0"/>
                <a:cs typeface="Times New Roman" pitchFamily="18" charset="0"/>
              </a:rPr>
              <a:t>cyclic hydrocarbons. </a:t>
            </a:r>
          </a:p>
          <a:p>
            <a:pPr algn="just">
              <a:spcAft>
                <a:spcPts val="1000"/>
              </a:spcAft>
              <a:buFont typeface="Arial" pitchFamily="34" charset="0"/>
              <a:buChar char="•"/>
              <a:defRPr/>
            </a:pPr>
            <a:r>
              <a:rPr lang="en-IN" sz="2400" dirty="0">
                <a:latin typeface="Times New Roman" pitchFamily="18" charset="0"/>
                <a:cs typeface="Times New Roman" pitchFamily="18" charset="0"/>
              </a:rPr>
              <a:t>These will impart an unpleasant taste and </a:t>
            </a:r>
            <a:r>
              <a:rPr lang="en-IN" sz="2400" dirty="0" err="1">
                <a:latin typeface="Times New Roman" pitchFamily="18" charset="0"/>
                <a:cs typeface="Times New Roman" pitchFamily="18" charset="0"/>
              </a:rPr>
              <a:t>color</a:t>
            </a:r>
            <a:r>
              <a:rPr lang="en-IN" sz="2400" dirty="0">
                <a:latin typeface="Times New Roman" pitchFamily="18" charset="0"/>
                <a:cs typeface="Times New Roman" pitchFamily="18" charset="0"/>
              </a:rPr>
              <a:t> to the oil. </a:t>
            </a:r>
          </a:p>
          <a:p>
            <a:pPr algn="just">
              <a:spcAft>
                <a:spcPts val="1000"/>
              </a:spcAft>
              <a:buFont typeface="Arial" pitchFamily="34" charset="0"/>
              <a:buChar char="•"/>
              <a:defRPr/>
            </a:pPr>
            <a:r>
              <a:rPr lang="en-IN" sz="2400" dirty="0">
                <a:latin typeface="Times New Roman" pitchFamily="18" charset="0"/>
                <a:cs typeface="Times New Roman" pitchFamily="18" charset="0"/>
              </a:rPr>
              <a:t>Coconut oil having medium chain saturated fatty acids will withstand such polymerization.</a:t>
            </a:r>
          </a:p>
        </p:txBody>
      </p:sp>
      <p:sp>
        <p:nvSpPr>
          <p:cNvPr id="4" name="Rectangle 3"/>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p:cNvPicPr>
            <a:picLocks noChangeAspect="1"/>
          </p:cNvPicPr>
          <p:nvPr/>
        </p:nvPicPr>
        <p:blipFill>
          <a:blip r:embed="rId2" cstate="print"/>
          <a:stretch>
            <a:fillRect/>
          </a:stretch>
        </p:blipFill>
        <p:spPr>
          <a:xfrm>
            <a:off x="8001000" y="138113"/>
            <a:ext cx="993775" cy="1385887"/>
          </a:xfrm>
          <a:prstGeom prst="rect">
            <a:avLst/>
          </a:prstGeom>
          <a:ln w="3175">
            <a:solidFill>
              <a:schemeClr val="bg1">
                <a:lumMod val="50000"/>
              </a:schemeClr>
            </a:solidFill>
          </a:ln>
        </p:spPr>
      </p:pic>
      <p:sp>
        <p:nvSpPr>
          <p:cNvPr id="6" name="Footer Placeholder 3"/>
          <p:cNvSpPr>
            <a:spLocks noGrp="1"/>
          </p:cNvSpPr>
          <p:nvPr>
            <p:ph type="ftr" sz="quarter" idx="11"/>
          </p:nvPr>
        </p:nvSpPr>
        <p:spPr>
          <a:xfrm>
            <a:off x="1449388" y="6291263"/>
            <a:ext cx="6303962" cy="33813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r>
              <a:rPr lang="en-IN" dirty="0" smtClean="0">
                <a:solidFill>
                  <a:schemeClr val="tx2">
                    <a:lumMod val="75000"/>
                    <a:lumOff val="25000"/>
                  </a:schemeClr>
                </a:solidFill>
              </a:rPr>
              <a:t>Textbook </a:t>
            </a:r>
            <a:r>
              <a:rPr lang="en-IN" dirty="0">
                <a:solidFill>
                  <a:schemeClr val="tx2">
                    <a:lumMod val="75000"/>
                    <a:lumOff val="25000"/>
                  </a:schemeClr>
                </a:solidFill>
              </a:rPr>
              <a:t>of </a:t>
            </a:r>
            <a:r>
              <a:rPr lang="en-IN" dirty="0" smtClean="0">
                <a:solidFill>
                  <a:schemeClr val="tx2">
                    <a:lumMod val="75000"/>
                    <a:lumOff val="25000"/>
                  </a:schemeClr>
                </a:solidFill>
              </a:rPr>
              <a:t>Biochemistry for Medical Students, 9/e </a:t>
            </a:r>
            <a:r>
              <a:rPr lang="en-IN" dirty="0">
                <a:solidFill>
                  <a:schemeClr val="tx2">
                    <a:lumMod val="75000"/>
                    <a:lumOff val="25000"/>
                  </a:schemeClr>
                </a:solidFill>
              </a:rPr>
              <a:t>by </a:t>
            </a:r>
            <a:r>
              <a:rPr lang="en-IN" dirty="0" smtClean="0">
                <a:solidFill>
                  <a:schemeClr val="tx2">
                    <a:lumMod val="75000"/>
                    <a:lumOff val="25000"/>
                  </a:schemeClr>
                </a:solidFill>
              </a:rPr>
              <a:t>DM </a:t>
            </a:r>
            <a:r>
              <a:rPr lang="en-IN" dirty="0" err="1" smtClean="0">
                <a:solidFill>
                  <a:schemeClr val="tx2">
                    <a:lumMod val="75000"/>
                    <a:lumOff val="25000"/>
                  </a:schemeClr>
                </a:solidFill>
              </a:rPr>
              <a:t>Vasudevan</a:t>
            </a:r>
            <a:r>
              <a:rPr lang="en-IN" dirty="0" smtClean="0">
                <a:solidFill>
                  <a:schemeClr val="tx2">
                    <a:lumMod val="75000"/>
                    <a:lumOff val="25000"/>
                  </a:schemeClr>
                </a:solidFill>
              </a:rPr>
              <a:t>, </a:t>
            </a:r>
            <a:r>
              <a:rPr lang="en-IN" i="1" dirty="0" smtClean="0">
                <a:solidFill>
                  <a:schemeClr val="tx2">
                    <a:lumMod val="75000"/>
                    <a:lumOff val="25000"/>
                  </a:schemeClr>
                </a:solidFill>
              </a:rPr>
              <a:t>et al.</a:t>
            </a:r>
            <a:endParaRPr lang="en-IN" i="1" dirty="0"/>
          </a:p>
          <a:p>
            <a:pPr>
              <a:defRPr/>
            </a:pPr>
            <a:r>
              <a:rPr lang="en-IN" dirty="0" smtClean="0">
                <a:solidFill>
                  <a:schemeClr val="tx2">
                    <a:lumMod val="75000"/>
                    <a:lumOff val="25000"/>
                  </a:schemeClr>
                </a:solidFill>
              </a:rPr>
              <a:t>© </a:t>
            </a:r>
            <a:r>
              <a:rPr lang="en-IN" dirty="0" err="1" smtClean="0">
                <a:solidFill>
                  <a:schemeClr val="tx2">
                    <a:lumMod val="75000"/>
                    <a:lumOff val="25000"/>
                  </a:schemeClr>
                </a:solidFill>
              </a:rPr>
              <a:t>Jaypee</a:t>
            </a:r>
            <a:r>
              <a:rPr lang="en-IN" dirty="0" smtClean="0">
                <a:solidFill>
                  <a:schemeClr val="tx2">
                    <a:lumMod val="75000"/>
                    <a:lumOff val="25000"/>
                  </a:schemeClr>
                </a:solidFill>
              </a:rPr>
              <a:t> Brothers Medical Publishers                 </a:t>
            </a:r>
            <a:endParaRPr lang="en-US" dirty="0">
              <a:solidFill>
                <a:schemeClr val="tx2">
                  <a:lumMod val="75000"/>
                  <a:lumOff val="25000"/>
                </a:schemeClr>
              </a:solidFill>
            </a:endParaRPr>
          </a:p>
        </p:txBody>
      </p:sp>
      <p:cxnSp>
        <p:nvCxnSpPr>
          <p:cNvPr id="7" name="Straight Connector 6"/>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304800" y="838200"/>
            <a:ext cx="8535988" cy="4525963"/>
          </a:xfrm>
        </p:spPr>
        <p:txBody>
          <a:bodyPr/>
          <a:lstStyle/>
          <a:p>
            <a:pPr>
              <a:spcAft>
                <a:spcPts val="1000"/>
              </a:spcAft>
            </a:pPr>
            <a:r>
              <a:rPr lang="en-IN" altLang="en-US" sz="2400" smtClean="0">
                <a:latin typeface="Times New Roman" charset="0"/>
                <a:cs typeface="Times New Roman" charset="0"/>
              </a:rPr>
              <a:t>They form the secretions of insects, leaves and fruits of </a:t>
            </a:r>
            <a:br>
              <a:rPr lang="en-IN" altLang="en-US" sz="2400" smtClean="0">
                <a:latin typeface="Times New Roman" charset="0"/>
                <a:cs typeface="Times New Roman" charset="0"/>
              </a:rPr>
            </a:br>
            <a:r>
              <a:rPr lang="en-IN" altLang="en-US" sz="2400" smtClean="0">
                <a:latin typeface="Times New Roman" charset="0"/>
                <a:cs typeface="Times New Roman" charset="0"/>
              </a:rPr>
              <a:t>plants, e.g. Lanolin or wool fat, beeswax, whale sperm oil, </a:t>
            </a:r>
            <a:br>
              <a:rPr lang="en-IN" altLang="en-US" sz="2400" smtClean="0">
                <a:latin typeface="Times New Roman" charset="0"/>
                <a:cs typeface="Times New Roman" charset="0"/>
              </a:rPr>
            </a:br>
            <a:r>
              <a:rPr lang="en-IN" altLang="en-US" sz="2400" smtClean="0">
                <a:latin typeface="Times New Roman" charset="0"/>
                <a:cs typeface="Times New Roman" charset="0"/>
              </a:rPr>
              <a:t>etc. </a:t>
            </a:r>
          </a:p>
          <a:p>
            <a:pPr algn="just">
              <a:spcAft>
                <a:spcPts val="1000"/>
              </a:spcAft>
            </a:pPr>
            <a:r>
              <a:rPr lang="en-IN" altLang="en-US" sz="2400" smtClean="0">
                <a:latin typeface="Times New Roman" charset="0"/>
                <a:cs typeface="Times New Roman" charset="0"/>
              </a:rPr>
              <a:t>They are esters of higher fatty acids with higher monohydroxy aliphatic alcohols and so have very long straight chains of 60–100 carbon atoms. </a:t>
            </a:r>
          </a:p>
          <a:p>
            <a:pPr algn="just">
              <a:spcAft>
                <a:spcPts val="1000"/>
              </a:spcAft>
            </a:pPr>
            <a:r>
              <a:rPr lang="en-IN" altLang="en-US" sz="2400" smtClean="0">
                <a:latin typeface="Times New Roman" charset="0"/>
                <a:cs typeface="Times New Roman" charset="0"/>
              </a:rPr>
              <a:t>They are used as the base for the preparation of cosmetics, ointments, polishes, lubricants and candles.</a:t>
            </a:r>
          </a:p>
        </p:txBody>
      </p:sp>
      <p:sp>
        <p:nvSpPr>
          <p:cNvPr id="4" name="Rectangle 3"/>
          <p:cNvSpPr/>
          <p:nvPr/>
        </p:nvSpPr>
        <p:spPr>
          <a:xfrm>
            <a:off x="0" y="0"/>
            <a:ext cx="78486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a:defRPr/>
            </a:pPr>
            <a:r>
              <a:rPr lang="en-IN" altLang="en-US" sz="2800" b="1" dirty="0">
                <a:solidFill>
                  <a:schemeClr val="bg1"/>
                </a:solidFill>
                <a:latin typeface="Times New Roman" pitchFamily="18" charset="0"/>
                <a:cs typeface="Times New Roman" pitchFamily="18" charset="0"/>
              </a:rPr>
              <a:t>Waxes</a:t>
            </a:r>
            <a:endParaRPr lang="en-US" sz="2800" dirty="0">
              <a:solidFill>
                <a:schemeClr val="bg1"/>
              </a:solidFill>
              <a:latin typeface="Times New Roman" pitchFamily="18" charset="0"/>
              <a:cs typeface="Times New Roman" pitchFamily="18" charset="0"/>
            </a:endParaRPr>
          </a:p>
        </p:txBody>
      </p:sp>
      <p:pic>
        <p:nvPicPr>
          <p:cNvPr id="5" name="Picture 4"/>
          <p:cNvPicPr>
            <a:picLocks noChangeAspect="1"/>
          </p:cNvPicPr>
          <p:nvPr/>
        </p:nvPicPr>
        <p:blipFill>
          <a:blip r:embed="rId2" cstate="print"/>
          <a:stretch>
            <a:fillRect/>
          </a:stretch>
        </p:blipFill>
        <p:spPr>
          <a:xfrm>
            <a:off x="8001000" y="138113"/>
            <a:ext cx="993775" cy="1385887"/>
          </a:xfrm>
          <a:prstGeom prst="rect">
            <a:avLst/>
          </a:prstGeom>
          <a:ln w="3175">
            <a:solidFill>
              <a:schemeClr val="bg1">
                <a:lumMod val="50000"/>
              </a:schemeClr>
            </a:solidFill>
          </a:ln>
        </p:spPr>
      </p:pic>
      <p:sp>
        <p:nvSpPr>
          <p:cNvPr id="6" name="Footer Placeholder 3"/>
          <p:cNvSpPr>
            <a:spLocks noGrp="1"/>
          </p:cNvSpPr>
          <p:nvPr>
            <p:ph type="ftr" sz="quarter" idx="11"/>
          </p:nvPr>
        </p:nvSpPr>
        <p:spPr>
          <a:xfrm>
            <a:off x="1449388" y="6291263"/>
            <a:ext cx="6303962" cy="33813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r>
              <a:rPr lang="en-IN" dirty="0" smtClean="0">
                <a:solidFill>
                  <a:schemeClr val="tx2">
                    <a:lumMod val="75000"/>
                    <a:lumOff val="25000"/>
                  </a:schemeClr>
                </a:solidFill>
              </a:rPr>
              <a:t>Textbook </a:t>
            </a:r>
            <a:r>
              <a:rPr lang="en-IN" dirty="0">
                <a:solidFill>
                  <a:schemeClr val="tx2">
                    <a:lumMod val="75000"/>
                    <a:lumOff val="25000"/>
                  </a:schemeClr>
                </a:solidFill>
              </a:rPr>
              <a:t>of </a:t>
            </a:r>
            <a:r>
              <a:rPr lang="en-IN" dirty="0" smtClean="0">
                <a:solidFill>
                  <a:schemeClr val="tx2">
                    <a:lumMod val="75000"/>
                    <a:lumOff val="25000"/>
                  </a:schemeClr>
                </a:solidFill>
              </a:rPr>
              <a:t>Biochemistry for Medical Students, 9/e </a:t>
            </a:r>
            <a:r>
              <a:rPr lang="en-IN" dirty="0">
                <a:solidFill>
                  <a:schemeClr val="tx2">
                    <a:lumMod val="75000"/>
                    <a:lumOff val="25000"/>
                  </a:schemeClr>
                </a:solidFill>
              </a:rPr>
              <a:t>by </a:t>
            </a:r>
            <a:r>
              <a:rPr lang="en-IN" dirty="0" smtClean="0">
                <a:solidFill>
                  <a:schemeClr val="tx2">
                    <a:lumMod val="75000"/>
                    <a:lumOff val="25000"/>
                  </a:schemeClr>
                </a:solidFill>
              </a:rPr>
              <a:t>DM </a:t>
            </a:r>
            <a:r>
              <a:rPr lang="en-IN" dirty="0" err="1" smtClean="0">
                <a:solidFill>
                  <a:schemeClr val="tx2">
                    <a:lumMod val="75000"/>
                    <a:lumOff val="25000"/>
                  </a:schemeClr>
                </a:solidFill>
              </a:rPr>
              <a:t>Vasudevan</a:t>
            </a:r>
            <a:r>
              <a:rPr lang="en-IN" dirty="0" smtClean="0">
                <a:solidFill>
                  <a:schemeClr val="tx2">
                    <a:lumMod val="75000"/>
                    <a:lumOff val="25000"/>
                  </a:schemeClr>
                </a:solidFill>
              </a:rPr>
              <a:t>, </a:t>
            </a:r>
            <a:r>
              <a:rPr lang="en-IN" i="1" dirty="0" smtClean="0">
                <a:solidFill>
                  <a:schemeClr val="tx2">
                    <a:lumMod val="75000"/>
                    <a:lumOff val="25000"/>
                  </a:schemeClr>
                </a:solidFill>
              </a:rPr>
              <a:t>et al.</a:t>
            </a:r>
            <a:endParaRPr lang="en-IN" i="1" dirty="0"/>
          </a:p>
          <a:p>
            <a:pPr>
              <a:defRPr/>
            </a:pPr>
            <a:r>
              <a:rPr lang="en-IN" dirty="0" smtClean="0">
                <a:solidFill>
                  <a:schemeClr val="tx2">
                    <a:lumMod val="75000"/>
                    <a:lumOff val="25000"/>
                  </a:schemeClr>
                </a:solidFill>
              </a:rPr>
              <a:t>© </a:t>
            </a:r>
            <a:r>
              <a:rPr lang="en-IN" dirty="0" err="1" smtClean="0">
                <a:solidFill>
                  <a:schemeClr val="tx2">
                    <a:lumMod val="75000"/>
                    <a:lumOff val="25000"/>
                  </a:schemeClr>
                </a:solidFill>
              </a:rPr>
              <a:t>Jaypee</a:t>
            </a:r>
            <a:r>
              <a:rPr lang="en-IN" dirty="0" smtClean="0">
                <a:solidFill>
                  <a:schemeClr val="tx2">
                    <a:lumMod val="75000"/>
                    <a:lumOff val="25000"/>
                  </a:schemeClr>
                </a:solidFill>
              </a:rPr>
              <a:t> Brothers Medical Publishers                 </a:t>
            </a:r>
            <a:endParaRPr lang="en-US" dirty="0">
              <a:solidFill>
                <a:schemeClr val="tx2">
                  <a:lumMod val="75000"/>
                  <a:lumOff val="25000"/>
                </a:schemeClr>
              </a:solidFill>
            </a:endParaRPr>
          </a:p>
        </p:txBody>
      </p:sp>
      <p:cxnSp>
        <p:nvCxnSpPr>
          <p:cNvPr id="7" name="Straight Connector 6"/>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Phospholipids </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Lecithin </a:t>
            </a:r>
          </a:p>
          <a:p>
            <a:r>
              <a:rPr lang="en-US" dirty="0" smtClean="0"/>
              <a:t>Chemistry </a:t>
            </a:r>
          </a:p>
          <a:p>
            <a:r>
              <a:rPr lang="en-US" dirty="0" smtClean="0"/>
              <a:t>Action of </a:t>
            </a:r>
            <a:r>
              <a:rPr lang="en-US" dirty="0" err="1" smtClean="0"/>
              <a:t>Phsopholipases</a:t>
            </a:r>
            <a:endParaRPr lang="en-US" dirty="0" smtClean="0"/>
          </a:p>
          <a:p>
            <a:r>
              <a:rPr lang="en-US" dirty="0" smtClean="0"/>
              <a:t>Pulmonary surfactant </a:t>
            </a:r>
          </a:p>
          <a:p>
            <a:r>
              <a:rPr lang="en-US" dirty="0" smtClean="0"/>
              <a:t> Composition of surfactant </a:t>
            </a:r>
          </a:p>
          <a:p>
            <a:r>
              <a:rPr lang="en-US" dirty="0" smtClean="0"/>
              <a:t>Clinical </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228600"/>
            <a:ext cx="8382000" cy="457200"/>
          </a:xfrm>
        </p:spPr>
        <p:txBody>
          <a:bodyPr>
            <a:normAutofit fontScale="90000"/>
          </a:bodyPr>
          <a:lstStyle/>
          <a:p>
            <a:endParaRPr lang="en-US" sz="6600" b="1" smtClean="0"/>
          </a:p>
        </p:txBody>
      </p:sp>
      <p:pic>
        <p:nvPicPr>
          <p:cNvPr id="8195" name="Picture 4" descr="World’s heaviest man">
            <a:hlinkClick r:id="rId3" tooltip="World’s heaviest man"/>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89916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9" name="Text Box 5"/>
          <p:cNvSpPr txBox="1">
            <a:spLocks noChangeArrowheads="1"/>
          </p:cNvSpPr>
          <p:nvPr/>
        </p:nvSpPr>
        <p:spPr bwMode="auto">
          <a:xfrm>
            <a:off x="762000" y="6248400"/>
            <a:ext cx="7924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200" baseline="30000">
                <a:solidFill>
                  <a:schemeClr val="tx1"/>
                </a:solidFill>
                <a:latin typeface="Times New Roman" pitchFamily="18" charset="0"/>
              </a:defRPr>
            </a:lvl1pPr>
            <a:lvl2pPr marL="742950" indent="-285750">
              <a:defRPr sz="3200" baseline="30000">
                <a:solidFill>
                  <a:schemeClr val="tx1"/>
                </a:solidFill>
                <a:latin typeface="Times New Roman" pitchFamily="18" charset="0"/>
              </a:defRPr>
            </a:lvl2pPr>
            <a:lvl3pPr marL="1143000" indent="-228600">
              <a:defRPr sz="3200" baseline="30000">
                <a:solidFill>
                  <a:schemeClr val="tx1"/>
                </a:solidFill>
                <a:latin typeface="Times New Roman" pitchFamily="18" charset="0"/>
              </a:defRPr>
            </a:lvl3pPr>
            <a:lvl4pPr marL="1600200" indent="-228600">
              <a:defRPr sz="3200" baseline="30000">
                <a:solidFill>
                  <a:schemeClr val="tx1"/>
                </a:solidFill>
                <a:latin typeface="Times New Roman" pitchFamily="18" charset="0"/>
              </a:defRPr>
            </a:lvl4pPr>
            <a:lvl5pPr marL="2057400" indent="-228600">
              <a:defRPr sz="3200" baseline="30000">
                <a:solidFill>
                  <a:schemeClr val="tx1"/>
                </a:solidFill>
                <a:latin typeface="Times New Roman" pitchFamily="18" charset="0"/>
              </a:defRPr>
            </a:lvl5pPr>
            <a:lvl6pPr marL="2514600" indent="-228600" eaLnBrk="0" fontAlgn="base" hangingPunct="0">
              <a:spcBef>
                <a:spcPct val="0"/>
              </a:spcBef>
              <a:spcAft>
                <a:spcPct val="0"/>
              </a:spcAft>
              <a:defRPr sz="3200" baseline="30000">
                <a:solidFill>
                  <a:schemeClr val="tx1"/>
                </a:solidFill>
                <a:latin typeface="Times New Roman" pitchFamily="18" charset="0"/>
              </a:defRPr>
            </a:lvl6pPr>
            <a:lvl7pPr marL="2971800" indent="-228600" eaLnBrk="0" fontAlgn="base" hangingPunct="0">
              <a:spcBef>
                <a:spcPct val="0"/>
              </a:spcBef>
              <a:spcAft>
                <a:spcPct val="0"/>
              </a:spcAft>
              <a:defRPr sz="3200" baseline="30000">
                <a:solidFill>
                  <a:schemeClr val="tx1"/>
                </a:solidFill>
                <a:latin typeface="Times New Roman" pitchFamily="18" charset="0"/>
              </a:defRPr>
            </a:lvl7pPr>
            <a:lvl8pPr marL="3429000" indent="-228600" eaLnBrk="0" fontAlgn="base" hangingPunct="0">
              <a:spcBef>
                <a:spcPct val="0"/>
              </a:spcBef>
              <a:spcAft>
                <a:spcPct val="0"/>
              </a:spcAft>
              <a:defRPr sz="3200" baseline="30000">
                <a:solidFill>
                  <a:schemeClr val="tx1"/>
                </a:solidFill>
                <a:latin typeface="Times New Roman" pitchFamily="18" charset="0"/>
              </a:defRPr>
            </a:lvl8pPr>
            <a:lvl9pPr marL="3886200" indent="-228600" eaLnBrk="0" fontAlgn="base" hangingPunct="0">
              <a:spcBef>
                <a:spcPct val="0"/>
              </a:spcBef>
              <a:spcAft>
                <a:spcPct val="0"/>
              </a:spcAft>
              <a:defRPr sz="3200" baseline="30000">
                <a:solidFill>
                  <a:schemeClr val="tx1"/>
                </a:solidFill>
                <a:latin typeface="Times New Roman" pitchFamily="18" charset="0"/>
              </a:defRPr>
            </a:lvl9pPr>
          </a:lstStyle>
          <a:p>
            <a:pPr>
              <a:spcBef>
                <a:spcPct val="50000"/>
              </a:spcBef>
            </a:pPr>
            <a:r>
              <a:rPr lang="en-US" sz="2400" b="1" baseline="0" dirty="0"/>
              <a:t>ARE LIPIDS BAD? DO THEY HAVE ANY FUNCTION?</a:t>
            </a:r>
          </a:p>
        </p:txBody>
      </p:sp>
    </p:spTree>
    <p:extLst>
      <p:ext uri="{BB962C8B-B14F-4D97-AF65-F5344CB8AC3E}">
        <p14:creationId xmlns:p14="http://schemas.microsoft.com/office/powerpoint/2010/main" xmlns="" val="2593042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fade">
                                      <p:cBhvr>
                                        <p:cTn id="7" dur="1000"/>
                                        <p:tgtEl>
                                          <p:spTgt spid="103429"/>
                                        </p:tgtEl>
                                      </p:cBhvr>
                                    </p:animEffect>
                                    <p:anim calcmode="lin" valueType="num">
                                      <p:cBhvr>
                                        <p:cTn id="8" dur="1000" fill="hold"/>
                                        <p:tgtEl>
                                          <p:spTgt spid="103429"/>
                                        </p:tgtEl>
                                        <p:attrNameLst>
                                          <p:attrName>ppt_x</p:attrName>
                                        </p:attrNameLst>
                                      </p:cBhvr>
                                      <p:tavLst>
                                        <p:tav tm="0">
                                          <p:val>
                                            <p:strVal val="#ppt_x"/>
                                          </p:val>
                                        </p:tav>
                                        <p:tav tm="100000">
                                          <p:val>
                                            <p:strVal val="#ppt_x"/>
                                          </p:val>
                                        </p:tav>
                                      </p:tavLst>
                                    </p:anim>
                                    <p:anim calcmode="lin" valueType="num">
                                      <p:cBhvr>
                                        <p:cTn id="9" dur="1000" fill="hold"/>
                                        <p:tgtEl>
                                          <p:spTgt spid="1034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04800" y="903288"/>
            <a:ext cx="8535988" cy="3929281"/>
          </a:xfrm>
          <a:prstGeom prst="rect">
            <a:avLst/>
          </a:prstGeom>
          <a:noFill/>
          <a:ln w="9525">
            <a:noFill/>
            <a:miter lim="800000"/>
            <a:headEnd/>
            <a:tailEnd/>
          </a:ln>
          <a:effectLst/>
        </p:spPr>
        <p:txBody>
          <a:bodyPr>
            <a:spAutoFit/>
          </a:bodyPr>
          <a:lstStyle/>
          <a:p>
            <a:pPr algn="just" eaLnBrk="1" hangingPunct="1">
              <a:spcBef>
                <a:spcPts val="575"/>
              </a:spcBef>
              <a:spcAft>
                <a:spcPts val="1000"/>
              </a:spcAft>
            </a:pPr>
            <a:r>
              <a:rPr lang="en-US" altLang="en-US" sz="2800" dirty="0">
                <a:latin typeface="Times New Roman" pitchFamily="18" charset="0"/>
                <a:cs typeface="Times New Roman" pitchFamily="18" charset="0"/>
              </a:rPr>
              <a:t>Nitrogen containing </a:t>
            </a:r>
            <a:r>
              <a:rPr lang="en-US" altLang="en-US" sz="2800" dirty="0" err="1">
                <a:latin typeface="Times New Roman" pitchFamily="18" charset="0"/>
                <a:cs typeface="Times New Roman" pitchFamily="18" charset="0"/>
              </a:rPr>
              <a:t>phospholipid</a:t>
            </a:r>
            <a:r>
              <a:rPr lang="en-US" altLang="en-US" sz="2800" dirty="0">
                <a:latin typeface="Times New Roman" pitchFamily="18" charset="0"/>
                <a:cs typeface="Times New Roman" pitchFamily="18" charset="0"/>
              </a:rPr>
              <a:t>.</a:t>
            </a:r>
          </a:p>
          <a:p>
            <a:pPr algn="just" eaLnBrk="1" hangingPunct="1">
              <a:spcBef>
                <a:spcPts val="575"/>
              </a:spcBef>
              <a:spcAft>
                <a:spcPts val="1000"/>
              </a:spcAft>
            </a:pPr>
            <a:r>
              <a:rPr lang="en-US" altLang="en-US" sz="2800" dirty="0">
                <a:latin typeface="Times New Roman" pitchFamily="18" charset="0"/>
                <a:cs typeface="Times New Roman" pitchFamily="18" charset="0"/>
              </a:rPr>
              <a:t>It contains the glycerol group.</a:t>
            </a:r>
          </a:p>
          <a:p>
            <a:pPr algn="just" eaLnBrk="1" hangingPunct="1">
              <a:spcBef>
                <a:spcPts val="575"/>
              </a:spcBef>
              <a:spcAft>
                <a:spcPts val="1000"/>
              </a:spcAft>
            </a:pPr>
            <a:r>
              <a:rPr lang="en-US" altLang="en-US" sz="2800" dirty="0">
                <a:latin typeface="Times New Roman" pitchFamily="18" charset="0"/>
                <a:cs typeface="Times New Roman" pitchFamily="18" charset="0"/>
              </a:rPr>
              <a:t>The alpha and beta positions are </a:t>
            </a:r>
            <a:r>
              <a:rPr lang="en-US" altLang="en-US" sz="2800" dirty="0" err="1">
                <a:latin typeface="Times New Roman" pitchFamily="18" charset="0"/>
                <a:cs typeface="Times New Roman" pitchFamily="18" charset="0"/>
              </a:rPr>
              <a:t>esterified</a:t>
            </a:r>
            <a:r>
              <a:rPr lang="en-US" altLang="en-US" sz="2800" dirty="0">
                <a:latin typeface="Times New Roman" pitchFamily="18" charset="0"/>
                <a:cs typeface="Times New Roman" pitchFamily="18" charset="0"/>
              </a:rPr>
              <a:t> with fatty acids. (beta-carbon with a PUFA molecule)</a:t>
            </a:r>
          </a:p>
          <a:p>
            <a:pPr algn="just" eaLnBrk="1" hangingPunct="1">
              <a:spcBef>
                <a:spcPts val="575"/>
              </a:spcBef>
              <a:spcAft>
                <a:spcPts val="1000"/>
              </a:spcAft>
            </a:pPr>
            <a:r>
              <a:rPr lang="en-US" altLang="en-US" sz="2800" dirty="0">
                <a:latin typeface="Times New Roman" pitchFamily="18" charset="0"/>
                <a:cs typeface="Times New Roman" pitchFamily="18" charset="0"/>
              </a:rPr>
              <a:t>Phosphoric acid is added to 3 position</a:t>
            </a:r>
          </a:p>
          <a:p>
            <a:pPr algn="just" eaLnBrk="1" hangingPunct="1">
              <a:spcBef>
                <a:spcPts val="575"/>
              </a:spcBef>
              <a:spcAft>
                <a:spcPts val="1000"/>
              </a:spcAft>
            </a:pPr>
            <a:r>
              <a:rPr lang="en-US" altLang="en-US" sz="2800" dirty="0">
                <a:latin typeface="Times New Roman" pitchFamily="18" charset="0"/>
                <a:cs typeface="Times New Roman" pitchFamily="18" charset="0"/>
              </a:rPr>
              <a:t>Phosphate group is </a:t>
            </a:r>
            <a:r>
              <a:rPr lang="en-US" altLang="en-US" sz="2800" dirty="0" err="1">
                <a:latin typeface="Times New Roman" pitchFamily="18" charset="0"/>
                <a:cs typeface="Times New Roman" pitchFamily="18" charset="0"/>
              </a:rPr>
              <a:t>esterified</a:t>
            </a:r>
            <a:r>
              <a:rPr lang="en-US" altLang="en-US" sz="2800" dirty="0">
                <a:latin typeface="Times New Roman" pitchFamily="18" charset="0"/>
                <a:cs typeface="Times New Roman" pitchFamily="18" charset="0"/>
              </a:rPr>
              <a:t> to the quaternary nitrogen base, </a:t>
            </a:r>
            <a:r>
              <a:rPr lang="en-US" altLang="en-US" sz="2800" dirty="0" err="1">
                <a:latin typeface="Times New Roman" pitchFamily="18" charset="0"/>
                <a:cs typeface="Times New Roman" pitchFamily="18" charset="0"/>
              </a:rPr>
              <a:t>Choline</a:t>
            </a:r>
            <a:endParaRPr lang="en-US" altLang="en-US" sz="2800" dirty="0">
              <a:latin typeface="Times New Roman" pitchFamily="18" charset="0"/>
              <a:cs typeface="Times New Roman" pitchFamily="18" charset="0"/>
            </a:endParaRPr>
          </a:p>
        </p:txBody>
      </p:sp>
      <p:sp>
        <p:nvSpPr>
          <p:cNvPr id="9" name="Rectangle 8"/>
          <p:cNvSpPr/>
          <p:nvPr/>
        </p:nvSpPr>
        <p:spPr>
          <a:xfrm>
            <a:off x="0" y="0"/>
            <a:ext cx="91440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eaLnBrk="1" hangingPunct="1">
              <a:defRPr/>
            </a:pPr>
            <a:r>
              <a:rPr lang="en-US" altLang="en-US" sz="2800" b="1" dirty="0" err="1">
                <a:solidFill>
                  <a:schemeClr val="bg1"/>
                </a:solidFill>
                <a:latin typeface="Times New Roman" pitchFamily="18" charset="0"/>
                <a:cs typeface="Times New Roman" pitchFamily="18" charset="0"/>
              </a:rPr>
              <a:t>Phosphatidyl</a:t>
            </a:r>
            <a:r>
              <a:rPr lang="en-US" altLang="en-US" sz="2800" b="1" dirty="0">
                <a:solidFill>
                  <a:schemeClr val="bg1"/>
                </a:solidFill>
                <a:latin typeface="Times New Roman" pitchFamily="18" charset="0"/>
                <a:cs typeface="Times New Roman" pitchFamily="18" charset="0"/>
              </a:rPr>
              <a:t> Choline or Lecithin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990600" y="4143380"/>
            <a:ext cx="4419600" cy="1876420"/>
            <a:chOff x="304800" y="3962400"/>
            <a:chExt cx="4905375" cy="2743200"/>
          </a:xfrm>
        </p:grpSpPr>
        <p:pic>
          <p:nvPicPr>
            <p:cNvPr id="52233" name="Picture 4"/>
            <p:cNvPicPr>
              <a:picLocks noChangeAspect="1" noChangeArrowheads="1"/>
            </p:cNvPicPr>
            <p:nvPr/>
          </p:nvPicPr>
          <p:blipFill>
            <a:blip r:embed="rId2"/>
            <a:srcRect/>
            <a:stretch>
              <a:fillRect/>
            </a:stretch>
          </p:blipFill>
          <p:spPr bwMode="auto">
            <a:xfrm>
              <a:off x="304800" y="3984625"/>
              <a:ext cx="4905375" cy="2720975"/>
            </a:xfrm>
            <a:prstGeom prst="rect">
              <a:avLst/>
            </a:prstGeom>
            <a:noFill/>
            <a:ln w="9525">
              <a:noFill/>
              <a:miter lim="800000"/>
              <a:headEnd/>
              <a:tailEnd/>
            </a:ln>
            <a:effectLst/>
          </p:spPr>
        </p:pic>
        <p:sp>
          <p:nvSpPr>
            <p:cNvPr id="52234" name="Rectangle 8"/>
            <p:cNvSpPr>
              <a:spLocks noChangeArrowheads="1"/>
            </p:cNvSpPr>
            <p:nvPr/>
          </p:nvSpPr>
          <p:spPr bwMode="auto">
            <a:xfrm>
              <a:off x="1371600" y="4038600"/>
              <a:ext cx="381000" cy="457200"/>
            </a:xfrm>
            <a:prstGeom prst="rect">
              <a:avLst/>
            </a:prstGeom>
            <a:noFill/>
            <a:ln w="57150">
              <a:solidFill>
                <a:srgbClr val="3333FF"/>
              </a:solidFill>
              <a:miter lim="800000"/>
              <a:headEnd/>
              <a:tailEnd/>
            </a:ln>
            <a:effectLst/>
          </p:spPr>
          <p:txBody>
            <a:bodyPr wrap="none" anchor="ctr"/>
            <a:lstStyle/>
            <a:p>
              <a:pPr eaLnBrk="1" hangingPunct="1"/>
              <a:endParaRPr lang="en-IN" altLang="en-US"/>
            </a:p>
          </p:txBody>
        </p:sp>
        <p:sp>
          <p:nvSpPr>
            <p:cNvPr id="52235" name="Rectangle 11"/>
            <p:cNvSpPr>
              <a:spLocks noChangeArrowheads="1"/>
            </p:cNvSpPr>
            <p:nvPr/>
          </p:nvSpPr>
          <p:spPr bwMode="auto">
            <a:xfrm>
              <a:off x="2514600" y="3962400"/>
              <a:ext cx="381000" cy="533400"/>
            </a:xfrm>
            <a:prstGeom prst="rect">
              <a:avLst/>
            </a:prstGeom>
            <a:noFill/>
            <a:ln w="57150">
              <a:solidFill>
                <a:srgbClr val="FF33CC"/>
              </a:solidFill>
              <a:miter lim="800000"/>
              <a:headEnd/>
              <a:tailEnd/>
            </a:ln>
            <a:effectLst/>
          </p:spPr>
          <p:txBody>
            <a:bodyPr wrap="none" anchor="ctr"/>
            <a:lstStyle/>
            <a:p>
              <a:pPr eaLnBrk="1" hangingPunct="1"/>
              <a:endParaRPr lang="en-IN" altLang="en-US"/>
            </a:p>
          </p:txBody>
        </p:sp>
        <p:sp>
          <p:nvSpPr>
            <p:cNvPr id="52236" name="Rectangle 13"/>
            <p:cNvSpPr>
              <a:spLocks noChangeArrowheads="1"/>
            </p:cNvSpPr>
            <p:nvPr/>
          </p:nvSpPr>
          <p:spPr bwMode="auto">
            <a:xfrm>
              <a:off x="2438400" y="6096000"/>
              <a:ext cx="457200" cy="457200"/>
            </a:xfrm>
            <a:prstGeom prst="rect">
              <a:avLst/>
            </a:prstGeom>
            <a:noFill/>
            <a:ln w="57150">
              <a:solidFill>
                <a:srgbClr val="FF9900"/>
              </a:solidFill>
              <a:miter lim="800000"/>
              <a:headEnd/>
              <a:tailEnd/>
            </a:ln>
            <a:effectLst/>
          </p:spPr>
          <p:txBody>
            <a:bodyPr wrap="none" anchor="ctr"/>
            <a:lstStyle/>
            <a:p>
              <a:pPr eaLnBrk="1" hangingPunct="1"/>
              <a:endParaRPr lang="en-IN" altLang="en-US"/>
            </a:p>
          </p:txBody>
        </p:sp>
        <p:sp>
          <p:nvSpPr>
            <p:cNvPr id="52237" name="Rectangle 14"/>
            <p:cNvSpPr>
              <a:spLocks noChangeArrowheads="1"/>
            </p:cNvSpPr>
            <p:nvPr/>
          </p:nvSpPr>
          <p:spPr bwMode="auto">
            <a:xfrm>
              <a:off x="3276600" y="6172200"/>
              <a:ext cx="457200" cy="457200"/>
            </a:xfrm>
            <a:prstGeom prst="rect">
              <a:avLst/>
            </a:prstGeom>
            <a:noFill/>
            <a:ln w="57150">
              <a:solidFill>
                <a:schemeClr val="tx1"/>
              </a:solidFill>
              <a:miter lim="800000"/>
              <a:headEnd/>
              <a:tailEnd/>
            </a:ln>
            <a:effectLst/>
          </p:spPr>
          <p:txBody>
            <a:bodyPr wrap="none" anchor="ctr"/>
            <a:lstStyle/>
            <a:p>
              <a:pPr eaLnBrk="1" hangingPunct="1"/>
              <a:endParaRPr lang="en-IN" altLang="en-US"/>
            </a:p>
          </p:txBody>
        </p:sp>
      </p:grpSp>
      <p:sp>
        <p:nvSpPr>
          <p:cNvPr id="15" name="Rectangle 14"/>
          <p:cNvSpPr/>
          <p:nvPr/>
        </p:nvSpPr>
        <p:spPr>
          <a:xfrm>
            <a:off x="0" y="1"/>
            <a:ext cx="9144000" cy="571480"/>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eaLnBrk="1" hangingPunct="1">
              <a:defRPr/>
            </a:pPr>
            <a:r>
              <a:rPr lang="en-US" altLang="en-US" sz="2800" b="1" dirty="0">
                <a:solidFill>
                  <a:schemeClr val="bg1"/>
                </a:solidFill>
                <a:latin typeface="Times New Roman" pitchFamily="18" charset="0"/>
                <a:cs typeface="Times New Roman" pitchFamily="18" charset="0"/>
              </a:rPr>
              <a:t>Action of Phospholipases</a:t>
            </a:r>
          </a:p>
        </p:txBody>
      </p:sp>
      <p:cxnSp>
        <p:nvCxnSpPr>
          <p:cNvPr id="18" name="Straight Connector 17"/>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14282" y="642919"/>
            <a:ext cx="8715436" cy="3539430"/>
          </a:xfrm>
          <a:prstGeom prst="rect">
            <a:avLst/>
          </a:prstGeom>
        </p:spPr>
        <p:txBody>
          <a:bodyPr wrap="square">
            <a:spAutoFit/>
          </a:bodyPr>
          <a:lstStyle/>
          <a:p>
            <a:pPr algn="just"/>
            <a:r>
              <a:rPr lang="en-US" sz="3200" dirty="0" err="1" smtClean="0"/>
              <a:t>Phospholipases</a:t>
            </a:r>
            <a:r>
              <a:rPr lang="en-US" sz="3200" dirty="0" smtClean="0"/>
              <a:t> are </a:t>
            </a:r>
            <a:r>
              <a:rPr lang="en-US" sz="3200" dirty="0" err="1" smtClean="0"/>
              <a:t>lipolytic</a:t>
            </a:r>
            <a:r>
              <a:rPr lang="en-US" sz="3200" dirty="0" smtClean="0"/>
              <a:t> enzymes that hydrolyze </a:t>
            </a:r>
            <a:r>
              <a:rPr lang="en-US" sz="3200" dirty="0" err="1" smtClean="0"/>
              <a:t>phospholipid</a:t>
            </a:r>
            <a:r>
              <a:rPr lang="en-US" sz="3200" dirty="0" smtClean="0"/>
              <a:t> substrates at specific ester bonds. </a:t>
            </a:r>
            <a:endParaRPr lang="en-US" sz="3200" dirty="0" smtClean="0"/>
          </a:p>
          <a:p>
            <a:pPr algn="just"/>
            <a:r>
              <a:rPr lang="en-US" sz="3200" dirty="0" err="1" smtClean="0"/>
              <a:t>Phospholipases</a:t>
            </a:r>
            <a:r>
              <a:rPr lang="en-US" sz="3200" dirty="0" smtClean="0"/>
              <a:t> </a:t>
            </a:r>
            <a:r>
              <a:rPr lang="en-US" sz="3200" dirty="0" smtClean="0"/>
              <a:t>are widespread in nature and play very diverse roles from aggression in snake venom to signal transduction, lipid mediator production, and metabolite digestion in humans.</a:t>
            </a:r>
            <a:endParaRPr lang="en-US" sz="32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2"/>
          <a:srcRect/>
          <a:stretch>
            <a:fillRect/>
          </a:stretch>
        </p:blipFill>
        <p:spPr bwMode="auto">
          <a:xfrm>
            <a:off x="762000" y="838200"/>
            <a:ext cx="7010400" cy="3157538"/>
          </a:xfrm>
          <a:prstGeom prst="rect">
            <a:avLst/>
          </a:prstGeom>
          <a:noFill/>
          <a:ln w="9525">
            <a:noFill/>
            <a:miter lim="800000"/>
            <a:headEnd/>
            <a:tailEnd/>
          </a:ln>
        </p:spPr>
      </p:pic>
      <p:sp>
        <p:nvSpPr>
          <p:cNvPr id="51203" name="TextBox 4"/>
          <p:cNvSpPr txBox="1">
            <a:spLocks noChangeArrowheads="1"/>
          </p:cNvSpPr>
          <p:nvPr/>
        </p:nvSpPr>
        <p:spPr bwMode="auto">
          <a:xfrm>
            <a:off x="304800" y="4038600"/>
            <a:ext cx="8535988" cy="2124075"/>
          </a:xfrm>
          <a:prstGeom prst="rect">
            <a:avLst/>
          </a:prstGeom>
          <a:noFill/>
          <a:ln w="9525">
            <a:noFill/>
            <a:miter lim="800000"/>
            <a:headEnd/>
            <a:tailEnd/>
          </a:ln>
        </p:spPr>
        <p:txBody>
          <a:bodyPr>
            <a:spAutoFit/>
          </a:bodyPr>
          <a:lstStyle/>
          <a:p>
            <a:pPr algn="just"/>
            <a:r>
              <a:rPr lang="en-IN" altLang="en-US" sz="2200">
                <a:solidFill>
                  <a:srgbClr val="FF0000"/>
                </a:solidFill>
                <a:latin typeface="Times New Roman" pitchFamily="18" charset="0"/>
                <a:cs typeface="Times New Roman" pitchFamily="18" charset="0"/>
              </a:rPr>
              <a:t>Lecithin</a:t>
            </a:r>
            <a:r>
              <a:rPr lang="en-IN" altLang="en-US" sz="2200">
                <a:latin typeface="Times New Roman" pitchFamily="18" charset="0"/>
                <a:cs typeface="Times New Roman" pitchFamily="18" charset="0"/>
              </a:rPr>
              <a:t>. R1 and R2 are fatty acids. Red rectangle depicts glycerol group. The blue rectangle is choline which shows polar or hydrophilic property. </a:t>
            </a:r>
          </a:p>
          <a:p>
            <a:pPr algn="just"/>
            <a:r>
              <a:rPr lang="en-IN" altLang="en-US" sz="2200">
                <a:latin typeface="Times New Roman" pitchFamily="18" charset="0"/>
                <a:cs typeface="Times New Roman" pitchFamily="18" charset="0"/>
              </a:rPr>
              <a:t>1 = Site of action of phospholipase A1; </a:t>
            </a:r>
          </a:p>
          <a:p>
            <a:pPr algn="just"/>
            <a:r>
              <a:rPr lang="en-IN" altLang="en-US" sz="2200">
                <a:latin typeface="Times New Roman" pitchFamily="18" charset="0"/>
                <a:cs typeface="Times New Roman" pitchFamily="18" charset="0"/>
              </a:rPr>
              <a:t>2 = Site of action of phospholipase A2; </a:t>
            </a:r>
          </a:p>
          <a:p>
            <a:pPr algn="just"/>
            <a:r>
              <a:rPr lang="en-IN" altLang="en-US" sz="2200">
                <a:latin typeface="Times New Roman" pitchFamily="18" charset="0"/>
                <a:cs typeface="Times New Roman" pitchFamily="18" charset="0"/>
              </a:rPr>
              <a:t>3 = Site of action phospholipase C; </a:t>
            </a:r>
          </a:p>
          <a:p>
            <a:pPr algn="just"/>
            <a:r>
              <a:rPr lang="en-IN" altLang="en-US" sz="2200">
                <a:latin typeface="Times New Roman" pitchFamily="18" charset="0"/>
                <a:cs typeface="Times New Roman" pitchFamily="18" charset="0"/>
              </a:rPr>
              <a:t>4 = Site of action of phospholipase D.</a:t>
            </a:r>
          </a:p>
        </p:txBody>
      </p:sp>
      <p:cxnSp>
        <p:nvCxnSpPr>
          <p:cNvPr id="9" name="Straight Connector 8"/>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srcRect/>
          <a:stretch>
            <a:fillRect/>
          </a:stretch>
        </p:blipFill>
        <p:spPr bwMode="auto">
          <a:xfrm>
            <a:off x="381000" y="1260475"/>
            <a:ext cx="7467600" cy="4378325"/>
          </a:xfrm>
          <a:prstGeom prst="rect">
            <a:avLst/>
          </a:prstGeom>
          <a:noFill/>
          <a:ln w="9525">
            <a:noFill/>
            <a:miter lim="800000"/>
            <a:headEnd/>
            <a:tailEnd/>
          </a:ln>
        </p:spPr>
      </p:pic>
      <p:cxnSp>
        <p:nvCxnSpPr>
          <p:cNvPr id="8" name="Straight Connector 7"/>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3"/>
          <p:cNvSpPr txBox="1">
            <a:spLocks noChangeArrowheads="1"/>
          </p:cNvSpPr>
          <p:nvPr/>
        </p:nvSpPr>
        <p:spPr bwMode="auto">
          <a:xfrm>
            <a:off x="304800" y="838200"/>
            <a:ext cx="8382000" cy="4401205"/>
          </a:xfrm>
          <a:prstGeom prst="rect">
            <a:avLst/>
          </a:prstGeom>
          <a:noFill/>
          <a:ln w="9525">
            <a:noFill/>
            <a:miter lim="800000"/>
            <a:headEnd/>
            <a:tailEnd/>
          </a:ln>
        </p:spPr>
        <p:txBody>
          <a:bodyPr wrap="square">
            <a:spAutoFit/>
          </a:bodyPr>
          <a:lstStyle/>
          <a:p>
            <a:pPr algn="just">
              <a:spcBef>
                <a:spcPts val="575"/>
              </a:spcBef>
              <a:spcAft>
                <a:spcPts val="1000"/>
              </a:spcAft>
            </a:pPr>
            <a:r>
              <a:rPr lang="en-IN" altLang="en-US" sz="2400" dirty="0">
                <a:latin typeface="Times New Roman" pitchFamily="18" charset="0"/>
                <a:cs typeface="Times New Roman" pitchFamily="18" charset="0"/>
              </a:rPr>
              <a:t>Pulmonary surfactant is a surface-active lipoprotein (</a:t>
            </a:r>
            <a:r>
              <a:rPr lang="en-IN" altLang="en-US" sz="2400" dirty="0" err="1">
                <a:latin typeface="Times New Roman" pitchFamily="18" charset="0"/>
                <a:cs typeface="Times New Roman" pitchFamily="18" charset="0"/>
              </a:rPr>
              <a:t>phospholipoprotein</a:t>
            </a:r>
            <a:r>
              <a:rPr lang="en-IN" altLang="en-US" sz="2400" dirty="0">
                <a:latin typeface="Times New Roman" pitchFamily="18" charset="0"/>
                <a:cs typeface="Times New Roman" pitchFamily="18" charset="0"/>
              </a:rPr>
              <a:t>) formed by alveolar cells. </a:t>
            </a:r>
            <a:r>
              <a:rPr lang="en-IN" altLang="en-US" sz="2400" dirty="0" smtClean="0">
                <a:latin typeface="Times New Roman" pitchFamily="18" charset="0"/>
                <a:cs typeface="Times New Roman" pitchFamily="18" charset="0"/>
              </a:rPr>
              <a:t>The molecule </a:t>
            </a:r>
            <a:r>
              <a:rPr lang="en-IN" altLang="en-US" sz="2400" dirty="0">
                <a:latin typeface="Times New Roman" pitchFamily="18" charset="0"/>
                <a:cs typeface="Times New Roman" pitchFamily="18" charset="0"/>
              </a:rPr>
              <a:t/>
            </a:r>
            <a:br>
              <a:rPr lang="en-IN" altLang="en-US" sz="2400" dirty="0">
                <a:latin typeface="Times New Roman" pitchFamily="18" charset="0"/>
                <a:cs typeface="Times New Roman" pitchFamily="18" charset="0"/>
              </a:rPr>
            </a:br>
            <a:r>
              <a:rPr lang="en-IN" altLang="en-US" sz="2400" dirty="0">
                <a:latin typeface="Times New Roman" pitchFamily="18" charset="0"/>
                <a:cs typeface="Times New Roman" pitchFamily="18" charset="0"/>
              </a:rPr>
              <a:t>is seen at the air-water interface of alveoli. </a:t>
            </a:r>
            <a:endParaRPr lang="en-IN" altLang="en-US" sz="2400" dirty="0" smtClean="0">
              <a:latin typeface="Times New Roman" pitchFamily="18" charset="0"/>
              <a:cs typeface="Times New Roman" pitchFamily="18" charset="0"/>
            </a:endParaRPr>
          </a:p>
          <a:p>
            <a:pPr algn="just">
              <a:spcBef>
                <a:spcPts val="575"/>
              </a:spcBef>
              <a:spcAft>
                <a:spcPts val="1000"/>
              </a:spcAft>
            </a:pPr>
            <a:r>
              <a:rPr lang="en-IN" altLang="en-US" sz="2400" dirty="0" smtClean="0">
                <a:latin typeface="Times New Roman" pitchFamily="18" charset="0"/>
                <a:cs typeface="Times New Roman" pitchFamily="18" charset="0"/>
              </a:rPr>
              <a:t>The </a:t>
            </a:r>
            <a:r>
              <a:rPr lang="en-IN" altLang="en-US" sz="2400" dirty="0">
                <a:latin typeface="Times New Roman" pitchFamily="18" charset="0"/>
                <a:cs typeface="Times New Roman" pitchFamily="18" charset="0"/>
              </a:rPr>
              <a:t>hydrophilic head dips in water and the hydrophobic tail faces towards the air, so that the surface tension is reduced. </a:t>
            </a:r>
          </a:p>
          <a:p>
            <a:pPr algn="just">
              <a:spcBef>
                <a:spcPts val="575"/>
              </a:spcBef>
              <a:spcAft>
                <a:spcPts val="1000"/>
              </a:spcAft>
            </a:pPr>
            <a:r>
              <a:rPr lang="en-IN" altLang="en-US" sz="2400" b="1" dirty="0">
                <a:latin typeface="Times New Roman" pitchFamily="18" charset="0"/>
                <a:cs typeface="Times New Roman" pitchFamily="18" charset="0"/>
              </a:rPr>
              <a:t>Pulmonary surfactant reduces surface tension at the air-liquid interface of the alveolus, thus preventing its collapse during end-exhalation. </a:t>
            </a:r>
            <a:endParaRPr lang="en-IN" altLang="en-US" sz="2400" b="1" dirty="0" smtClean="0">
              <a:latin typeface="Times New Roman" pitchFamily="18" charset="0"/>
              <a:cs typeface="Times New Roman" pitchFamily="18" charset="0"/>
            </a:endParaRPr>
          </a:p>
          <a:p>
            <a:pPr algn="just">
              <a:spcBef>
                <a:spcPts val="575"/>
              </a:spcBef>
              <a:spcAft>
                <a:spcPts val="1000"/>
              </a:spcAft>
            </a:pPr>
            <a:r>
              <a:rPr lang="en-IN" altLang="en-US" sz="2400" dirty="0" smtClean="0">
                <a:latin typeface="Times New Roman" pitchFamily="18" charset="0"/>
                <a:cs typeface="Times New Roman" pitchFamily="18" charset="0"/>
              </a:rPr>
              <a:t>Surfactant </a:t>
            </a:r>
            <a:r>
              <a:rPr lang="en-IN" altLang="en-US" sz="2400" dirty="0">
                <a:latin typeface="Times New Roman" pitchFamily="18" charset="0"/>
                <a:cs typeface="Times New Roman" pitchFamily="18" charset="0"/>
              </a:rPr>
              <a:t>also participates in innate host </a:t>
            </a:r>
            <a:r>
              <a:rPr lang="en-IN" altLang="en-US" sz="2400" dirty="0" smtClean="0">
                <a:latin typeface="Times New Roman" pitchFamily="18" charset="0"/>
                <a:cs typeface="Times New Roman" pitchFamily="18" charset="0"/>
              </a:rPr>
              <a:t>defence </a:t>
            </a:r>
            <a:r>
              <a:rPr lang="en-IN" altLang="en-US" sz="2400" dirty="0">
                <a:latin typeface="Times New Roman" pitchFamily="18" charset="0"/>
                <a:cs typeface="Times New Roman" pitchFamily="18" charset="0"/>
              </a:rPr>
              <a:t>against inhaled pathogens. </a:t>
            </a:r>
          </a:p>
        </p:txBody>
      </p:sp>
      <p:sp>
        <p:nvSpPr>
          <p:cNvPr id="5" name="Rectangle 4"/>
          <p:cNvSpPr/>
          <p:nvPr/>
        </p:nvSpPr>
        <p:spPr>
          <a:xfrm>
            <a:off x="0" y="0"/>
            <a:ext cx="9144000" cy="688975"/>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185738">
              <a:defRPr/>
            </a:pPr>
            <a:r>
              <a:rPr lang="en-IN" altLang="en-US" sz="2800" b="1" i="1" dirty="0">
                <a:solidFill>
                  <a:schemeClr val="tx1"/>
                </a:solidFill>
                <a:latin typeface="Times New Roman" pitchFamily="18" charset="0"/>
                <a:cs typeface="Times New Roman" pitchFamily="18" charset="0"/>
              </a:rPr>
              <a:t>Pulmonary Surfactants</a:t>
            </a:r>
            <a:endParaRPr lang="en-US" sz="2800" dirty="0">
              <a:solidFill>
                <a:schemeClr val="tx1"/>
              </a:solidFill>
            </a:endParaRPr>
          </a:p>
        </p:txBody>
      </p:sp>
      <p:cxnSp>
        <p:nvCxnSpPr>
          <p:cNvPr id="8" name="Straight Connector 7"/>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3"/>
          <p:cNvSpPr txBox="1">
            <a:spLocks noChangeArrowheads="1"/>
          </p:cNvSpPr>
          <p:nvPr/>
        </p:nvSpPr>
        <p:spPr bwMode="auto">
          <a:xfrm>
            <a:off x="304800" y="820738"/>
            <a:ext cx="8535988" cy="2513509"/>
          </a:xfrm>
          <a:prstGeom prst="rect">
            <a:avLst/>
          </a:prstGeom>
          <a:noFill/>
          <a:ln w="9525">
            <a:noFill/>
            <a:miter lim="800000"/>
            <a:headEnd/>
            <a:tailEnd/>
          </a:ln>
        </p:spPr>
        <p:txBody>
          <a:bodyPr>
            <a:spAutoFit/>
          </a:bodyPr>
          <a:lstStyle/>
          <a:p>
            <a:pPr algn="just">
              <a:spcBef>
                <a:spcPts val="575"/>
              </a:spcBef>
              <a:spcAft>
                <a:spcPts val="1000"/>
              </a:spcAft>
            </a:pPr>
            <a:r>
              <a:rPr lang="en-IN" altLang="en-US" sz="2400" dirty="0" err="1">
                <a:latin typeface="Times New Roman" pitchFamily="18" charset="0"/>
                <a:cs typeface="Times New Roman" pitchFamily="18" charset="0"/>
              </a:rPr>
              <a:t>Dipalmitoylphosphatidylcholine</a:t>
            </a:r>
            <a:r>
              <a:rPr lang="en-IN" altLang="en-US" sz="2400" dirty="0">
                <a:latin typeface="Times New Roman" pitchFamily="18" charset="0"/>
                <a:cs typeface="Times New Roman" pitchFamily="18" charset="0"/>
              </a:rPr>
              <a:t> (DPPC), 40%; other </a:t>
            </a:r>
            <a:br>
              <a:rPr lang="en-IN" altLang="en-US" sz="2400" dirty="0">
                <a:latin typeface="Times New Roman" pitchFamily="18" charset="0"/>
                <a:cs typeface="Times New Roman" pitchFamily="18" charset="0"/>
              </a:rPr>
            </a:br>
            <a:r>
              <a:rPr lang="fr-FR" altLang="en-US" sz="2400" dirty="0" err="1">
                <a:latin typeface="Times New Roman" pitchFamily="18" charset="0"/>
                <a:cs typeface="Times New Roman" pitchFamily="18" charset="0"/>
              </a:rPr>
              <a:t>phospholipids</a:t>
            </a:r>
            <a:r>
              <a:rPr lang="fr-FR" altLang="en-US" sz="2400" dirty="0">
                <a:latin typeface="Times New Roman" pitchFamily="18" charset="0"/>
                <a:cs typeface="Times New Roman" pitchFamily="18" charset="0"/>
              </a:rPr>
              <a:t>, 40%;  surfactant </a:t>
            </a:r>
            <a:r>
              <a:rPr lang="fr-FR" altLang="en-US" sz="2400" dirty="0" err="1">
                <a:latin typeface="Times New Roman" pitchFamily="18" charset="0"/>
                <a:cs typeface="Times New Roman" pitchFamily="18" charset="0"/>
              </a:rPr>
              <a:t>proteins</a:t>
            </a:r>
            <a:r>
              <a:rPr lang="fr-FR" altLang="en-US" sz="2400" dirty="0">
                <a:latin typeface="Times New Roman" pitchFamily="18" charset="0"/>
                <a:cs typeface="Times New Roman" pitchFamily="18" charset="0"/>
              </a:rPr>
              <a:t>(SP-A,SP-B,</a:t>
            </a:r>
            <a:r>
              <a:rPr lang="en-IN" altLang="en-US" sz="2400" dirty="0">
                <a:latin typeface="Times New Roman" pitchFamily="18" charset="0"/>
                <a:cs typeface="Times New Roman" pitchFamily="18" charset="0"/>
              </a:rPr>
              <a:t>SP-C,</a:t>
            </a:r>
            <a:br>
              <a:rPr lang="en-IN" altLang="en-US" sz="2400" dirty="0">
                <a:latin typeface="Times New Roman" pitchFamily="18" charset="0"/>
                <a:cs typeface="Times New Roman" pitchFamily="18" charset="0"/>
              </a:rPr>
            </a:br>
            <a:r>
              <a:rPr lang="en-IN" altLang="en-US" sz="2400" dirty="0">
                <a:latin typeface="Times New Roman" pitchFamily="18" charset="0"/>
                <a:cs typeface="Times New Roman" pitchFamily="18" charset="0"/>
              </a:rPr>
              <a:t>SP-D) 5%; cholesterol 5% . </a:t>
            </a:r>
          </a:p>
          <a:p>
            <a:pPr algn="just">
              <a:spcBef>
                <a:spcPts val="575"/>
              </a:spcBef>
              <a:spcAft>
                <a:spcPts val="1000"/>
              </a:spcAft>
            </a:pPr>
            <a:r>
              <a:rPr lang="en-IN" altLang="en-US" sz="2400" dirty="0" err="1" smtClean="0">
                <a:latin typeface="Times New Roman" pitchFamily="18" charset="0"/>
                <a:cs typeface="Times New Roman" pitchFamily="18" charset="0"/>
              </a:rPr>
              <a:t>Phosphatidylcholine</a:t>
            </a:r>
            <a:r>
              <a:rPr lang="en-IN" altLang="en-US" sz="2400" dirty="0" smtClean="0">
                <a:latin typeface="Times New Roman" pitchFamily="18" charset="0"/>
                <a:cs typeface="Times New Roman" pitchFamily="18" charset="0"/>
              </a:rPr>
              <a:t> </a:t>
            </a:r>
            <a:r>
              <a:rPr lang="en-IN" altLang="en-US" sz="2400" dirty="0">
                <a:latin typeface="Times New Roman" pitchFamily="18" charset="0"/>
                <a:cs typeface="Times New Roman" pitchFamily="18" charset="0"/>
              </a:rPr>
              <a:t>forms 85% of the lipid in surfactant. </a:t>
            </a:r>
            <a:r>
              <a:rPr lang="en-IN" altLang="en-US" sz="2400" dirty="0" err="1">
                <a:latin typeface="Times New Roman" pitchFamily="18" charset="0"/>
                <a:cs typeface="Times New Roman" pitchFamily="18" charset="0"/>
              </a:rPr>
              <a:t>Phosphatidyl</a:t>
            </a:r>
            <a:r>
              <a:rPr lang="en-IN" altLang="en-US" sz="2400" dirty="0">
                <a:latin typeface="Times New Roman" pitchFamily="18" charset="0"/>
                <a:cs typeface="Times New Roman" pitchFamily="18" charset="0"/>
              </a:rPr>
              <a:t> glycerol forms about 10% of the lipids in the surfactant.</a:t>
            </a:r>
          </a:p>
        </p:txBody>
      </p:sp>
      <p:sp>
        <p:nvSpPr>
          <p:cNvPr id="5" name="Rectangle 4"/>
          <p:cNvSpPr/>
          <p:nvPr/>
        </p:nvSpPr>
        <p:spPr>
          <a:xfrm>
            <a:off x="0" y="0"/>
            <a:ext cx="9144000" cy="688975"/>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185738">
              <a:defRPr/>
            </a:pPr>
            <a:r>
              <a:rPr lang="en-IN" altLang="en-US" sz="2800" b="1" i="1" dirty="0">
                <a:solidFill>
                  <a:schemeClr val="tx1"/>
                </a:solidFill>
                <a:latin typeface="Times New Roman" pitchFamily="18" charset="0"/>
                <a:cs typeface="Times New Roman" pitchFamily="18" charset="0"/>
              </a:rPr>
              <a:t>Composition of Surfactant</a:t>
            </a:r>
            <a:endParaRPr lang="en-US" sz="2800" dirty="0">
              <a:solidFill>
                <a:schemeClr val="tx1"/>
              </a:solidFill>
              <a:latin typeface="Times New Roman" pitchFamily="18" charset="0"/>
              <a:cs typeface="Times New Roman" pitchFamily="18" charset="0"/>
            </a:endParaRPr>
          </a:p>
        </p:txBody>
      </p:sp>
      <p:cxnSp>
        <p:nvCxnSpPr>
          <p:cNvPr id="8" name="Straight Connector 7"/>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p:spPr>
        <p:txBody>
          <a:bodyPr>
            <a:normAutofit fontScale="90000"/>
          </a:bodyPr>
          <a:lstStyle/>
          <a:p>
            <a:r>
              <a:rPr lang="en-US" dirty="0" smtClean="0"/>
              <a:t>Case study </a:t>
            </a:r>
            <a:endParaRPr lang="en-US" dirty="0"/>
          </a:p>
        </p:txBody>
      </p:sp>
      <p:sp>
        <p:nvSpPr>
          <p:cNvPr id="3" name="Content Placeholder 2"/>
          <p:cNvSpPr>
            <a:spLocks noGrp="1"/>
          </p:cNvSpPr>
          <p:nvPr>
            <p:ph idx="1"/>
          </p:nvPr>
        </p:nvSpPr>
        <p:spPr>
          <a:xfrm>
            <a:off x="357158" y="1142984"/>
            <a:ext cx="8329642" cy="5357850"/>
          </a:xfrm>
        </p:spPr>
        <p:txBody>
          <a:bodyPr>
            <a:normAutofit fontScale="92500"/>
          </a:bodyPr>
          <a:lstStyle/>
          <a:p>
            <a:pPr algn="just" fontAlgn="base"/>
            <a:r>
              <a:rPr lang="en-US" dirty="0" smtClean="0"/>
              <a:t>A 2-day-old boy born with complication at 27 weeks’ gestation to a healthy mother via C- Section presented to the emergency department with 2 episodes of apnea(when infant stop breathing while asleep or have almost no airflow) and cyanosis after discharge from the newborn nursery. One episode had occurred during breastfeeding, and the other hours after feeding.</a:t>
            </a:r>
          </a:p>
          <a:p>
            <a:pPr algn="just" fontAlgn="base"/>
            <a:r>
              <a:rPr lang="en-US" dirty="0" smtClean="0"/>
              <a:t>Infant having low surfactant </a:t>
            </a:r>
            <a:r>
              <a:rPr lang="en-US" dirty="0" smtClean="0"/>
              <a:t>level(DPL) </a:t>
            </a:r>
            <a:r>
              <a:rPr lang="en-US" dirty="0" smtClean="0"/>
              <a:t>on investigation and developed </a:t>
            </a:r>
            <a:r>
              <a:rPr lang="en-US" b="1" dirty="0" smtClean="0"/>
              <a:t>Respiratory distress syndrome. </a:t>
            </a:r>
            <a:endParaRPr lang="en-US"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fontScale="90000"/>
          </a:bodyPr>
          <a:lstStyle/>
          <a:p>
            <a:r>
              <a:rPr lang="en-US" dirty="0" smtClean="0"/>
              <a:t>Case study 2</a:t>
            </a:r>
            <a:endParaRPr lang="en-US" dirty="0"/>
          </a:p>
        </p:txBody>
      </p:sp>
      <p:sp>
        <p:nvSpPr>
          <p:cNvPr id="3" name="Content Placeholder 2"/>
          <p:cNvSpPr>
            <a:spLocks noGrp="1"/>
          </p:cNvSpPr>
          <p:nvPr>
            <p:ph idx="1"/>
          </p:nvPr>
        </p:nvSpPr>
        <p:spPr>
          <a:xfrm>
            <a:off x="285720" y="1000108"/>
            <a:ext cx="8501122" cy="5500726"/>
          </a:xfrm>
        </p:spPr>
        <p:txBody>
          <a:bodyPr>
            <a:normAutofit fontScale="92500" lnSpcReduction="10000"/>
          </a:bodyPr>
          <a:lstStyle/>
          <a:p>
            <a:pPr algn="just"/>
            <a:r>
              <a:rPr lang="en-US" dirty="0" smtClean="0"/>
              <a:t>Female new-born, born in the 40th week of pregnancy by emergency C-section with green amniotic fluid. Immediately upon the C-section, without heart </a:t>
            </a:r>
            <a:r>
              <a:rPr lang="en-US" dirty="0" smtClean="0"/>
              <a:t>function. </a:t>
            </a:r>
          </a:p>
          <a:p>
            <a:pPr algn="just"/>
            <a:r>
              <a:rPr lang="en-US" dirty="0" smtClean="0"/>
              <a:t>Heavily </a:t>
            </a:r>
            <a:r>
              <a:rPr lang="en-US" dirty="0" smtClean="0"/>
              <a:t>aspirated with green liquid content in the apparatus, cardiopulmonary reanimation started immediately, achieved heart rhythm with </a:t>
            </a:r>
            <a:r>
              <a:rPr lang="en-US" dirty="0" err="1" smtClean="0"/>
              <a:t>bradycardia</a:t>
            </a:r>
            <a:r>
              <a:rPr lang="en-US" dirty="0" smtClean="0"/>
              <a:t>. </a:t>
            </a:r>
            <a:endParaRPr lang="en-US" dirty="0" smtClean="0"/>
          </a:p>
          <a:p>
            <a:pPr algn="just"/>
            <a:r>
              <a:rPr lang="en-US" dirty="0" smtClean="0"/>
              <a:t>On </a:t>
            </a:r>
            <a:r>
              <a:rPr lang="en-US" dirty="0" smtClean="0"/>
              <a:t>the X-ray image, lungs bilaterally have small grainy </a:t>
            </a:r>
            <a:r>
              <a:rPr lang="en-US" dirty="0" err="1" smtClean="0"/>
              <a:t>confluating</a:t>
            </a:r>
            <a:r>
              <a:rPr lang="en-US" dirty="0" smtClean="0"/>
              <a:t> shadows. </a:t>
            </a:r>
            <a:r>
              <a:rPr lang="en-US" dirty="0" smtClean="0"/>
              <a:t>Despite </a:t>
            </a:r>
            <a:r>
              <a:rPr lang="en-US" dirty="0" smtClean="0"/>
              <a:t>the nasal oxygen therapy, the death has occurred during transport to the appropriate medical institution</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4"/>
          <p:cNvSpPr txBox="1">
            <a:spLocks noChangeArrowheads="1"/>
          </p:cNvSpPr>
          <p:nvPr/>
        </p:nvSpPr>
        <p:spPr bwMode="auto">
          <a:xfrm>
            <a:off x="228600" y="838200"/>
            <a:ext cx="8535988" cy="2677656"/>
          </a:xfrm>
          <a:prstGeom prst="rect">
            <a:avLst/>
          </a:prstGeom>
          <a:noFill/>
          <a:ln w="9525">
            <a:noFill/>
            <a:miter lim="800000"/>
            <a:headEnd/>
            <a:tailEnd/>
          </a:ln>
        </p:spPr>
        <p:txBody>
          <a:bodyPr>
            <a:spAutoFit/>
          </a:bodyPr>
          <a:lstStyle/>
          <a:p>
            <a:pPr algn="ctr"/>
            <a:r>
              <a:rPr lang="en-IN" altLang="en-US" sz="2800" b="1" dirty="0">
                <a:latin typeface="Times New Roman" pitchFamily="18" charset="0"/>
                <a:cs typeface="Times New Roman" pitchFamily="18" charset="0"/>
              </a:rPr>
              <a:t>Respiratory distress syndrome (RDS): </a:t>
            </a:r>
            <a:endParaRPr lang="en-IN" altLang="en-US" sz="2800" b="1" dirty="0" smtClean="0">
              <a:latin typeface="Times New Roman" pitchFamily="18" charset="0"/>
              <a:cs typeface="Times New Roman" pitchFamily="18" charset="0"/>
            </a:endParaRPr>
          </a:p>
          <a:p>
            <a:pPr algn="just"/>
            <a:r>
              <a:rPr lang="en-IN" altLang="en-US" sz="2800" dirty="0" smtClean="0">
                <a:latin typeface="Times New Roman" pitchFamily="18" charset="0"/>
                <a:cs typeface="Times New Roman" pitchFamily="18" charset="0"/>
              </a:rPr>
              <a:t>Morbidity </a:t>
            </a:r>
            <a:r>
              <a:rPr lang="en-IN" altLang="en-US" sz="2800" dirty="0">
                <a:latin typeface="Times New Roman" pitchFamily="18" charset="0"/>
                <a:cs typeface="Times New Roman" pitchFamily="18" charset="0"/>
              </a:rPr>
              <a:t>in preterm neonates. Patients present shortly after birth with </a:t>
            </a:r>
            <a:r>
              <a:rPr lang="en-IN" altLang="en-US" sz="2800" dirty="0" err="1">
                <a:latin typeface="Times New Roman" pitchFamily="18" charset="0"/>
                <a:cs typeface="Times New Roman" pitchFamily="18" charset="0"/>
              </a:rPr>
              <a:t>apnea</a:t>
            </a:r>
            <a:r>
              <a:rPr lang="en-IN" altLang="en-US" sz="2800" dirty="0">
                <a:latin typeface="Times New Roman" pitchFamily="18" charset="0"/>
                <a:cs typeface="Times New Roman" pitchFamily="18" charset="0"/>
              </a:rPr>
              <a:t>, </a:t>
            </a:r>
            <a:r>
              <a:rPr lang="en-IN" altLang="en-US" sz="2800" dirty="0" smtClean="0">
                <a:latin typeface="Times New Roman" pitchFamily="18" charset="0"/>
                <a:cs typeface="Times New Roman" pitchFamily="18" charset="0"/>
              </a:rPr>
              <a:t>cyanosis</a:t>
            </a:r>
            <a:r>
              <a:rPr lang="en-IN" altLang="en-US" sz="2800" dirty="0">
                <a:latin typeface="Times New Roman" pitchFamily="18" charset="0"/>
                <a:cs typeface="Times New Roman" pitchFamily="18" charset="0"/>
              </a:rPr>
              <a:t>, </a:t>
            </a:r>
            <a:r>
              <a:rPr lang="en-IN" altLang="en-US" sz="2800" dirty="0" smtClean="0">
                <a:latin typeface="Times New Roman" pitchFamily="18" charset="0"/>
                <a:cs typeface="Times New Roman" pitchFamily="18" charset="0"/>
              </a:rPr>
              <a:t>grunting. The </a:t>
            </a:r>
            <a:r>
              <a:rPr lang="en-IN" altLang="en-US" sz="2800" dirty="0">
                <a:latin typeface="Times New Roman" pitchFamily="18" charset="0"/>
                <a:cs typeface="Times New Roman" pitchFamily="18" charset="0"/>
              </a:rPr>
              <a:t>preterm infant who has RDS has low amounts of surfactant.  It is due to a defect in the biosynthesis of </a:t>
            </a:r>
            <a:r>
              <a:rPr lang="en-IN" altLang="en-US" sz="2800" dirty="0" err="1">
                <a:latin typeface="Times New Roman" pitchFamily="18" charset="0"/>
                <a:cs typeface="Times New Roman" pitchFamily="18" charset="0"/>
              </a:rPr>
              <a:t>dipalmitoyl</a:t>
            </a:r>
            <a:r>
              <a:rPr lang="en-IN" altLang="en-US" sz="2800" dirty="0">
                <a:latin typeface="Times New Roman" pitchFamily="18" charset="0"/>
                <a:cs typeface="Times New Roman" pitchFamily="18" charset="0"/>
              </a:rPr>
              <a:t> lecithin (DPL), the main pulmonary surfactant</a:t>
            </a:r>
            <a:r>
              <a:rPr lang="en-IN" altLang="en-US" sz="2400" dirty="0">
                <a:latin typeface="Times New Roman" pitchFamily="18" charset="0"/>
                <a:cs typeface="Times New Roman" pitchFamily="18" charset="0"/>
              </a:rPr>
              <a:t>. </a:t>
            </a:r>
          </a:p>
        </p:txBody>
      </p:sp>
      <p:sp>
        <p:nvSpPr>
          <p:cNvPr id="5" name="Rectangle 4"/>
          <p:cNvSpPr/>
          <p:nvPr/>
        </p:nvSpPr>
        <p:spPr>
          <a:xfrm>
            <a:off x="0" y="0"/>
            <a:ext cx="9144000" cy="688975"/>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en-US" sz="3600" b="1" dirty="0" smtClean="0"/>
              <a:t>Clinical </a:t>
            </a:r>
            <a:endParaRPr lang="en-US" sz="3600" b="1" dirty="0"/>
          </a:p>
        </p:txBody>
      </p:sp>
      <p:pic>
        <p:nvPicPr>
          <p:cNvPr id="78850" name="Picture 2" descr="Respiratory Distress Syndrome (RDS) in the Premature Infant | Saint Luke's  Health System"/>
          <p:cNvPicPr>
            <a:picLocks noChangeAspect="1" noChangeArrowheads="1"/>
          </p:cNvPicPr>
          <p:nvPr/>
        </p:nvPicPr>
        <p:blipFill>
          <a:blip r:embed="rId2"/>
          <a:srcRect/>
          <a:stretch>
            <a:fillRect/>
          </a:stretch>
        </p:blipFill>
        <p:spPr bwMode="auto">
          <a:xfrm>
            <a:off x="3786182" y="3643314"/>
            <a:ext cx="4214842" cy="2928958"/>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142844" y="838200"/>
            <a:ext cx="8858312" cy="5447645"/>
          </a:xfrm>
          <a:prstGeom prst="rect">
            <a:avLst/>
          </a:prstGeom>
          <a:noFill/>
          <a:ln w="9525">
            <a:noFill/>
            <a:miter lim="800000"/>
            <a:headEnd/>
            <a:tailEnd/>
          </a:ln>
        </p:spPr>
        <p:txBody>
          <a:bodyPr wrap="square">
            <a:spAutoFit/>
          </a:bodyPr>
          <a:lstStyle/>
          <a:p>
            <a:pPr algn="just">
              <a:spcBef>
                <a:spcPts val="575"/>
              </a:spcBef>
              <a:spcAft>
                <a:spcPts val="1000"/>
              </a:spcAft>
            </a:pPr>
            <a:r>
              <a:rPr lang="en-IN" altLang="en-US" sz="2800" dirty="0">
                <a:latin typeface="Times New Roman" pitchFamily="18" charset="0"/>
                <a:cs typeface="Times New Roman" pitchFamily="18" charset="0"/>
              </a:rPr>
              <a:t>It is a syndrome of acute pulmonary </a:t>
            </a:r>
            <a:r>
              <a:rPr lang="en-IN" altLang="en-US" sz="2800" dirty="0" smtClean="0">
                <a:latin typeface="Times New Roman" pitchFamily="18" charset="0"/>
                <a:cs typeface="Times New Roman" pitchFamily="18" charset="0"/>
              </a:rPr>
              <a:t>inflammation. A </a:t>
            </a:r>
            <a:r>
              <a:rPr lang="en-US" sz="2800" b="1" dirty="0" smtClean="0"/>
              <a:t>life-threatening </a:t>
            </a:r>
            <a:r>
              <a:rPr lang="en-US" sz="2800" b="1" dirty="0" smtClean="0"/>
              <a:t>lung injury that allows fluid to leak into the </a:t>
            </a:r>
            <a:r>
              <a:rPr lang="en-US" sz="2800" b="1" dirty="0" smtClean="0"/>
              <a:t>lungs. </a:t>
            </a:r>
            <a:r>
              <a:rPr lang="en-IN" altLang="en-US" sz="2800" dirty="0" smtClean="0">
                <a:latin typeface="Times New Roman" pitchFamily="18" charset="0"/>
                <a:cs typeface="Times New Roman" pitchFamily="18" charset="0"/>
              </a:rPr>
              <a:t>It </a:t>
            </a:r>
            <a:r>
              <a:rPr lang="en-IN" altLang="en-US" sz="2800" dirty="0">
                <a:latin typeface="Times New Roman" pitchFamily="18" charset="0"/>
                <a:cs typeface="Times New Roman" pitchFamily="18" charset="0"/>
              </a:rPr>
              <a:t>is </a:t>
            </a:r>
            <a:r>
              <a:rPr lang="en-IN" altLang="en-US" sz="2800" dirty="0" smtClean="0">
                <a:latin typeface="Times New Roman" pitchFamily="18" charset="0"/>
                <a:cs typeface="Times New Roman" pitchFamily="18" charset="0"/>
              </a:rPr>
              <a:t>characterized </a:t>
            </a:r>
            <a:r>
              <a:rPr lang="en-IN" altLang="en-US" sz="2800" dirty="0">
                <a:latin typeface="Times New Roman" pitchFamily="18" charset="0"/>
                <a:cs typeface="Times New Roman" pitchFamily="18" charset="0"/>
              </a:rPr>
              <a:t>by sudden onset, impaired gas exchange, and pulmonary </a:t>
            </a:r>
            <a:r>
              <a:rPr lang="en-IN" altLang="en-US" sz="2800" dirty="0" err="1">
                <a:latin typeface="Times New Roman" pitchFamily="18" charset="0"/>
                <a:cs typeface="Times New Roman" pitchFamily="18" charset="0"/>
              </a:rPr>
              <a:t>edema</a:t>
            </a:r>
            <a:r>
              <a:rPr lang="en-IN" altLang="en-US" sz="2800" dirty="0">
                <a:latin typeface="Times New Roman" pitchFamily="18" charset="0"/>
                <a:cs typeface="Times New Roman" pitchFamily="18" charset="0"/>
              </a:rPr>
              <a:t>. </a:t>
            </a:r>
            <a:endParaRPr lang="en-IN" altLang="en-US" sz="2800" dirty="0" smtClean="0">
              <a:latin typeface="Times New Roman" pitchFamily="18" charset="0"/>
              <a:cs typeface="Times New Roman" pitchFamily="18" charset="0"/>
            </a:endParaRPr>
          </a:p>
          <a:p>
            <a:pPr algn="just">
              <a:spcBef>
                <a:spcPts val="575"/>
              </a:spcBef>
              <a:spcAft>
                <a:spcPts val="1000"/>
              </a:spcAft>
            </a:pPr>
            <a:r>
              <a:rPr lang="en-IN" altLang="en-US" sz="2800" dirty="0" smtClean="0">
                <a:latin typeface="Times New Roman" pitchFamily="18" charset="0"/>
                <a:cs typeface="Times New Roman" pitchFamily="18" charset="0"/>
              </a:rPr>
              <a:t>Infection </a:t>
            </a:r>
            <a:r>
              <a:rPr lang="en-IN" altLang="en-US" sz="2800" dirty="0">
                <a:latin typeface="Times New Roman" pitchFamily="18" charset="0"/>
                <a:cs typeface="Times New Roman" pitchFamily="18" charset="0"/>
              </a:rPr>
              <a:t>is the most common cause of development of ARDS in children. </a:t>
            </a:r>
          </a:p>
          <a:p>
            <a:pPr algn="just">
              <a:spcBef>
                <a:spcPts val="575"/>
              </a:spcBef>
              <a:spcAft>
                <a:spcPts val="1000"/>
              </a:spcAft>
            </a:pPr>
            <a:r>
              <a:rPr lang="en-IN" altLang="en-US" sz="2800" dirty="0">
                <a:latin typeface="Times New Roman" pitchFamily="18" charset="0"/>
                <a:cs typeface="Times New Roman" pitchFamily="18" charset="0"/>
              </a:rPr>
              <a:t>There is an increase in the permeability of the alveolar capillary </a:t>
            </a:r>
            <a:r>
              <a:rPr lang="en-IN" altLang="en-US" sz="2800" dirty="0" err="1">
                <a:latin typeface="Times New Roman" pitchFamily="18" charset="0"/>
                <a:cs typeface="Times New Roman" pitchFamily="18" charset="0"/>
              </a:rPr>
              <a:t>arrier</a:t>
            </a:r>
            <a:r>
              <a:rPr lang="en-IN" altLang="en-US" sz="2800" dirty="0">
                <a:latin typeface="Times New Roman" pitchFamily="18" charset="0"/>
                <a:cs typeface="Times New Roman" pitchFamily="18" charset="0"/>
              </a:rPr>
              <a:t> as a result of injury to the endothelium.</a:t>
            </a:r>
          </a:p>
          <a:p>
            <a:pPr algn="just">
              <a:spcBef>
                <a:spcPts val="575"/>
              </a:spcBef>
              <a:spcAft>
                <a:spcPts val="1000"/>
              </a:spcAft>
            </a:pPr>
            <a:r>
              <a:rPr lang="en-IN" altLang="en-US" sz="2800" dirty="0">
                <a:latin typeface="Times New Roman" pitchFamily="18" charset="0"/>
                <a:cs typeface="Times New Roman" pitchFamily="18" charset="0"/>
              </a:rPr>
              <a:t>Damage to the alveolar cells leads to an influx of </a:t>
            </a:r>
            <a:r>
              <a:rPr lang="en-IN" altLang="en-US" sz="2800" dirty="0" err="1">
                <a:latin typeface="Times New Roman" pitchFamily="18" charset="0"/>
                <a:cs typeface="Times New Roman" pitchFamily="18" charset="0"/>
              </a:rPr>
              <a:t>edema</a:t>
            </a:r>
            <a:r>
              <a:rPr lang="en-IN" altLang="en-US" sz="2800" dirty="0">
                <a:latin typeface="Times New Roman" pitchFamily="18" charset="0"/>
                <a:cs typeface="Times New Roman" pitchFamily="18" charset="0"/>
              </a:rPr>
              <a:t> fluid into the alveoli, as well as decreased fluid clearance from the alveolar space.</a:t>
            </a:r>
          </a:p>
        </p:txBody>
      </p:sp>
      <p:sp>
        <p:nvSpPr>
          <p:cNvPr id="5" name="Rectangle 4"/>
          <p:cNvSpPr/>
          <p:nvPr/>
        </p:nvSpPr>
        <p:spPr>
          <a:xfrm>
            <a:off x="0" y="0"/>
            <a:ext cx="9144000" cy="688975"/>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185738">
              <a:defRPr/>
            </a:pPr>
            <a:r>
              <a:rPr lang="en-IN" altLang="en-US" sz="2800" b="1" dirty="0">
                <a:solidFill>
                  <a:schemeClr val="tx1"/>
                </a:solidFill>
                <a:latin typeface="Times New Roman" pitchFamily="18" charset="0"/>
                <a:cs typeface="Times New Roman" pitchFamily="18" charset="0"/>
              </a:rPr>
              <a:t>Acute Respiratory Distress Syndrome (ARDS)</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lstStyle/>
          <a:p>
            <a:r>
              <a:rPr lang="en-US" b="1" dirty="0" smtClean="0"/>
              <a:t>Functions of Lipids</a:t>
            </a:r>
            <a:endParaRPr lang="en-US" dirty="0"/>
          </a:p>
        </p:txBody>
      </p:sp>
      <p:sp>
        <p:nvSpPr>
          <p:cNvPr id="3" name="Content Placeholder 2"/>
          <p:cNvSpPr>
            <a:spLocks noGrp="1"/>
          </p:cNvSpPr>
          <p:nvPr>
            <p:ph idx="1"/>
          </p:nvPr>
        </p:nvSpPr>
        <p:spPr>
          <a:xfrm>
            <a:off x="457200" y="1142984"/>
            <a:ext cx="8229600" cy="4983179"/>
          </a:xfrm>
        </p:spPr>
        <p:txBody>
          <a:bodyPr>
            <a:normAutofit fontScale="77500" lnSpcReduction="20000"/>
          </a:bodyPr>
          <a:lstStyle/>
          <a:p>
            <a:pPr marL="457200" indent="-457200" algn="just">
              <a:spcBef>
                <a:spcPts val="575"/>
              </a:spcBef>
              <a:spcAft>
                <a:spcPts val="500"/>
              </a:spcAft>
              <a:buFont typeface="Arial" charset="0"/>
              <a:buAutoNum type="arabicPeriod"/>
            </a:pPr>
            <a:r>
              <a:rPr lang="en-US" altLang="en-US" dirty="0" smtClean="0">
                <a:latin typeface="Times New Roman" pitchFamily="18" charset="0"/>
                <a:cs typeface="Times New Roman" pitchFamily="18" charset="0"/>
              </a:rPr>
              <a:t>Storage form of energy (triglycerides)</a:t>
            </a:r>
          </a:p>
          <a:p>
            <a:pPr marL="457200" indent="-457200">
              <a:spcBef>
                <a:spcPts val="575"/>
              </a:spcBef>
              <a:spcAft>
                <a:spcPts val="500"/>
              </a:spcAft>
              <a:buFont typeface="Arial" charset="0"/>
              <a:buAutoNum type="arabicPeriod"/>
            </a:pPr>
            <a:r>
              <a:rPr lang="en-US" altLang="en-US" dirty="0" smtClean="0">
                <a:latin typeface="Times New Roman" pitchFamily="18" charset="0"/>
                <a:cs typeface="Times New Roman" pitchFamily="18" charset="0"/>
              </a:rPr>
              <a:t>Structural components of </a:t>
            </a:r>
            <a:r>
              <a:rPr lang="en-US" altLang="en-US" dirty="0" err="1" smtClean="0">
                <a:latin typeface="Times New Roman" pitchFamily="18" charset="0"/>
                <a:cs typeface="Times New Roman" pitchFamily="18" charset="0"/>
              </a:rPr>
              <a:t>biomembranes</a:t>
            </a:r>
            <a:r>
              <a:rPr lang="en-US" altLang="en-US" dirty="0" smtClean="0">
                <a:latin typeface="Times New Roman" pitchFamily="18" charset="0"/>
                <a:cs typeface="Times New Roman" pitchFamily="18" charset="0"/>
              </a:rPr>
              <a:t> </a:t>
            </a:r>
          </a:p>
          <a:p>
            <a:pPr marL="457200" indent="-457200">
              <a:spcBef>
                <a:spcPts val="575"/>
              </a:spcBef>
              <a:spcAft>
                <a:spcPts val="500"/>
              </a:spcAft>
              <a:buFont typeface="Arial" charset="0"/>
              <a:buAutoNum type="arabicPeriod"/>
            </a:pPr>
            <a:r>
              <a:rPr lang="en-US" altLang="en-US" dirty="0" smtClean="0">
                <a:latin typeface="Times New Roman" pitchFamily="18" charset="0"/>
                <a:cs typeface="Times New Roman" pitchFamily="18" charset="0"/>
              </a:rPr>
              <a:t>Metabolic regulators (steroid hormones)</a:t>
            </a:r>
          </a:p>
          <a:p>
            <a:pPr marL="457200" indent="-457200" algn="just">
              <a:spcBef>
                <a:spcPts val="575"/>
              </a:spcBef>
              <a:spcAft>
                <a:spcPts val="500"/>
              </a:spcAft>
              <a:buFont typeface="Arial" charset="0"/>
              <a:buAutoNum type="arabicPeriod"/>
            </a:pPr>
            <a:r>
              <a:rPr lang="en-US" altLang="en-US" dirty="0" smtClean="0">
                <a:latin typeface="Times New Roman" pitchFamily="18" charset="0"/>
                <a:cs typeface="Times New Roman" pitchFamily="18" charset="0"/>
              </a:rPr>
              <a:t>Act as surfactants, detergents and emulsifying agents (</a:t>
            </a:r>
            <a:r>
              <a:rPr lang="en-US" altLang="en-US" dirty="0" err="1" smtClean="0">
                <a:latin typeface="Times New Roman" pitchFamily="18" charset="0"/>
                <a:cs typeface="Times New Roman" pitchFamily="18" charset="0"/>
              </a:rPr>
              <a:t>amphipathic</a:t>
            </a:r>
            <a:r>
              <a:rPr lang="en-US" altLang="en-US" dirty="0" smtClean="0">
                <a:latin typeface="Times New Roman" pitchFamily="18" charset="0"/>
                <a:cs typeface="Times New Roman" pitchFamily="18" charset="0"/>
              </a:rPr>
              <a:t> lipids)</a:t>
            </a:r>
          </a:p>
          <a:p>
            <a:pPr marL="457200" indent="-457200" algn="just">
              <a:spcBef>
                <a:spcPts val="575"/>
              </a:spcBef>
              <a:spcAft>
                <a:spcPts val="500"/>
              </a:spcAft>
              <a:buFont typeface="Arial" charset="0"/>
              <a:buAutoNum type="arabicPeriod"/>
            </a:pPr>
            <a:r>
              <a:rPr lang="en-US" altLang="en-US" dirty="0" smtClean="0">
                <a:latin typeface="Times New Roman" pitchFamily="18" charset="0"/>
                <a:cs typeface="Times New Roman" pitchFamily="18" charset="0"/>
              </a:rPr>
              <a:t>Act as electric insulators in neurons </a:t>
            </a:r>
          </a:p>
          <a:p>
            <a:pPr marL="457200" indent="-457200" algn="just">
              <a:spcBef>
                <a:spcPts val="575"/>
              </a:spcBef>
              <a:spcAft>
                <a:spcPts val="500"/>
              </a:spcAft>
              <a:buFont typeface="Arial" charset="0"/>
              <a:buAutoNum type="arabicPeriod"/>
            </a:pPr>
            <a:r>
              <a:rPr lang="en-US" altLang="en-US" dirty="0" smtClean="0">
                <a:latin typeface="Times New Roman" pitchFamily="18" charset="0"/>
                <a:cs typeface="Times New Roman" pitchFamily="18" charset="0"/>
              </a:rPr>
              <a:t>Provide insulation against changes in external temperature (subcutaneous fat)</a:t>
            </a:r>
          </a:p>
          <a:p>
            <a:pPr marL="457200" indent="-457200" algn="just">
              <a:spcBef>
                <a:spcPts val="575"/>
              </a:spcBef>
              <a:spcAft>
                <a:spcPts val="500"/>
              </a:spcAft>
              <a:buFont typeface="Arial" charset="0"/>
              <a:buAutoNum type="arabicPeriod"/>
            </a:pPr>
            <a:r>
              <a:rPr lang="en-US" altLang="en-US" dirty="0" smtClean="0">
                <a:latin typeface="Times New Roman" pitchFamily="18" charset="0"/>
                <a:cs typeface="Times New Roman" pitchFamily="18" charset="0"/>
              </a:rPr>
              <a:t>Give shape and contour to the body</a:t>
            </a:r>
          </a:p>
          <a:p>
            <a:pPr marL="457200" indent="-457200" algn="just">
              <a:spcBef>
                <a:spcPts val="575"/>
              </a:spcBef>
              <a:spcAft>
                <a:spcPts val="500"/>
              </a:spcAft>
              <a:buFont typeface="Arial" charset="0"/>
              <a:buAutoNum type="arabicPeriod"/>
            </a:pPr>
            <a:r>
              <a:rPr lang="en-US" altLang="en-US" dirty="0" smtClean="0">
                <a:latin typeface="Times New Roman" pitchFamily="18" charset="0"/>
                <a:cs typeface="Times New Roman" pitchFamily="18" charset="0"/>
              </a:rPr>
              <a:t>Protect internal organs (pads of fat)</a:t>
            </a:r>
          </a:p>
          <a:p>
            <a:pPr marL="457200" indent="-457200" algn="just">
              <a:spcBef>
                <a:spcPts val="575"/>
              </a:spcBef>
              <a:spcAft>
                <a:spcPts val="500"/>
              </a:spcAft>
              <a:buFont typeface="Arial" charset="0"/>
              <a:buAutoNum type="arabicPeriod"/>
            </a:pPr>
            <a:r>
              <a:rPr lang="en-US" altLang="en-US" dirty="0" smtClean="0">
                <a:latin typeface="Times New Roman" pitchFamily="18" charset="0"/>
                <a:cs typeface="Times New Roman" pitchFamily="18" charset="0"/>
              </a:rPr>
              <a:t>Help in absorption of fat soluble vitamins (A, D, E and K)</a:t>
            </a:r>
          </a:p>
          <a:p>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411807"/>
          </a:xfrm>
        </p:spPr>
        <p:txBody>
          <a:bodyPr>
            <a:normAutofit/>
          </a:bodyPr>
          <a:lstStyle/>
          <a:p>
            <a:r>
              <a:rPr lang="en-US" sz="3600" dirty="0" err="1" smtClean="0"/>
              <a:t>Meconium</a:t>
            </a:r>
            <a:r>
              <a:rPr lang="en-US" sz="3600" dirty="0" smtClean="0"/>
              <a:t> is the early stool passed by a newborn soon after birth, before the baby starts to feed and digest milk or formula.</a:t>
            </a:r>
          </a:p>
          <a:p>
            <a:r>
              <a:rPr lang="en-US" sz="3600" dirty="0" err="1" smtClean="0"/>
              <a:t>Meconium</a:t>
            </a:r>
            <a:r>
              <a:rPr lang="en-US" sz="3600" dirty="0" smtClean="0"/>
              <a:t> aspiration syndrome occurs when a newborn breathes a mixture of </a:t>
            </a:r>
            <a:r>
              <a:rPr lang="en-US" sz="3600" dirty="0" err="1" smtClean="0"/>
              <a:t>meconium</a:t>
            </a:r>
            <a:r>
              <a:rPr lang="en-US" sz="3600" dirty="0" smtClean="0"/>
              <a:t> and amniotic fluid into the lungs around the time of delivery</a:t>
            </a:r>
            <a:endParaRPr lang="en-US" sz="36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Meconium Aspiration Syndrome | Causes &amp; Complications"/>
          <p:cNvPicPr>
            <a:picLocks noChangeAspect="1" noChangeArrowheads="1"/>
          </p:cNvPicPr>
          <p:nvPr/>
        </p:nvPicPr>
        <p:blipFill>
          <a:blip r:embed="rId2"/>
          <a:srcRect/>
          <a:stretch>
            <a:fillRect/>
          </a:stretch>
        </p:blipFill>
        <p:spPr bwMode="auto">
          <a:xfrm>
            <a:off x="700349" y="500042"/>
            <a:ext cx="7157799" cy="5110186"/>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extBox 3"/>
          <p:cNvSpPr txBox="1">
            <a:spLocks noChangeArrowheads="1"/>
          </p:cNvSpPr>
          <p:nvPr/>
        </p:nvSpPr>
        <p:spPr bwMode="auto">
          <a:xfrm>
            <a:off x="214282" y="857232"/>
            <a:ext cx="8750302" cy="2759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just">
              <a:spcBef>
                <a:spcPts val="575"/>
              </a:spcBef>
              <a:spcAft>
                <a:spcPts val="1000"/>
              </a:spcAft>
              <a:defRPr/>
            </a:pPr>
            <a:endParaRPr lang="en-IN" altLang="en-US" dirty="0" smtClean="0">
              <a:latin typeface="Times New Roman" pitchFamily="18" charset="0"/>
              <a:cs typeface="Times New Roman" pitchFamily="18" charset="0"/>
            </a:endParaRPr>
          </a:p>
          <a:p>
            <a:pPr algn="just">
              <a:spcBef>
                <a:spcPts val="575"/>
              </a:spcBef>
              <a:spcAft>
                <a:spcPts val="1000"/>
              </a:spcAft>
              <a:defRPr/>
            </a:pPr>
            <a:r>
              <a:rPr lang="en-IN" altLang="en-US" dirty="0" smtClean="0">
                <a:latin typeface="Times New Roman" pitchFamily="18" charset="0"/>
                <a:cs typeface="Times New Roman" pitchFamily="18" charset="0"/>
              </a:rPr>
              <a:t>It is characterized by airway obstruction, pneumonitis, pulmonary hypertension, acidosis </a:t>
            </a:r>
            <a:r>
              <a:rPr lang="en-IN" altLang="en-US" dirty="0" err="1" smtClean="0">
                <a:latin typeface="Times New Roman" pitchFamily="18" charset="0"/>
                <a:cs typeface="Times New Roman" pitchFamily="18" charset="0"/>
              </a:rPr>
              <a:t>Meconium</a:t>
            </a:r>
            <a:r>
              <a:rPr lang="en-IN" altLang="en-US" dirty="0" smtClean="0">
                <a:latin typeface="Times New Roman" pitchFamily="18" charset="0"/>
                <a:cs typeface="Times New Roman" pitchFamily="18" charset="0"/>
              </a:rPr>
              <a:t> destroys surfactant and decreases its surface adsorption rate.</a:t>
            </a:r>
          </a:p>
        </p:txBody>
      </p:sp>
      <p:sp>
        <p:nvSpPr>
          <p:cNvPr id="5" name="Rectangle 4"/>
          <p:cNvSpPr/>
          <p:nvPr/>
        </p:nvSpPr>
        <p:spPr>
          <a:xfrm>
            <a:off x="0" y="0"/>
            <a:ext cx="9144000" cy="688975"/>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185738">
              <a:defRPr/>
            </a:pPr>
            <a:r>
              <a:rPr lang="en-IN" altLang="en-US" sz="2800" b="1" dirty="0">
                <a:solidFill>
                  <a:schemeClr val="tx1"/>
                </a:solidFill>
                <a:latin typeface="Times New Roman" pitchFamily="18" charset="0"/>
                <a:cs typeface="Times New Roman" pitchFamily="18" charset="0"/>
              </a:rPr>
              <a:t>Meconium Aspiration Syndrome </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srcRect/>
          <a:stretch>
            <a:fillRect/>
          </a:stretch>
        </p:blipFill>
        <p:spPr bwMode="auto">
          <a:xfrm>
            <a:off x="381000" y="4643446"/>
            <a:ext cx="8345488" cy="1500198"/>
          </a:xfrm>
          <a:prstGeom prst="rect">
            <a:avLst/>
          </a:prstGeom>
          <a:noFill/>
          <a:ln w="9525">
            <a:noFill/>
            <a:miter lim="800000"/>
            <a:headEnd/>
            <a:tailEnd/>
          </a:ln>
        </p:spPr>
      </p:pic>
      <p:sp>
        <p:nvSpPr>
          <p:cNvPr id="59395" name="Text Box 6"/>
          <p:cNvSpPr txBox="1">
            <a:spLocks noChangeArrowheads="1"/>
          </p:cNvSpPr>
          <p:nvPr/>
        </p:nvSpPr>
        <p:spPr bwMode="auto">
          <a:xfrm>
            <a:off x="304800" y="838200"/>
            <a:ext cx="8535988" cy="6940361"/>
          </a:xfrm>
          <a:prstGeom prst="rect">
            <a:avLst/>
          </a:prstGeom>
          <a:noFill/>
          <a:ln w="9525">
            <a:noFill/>
            <a:miter lim="800000"/>
            <a:headEnd/>
            <a:tailEnd/>
          </a:ln>
        </p:spPr>
        <p:txBody>
          <a:bodyPr>
            <a:spAutoFit/>
          </a:bodyPr>
          <a:lstStyle/>
          <a:p>
            <a:pPr>
              <a:lnSpc>
                <a:spcPct val="200000"/>
              </a:lnSpc>
              <a:buFont typeface="Wingdings" panose="05000000000000000000" pitchFamily="2" charset="2"/>
              <a:buChar char="§"/>
              <a:defRPr/>
            </a:pPr>
            <a:r>
              <a:rPr lang="en-US" altLang="en-US" sz="2400" dirty="0" smtClean="0">
                <a:solidFill>
                  <a:srgbClr val="3333FF"/>
                </a:solidFill>
                <a:latin typeface="Times New Roman" pitchFamily="18" charset="0"/>
                <a:cs typeface="Times New Roman" pitchFamily="18" charset="0"/>
              </a:rPr>
              <a:t>The nitrogen base ethanolamine is present (instead of </a:t>
            </a:r>
            <a:r>
              <a:rPr lang="en-US" altLang="en-US" sz="2400" dirty="0" err="1" smtClean="0">
                <a:solidFill>
                  <a:srgbClr val="3333FF"/>
                </a:solidFill>
                <a:latin typeface="Times New Roman" pitchFamily="18" charset="0"/>
                <a:cs typeface="Times New Roman" pitchFamily="18" charset="0"/>
              </a:rPr>
              <a:t>choline</a:t>
            </a:r>
            <a:r>
              <a:rPr lang="en-US" altLang="en-US" sz="2400" dirty="0" smtClean="0">
                <a:solidFill>
                  <a:srgbClr val="3333FF"/>
                </a:solidFill>
                <a:latin typeface="Times New Roman" pitchFamily="18" charset="0"/>
                <a:cs typeface="Times New Roman" pitchFamily="18" charset="0"/>
              </a:rPr>
              <a:t> </a:t>
            </a:r>
            <a:br>
              <a:rPr lang="en-US" altLang="en-US" sz="2400" dirty="0" smtClean="0">
                <a:solidFill>
                  <a:srgbClr val="3333FF"/>
                </a:solidFill>
                <a:latin typeface="Times New Roman" pitchFamily="18" charset="0"/>
                <a:cs typeface="Times New Roman" pitchFamily="18" charset="0"/>
              </a:rPr>
            </a:br>
            <a:r>
              <a:rPr lang="en-US" altLang="en-US" sz="2400" dirty="0" smtClean="0">
                <a:solidFill>
                  <a:srgbClr val="3333FF"/>
                </a:solidFill>
                <a:latin typeface="Times New Roman" pitchFamily="18" charset="0"/>
                <a:cs typeface="Times New Roman" pitchFamily="18" charset="0"/>
              </a:rPr>
              <a:t>in lecithin)</a:t>
            </a:r>
            <a:r>
              <a:rPr lang="en-US" sz="2400" i="1" dirty="0" smtClean="0">
                <a:solidFill>
                  <a:srgbClr val="0070C0"/>
                </a:solidFill>
                <a:latin typeface="Times New Roman" panose="02020603050405020304" pitchFamily="18" charset="0"/>
                <a:cs typeface="Times New Roman" panose="02020603050405020304" pitchFamily="18" charset="0"/>
              </a:rPr>
              <a:t> </a:t>
            </a:r>
          </a:p>
          <a:p>
            <a:pPr>
              <a:lnSpc>
                <a:spcPct val="200000"/>
              </a:lnSpc>
              <a:buFont typeface="Wingdings" panose="05000000000000000000" pitchFamily="2" charset="2"/>
              <a:buChar char="§"/>
              <a:defRPr/>
            </a:pPr>
            <a:r>
              <a:rPr lang="en-US" sz="2400" i="1" dirty="0" err="1" smtClean="0">
                <a:solidFill>
                  <a:srgbClr val="0070C0"/>
                </a:solidFill>
                <a:latin typeface="Times New Roman" panose="02020603050405020304" pitchFamily="18" charset="0"/>
                <a:cs typeface="Times New Roman" panose="02020603050405020304" pitchFamily="18" charset="0"/>
              </a:rPr>
              <a:t>Thromboplastin</a:t>
            </a:r>
            <a:r>
              <a:rPr lang="en-US" sz="2400" i="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(coagulation factor III),required for clotting  process is composed 	mainly </a:t>
            </a:r>
            <a:r>
              <a:rPr lang="en-US" sz="2400" dirty="0" err="1" smtClean="0">
                <a:solidFill>
                  <a:srgbClr val="0070C0"/>
                </a:solidFill>
                <a:latin typeface="Times New Roman" panose="02020603050405020304" pitchFamily="18" charset="0"/>
                <a:cs typeface="Times New Roman" panose="02020603050405020304" pitchFamily="18" charset="0"/>
              </a:rPr>
              <a:t>cephalins</a:t>
            </a:r>
            <a:r>
              <a:rPr lang="en-US" sz="2400" dirty="0" smtClean="0">
                <a:latin typeface="Times New Roman" panose="02020603050405020304" pitchFamily="18" charset="0"/>
                <a:cs typeface="Times New Roman" panose="02020603050405020304" pitchFamily="18" charset="0"/>
              </a:rPr>
              <a:t>.</a:t>
            </a:r>
          </a:p>
          <a:p>
            <a:pPr eaLnBrk="1" hangingPunct="1">
              <a:spcBef>
                <a:spcPts val="575"/>
              </a:spcBef>
              <a:spcAft>
                <a:spcPts val="1000"/>
              </a:spcAft>
            </a:pPr>
            <a:endParaRPr lang="en-US" altLang="en-US" sz="2400" dirty="0" smtClean="0">
              <a:solidFill>
                <a:srgbClr val="3333FF"/>
              </a:solidFill>
              <a:latin typeface="Times New Roman" pitchFamily="18" charset="0"/>
              <a:cs typeface="Times New Roman" pitchFamily="18" charset="0"/>
            </a:endParaRPr>
          </a:p>
          <a:p>
            <a:pPr eaLnBrk="1" hangingPunct="1">
              <a:spcBef>
                <a:spcPts val="575"/>
              </a:spcBef>
              <a:spcAft>
                <a:spcPts val="1000"/>
              </a:spcAft>
            </a:pPr>
            <a:r>
              <a:rPr lang="en-US" altLang="en-US" sz="2400" dirty="0" smtClean="0">
                <a:solidFill>
                  <a:srgbClr val="3333FF"/>
                </a:solidFill>
                <a:latin typeface="Times New Roman" pitchFamily="18" charset="0"/>
                <a:cs typeface="Times New Roman" pitchFamily="18" charset="0"/>
              </a:rPr>
              <a:t> </a:t>
            </a:r>
          </a:p>
          <a:p>
            <a:pPr eaLnBrk="1" hangingPunct="1">
              <a:spcBef>
                <a:spcPts val="575"/>
              </a:spcBef>
              <a:spcAft>
                <a:spcPts val="1000"/>
              </a:spcAft>
            </a:pPr>
            <a:endParaRPr lang="en-US" altLang="en-US" sz="2400" dirty="0" smtClean="0">
              <a:solidFill>
                <a:srgbClr val="3333FF"/>
              </a:solidFill>
              <a:latin typeface="Times New Roman" pitchFamily="18" charset="0"/>
              <a:cs typeface="Times New Roman" pitchFamily="18" charset="0"/>
            </a:endParaRPr>
          </a:p>
          <a:p>
            <a:pPr eaLnBrk="1" hangingPunct="1">
              <a:spcBef>
                <a:spcPts val="575"/>
              </a:spcBef>
              <a:spcAft>
                <a:spcPts val="1000"/>
              </a:spcAft>
            </a:pPr>
            <a:endParaRPr lang="en-US" altLang="en-US" sz="2400" dirty="0" smtClean="0">
              <a:solidFill>
                <a:srgbClr val="3333FF"/>
              </a:solidFill>
              <a:latin typeface="Times New Roman" pitchFamily="18" charset="0"/>
              <a:cs typeface="Times New Roman" pitchFamily="18" charset="0"/>
            </a:endParaRPr>
          </a:p>
          <a:p>
            <a:pPr eaLnBrk="1" hangingPunct="1">
              <a:spcBef>
                <a:spcPts val="575"/>
              </a:spcBef>
              <a:spcAft>
                <a:spcPts val="1000"/>
              </a:spcAft>
            </a:pPr>
            <a:endParaRPr lang="en-US" altLang="en-US" sz="2400" dirty="0" smtClean="0">
              <a:solidFill>
                <a:srgbClr val="3333FF"/>
              </a:solidFill>
              <a:latin typeface="Times New Roman" pitchFamily="18" charset="0"/>
              <a:cs typeface="Times New Roman" pitchFamily="18" charset="0"/>
            </a:endParaRPr>
          </a:p>
          <a:p>
            <a:pPr eaLnBrk="1" hangingPunct="1">
              <a:spcBef>
                <a:spcPts val="575"/>
              </a:spcBef>
              <a:spcAft>
                <a:spcPts val="1000"/>
              </a:spcAft>
            </a:pPr>
            <a:endParaRPr lang="en-US" altLang="en-US" sz="2400" dirty="0" smtClean="0">
              <a:solidFill>
                <a:srgbClr val="3333FF"/>
              </a:solidFill>
              <a:latin typeface="Times New Roman" pitchFamily="18" charset="0"/>
              <a:cs typeface="Times New Roman" pitchFamily="18" charset="0"/>
            </a:endParaRPr>
          </a:p>
          <a:p>
            <a:pPr eaLnBrk="1" hangingPunct="1">
              <a:spcBef>
                <a:spcPts val="575"/>
              </a:spcBef>
              <a:spcAft>
                <a:spcPts val="1000"/>
              </a:spcAft>
            </a:pPr>
            <a:endParaRPr lang="en-US" altLang="en-US" sz="2400" dirty="0">
              <a:solidFill>
                <a:srgbClr val="3333FF"/>
              </a:solidFill>
              <a:latin typeface="Times New Roman" pitchFamily="18" charset="0"/>
              <a:cs typeface="Times New Roman" pitchFamily="18" charset="0"/>
            </a:endParaRPr>
          </a:p>
        </p:txBody>
      </p:sp>
      <p:sp>
        <p:nvSpPr>
          <p:cNvPr id="8" name="Rectangle 7"/>
          <p:cNvSpPr/>
          <p:nvPr/>
        </p:nvSpPr>
        <p:spPr>
          <a:xfrm>
            <a:off x="0" y="0"/>
            <a:ext cx="91440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eaLnBrk="1" hangingPunct="1">
              <a:tabLst>
                <a:tab pos="190500" algn="l"/>
              </a:tabLst>
              <a:defRPr/>
            </a:pPr>
            <a:r>
              <a:rPr lang="en-US" altLang="en-US" sz="2800" b="1" dirty="0" err="1">
                <a:solidFill>
                  <a:schemeClr val="bg1"/>
                </a:solidFill>
                <a:latin typeface="Times New Roman" pitchFamily="18" charset="0"/>
                <a:cs typeface="Times New Roman" pitchFamily="18" charset="0"/>
              </a:rPr>
              <a:t>Phosphatidyl</a:t>
            </a:r>
            <a:r>
              <a:rPr lang="en-US" altLang="en-US" sz="2800" b="1" dirty="0">
                <a:solidFill>
                  <a:schemeClr val="bg1"/>
                </a:solidFill>
                <a:latin typeface="Times New Roman" pitchFamily="18" charset="0"/>
                <a:cs typeface="Times New Roman" pitchFamily="18" charset="0"/>
              </a:rPr>
              <a:t> Ethanolamine or </a:t>
            </a:r>
            <a:r>
              <a:rPr lang="en-US" altLang="en-US" sz="2800" b="1" dirty="0" err="1">
                <a:solidFill>
                  <a:schemeClr val="bg1"/>
                </a:solidFill>
                <a:latin typeface="Times New Roman" pitchFamily="18" charset="0"/>
                <a:cs typeface="Times New Roman" pitchFamily="18" charset="0"/>
              </a:rPr>
              <a:t>Cephalin</a:t>
            </a:r>
            <a:endParaRPr lang="en-US" altLang="en-US" sz="2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endParaRPr lang="en-US" sz="6000" dirty="0" smtClean="0"/>
          </a:p>
          <a:p>
            <a:pPr algn="ctr">
              <a:buNone/>
            </a:pPr>
            <a:r>
              <a:rPr lang="en-US" sz="6000" dirty="0" smtClean="0"/>
              <a:t>Non Nitrogen containing </a:t>
            </a:r>
            <a:endParaRPr lang="en-US" sz="60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6"/>
          <p:cNvSpPr txBox="1">
            <a:spLocks noChangeArrowheads="1"/>
          </p:cNvSpPr>
          <p:nvPr/>
        </p:nvSpPr>
        <p:spPr bwMode="auto">
          <a:xfrm>
            <a:off x="288925" y="957263"/>
            <a:ext cx="8550275" cy="2534027"/>
          </a:xfrm>
          <a:prstGeom prst="rect">
            <a:avLst/>
          </a:prstGeom>
          <a:noFill/>
          <a:ln w="9525">
            <a:noFill/>
            <a:miter lim="800000"/>
            <a:headEnd/>
            <a:tailEnd/>
          </a:ln>
        </p:spPr>
        <p:txBody>
          <a:bodyPr>
            <a:spAutoFit/>
          </a:bodyPr>
          <a:lstStyle/>
          <a:p>
            <a:pPr algn="just" eaLnBrk="1" hangingPunct="1">
              <a:spcBef>
                <a:spcPts val="575"/>
              </a:spcBef>
              <a:spcAft>
                <a:spcPts val="1000"/>
              </a:spcAft>
            </a:pPr>
            <a:r>
              <a:rPr lang="en-US" altLang="en-US" sz="2400" dirty="0" err="1">
                <a:latin typeface="Times New Roman" pitchFamily="18" charset="0"/>
                <a:cs typeface="Times New Roman" pitchFamily="18" charset="0"/>
              </a:rPr>
              <a:t>Phosphatidic</a:t>
            </a:r>
            <a:r>
              <a:rPr lang="en-US" altLang="en-US" sz="2400" dirty="0">
                <a:latin typeface="Times New Roman" pitchFamily="18" charset="0"/>
                <a:cs typeface="Times New Roman" pitchFamily="18" charset="0"/>
              </a:rPr>
              <a:t> acid is  </a:t>
            </a:r>
            <a:r>
              <a:rPr lang="en-US" altLang="en-US" sz="2400" dirty="0" err="1">
                <a:latin typeface="Times New Roman" pitchFamily="18" charset="0"/>
                <a:cs typeface="Times New Roman" pitchFamily="18" charset="0"/>
              </a:rPr>
              <a:t>esterified</a:t>
            </a:r>
            <a:r>
              <a:rPr lang="en-US" altLang="en-US" sz="2400" dirty="0">
                <a:latin typeface="Times New Roman" pitchFamily="18" charset="0"/>
                <a:cs typeface="Times New Roman" pitchFamily="18" charset="0"/>
              </a:rPr>
              <a:t> to </a:t>
            </a:r>
            <a:r>
              <a:rPr lang="en-US" altLang="en-US" sz="2400" dirty="0" err="1">
                <a:latin typeface="Times New Roman" pitchFamily="18" charset="0"/>
                <a:cs typeface="Times New Roman" pitchFamily="18" charset="0"/>
              </a:rPr>
              <a:t>inositol</a:t>
            </a:r>
            <a:r>
              <a:rPr lang="en-US" altLang="en-US" sz="2400" dirty="0">
                <a:solidFill>
                  <a:srgbClr val="3333FF"/>
                </a:solidFill>
                <a:latin typeface="Times New Roman" pitchFamily="18" charset="0"/>
                <a:cs typeface="Times New Roman" pitchFamily="18" charset="0"/>
              </a:rPr>
              <a:t>. </a:t>
            </a:r>
          </a:p>
          <a:p>
            <a:pPr algn="just">
              <a:spcBef>
                <a:spcPts val="575"/>
              </a:spcBef>
              <a:spcAft>
                <a:spcPts val="1000"/>
              </a:spcAft>
            </a:pPr>
            <a:r>
              <a:rPr lang="en-US" altLang="en-US" sz="2800" dirty="0" err="1">
                <a:latin typeface="Times New Roman" pitchFamily="18" charset="0"/>
                <a:cs typeface="Times New Roman" pitchFamily="18" charset="0"/>
              </a:rPr>
              <a:t>Phosphatidyl</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inositol</a:t>
            </a:r>
            <a:r>
              <a:rPr lang="en-US" altLang="en-US" sz="2800" i="1"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bisphosphate</a:t>
            </a:r>
            <a:r>
              <a:rPr lang="en-US" altLang="en-US" sz="2800" dirty="0">
                <a:latin typeface="Times New Roman" pitchFamily="18" charset="0"/>
                <a:cs typeface="Times New Roman" pitchFamily="18" charset="0"/>
              </a:rPr>
              <a:t> or </a:t>
            </a:r>
            <a:r>
              <a:rPr lang="en-US" altLang="en-US" sz="2800" b="1" dirty="0">
                <a:latin typeface="Times New Roman" pitchFamily="18" charset="0"/>
                <a:cs typeface="Times New Roman" pitchFamily="18" charset="0"/>
              </a:rPr>
              <a:t>PIP2 </a:t>
            </a:r>
            <a:r>
              <a:rPr lang="en-US" altLang="en-US" sz="2800" dirty="0">
                <a:latin typeface="Times New Roman" pitchFamily="18" charset="0"/>
                <a:cs typeface="Times New Roman" pitchFamily="18" charset="0"/>
              </a:rPr>
              <a:t>is present in </a:t>
            </a:r>
            <a:r>
              <a:rPr lang="en-US" altLang="en-US" sz="2800" dirty="0" err="1">
                <a:latin typeface="Times New Roman" pitchFamily="18" charset="0"/>
                <a:cs typeface="Times New Roman" pitchFamily="18" charset="0"/>
              </a:rPr>
              <a:t>biomembranes</a:t>
            </a:r>
            <a:r>
              <a:rPr lang="en-US" altLang="en-US" sz="2800" dirty="0">
                <a:latin typeface="Times New Roman" pitchFamily="18" charset="0"/>
                <a:cs typeface="Times New Roman" pitchFamily="18" charset="0"/>
              </a:rPr>
              <a:t>. </a:t>
            </a:r>
            <a:r>
              <a:rPr lang="en-US" sz="2800" dirty="0" smtClean="0">
                <a:latin typeface="Times New Roman" panose="02020603050405020304" pitchFamily="18" charset="0"/>
                <a:cs typeface="Times New Roman" panose="02020603050405020304" pitchFamily="18" charset="0"/>
              </a:rPr>
              <a:t>Act as  a  second messenger for the action of hormones like </a:t>
            </a:r>
            <a:r>
              <a:rPr lang="en-US" sz="2800" dirty="0" err="1" smtClean="0">
                <a:latin typeface="Times New Roman" panose="02020603050405020304" pitchFamily="18" charset="0"/>
                <a:cs typeface="Times New Roman" panose="02020603050405020304" pitchFamily="18" charset="0"/>
              </a:rPr>
              <a:t>oxytocine</a:t>
            </a:r>
            <a:r>
              <a:rPr lang="en-US" sz="2800" dirty="0" smtClean="0">
                <a:latin typeface="Times New Roman" panose="02020603050405020304" pitchFamily="18" charset="0"/>
                <a:cs typeface="Times New Roman" panose="02020603050405020304" pitchFamily="18" charset="0"/>
              </a:rPr>
              <a:t> and vasopressin.</a:t>
            </a:r>
          </a:p>
          <a:p>
            <a:pPr algn="just" eaLnBrk="1" hangingPunct="1">
              <a:spcBef>
                <a:spcPts val="575"/>
              </a:spcBef>
              <a:spcAft>
                <a:spcPts val="1000"/>
              </a:spcAft>
            </a:pPr>
            <a:endParaRPr lang="en-US" altLang="en-US" sz="2400" dirty="0">
              <a:solidFill>
                <a:srgbClr val="FF33CC"/>
              </a:solidFill>
              <a:latin typeface="Times New Roman" pitchFamily="18" charset="0"/>
              <a:cs typeface="Times New Roman" pitchFamily="18" charset="0"/>
            </a:endParaRPr>
          </a:p>
        </p:txBody>
      </p:sp>
      <p:sp>
        <p:nvSpPr>
          <p:cNvPr id="12" name="Rectangle 11"/>
          <p:cNvSpPr/>
          <p:nvPr/>
        </p:nvSpPr>
        <p:spPr>
          <a:xfrm>
            <a:off x="0" y="0"/>
            <a:ext cx="91440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eaLnBrk="1" hangingPunct="1">
              <a:defRPr/>
            </a:pPr>
            <a:r>
              <a:rPr lang="en-US" altLang="en-US" sz="2800" b="1" dirty="0" err="1">
                <a:solidFill>
                  <a:schemeClr val="bg1"/>
                </a:solidFill>
                <a:latin typeface="Times New Roman" pitchFamily="18" charset="0"/>
                <a:cs typeface="Times New Roman" pitchFamily="18" charset="0"/>
              </a:rPr>
              <a:t>Phosphatidyl</a:t>
            </a:r>
            <a:r>
              <a:rPr lang="en-US" altLang="en-US" sz="2800" b="1" dirty="0">
                <a:solidFill>
                  <a:schemeClr val="bg1"/>
                </a:solidFill>
                <a:latin typeface="Times New Roman" pitchFamily="18" charset="0"/>
                <a:cs typeface="Times New Roman" pitchFamily="18" charset="0"/>
              </a:rPr>
              <a:t> Inositol</a:t>
            </a:r>
            <a:endParaRPr lang="en-US" altLang="en-US" sz="2800" dirty="0">
              <a:solidFill>
                <a:schemeClr val="bg1"/>
              </a:solidFill>
              <a:latin typeface="Times New Roman" pitchFamily="18" charset="0"/>
              <a:cs typeface="Times New Roman" pitchFamily="18" charset="0"/>
            </a:endParaRPr>
          </a:p>
        </p:txBody>
      </p:sp>
      <p:cxnSp>
        <p:nvCxnSpPr>
          <p:cNvPr id="15" name="Straight Connector 14"/>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3"/>
          <p:cNvGrpSpPr>
            <a:grpSpLocks/>
          </p:cNvGrpSpPr>
          <p:nvPr/>
        </p:nvGrpSpPr>
        <p:grpSpPr bwMode="auto">
          <a:xfrm>
            <a:off x="762000" y="3929066"/>
            <a:ext cx="7620000" cy="1895472"/>
            <a:chOff x="762000" y="2710543"/>
            <a:chExt cx="7620000" cy="3156857"/>
          </a:xfrm>
        </p:grpSpPr>
        <p:grpSp>
          <p:nvGrpSpPr>
            <p:cNvPr id="3" name="Group 11"/>
            <p:cNvGrpSpPr>
              <a:grpSpLocks noChangeAspect="1"/>
            </p:cNvGrpSpPr>
            <p:nvPr/>
          </p:nvGrpSpPr>
          <p:grpSpPr bwMode="auto">
            <a:xfrm>
              <a:off x="762000" y="2710543"/>
              <a:ext cx="7620000" cy="3156857"/>
              <a:chOff x="384" y="2184"/>
              <a:chExt cx="5040" cy="2088"/>
            </a:xfrm>
          </p:grpSpPr>
          <p:sp>
            <p:nvSpPr>
              <p:cNvPr id="60426" name="AutoShape 10"/>
              <p:cNvSpPr>
                <a:spLocks noChangeAspect="1" noChangeArrowheads="1" noTextEdit="1"/>
              </p:cNvSpPr>
              <p:nvPr/>
            </p:nvSpPr>
            <p:spPr bwMode="auto">
              <a:xfrm>
                <a:off x="384" y="2184"/>
                <a:ext cx="5040" cy="2088"/>
              </a:xfrm>
              <a:prstGeom prst="rect">
                <a:avLst/>
              </a:prstGeom>
              <a:noFill/>
              <a:ln w="9525">
                <a:noFill/>
                <a:miter lim="800000"/>
                <a:headEnd/>
                <a:tailEnd/>
              </a:ln>
            </p:spPr>
            <p:txBody>
              <a:bodyPr/>
              <a:lstStyle/>
              <a:p>
                <a:endParaRPr lang="en-US"/>
              </a:p>
            </p:txBody>
          </p:sp>
          <p:pic>
            <p:nvPicPr>
              <p:cNvPr id="60427" name="Picture 12"/>
              <p:cNvPicPr>
                <a:picLocks noChangeAspect="1" noChangeArrowheads="1"/>
              </p:cNvPicPr>
              <p:nvPr/>
            </p:nvPicPr>
            <p:blipFill>
              <a:blip r:embed="rId2"/>
              <a:srcRect/>
              <a:stretch>
                <a:fillRect/>
              </a:stretch>
            </p:blipFill>
            <p:spPr bwMode="auto">
              <a:xfrm>
                <a:off x="384" y="2184"/>
                <a:ext cx="5045" cy="2093"/>
              </a:xfrm>
              <a:prstGeom prst="rect">
                <a:avLst/>
              </a:prstGeom>
              <a:noFill/>
              <a:ln w="9525">
                <a:noFill/>
                <a:miter lim="800000"/>
                <a:headEnd/>
                <a:tailEnd/>
              </a:ln>
            </p:spPr>
          </p:pic>
        </p:grpSp>
        <p:sp>
          <p:nvSpPr>
            <p:cNvPr id="60425" name="Rectangle 8"/>
            <p:cNvSpPr>
              <a:spLocks noChangeArrowheads="1"/>
            </p:cNvSpPr>
            <p:nvPr/>
          </p:nvSpPr>
          <p:spPr bwMode="auto">
            <a:xfrm>
              <a:off x="5105400" y="3733800"/>
              <a:ext cx="2438400" cy="2057400"/>
            </a:xfrm>
            <a:prstGeom prst="rect">
              <a:avLst/>
            </a:prstGeom>
            <a:noFill/>
            <a:ln w="38100">
              <a:solidFill>
                <a:srgbClr val="3333FF"/>
              </a:solidFill>
              <a:miter lim="800000"/>
              <a:headEnd/>
              <a:tailEnd/>
            </a:ln>
            <a:effectLst/>
          </p:spPr>
          <p:txBody>
            <a:bodyPr wrap="none" anchor="ctr"/>
            <a:lstStyle/>
            <a:p>
              <a:pPr eaLnBrk="1" hangingPunct="1"/>
              <a:endParaRPr lang="en-IN" altLang="en-US"/>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152400" y="152400"/>
            <a:ext cx="8763000" cy="6477000"/>
          </a:xfrm>
        </p:spPr>
        <p:txBody>
          <a:bodyPr/>
          <a:lstStyle/>
          <a:p>
            <a:pPr marL="0" indent="0" algn="ctr" eaLnBrk="1" hangingPunct="1">
              <a:lnSpc>
                <a:spcPct val="150000"/>
              </a:lnSpc>
              <a:buFontTx/>
              <a:buNone/>
              <a:defRPr/>
            </a:pPr>
            <a:r>
              <a:rPr lang="en-US" i="1" dirty="0" smtClean="0">
                <a:solidFill>
                  <a:srgbClr val="FF0000"/>
                </a:solidFill>
                <a:latin typeface="Times New Roman" panose="02020603050405020304" pitchFamily="18" charset="0"/>
                <a:cs typeface="Times New Roman" panose="02020603050405020304" pitchFamily="18" charset="0"/>
              </a:rPr>
              <a:t>Cardiolipin (Diphosphatidyl glycerol)</a:t>
            </a:r>
          </a:p>
          <a:p>
            <a:pPr marL="0" indent="0" algn="ctr" eaLnBrk="1" hangingPunct="1">
              <a:lnSpc>
                <a:spcPct val="150000"/>
              </a:lnSpc>
              <a:buFontTx/>
              <a:buNone/>
              <a:defRPr/>
            </a:pPr>
            <a:endParaRPr lang="en-US" dirty="0" smtClean="0">
              <a:solidFill>
                <a:srgbClr val="FF0000"/>
              </a:solidFill>
              <a:latin typeface="Times New Roman" panose="02020603050405020304" pitchFamily="18" charset="0"/>
              <a:cs typeface="Times New Roman" panose="02020603050405020304" pitchFamily="18" charset="0"/>
            </a:endParaRPr>
          </a:p>
          <a:p>
            <a:pPr eaLnBrk="1" hangingPunct="1">
              <a:lnSpc>
                <a:spcPct val="150000"/>
              </a:lnSpc>
              <a:buFont typeface="Wingdings" pitchFamily="2" charset="2"/>
              <a:buChar char="§"/>
              <a:defRPr/>
            </a:pPr>
            <a:r>
              <a:rPr lang="en-US" dirty="0" smtClean="0">
                <a:latin typeface="Times New Roman" panose="02020603050405020304" pitchFamily="18" charset="0"/>
                <a:cs typeface="Times New Roman" panose="02020603050405020304" pitchFamily="18" charset="0"/>
              </a:rPr>
              <a:t>Two molecules of phosphatidic acid connected by  </a:t>
            </a:r>
          </a:p>
          <a:p>
            <a:pPr eaLnBrk="1" hangingPunct="1">
              <a:lnSpc>
                <a:spcPct val="150000"/>
              </a:lnSpc>
              <a:buFontTx/>
              <a:buNone/>
              <a:defRPr/>
            </a:pPr>
            <a:r>
              <a:rPr lang="en-US" dirty="0" smtClean="0">
                <a:latin typeface="Times New Roman" panose="02020603050405020304" pitchFamily="18" charset="0"/>
                <a:cs typeface="Times New Roman" panose="02020603050405020304" pitchFamily="18" charset="0"/>
              </a:rPr>
              <a:t>     a molecule of glycerol.</a:t>
            </a:r>
          </a:p>
          <a:p>
            <a:pPr eaLnBrk="1" hangingPunct="1">
              <a:lnSpc>
                <a:spcPct val="150000"/>
              </a:lnSpc>
              <a:buFont typeface="Wingdings" pitchFamily="2" charset="2"/>
              <a:buChar char="§"/>
              <a:defRPr/>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a:t>
            </a:r>
            <a:r>
              <a:rPr lang="en-US" dirty="0" smtClean="0">
                <a:latin typeface="Times New Roman" panose="02020603050405020304" pitchFamily="18" charset="0"/>
                <a:cs typeface="Times New Roman" panose="02020603050405020304" pitchFamily="18" charset="0"/>
              </a:rPr>
              <a:t>ajor lipid of mitochondrial membrane and  is necessary for the electron transport process. </a:t>
            </a:r>
          </a:p>
          <a:p>
            <a:pPr eaLnBrk="1" hangingPunct="1">
              <a:lnSpc>
                <a:spcPct val="150000"/>
              </a:lnSpc>
              <a:buFont typeface="Wingdings" pitchFamily="2" charset="2"/>
              <a:buChar char="§"/>
              <a:defRPr/>
            </a:pPr>
            <a:r>
              <a:rPr lang="en-US" dirty="0" smtClean="0">
                <a:latin typeface="Times New Roman" panose="02020603050405020304" pitchFamily="18" charset="0"/>
                <a:cs typeface="Times New Roman" panose="02020603050405020304" pitchFamily="18" charset="0"/>
              </a:rPr>
              <a:t>This is only </a:t>
            </a:r>
            <a:r>
              <a:rPr lang="en-US" i="1" dirty="0" smtClean="0">
                <a:latin typeface="Times New Roman" panose="02020603050405020304" pitchFamily="18" charset="0"/>
                <a:cs typeface="Times New Roman" panose="02020603050405020304" pitchFamily="18" charset="0"/>
              </a:rPr>
              <a:t>antigenic phospholipid</a:t>
            </a:r>
            <a:r>
              <a:rPr lang="en-US" dirty="0" smtClean="0">
                <a:latin typeface="Times New Roman" panose="02020603050405020304" pitchFamily="18" charset="0"/>
                <a:cs typeface="Times New Roman" panose="02020603050405020304" pitchFamily="18" charset="0"/>
              </a:rPr>
              <a:t>	.</a:t>
            </a:r>
          </a:p>
          <a:p>
            <a:pPr eaLnBrk="1" hangingPunct="1">
              <a:lnSpc>
                <a:spcPct val="150000"/>
              </a:lnSpc>
              <a:defRPr/>
            </a:pPr>
            <a:endParaRPr lang="en-US" sz="2000"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5"/>
          <p:cNvSpPr txBox="1">
            <a:spLocks noChangeArrowheads="1"/>
          </p:cNvSpPr>
          <p:nvPr/>
        </p:nvSpPr>
        <p:spPr bwMode="auto">
          <a:xfrm>
            <a:off x="136525" y="915988"/>
            <a:ext cx="8702675" cy="1979612"/>
          </a:xfrm>
          <a:prstGeom prst="rect">
            <a:avLst/>
          </a:prstGeom>
          <a:noFill/>
          <a:ln w="9525">
            <a:noFill/>
            <a:miter lim="800000"/>
            <a:headEnd/>
            <a:tailEnd/>
          </a:ln>
        </p:spPr>
        <p:txBody>
          <a:bodyPr>
            <a:spAutoFit/>
          </a:bodyPr>
          <a:lstStyle/>
          <a:p>
            <a:pPr algn="just" eaLnBrk="1" hangingPunct="1">
              <a:spcBef>
                <a:spcPts val="575"/>
              </a:spcBef>
              <a:spcAft>
                <a:spcPts val="1000"/>
              </a:spcAft>
            </a:pPr>
            <a:r>
              <a:rPr lang="en-US" altLang="en-US" sz="2400" dirty="0">
                <a:latin typeface="Times New Roman" pitchFamily="18" charset="0"/>
                <a:cs typeface="Times New Roman" pitchFamily="18" charset="0"/>
              </a:rPr>
              <a:t>It is formed by </a:t>
            </a:r>
            <a:r>
              <a:rPr lang="en-US" altLang="en-US" sz="2400" dirty="0" err="1">
                <a:latin typeface="Times New Roman" pitchFamily="18" charset="0"/>
                <a:cs typeface="Times New Roman" pitchFamily="18" charset="0"/>
              </a:rPr>
              <a:t>esterification</a:t>
            </a:r>
            <a:r>
              <a:rPr lang="en-US" altLang="en-US" sz="2400" dirty="0">
                <a:latin typeface="Times New Roman" pitchFamily="18" charset="0"/>
                <a:cs typeface="Times New Roman" pitchFamily="18" charset="0"/>
              </a:rPr>
              <a:t> of </a:t>
            </a:r>
            <a:r>
              <a:rPr lang="en-US" altLang="en-US" sz="2400" dirty="0" err="1">
                <a:latin typeface="Times New Roman" pitchFamily="18" charset="0"/>
                <a:cs typeface="Times New Roman" pitchFamily="18" charset="0"/>
              </a:rPr>
              <a:t>phosphatidic</a:t>
            </a:r>
            <a:r>
              <a:rPr lang="en-US" altLang="en-US" sz="2400" dirty="0">
                <a:latin typeface="Times New Roman" pitchFamily="18" charset="0"/>
                <a:cs typeface="Times New Roman" pitchFamily="18" charset="0"/>
              </a:rPr>
              <a:t> acid to glycerol. </a:t>
            </a:r>
          </a:p>
          <a:p>
            <a:pPr algn="just" eaLnBrk="1" hangingPunct="1">
              <a:spcBef>
                <a:spcPts val="575"/>
              </a:spcBef>
              <a:spcAft>
                <a:spcPts val="1000"/>
              </a:spcAft>
            </a:pPr>
            <a:r>
              <a:rPr lang="en-US" altLang="en-US" sz="2400" dirty="0">
                <a:latin typeface="Times New Roman" pitchFamily="18" charset="0"/>
                <a:cs typeface="Times New Roman" pitchFamily="18" charset="0"/>
              </a:rPr>
              <a:t>When two molecules of </a:t>
            </a:r>
            <a:r>
              <a:rPr lang="en-US" altLang="en-US" sz="2400" dirty="0" err="1">
                <a:latin typeface="Times New Roman" pitchFamily="18" charset="0"/>
                <a:cs typeface="Times New Roman" pitchFamily="18" charset="0"/>
              </a:rPr>
              <a:t>phosphatidic</a:t>
            </a:r>
            <a:r>
              <a:rPr lang="en-US" altLang="en-US" sz="2400" dirty="0">
                <a:latin typeface="Times New Roman" pitchFamily="18" charset="0"/>
                <a:cs typeface="Times New Roman" pitchFamily="18" charset="0"/>
              </a:rPr>
              <a:t> acid are linked with a molecule of glycerol, </a:t>
            </a:r>
            <a:r>
              <a:rPr lang="en-US" altLang="en-US" sz="2400" dirty="0" err="1">
                <a:latin typeface="Times New Roman" pitchFamily="18" charset="0"/>
                <a:cs typeface="Times New Roman" pitchFamily="18" charset="0"/>
              </a:rPr>
              <a:t>diphosphatidyl</a:t>
            </a:r>
            <a:r>
              <a:rPr lang="en-US" altLang="en-US" sz="2400" dirty="0">
                <a:latin typeface="Times New Roman" pitchFamily="18" charset="0"/>
                <a:cs typeface="Times New Roman" pitchFamily="18" charset="0"/>
              </a:rPr>
              <a:t> glycerol or </a:t>
            </a:r>
            <a:r>
              <a:rPr lang="en-US" altLang="en-US" sz="2400" b="1" dirty="0" err="1">
                <a:latin typeface="Times New Roman" pitchFamily="18" charset="0"/>
                <a:cs typeface="Times New Roman" pitchFamily="18" charset="0"/>
              </a:rPr>
              <a:t>cardiolipin</a:t>
            </a:r>
            <a:r>
              <a:rPr lang="en-US" altLang="en-US" sz="2400" b="1" dirty="0">
                <a:latin typeface="Times New Roman" pitchFamily="18" charset="0"/>
                <a:cs typeface="Times New Roman" pitchFamily="18" charset="0"/>
              </a:rPr>
              <a:t> </a:t>
            </a:r>
            <a:r>
              <a:rPr lang="en-US" altLang="en-US" sz="2400" dirty="0">
                <a:latin typeface="Times New Roman" pitchFamily="18" charset="0"/>
                <a:cs typeface="Times New Roman" pitchFamily="18" charset="0"/>
              </a:rPr>
              <a:t>is formed. </a:t>
            </a:r>
          </a:p>
          <a:p>
            <a:pPr algn="just" eaLnBrk="1" hangingPunct="1">
              <a:spcBef>
                <a:spcPts val="575"/>
              </a:spcBef>
              <a:spcAft>
                <a:spcPts val="1000"/>
              </a:spcAft>
            </a:pPr>
            <a:r>
              <a:rPr lang="en-US" altLang="en-US" sz="2400" dirty="0">
                <a:latin typeface="Times New Roman" pitchFamily="18" charset="0"/>
                <a:cs typeface="Times New Roman" pitchFamily="18" charset="0"/>
              </a:rPr>
              <a:t>This </a:t>
            </a:r>
            <a:r>
              <a:rPr lang="en-US" altLang="en-US" sz="2400" dirty="0" err="1">
                <a:latin typeface="Times New Roman" pitchFamily="18" charset="0"/>
                <a:cs typeface="Times New Roman" pitchFamily="18" charset="0"/>
              </a:rPr>
              <a:t>phospholipid</a:t>
            </a:r>
            <a:r>
              <a:rPr lang="en-US" altLang="en-US" sz="2400" dirty="0">
                <a:latin typeface="Times New Roman" pitchFamily="18" charset="0"/>
                <a:cs typeface="Times New Roman" pitchFamily="18" charset="0"/>
              </a:rPr>
              <a:t> is found in myocardium.</a:t>
            </a:r>
          </a:p>
        </p:txBody>
      </p:sp>
      <p:sp>
        <p:nvSpPr>
          <p:cNvPr id="8" name="Rectangle 7"/>
          <p:cNvSpPr/>
          <p:nvPr/>
        </p:nvSpPr>
        <p:spPr>
          <a:xfrm>
            <a:off x="0" y="0"/>
            <a:ext cx="91440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eaLnBrk="1" hangingPunct="1">
              <a:defRPr/>
            </a:pPr>
            <a:r>
              <a:rPr lang="en-US" altLang="en-US" sz="2800" b="1" dirty="0" err="1">
                <a:solidFill>
                  <a:schemeClr val="bg1"/>
                </a:solidFill>
                <a:latin typeface="Times New Roman" pitchFamily="18" charset="0"/>
                <a:cs typeface="Times New Roman" pitchFamily="18" charset="0"/>
              </a:rPr>
              <a:t>Phosphatidyl</a:t>
            </a:r>
            <a:r>
              <a:rPr lang="en-US" altLang="en-US" sz="2800" b="1" dirty="0">
                <a:solidFill>
                  <a:schemeClr val="bg1"/>
                </a:solidFill>
                <a:latin typeface="Times New Roman" pitchFamily="18" charset="0"/>
                <a:cs typeface="Times New Roman" pitchFamily="18" charset="0"/>
              </a:rPr>
              <a:t> Glycerol</a:t>
            </a:r>
            <a:endParaRPr lang="en-US" altLang="en-US" sz="2800" dirty="0">
              <a:solidFill>
                <a:schemeClr val="bg1"/>
              </a:solidFill>
              <a:latin typeface="Times New Roman" pitchFamily="18" charset="0"/>
              <a:cs typeface="Times New Roman" pitchFamily="18" charset="0"/>
            </a:endParaRPr>
          </a:p>
        </p:txBody>
      </p:sp>
      <p:cxnSp>
        <p:nvCxnSpPr>
          <p:cNvPr id="11" name="Straight Connector 10"/>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pPr algn="ctr">
              <a:buNone/>
            </a:pPr>
            <a:endParaRPr lang="en-US" sz="7200" dirty="0" smtClean="0"/>
          </a:p>
          <a:p>
            <a:pPr algn="ctr">
              <a:buNone/>
            </a:pPr>
            <a:r>
              <a:rPr lang="en-US" sz="7200" dirty="0" err="1" smtClean="0"/>
              <a:t>Plasmalogens</a:t>
            </a:r>
            <a:r>
              <a:rPr lang="en-US" dirty="0" smtClean="0"/>
              <a:t> </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6"/>
          <p:cNvSpPr txBox="1">
            <a:spLocks noChangeArrowheads="1"/>
          </p:cNvSpPr>
          <p:nvPr/>
        </p:nvSpPr>
        <p:spPr bwMode="auto">
          <a:xfrm>
            <a:off x="304800" y="838200"/>
            <a:ext cx="8535988" cy="3308598"/>
          </a:xfrm>
          <a:prstGeom prst="rect">
            <a:avLst/>
          </a:prstGeom>
          <a:noFill/>
          <a:ln w="9525">
            <a:noFill/>
            <a:miter lim="800000"/>
            <a:headEnd/>
            <a:tailEnd/>
          </a:ln>
        </p:spPr>
        <p:txBody>
          <a:bodyPr>
            <a:spAutoFit/>
          </a:bodyPr>
          <a:lstStyle/>
          <a:p>
            <a:pPr>
              <a:lnSpc>
                <a:spcPct val="150000"/>
              </a:lnSpc>
              <a:buFont typeface="Wingdings" panose="05000000000000000000" pitchFamily="2" charset="2"/>
              <a:buChar char="§"/>
              <a:defRPr/>
            </a:pPr>
            <a:r>
              <a:rPr lang="en-US" sz="2400" dirty="0" smtClean="0">
                <a:latin typeface="Times New Roman" panose="02020603050405020304" pitchFamily="18" charset="0"/>
                <a:cs typeface="Times New Roman" panose="02020603050405020304" pitchFamily="18" charset="0"/>
              </a:rPr>
              <a:t>Fatty acid chain at C1 of glycerol is linked through an </a:t>
            </a:r>
            <a:r>
              <a:rPr lang="en-US" sz="2400" dirty="0" smtClean="0">
                <a:solidFill>
                  <a:srgbClr val="0070C0"/>
                </a:solidFill>
                <a:latin typeface="Times New Roman" panose="02020603050405020304" pitchFamily="18" charset="0"/>
                <a:cs typeface="Times New Roman" panose="02020603050405020304" pitchFamily="18" charset="0"/>
              </a:rPr>
              <a:t>ether</a:t>
            </a:r>
            <a:r>
              <a:rPr lang="en-US" sz="2400" dirty="0" smtClean="0">
                <a:solidFill>
                  <a:srgbClr val="008000"/>
                </a:solidFill>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rather than an </a:t>
            </a:r>
            <a:r>
              <a:rPr lang="en-US" sz="2400" dirty="0" smtClean="0">
                <a:solidFill>
                  <a:srgbClr val="0070C0"/>
                </a:solidFill>
                <a:latin typeface="Times New Roman" panose="02020603050405020304" pitchFamily="18" charset="0"/>
                <a:cs typeface="Times New Roman" panose="02020603050405020304" pitchFamily="18" charset="0"/>
              </a:rPr>
              <a:t>ester bond </a:t>
            </a:r>
            <a:r>
              <a:rPr lang="en-US" sz="2400" dirty="0" smtClean="0">
                <a:latin typeface="Times New Roman" panose="02020603050405020304" pitchFamily="18" charset="0"/>
                <a:cs typeface="Times New Roman" panose="02020603050405020304" pitchFamily="18" charset="0"/>
              </a:rPr>
              <a:t>and found in </a:t>
            </a:r>
            <a:r>
              <a:rPr lang="en-US" sz="2400" dirty="0" smtClean="0">
                <a:solidFill>
                  <a:srgbClr val="0070C0"/>
                </a:solidFill>
                <a:latin typeface="Times New Roman" panose="02020603050405020304" pitchFamily="18" charset="0"/>
                <a:cs typeface="Times New Roman" panose="02020603050405020304" pitchFamily="18" charset="0"/>
              </a:rPr>
              <a:t>myelin</a:t>
            </a:r>
            <a:r>
              <a:rPr lang="en-US" sz="2400" dirty="0" smtClean="0">
                <a:latin typeface="Times New Roman" panose="02020603050405020304" pitchFamily="18" charset="0"/>
                <a:cs typeface="Times New Roman" panose="02020603050405020304" pitchFamily="18" charset="0"/>
              </a:rPr>
              <a:t> and in </a:t>
            </a:r>
            <a:r>
              <a:rPr lang="en-US" sz="2400" dirty="0" smtClean="0">
                <a:solidFill>
                  <a:srgbClr val="0070C0"/>
                </a:solidFill>
                <a:latin typeface="Times New Roman" panose="02020603050405020304" pitchFamily="18" charset="0"/>
                <a:cs typeface="Times New Roman" panose="02020603050405020304" pitchFamily="18" charset="0"/>
              </a:rPr>
              <a:t>cardiac muscle</a:t>
            </a:r>
            <a:r>
              <a:rPr lang="en-US" sz="2400" dirty="0" smtClean="0">
                <a:latin typeface="Times New Roman" panose="02020603050405020304" pitchFamily="18" charset="0"/>
                <a:cs typeface="Times New Roman" panose="02020603050405020304" pitchFamily="18" charset="0"/>
              </a:rPr>
              <a:t>.</a:t>
            </a:r>
            <a:r>
              <a:rPr lang="en-US" altLang="en-US" sz="2400" dirty="0" smtClean="0">
                <a:latin typeface="Times New Roman" pitchFamily="18" charset="0"/>
                <a:cs typeface="Times New Roman" pitchFamily="18" charset="0"/>
              </a:rPr>
              <a:t> The phosphoric acid is attached to </a:t>
            </a:r>
            <a:r>
              <a:rPr lang="en-US" altLang="en-US" sz="2400" dirty="0" err="1" smtClean="0">
                <a:latin typeface="Times New Roman" pitchFamily="18" charset="0"/>
                <a:cs typeface="Times New Roman" pitchFamily="18" charset="0"/>
              </a:rPr>
              <a:t>choline</a:t>
            </a:r>
            <a:r>
              <a:rPr lang="en-US" altLang="en-US" sz="2400" dirty="0" smtClean="0">
                <a:latin typeface="Times New Roman" pitchFamily="18" charset="0"/>
                <a:cs typeface="Times New Roman" pitchFamily="18" charset="0"/>
              </a:rPr>
              <a:t> or ethanolamine. </a:t>
            </a:r>
            <a:endParaRPr lang="en-US" sz="2400" dirty="0" smtClean="0">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
              <a:defRPr/>
            </a:pPr>
            <a:r>
              <a:rPr lang="en-US" sz="2400" dirty="0" smtClean="0">
                <a:latin typeface="Times New Roman" panose="02020603050405020304" pitchFamily="18" charset="0"/>
                <a:cs typeface="Times New Roman" panose="02020603050405020304" pitchFamily="18" charset="0"/>
              </a:rPr>
              <a:t>Platelet </a:t>
            </a:r>
            <a:r>
              <a:rPr lang="en-US" sz="2400" dirty="0" smtClean="0">
                <a:latin typeface="Times New Roman" panose="02020603050405020304" pitchFamily="18" charset="0"/>
                <a:cs typeface="Times New Roman" panose="02020603050405020304" pitchFamily="18" charset="0"/>
              </a:rPr>
              <a:t>activating </a:t>
            </a:r>
            <a:r>
              <a:rPr lang="en-US" sz="2400" dirty="0" smtClean="0">
                <a:latin typeface="Times New Roman" panose="02020603050405020304" pitchFamily="18" charset="0"/>
                <a:cs typeface="Times New Roman" panose="02020603050405020304" pitchFamily="18" charset="0"/>
              </a:rPr>
              <a:t>factor (PAF) is a </a:t>
            </a:r>
            <a:r>
              <a:rPr lang="en-US" sz="2400" dirty="0" err="1" smtClean="0">
                <a:latin typeface="Times New Roman" panose="02020603050405020304" pitchFamily="18" charset="0"/>
                <a:cs typeface="Times New Roman" panose="02020603050405020304" pitchFamily="18" charset="0"/>
              </a:rPr>
              <a:t>plasmalogen</a:t>
            </a:r>
            <a:r>
              <a:rPr lang="en-US" sz="2400" dirty="0" smtClean="0">
                <a:latin typeface="Times New Roman" panose="02020603050405020304" pitchFamily="18" charset="0"/>
                <a:cs typeface="Times New Roman" panose="02020603050405020304" pitchFamily="18" charset="0"/>
              </a:rPr>
              <a:t> and involved in platelet aggregation </a:t>
            </a:r>
          </a:p>
          <a:p>
            <a:pPr algn="just" eaLnBrk="1" hangingPunct="1">
              <a:spcBef>
                <a:spcPts val="575"/>
              </a:spcBef>
              <a:spcAft>
                <a:spcPts val="1000"/>
              </a:spcAft>
            </a:pPr>
            <a:r>
              <a:rPr lang="en-US" altLang="en-US" sz="2400" dirty="0" err="1" smtClean="0">
                <a:latin typeface="Times New Roman" pitchFamily="18" charset="0"/>
                <a:cs typeface="Times New Roman" pitchFamily="18" charset="0"/>
              </a:rPr>
              <a:t>Plasmalogens</a:t>
            </a:r>
            <a:r>
              <a:rPr lang="en-US" altLang="en-US" sz="2400" dirty="0" smtClean="0">
                <a:latin typeface="Times New Roman" pitchFamily="18" charset="0"/>
                <a:cs typeface="Times New Roman" pitchFamily="18" charset="0"/>
              </a:rPr>
              <a:t> </a:t>
            </a:r>
            <a:r>
              <a:rPr lang="en-US" altLang="en-US" sz="2400" dirty="0">
                <a:latin typeface="Times New Roman" pitchFamily="18" charset="0"/>
                <a:cs typeface="Times New Roman" pitchFamily="18" charset="0"/>
              </a:rPr>
              <a:t>are found in </a:t>
            </a:r>
            <a:r>
              <a:rPr lang="en-US" altLang="en-US" sz="2400" dirty="0" err="1">
                <a:latin typeface="Times New Roman" pitchFamily="18" charset="0"/>
                <a:cs typeface="Times New Roman" pitchFamily="18" charset="0"/>
              </a:rPr>
              <a:t>biomembranes</a:t>
            </a:r>
            <a:r>
              <a:rPr lang="en-US" altLang="en-US" sz="2400" dirty="0">
                <a:latin typeface="Times New Roman" pitchFamily="18" charset="0"/>
                <a:cs typeface="Times New Roman" pitchFamily="18" charset="0"/>
              </a:rPr>
              <a:t> in brain and muscle.</a:t>
            </a:r>
          </a:p>
        </p:txBody>
      </p:sp>
      <p:pic>
        <p:nvPicPr>
          <p:cNvPr id="61443" name="Picture 1"/>
          <p:cNvPicPr>
            <a:picLocks noChangeAspect="1"/>
          </p:cNvPicPr>
          <p:nvPr/>
        </p:nvPicPr>
        <p:blipFill>
          <a:blip r:embed="rId2"/>
          <a:srcRect/>
          <a:stretch>
            <a:fillRect/>
          </a:stretch>
        </p:blipFill>
        <p:spPr bwMode="auto">
          <a:xfrm>
            <a:off x="533400" y="4500570"/>
            <a:ext cx="8001000" cy="2000264"/>
          </a:xfrm>
          <a:prstGeom prst="rect">
            <a:avLst/>
          </a:prstGeom>
          <a:noFill/>
          <a:ln w="9525">
            <a:noFill/>
            <a:miter lim="800000"/>
            <a:headEnd/>
            <a:tailEnd/>
          </a:ln>
        </p:spPr>
      </p:pic>
      <p:sp>
        <p:nvSpPr>
          <p:cNvPr id="9" name="Rectangle 8"/>
          <p:cNvSpPr/>
          <p:nvPr/>
        </p:nvSpPr>
        <p:spPr>
          <a:xfrm>
            <a:off x="0" y="0"/>
            <a:ext cx="9144000" cy="688975"/>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5738" eaLnBrk="1" hangingPunct="1">
              <a:defRPr/>
            </a:pPr>
            <a:r>
              <a:rPr lang="en-US" altLang="en-US" sz="2800" b="1" dirty="0" err="1">
                <a:solidFill>
                  <a:schemeClr val="bg1"/>
                </a:solidFill>
                <a:latin typeface="Times New Roman" pitchFamily="18" charset="0"/>
                <a:cs typeface="Times New Roman" pitchFamily="18" charset="0"/>
              </a:rPr>
              <a:t>Plasmalogens</a:t>
            </a:r>
            <a:endParaRPr lang="en-US" altLang="en-US" sz="2800" dirty="0">
              <a:solidFill>
                <a:schemeClr val="bg1"/>
              </a:solidFill>
              <a:latin typeface="Times New Roman" pitchFamily="18" charset="0"/>
              <a:cs typeface="Times New Roman" pitchFamily="18" charset="0"/>
            </a:endParaRPr>
          </a:p>
        </p:txBody>
      </p:sp>
      <p:cxnSp>
        <p:nvCxnSpPr>
          <p:cNvPr id="13" name="Straight Connector 12"/>
          <p:cNvCxnSpPr/>
          <p:nvPr/>
        </p:nvCxnSpPr>
        <p:spPr>
          <a:xfrm>
            <a:off x="304800" y="6248400"/>
            <a:ext cx="853598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96350" cy="6400800"/>
          </a:xfrm>
        </p:spPr>
        <p:style>
          <a:lnRef idx="2">
            <a:schemeClr val="dk1"/>
          </a:lnRef>
          <a:fillRef idx="1">
            <a:schemeClr val="lt1"/>
          </a:fillRef>
          <a:effectRef idx="0">
            <a:schemeClr val="dk1"/>
          </a:effectRef>
          <a:fontRef idx="minor">
            <a:schemeClr val="dk1"/>
          </a:fontRef>
        </p:style>
        <p:txBody>
          <a:bodyPr>
            <a:normAutofit/>
          </a:bodyPr>
          <a:lstStyle/>
          <a:p>
            <a:r>
              <a:rPr lang="en-US" sz="5400" dirty="0" smtClean="0"/>
              <a:t>If you take Excess Fat ????</a:t>
            </a:r>
            <a:endParaRPr lang="en-US" sz="5400" dirty="0"/>
          </a:p>
        </p:txBody>
      </p:sp>
      <p:pic>
        <p:nvPicPr>
          <p:cNvPr id="5" name="Content Placeholder 3" descr="wat diet.gif"/>
          <p:cNvPicPr>
            <a:picLocks noChangeAspect="1"/>
          </p:cNvPicPr>
          <p:nvPr/>
        </p:nvPicPr>
        <p:blipFill>
          <a:blip r:embed="rId2" cstate="print"/>
          <a:stretch>
            <a:fillRect/>
          </a:stretch>
        </p:blipFill>
        <p:spPr>
          <a:xfrm>
            <a:off x="34636" y="2286000"/>
            <a:ext cx="4323050" cy="4343400"/>
          </a:xfrm>
          <a:prstGeom prst="rect">
            <a:avLst/>
          </a:prstGeom>
        </p:spPr>
      </p:pic>
      <p:pic>
        <p:nvPicPr>
          <p:cNvPr id="6148" name="Picture 4" descr="http://freedomborn.files.wordpress.com/2013/09/food-groups-1.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4876" y="2286000"/>
            <a:ext cx="4333874" cy="4419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831148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body" idx="1"/>
          </p:nvPr>
        </p:nvSpPr>
        <p:spPr>
          <a:xfrm>
            <a:off x="381000" y="533400"/>
            <a:ext cx="8534400" cy="6096000"/>
          </a:xfrm>
        </p:spPr>
        <p:txBody>
          <a:bodyPr/>
          <a:lstStyle/>
          <a:p>
            <a:pPr eaLnBrk="1" hangingPunct="1">
              <a:buFontTx/>
              <a:buNone/>
            </a:pP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Sphingophospholipids</a:t>
            </a:r>
            <a:endParaRPr lang="en-US" altLang="en-US" b="1" dirty="0" smtClean="0">
              <a:solidFill>
                <a:srgbClr val="FF0000"/>
              </a:solidFill>
              <a:latin typeface="Times New Roman" pitchFamily="18" charset="0"/>
              <a:cs typeface="Times New Roman" pitchFamily="18" charset="0"/>
            </a:endParaRPr>
          </a:p>
          <a:p>
            <a:pPr eaLnBrk="1" hangingPunct="1">
              <a:buFontTx/>
              <a:buNone/>
            </a:pPr>
            <a:endParaRPr lang="en-US" altLang="en-US" dirty="0" smtClean="0">
              <a:solidFill>
                <a:srgbClr val="FF0000"/>
              </a:solidFill>
              <a:latin typeface="Times New Roman" pitchFamily="18" charset="0"/>
              <a:cs typeface="Times New Roman" pitchFamily="18" charset="0"/>
            </a:endParaRPr>
          </a:p>
          <a:p>
            <a:pPr eaLnBrk="1" hangingPunct="1">
              <a:lnSpc>
                <a:spcPct val="150000"/>
              </a:lnSpc>
              <a:buFont typeface="Wingdings" pitchFamily="2" charset="2"/>
              <a:buChar char="§"/>
            </a:pPr>
            <a:r>
              <a:rPr lang="en-IN" dirty="0" smtClean="0">
                <a:latin typeface="Times New Roman" pitchFamily="18" charset="0"/>
                <a:cs typeface="Times New Roman" pitchFamily="18" charset="0"/>
              </a:rPr>
              <a:t>Alcohol </a:t>
            </a:r>
            <a:r>
              <a:rPr lang="en-IN" i="1" dirty="0" err="1" smtClean="0">
                <a:solidFill>
                  <a:srgbClr val="0070C0"/>
                </a:solidFill>
                <a:latin typeface="Times New Roman" pitchFamily="18" charset="0"/>
                <a:cs typeface="Times New Roman" pitchFamily="18" charset="0"/>
              </a:rPr>
              <a:t>sphingosine</a:t>
            </a:r>
            <a:r>
              <a:rPr lang="en-IN" i="1" dirty="0" smtClean="0">
                <a:solidFill>
                  <a:srgbClr val="0070C0"/>
                </a:solidFill>
                <a:latin typeface="Times New Roman" pitchFamily="18" charset="0"/>
                <a:cs typeface="Times New Roman" pitchFamily="18" charset="0"/>
              </a:rPr>
              <a:t> </a:t>
            </a:r>
            <a:r>
              <a:rPr lang="en-IN" dirty="0" smtClean="0">
                <a:latin typeface="Times New Roman" pitchFamily="18" charset="0"/>
                <a:cs typeface="Times New Roman" pitchFamily="18" charset="0"/>
              </a:rPr>
              <a:t>an amino alcohol instead of glycerol. </a:t>
            </a:r>
          </a:p>
          <a:p>
            <a:pPr eaLnBrk="1" hangingPunct="1">
              <a:lnSpc>
                <a:spcPct val="150000"/>
              </a:lnSpc>
              <a:buFont typeface="Wingdings" pitchFamily="2" charset="2"/>
              <a:buChar char="§"/>
            </a:pPr>
            <a:endParaRPr lang="en-IN" dirty="0" smtClean="0">
              <a:latin typeface="Times New Roman" pitchFamily="18" charset="0"/>
              <a:cs typeface="Times New Roman" pitchFamily="18" charset="0"/>
            </a:endParaRPr>
          </a:p>
          <a:p>
            <a:pPr eaLnBrk="1" hangingPunct="1">
              <a:lnSpc>
                <a:spcPct val="150000"/>
              </a:lnSpc>
              <a:buFont typeface="Wingdings" pitchFamily="2" charset="2"/>
              <a:buChar char="§"/>
            </a:pPr>
            <a:r>
              <a:rPr lang="en-US" dirty="0" smtClean="0">
                <a:latin typeface="Times New Roman" pitchFamily="18" charset="0"/>
                <a:cs typeface="Times New Roman" pitchFamily="18" charset="0"/>
              </a:rPr>
              <a:t>Amino group of the </a:t>
            </a:r>
            <a:r>
              <a:rPr lang="en-US" dirty="0" err="1" smtClean="0">
                <a:latin typeface="Times New Roman" pitchFamily="18" charset="0"/>
                <a:cs typeface="Times New Roman" pitchFamily="18" charset="0"/>
              </a:rPr>
              <a:t>sphingosine</a:t>
            </a:r>
            <a:r>
              <a:rPr lang="en-US" dirty="0" smtClean="0">
                <a:latin typeface="Times New Roman" pitchFamily="18" charset="0"/>
                <a:cs typeface="Times New Roman" pitchFamily="18" charset="0"/>
              </a:rPr>
              <a:t> is linked to a fatty acid to yield </a:t>
            </a:r>
            <a:r>
              <a:rPr lang="en-US" dirty="0" err="1" smtClean="0">
                <a:solidFill>
                  <a:srgbClr val="0070C0"/>
                </a:solidFill>
                <a:latin typeface="Times New Roman" pitchFamily="18" charset="0"/>
                <a:cs typeface="Times New Roman" pitchFamily="18" charset="0"/>
              </a:rPr>
              <a:t>ceramide</a:t>
            </a:r>
            <a:r>
              <a:rPr lang="en-US" dirty="0" smtClean="0">
                <a:solidFill>
                  <a:srgbClr val="0070C0"/>
                </a:solidFill>
                <a:latin typeface="Times New Roman" pitchFamily="18" charset="0"/>
                <a:cs typeface="Times New Roman" pitchFamily="18" charset="0"/>
              </a:rPr>
              <a:t>.</a:t>
            </a:r>
          </a:p>
          <a:p>
            <a:pPr eaLnBrk="1" hangingPunct="1">
              <a:buFontTx/>
              <a:buNone/>
            </a:pPr>
            <a:r>
              <a:rPr lang="en-US" altLang="en-US" sz="2000" b="1" dirty="0" smtClean="0"/>
              <a:t>    </a:t>
            </a:r>
            <a:endParaRPr lang="en-US" altLang="en-US" dirty="0" smtClean="0">
              <a:solidFill>
                <a:schemeClr val="accent2"/>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393700" y="304800"/>
            <a:ext cx="8293100" cy="5334000"/>
          </a:xfrm>
          <a:prstGeom prst="rect">
            <a:avLst/>
          </a:prstGeom>
          <a:noFill/>
          <a:ln w="9525">
            <a:noFill/>
            <a:miter lim="800000"/>
            <a:headEnd/>
            <a:tailEnd/>
          </a:ln>
          <a:effectLst/>
        </p:spPr>
      </p:pic>
      <p:sp>
        <p:nvSpPr>
          <p:cNvPr id="86019" name="Rectangle 3"/>
          <p:cNvSpPr>
            <a:spLocks noChangeArrowheads="1"/>
          </p:cNvSpPr>
          <p:nvPr/>
        </p:nvSpPr>
        <p:spPr bwMode="auto">
          <a:xfrm>
            <a:off x="609600" y="6019800"/>
            <a:ext cx="7772400" cy="461963"/>
          </a:xfrm>
          <a:prstGeom prst="rect">
            <a:avLst/>
          </a:prstGeom>
          <a:noFill/>
          <a:ln w="9525">
            <a:noFill/>
            <a:miter lim="800000"/>
            <a:headEnd/>
            <a:tailEnd/>
          </a:ln>
        </p:spPr>
        <p:txBody>
          <a:bodyPr>
            <a:spAutoFit/>
          </a:bodyPr>
          <a:lstStyle/>
          <a:p>
            <a:pPr algn="ctr"/>
            <a:r>
              <a:rPr lang="en-US" sz="2400" b="1">
                <a:latin typeface="Times New Roman" pitchFamily="18" charset="0"/>
                <a:cs typeface="Times New Roman" pitchFamily="18" charset="0"/>
              </a:rPr>
              <a:t>Figure 4.12: </a:t>
            </a:r>
            <a:r>
              <a:rPr lang="en-US" sz="2400">
                <a:latin typeface="Times New Roman" pitchFamily="18" charset="0"/>
                <a:cs typeface="Times New Roman" pitchFamily="18" charset="0"/>
              </a:rPr>
              <a:t>Structure of sphingomyelin</a:t>
            </a:r>
            <a:r>
              <a:rPr lang="en-US"/>
              <a: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a:blip r:embed="rId2"/>
          <a:srcRect/>
          <a:stretch>
            <a:fillRect/>
          </a:stretch>
        </p:blipFill>
        <p:spPr bwMode="auto">
          <a:xfrm>
            <a:off x="2681288" y="1533525"/>
            <a:ext cx="3781425" cy="3790950"/>
          </a:xfrm>
          <a:prstGeom prst="rect">
            <a:avLst/>
          </a:prstGeom>
          <a:noFill/>
          <a:ln w="9525">
            <a:noFill/>
            <a:miter lim="800000"/>
            <a:headEnd/>
            <a:tailEnd/>
          </a:ln>
          <a:effectLst/>
        </p:spPr>
      </p:pic>
      <p:sp>
        <p:nvSpPr>
          <p:cNvPr id="87044" name="Rectangle 3"/>
          <p:cNvSpPr>
            <a:spLocks noChangeArrowheads="1"/>
          </p:cNvSpPr>
          <p:nvPr/>
        </p:nvSpPr>
        <p:spPr bwMode="auto">
          <a:xfrm>
            <a:off x="990600" y="5715000"/>
            <a:ext cx="7924800" cy="461963"/>
          </a:xfrm>
          <a:prstGeom prst="rect">
            <a:avLst/>
          </a:prstGeom>
          <a:noFill/>
          <a:ln w="9525">
            <a:noFill/>
            <a:miter lim="800000"/>
            <a:headEnd/>
            <a:tailEnd/>
          </a:ln>
        </p:spPr>
        <p:txBody>
          <a:bodyPr>
            <a:spAutoFit/>
          </a:bodyPr>
          <a:lstStyle/>
          <a:p>
            <a:pPr algn="ctr"/>
            <a:r>
              <a:rPr lang="en-US" sz="2400" b="1">
                <a:latin typeface="Times New Roman" pitchFamily="18" charset="0"/>
                <a:cs typeface="Times New Roman" pitchFamily="18" charset="0"/>
              </a:rPr>
              <a:t>Figure 4.13: </a:t>
            </a:r>
            <a:r>
              <a:rPr lang="en-US" sz="2400">
                <a:latin typeface="Times New Roman" pitchFamily="18" charset="0"/>
                <a:cs typeface="Times New Roman" pitchFamily="18" charset="0"/>
              </a:rPr>
              <a:t>Schematic structure of ceramide</a:t>
            </a:r>
            <a:r>
              <a:rPr lang="en-US"/>
              <a: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body" idx="1"/>
          </p:nvPr>
        </p:nvSpPr>
        <p:spPr>
          <a:xfrm>
            <a:off x="457200" y="838200"/>
            <a:ext cx="8077200" cy="4876800"/>
          </a:xfrm>
        </p:spPr>
        <p:txBody>
          <a:bodyPr/>
          <a:lstStyle/>
          <a:p>
            <a:pPr eaLnBrk="1" hangingPunct="1">
              <a:lnSpc>
                <a:spcPct val="150000"/>
              </a:lnSpc>
              <a:buFont typeface="Wingdings" pitchFamily="2" charset="2"/>
              <a:buChar char="§"/>
            </a:pPr>
            <a:endParaRPr lang="en-IN" dirty="0" smtClean="0">
              <a:latin typeface="Times New Roman" pitchFamily="18" charset="0"/>
              <a:cs typeface="Times New Roman" pitchFamily="18" charset="0"/>
            </a:endParaRPr>
          </a:p>
          <a:p>
            <a:pPr algn="just" eaLnBrk="1" hangingPunct="1">
              <a:lnSpc>
                <a:spcPct val="150000"/>
              </a:lnSpc>
              <a:buFont typeface="Wingdings" pitchFamily="2" charset="2"/>
              <a:buChar char="§"/>
            </a:pPr>
            <a:r>
              <a:rPr lang="en-IN" dirty="0" err="1" smtClean="0">
                <a:latin typeface="Times New Roman" pitchFamily="18" charset="0"/>
                <a:cs typeface="Times New Roman" pitchFamily="18" charset="0"/>
              </a:rPr>
              <a:t>Sphingomyelin</a:t>
            </a:r>
            <a:r>
              <a:rPr lang="en-IN" dirty="0" smtClean="0">
                <a:latin typeface="Times New Roman" pitchFamily="18" charset="0"/>
                <a:cs typeface="Times New Roman" pitchFamily="18" charset="0"/>
              </a:rPr>
              <a:t> is one of the principal structural lipids of membranes of nerve tissue.</a:t>
            </a:r>
          </a:p>
          <a:p>
            <a:pPr algn="just" eaLnBrk="1" hangingPunct="1">
              <a:lnSpc>
                <a:spcPct val="150000"/>
              </a:lnSpc>
              <a:buFont typeface="Wingdings" pitchFamily="2" charset="2"/>
              <a:buChar char="§"/>
            </a:pPr>
            <a:r>
              <a:rPr lang="en-IN" dirty="0" smtClean="0">
                <a:latin typeface="Times New Roman" pitchFamily="18" charset="0"/>
                <a:cs typeface="Times New Roman" pitchFamily="18" charset="0"/>
              </a:rPr>
              <a:t> </a:t>
            </a:r>
            <a:r>
              <a:rPr lang="en-IN" dirty="0" err="1" smtClean="0">
                <a:latin typeface="Times New Roman" pitchFamily="18" charset="0"/>
                <a:cs typeface="Times New Roman" pitchFamily="18" charset="0"/>
              </a:rPr>
              <a:t>Sphingomyelin</a:t>
            </a:r>
            <a:r>
              <a:rPr lang="en-US" altLang="en-US" dirty="0" smtClean="0">
                <a:latin typeface="Times New Roman" pitchFamily="18" charset="0"/>
                <a:cs typeface="Times New Roman" pitchFamily="18" charset="0"/>
              </a:rPr>
              <a:t> act as electrical insulators around nerve fibers</a:t>
            </a:r>
            <a:r>
              <a:rPr lang="en-IN" dirty="0" smtClean="0">
                <a:latin typeface="Times New Roman" pitchFamily="18" charset="0"/>
                <a:cs typeface="Times New Roman" pitchFamily="18" charset="0"/>
              </a:rPr>
              <a:t>. </a:t>
            </a:r>
            <a:endParaRPr lang="en-US" altLang="en-US" dirty="0" smtClean="0">
              <a:latin typeface="Times New Roman" pitchFamily="18" charset="0"/>
              <a:cs typeface="Times New Roman" pitchFamily="18" charset="0"/>
            </a:endParaRPr>
          </a:p>
          <a:p>
            <a:pPr eaLnBrk="1" hangingPunct="1">
              <a:buFontTx/>
              <a:buNone/>
            </a:pPr>
            <a:r>
              <a:rPr lang="en-US" altLang="en-US" sz="2000" b="1" dirty="0" smtClean="0"/>
              <a:t>    </a:t>
            </a:r>
            <a:endParaRPr lang="en-US" altLang="en-US" dirty="0" smtClean="0">
              <a:solidFill>
                <a:schemeClr val="accent2"/>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sp>
        <p:nvSpPr>
          <p:cNvPr id="14339" name="Content Placeholder 2"/>
          <p:cNvSpPr>
            <a:spLocks noGrp="1"/>
          </p:cNvSpPr>
          <p:nvPr>
            <p:ph idx="1"/>
          </p:nvPr>
        </p:nvSpPr>
        <p:spPr>
          <a:xfrm>
            <a:off x="214282" y="142852"/>
            <a:ext cx="8786874" cy="6500858"/>
          </a:xfrm>
        </p:spPr>
        <p:style>
          <a:lnRef idx="2">
            <a:schemeClr val="dk1"/>
          </a:lnRef>
          <a:fillRef idx="1">
            <a:schemeClr val="lt1"/>
          </a:fillRef>
          <a:effectRef idx="0">
            <a:schemeClr val="dk1"/>
          </a:effectRef>
          <a:fontRef idx="minor">
            <a:schemeClr val="dk1"/>
          </a:fontRef>
        </p:style>
        <p:txBody>
          <a:bodyPr>
            <a:normAutofit/>
          </a:bodyPr>
          <a:lstStyle/>
          <a:p>
            <a:r>
              <a:rPr lang="en-US" dirty="0" smtClean="0"/>
              <a:t>When </a:t>
            </a:r>
            <a:r>
              <a:rPr lang="en-US" dirty="0" err="1" smtClean="0"/>
              <a:t>sphingosine</a:t>
            </a:r>
            <a:r>
              <a:rPr lang="en-US" dirty="0" smtClean="0"/>
              <a:t> + Fatty acid = </a:t>
            </a:r>
            <a:r>
              <a:rPr lang="en-US" dirty="0" err="1" smtClean="0"/>
              <a:t>ceramide</a:t>
            </a:r>
            <a:endParaRPr lang="en-US" dirty="0" smtClean="0"/>
          </a:p>
          <a:p>
            <a:r>
              <a:rPr lang="en-US" dirty="0" smtClean="0"/>
              <a:t>‘</a:t>
            </a:r>
            <a:r>
              <a:rPr lang="en-US" dirty="0" err="1" smtClean="0"/>
              <a:t>Sphingomylinase</a:t>
            </a:r>
            <a:r>
              <a:rPr lang="en-US" dirty="0" smtClean="0"/>
              <a:t>’ is an enzyme hydrolyze </a:t>
            </a:r>
            <a:r>
              <a:rPr lang="en-US" dirty="0" err="1" smtClean="0"/>
              <a:t>esphingomylin</a:t>
            </a:r>
            <a:r>
              <a:rPr lang="en-US" dirty="0" smtClean="0"/>
              <a:t> in to </a:t>
            </a:r>
            <a:r>
              <a:rPr lang="en-US" dirty="0" err="1" smtClean="0"/>
              <a:t>ceramide</a:t>
            </a:r>
            <a:r>
              <a:rPr lang="en-US" dirty="0" smtClean="0"/>
              <a:t> and </a:t>
            </a:r>
            <a:r>
              <a:rPr lang="en-US" dirty="0" err="1" smtClean="0"/>
              <a:t>phosphoryl</a:t>
            </a:r>
            <a:r>
              <a:rPr lang="en-US" dirty="0" smtClean="0"/>
              <a:t> </a:t>
            </a:r>
            <a:r>
              <a:rPr lang="en-US" dirty="0" err="1" smtClean="0"/>
              <a:t>choline</a:t>
            </a:r>
            <a:r>
              <a:rPr lang="en-US" dirty="0" smtClean="0"/>
              <a:t>.</a:t>
            </a:r>
          </a:p>
          <a:p>
            <a:r>
              <a:rPr lang="en-US" dirty="0" smtClean="0"/>
              <a:t>Clinical: deficiency of ‘</a:t>
            </a:r>
            <a:r>
              <a:rPr lang="en-US" dirty="0" err="1" smtClean="0"/>
              <a:t>Sphingomylinase</a:t>
            </a:r>
            <a:r>
              <a:rPr lang="en-US" dirty="0" smtClean="0"/>
              <a:t>’ leads </a:t>
            </a:r>
            <a:r>
              <a:rPr lang="en-US" u="sng" dirty="0" smtClean="0"/>
              <a:t>to </a:t>
            </a:r>
            <a:r>
              <a:rPr lang="en-US" u="sng" dirty="0" smtClean="0">
                <a:solidFill>
                  <a:schemeClr val="tx1"/>
                </a:solidFill>
              </a:rPr>
              <a:t>‘</a:t>
            </a:r>
            <a:r>
              <a:rPr lang="en-US" u="sng" dirty="0" err="1" smtClean="0">
                <a:solidFill>
                  <a:schemeClr val="tx1"/>
                </a:solidFill>
              </a:rPr>
              <a:t>Niemann</a:t>
            </a:r>
            <a:r>
              <a:rPr lang="en-US" u="sng" dirty="0" smtClean="0">
                <a:solidFill>
                  <a:schemeClr val="tx1"/>
                </a:solidFill>
              </a:rPr>
              <a:t>-pick disease’</a:t>
            </a:r>
            <a:r>
              <a:rPr lang="en-US" dirty="0" smtClean="0">
                <a:solidFill>
                  <a:schemeClr val="tx1"/>
                </a:solidFill>
              </a:rPr>
              <a:t>. C</a:t>
            </a:r>
            <a:r>
              <a:rPr lang="en-US" dirty="0" smtClean="0"/>
              <a:t>hildren are affected</a:t>
            </a:r>
          </a:p>
          <a:p>
            <a:r>
              <a:rPr lang="en-US" dirty="0" smtClean="0"/>
              <a:t>Symptoms:</a:t>
            </a:r>
          </a:p>
          <a:p>
            <a:r>
              <a:rPr lang="en-US" dirty="0" err="1" smtClean="0"/>
              <a:t>Hepatomegali</a:t>
            </a:r>
            <a:endParaRPr lang="en-US" dirty="0" smtClean="0"/>
          </a:p>
          <a:p>
            <a:r>
              <a:rPr lang="en-US" dirty="0" err="1" smtClean="0"/>
              <a:t>Splenomegali</a:t>
            </a:r>
            <a:endParaRPr lang="en-US" dirty="0" smtClean="0"/>
          </a:p>
          <a:p>
            <a:r>
              <a:rPr lang="en-US" dirty="0" smtClean="0"/>
              <a:t>Mental </a:t>
            </a:r>
            <a:r>
              <a:rPr lang="en-US" dirty="0" err="1" smtClean="0"/>
              <a:t>retradation</a:t>
            </a:r>
            <a:r>
              <a:rPr lang="en-US" dirty="0" smtClean="0"/>
              <a:t>. </a:t>
            </a:r>
          </a:p>
          <a:p>
            <a:endParaRPr lang="en-US" dirty="0" smtClean="0"/>
          </a:p>
          <a:p>
            <a:endParaRPr lang="en-US" dirty="0" smtClean="0"/>
          </a:p>
        </p:txBody>
      </p:sp>
      <p:pic>
        <p:nvPicPr>
          <p:cNvPr id="1434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00826" y="3733800"/>
            <a:ext cx="2262174"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3733800"/>
            <a:ext cx="21336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763465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body" idx="1"/>
          </p:nvPr>
        </p:nvSpPr>
        <p:spPr>
          <a:xfrm>
            <a:off x="457200" y="152400"/>
            <a:ext cx="8458200" cy="6553200"/>
          </a:xfrm>
        </p:spPr>
        <p:txBody>
          <a:bodyPr/>
          <a:lstStyle/>
          <a:p>
            <a:pPr algn="ctr" eaLnBrk="1" hangingPunct="1">
              <a:lnSpc>
                <a:spcPct val="150000"/>
              </a:lnSpc>
              <a:buFontTx/>
              <a:buNone/>
            </a:pPr>
            <a:r>
              <a:rPr lang="en-US" altLang="en-US" b="1" dirty="0" smtClean="0">
                <a:latin typeface="Times New Roman" pitchFamily="18" charset="0"/>
                <a:cs typeface="Times New Roman" pitchFamily="18" charset="0"/>
              </a:rPr>
              <a:t>    </a:t>
            </a:r>
            <a:r>
              <a:rPr lang="en-US" altLang="en-US" b="1" dirty="0" smtClean="0">
                <a:solidFill>
                  <a:srgbClr val="0070C0"/>
                </a:solidFill>
                <a:latin typeface="Times New Roman" pitchFamily="18" charset="0"/>
                <a:cs typeface="Times New Roman" pitchFamily="18" charset="0"/>
              </a:rPr>
              <a:t>Functions Of Phospholipids</a:t>
            </a:r>
            <a:endParaRPr lang="en-US" altLang="en-US" b="1" dirty="0" smtClean="0">
              <a:solidFill>
                <a:schemeClr val="accent2"/>
              </a:solidFill>
              <a:latin typeface="Times New Roman" pitchFamily="18" charset="0"/>
              <a:cs typeface="Times New Roman" pitchFamily="18" charset="0"/>
            </a:endParaRPr>
          </a:p>
          <a:p>
            <a:pPr marL="514350" indent="-514350" algn="just">
              <a:lnSpc>
                <a:spcPct val="150000"/>
              </a:lnSpc>
            </a:pPr>
            <a:r>
              <a:rPr lang="en-US" altLang="en-US" dirty="0" smtClean="0">
                <a:latin typeface="Times New Roman" pitchFamily="18" charset="0"/>
                <a:cs typeface="Times New Roman" pitchFamily="18" charset="0"/>
              </a:rPr>
              <a:t> Major lipid constituents of cellular membranes</a:t>
            </a:r>
          </a:p>
          <a:p>
            <a:pPr marL="514350" indent="-514350" algn="just">
              <a:lnSpc>
                <a:spcPct val="150000"/>
              </a:lnSpc>
            </a:pPr>
            <a:r>
              <a:rPr lang="en-US" altLang="en-US" dirty="0" smtClean="0">
                <a:latin typeface="Times New Roman" pitchFamily="18" charset="0"/>
                <a:cs typeface="Times New Roman" pitchFamily="18" charset="0"/>
              </a:rPr>
              <a:t> Regulate </a:t>
            </a:r>
            <a:r>
              <a:rPr lang="en-US" altLang="en-US" b="1" i="1" dirty="0" smtClean="0">
                <a:latin typeface="Times New Roman" pitchFamily="18" charset="0"/>
                <a:cs typeface="Times New Roman" pitchFamily="18" charset="0"/>
              </a:rPr>
              <a:t>permeability of membranes</a:t>
            </a:r>
            <a:r>
              <a:rPr lang="en-US" altLang="en-US" b="1" dirty="0" smtClean="0">
                <a:latin typeface="Times New Roman" pitchFamily="18" charset="0"/>
                <a:cs typeface="Times New Roman" pitchFamily="18" charset="0"/>
              </a:rPr>
              <a:t> </a:t>
            </a:r>
            <a:r>
              <a:rPr lang="en-US" altLang="en-US" dirty="0" smtClean="0">
                <a:latin typeface="Times New Roman" pitchFamily="18" charset="0"/>
                <a:cs typeface="Times New Roman" pitchFamily="18" charset="0"/>
              </a:rPr>
              <a:t>and activation of some membrane bound enzymes</a:t>
            </a:r>
          </a:p>
          <a:p>
            <a:pPr marL="514350" indent="-514350" algn="just">
              <a:lnSpc>
                <a:spcPct val="150000"/>
              </a:lnSpc>
            </a:pPr>
            <a:r>
              <a:rPr lang="en-US" altLang="en-US" dirty="0" err="1" smtClean="0">
                <a:latin typeface="Times New Roman" pitchFamily="18" charset="0"/>
                <a:cs typeface="Times New Roman" pitchFamily="18" charset="0"/>
              </a:rPr>
              <a:t>Sphingomyelin</a:t>
            </a:r>
            <a:r>
              <a:rPr lang="en-US" altLang="en-US" dirty="0" smtClean="0">
                <a:latin typeface="Times New Roman" pitchFamily="18" charset="0"/>
                <a:cs typeface="Times New Roman" pitchFamily="18" charset="0"/>
              </a:rPr>
              <a:t> act as electrical insulators around nerve fibers.</a:t>
            </a:r>
          </a:p>
          <a:p>
            <a:pPr marL="514350" indent="-514350" algn="just">
              <a:lnSpc>
                <a:spcPct val="150000"/>
              </a:lnSpc>
            </a:pPr>
            <a:r>
              <a:rPr lang="en-US" dirty="0" smtClean="0">
                <a:latin typeface="Times New Roman" pitchFamily="18" charset="0"/>
                <a:cs typeface="Times New Roman" pitchFamily="18" charset="0"/>
              </a:rPr>
              <a:t>Constituent of lipo­proteins.</a:t>
            </a:r>
          </a:p>
          <a:p>
            <a:pPr eaLnBrk="1" hangingPunct="1">
              <a:lnSpc>
                <a:spcPct val="150000"/>
              </a:lnSpc>
              <a:buFont typeface="Wingdings" pitchFamily="2" charset="2"/>
              <a:buChar char="§"/>
            </a:pPr>
            <a:endParaRPr lang="en-US" altLang="en-US" dirty="0" smtClean="0">
              <a:latin typeface="Times New Roman" pitchFamily="18" charset="0"/>
              <a:cs typeface="Times New Roman" pitchFamily="18" charset="0"/>
            </a:endParaRPr>
          </a:p>
          <a:p>
            <a:pPr eaLnBrk="1" hangingPunct="1">
              <a:lnSpc>
                <a:spcPct val="150000"/>
              </a:lnSpc>
              <a:buFontTx/>
              <a:buNone/>
            </a:pPr>
            <a:endParaRPr lang="en-US" altLang="en-US" sz="2400" b="1" dirty="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400800"/>
          </a:xfrm>
        </p:spPr>
        <p:txBody>
          <a:bodyPr/>
          <a:lstStyle/>
          <a:p>
            <a:pPr marL="514350" indent="-514350" algn="just">
              <a:lnSpc>
                <a:spcPct val="150000"/>
              </a:lnSpc>
              <a:defRPr/>
            </a:pPr>
            <a:r>
              <a:rPr lang="en-US" dirty="0" smtClean="0">
                <a:latin typeface="Times New Roman" panose="02020603050405020304" pitchFamily="18" charset="0"/>
                <a:cs typeface="Times New Roman" panose="02020603050405020304" pitchFamily="18" charset="0"/>
              </a:rPr>
              <a:t>Act as a </a:t>
            </a:r>
            <a:r>
              <a:rPr lang="en-US" b="1" i="1" dirty="0" smtClean="0">
                <a:latin typeface="Times New Roman" panose="02020603050405020304" pitchFamily="18" charset="0"/>
                <a:cs typeface="Times New Roman" panose="02020603050405020304" pitchFamily="18" charset="0"/>
              </a:rPr>
              <a:t>lipotropic factor</a:t>
            </a:r>
            <a:r>
              <a:rPr lang="en-US" i="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Lecithin represents a storage form of lipotropic factor choline and      methyl group</a:t>
            </a:r>
            <a:endParaRPr lang="en-US" dirty="0">
              <a:latin typeface="Times New Roman" panose="02020603050405020304" pitchFamily="18" charset="0"/>
              <a:cs typeface="Times New Roman" panose="02020603050405020304" pitchFamily="18" charset="0"/>
            </a:endParaRPr>
          </a:p>
          <a:p>
            <a:pPr marL="514350" indent="-514350" algn="just">
              <a:lnSpc>
                <a:spcPct val="150000"/>
              </a:lnSpc>
              <a:defRPr/>
            </a:pPr>
            <a:r>
              <a:rPr lang="en-US" dirty="0" smtClean="0">
                <a:latin typeface="Times New Roman" panose="02020603050405020304" pitchFamily="18" charset="0"/>
                <a:cs typeface="Times New Roman" panose="02020603050405020304" pitchFamily="18" charset="0"/>
              </a:rPr>
              <a:t>Good </a:t>
            </a:r>
            <a:r>
              <a:rPr lang="en-US" b="1" i="1" dirty="0" smtClean="0">
                <a:latin typeface="Times New Roman" panose="02020603050405020304" pitchFamily="18" charset="0"/>
                <a:cs typeface="Times New Roman" panose="02020603050405020304" pitchFamily="18" charset="0"/>
              </a:rPr>
              <a:t>emulsifying agents</a:t>
            </a:r>
            <a:r>
              <a:rPr lang="en-US" i="1" dirty="0" smtClean="0">
                <a:latin typeface="Times New Roman" panose="02020603050405020304" pitchFamily="18" charset="0"/>
                <a:cs typeface="Times New Roman" panose="02020603050405020304" pitchFamily="18" charset="0"/>
              </a:rPr>
              <a:t> and</a:t>
            </a:r>
            <a:r>
              <a:rPr lang="en-US" dirty="0" smtClean="0">
                <a:latin typeface="Times New Roman" panose="02020603050405020304" pitchFamily="18" charset="0"/>
                <a:cs typeface="Times New Roman" panose="02020603050405020304" pitchFamily="18" charset="0"/>
              </a:rPr>
              <a:t> help in  intestinal  absorption of lipids.</a:t>
            </a:r>
          </a:p>
          <a:p>
            <a:pPr marL="514350" indent="-514350" algn="just">
              <a:lnSpc>
                <a:spcPct val="150000"/>
              </a:lnSpc>
              <a:defRPr/>
            </a:pPr>
            <a:r>
              <a:rPr lang="en-US" b="1" dirty="0">
                <a:latin typeface="Calibri" panose="020F0502020204030204" pitchFamily="34" charset="0"/>
              </a:rPr>
              <a:t> </a:t>
            </a:r>
            <a:r>
              <a:rPr lang="en-US" dirty="0">
                <a:latin typeface="Times New Roman" panose="02020603050405020304" pitchFamily="18" charset="0"/>
                <a:cs typeface="Times New Roman" panose="02020603050405020304" pitchFamily="18" charset="0"/>
              </a:rPr>
              <a:t>Plasmalogens (platelet activating factor) involved in platelet aggregation. </a:t>
            </a:r>
          </a:p>
          <a:p>
            <a:pPr eaLnBrk="1" hangingPunct="1">
              <a:lnSpc>
                <a:spcPct val="150000"/>
              </a:lnSpc>
              <a:buFont typeface="Wingdings" panose="05000000000000000000" pitchFamily="2" charset="2"/>
              <a:buChar char="§"/>
              <a:defRPr/>
            </a:pPr>
            <a:endParaRPr lang="en-US" dirty="0" smtClean="0">
              <a:latin typeface="Times New Roman" panose="02020603050405020304" pitchFamily="18" charset="0"/>
              <a:cs typeface="Times New Roman" panose="02020603050405020304" pitchFamily="18" charset="0"/>
            </a:endParaRPr>
          </a:p>
          <a:p>
            <a:pPr marL="0" indent="0" eaLnBrk="1" hangingPunct="1">
              <a:lnSpc>
                <a:spcPct val="150000"/>
              </a:lnSpc>
              <a:buFontTx/>
              <a:buNone/>
              <a:defRPr/>
            </a:pPr>
            <a:endParaRPr lang="en-US" sz="2400" b="1" dirty="0" smtClean="0"/>
          </a:p>
          <a:p>
            <a:pPr eaLnBrk="1" hangingPunct="1">
              <a:lnSpc>
                <a:spcPct val="150000"/>
              </a:lnSpc>
              <a:buFont typeface="Wingdings" pitchFamily="2" charset="2"/>
              <a:buChar char="q"/>
              <a:defRPr/>
            </a:pPr>
            <a:endParaRPr lang="en-US" sz="2400" b="1" dirty="0" smtClean="0"/>
          </a:p>
          <a:p>
            <a:pPr eaLnBrk="1" hangingPunct="1">
              <a:lnSpc>
                <a:spcPct val="150000"/>
              </a:lnSpc>
              <a:defRPr/>
            </a:pPr>
            <a:endParaRPr lang="en-US" sz="2400" b="1" dirty="0" smtClean="0"/>
          </a:p>
          <a:p>
            <a:pPr>
              <a:lnSpc>
                <a:spcPct val="150000"/>
              </a:lnSpc>
              <a:defRPr/>
            </a:pPr>
            <a:endParaRPr lang="en-IN" sz="2400" b="1"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248400"/>
          </a:xfrm>
        </p:spPr>
        <p:txBody>
          <a:bodyPr/>
          <a:lstStyle/>
          <a:p>
            <a:pPr eaLnBrk="1" hangingPunct="1">
              <a:lnSpc>
                <a:spcPct val="150000"/>
              </a:lnSpc>
              <a:buFont typeface="Wingdings" panose="05000000000000000000" pitchFamily="2" charset="2"/>
              <a:buChar char="§"/>
              <a:defRPr/>
            </a:pPr>
            <a:r>
              <a:rPr lang="en-US" sz="2800" dirty="0" smtClean="0">
                <a:latin typeface="Times New Roman" panose="02020603050405020304" pitchFamily="18" charset="0"/>
                <a:cs typeface="Times New Roman" panose="02020603050405020304" pitchFamily="18" charset="0"/>
              </a:rPr>
              <a:t>Thromboplastin</a:t>
            </a:r>
            <a:r>
              <a:rPr lang="en-US" sz="2800" i="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(coagulation factor III), is composed mainly of </a:t>
            </a:r>
            <a:r>
              <a:rPr lang="en-US" sz="2800" i="1" dirty="0" smtClean="0">
                <a:latin typeface="Times New Roman" panose="02020603050405020304" pitchFamily="18" charset="0"/>
                <a:cs typeface="Times New Roman" panose="02020603050405020304" pitchFamily="18" charset="0"/>
              </a:rPr>
              <a:t>cephalins</a:t>
            </a:r>
          </a:p>
          <a:p>
            <a:pPr eaLnBrk="1" hangingPunct="1">
              <a:lnSpc>
                <a:spcPct val="150000"/>
              </a:lnSpc>
              <a:buFont typeface="Wingdings" panose="05000000000000000000" pitchFamily="2" charset="2"/>
              <a:buChar char="§"/>
              <a:defRPr/>
            </a:pPr>
            <a:r>
              <a:rPr lang="en-US" sz="2800" dirty="0" smtClean="0">
                <a:latin typeface="Times New Roman" panose="02020603050405020304" pitchFamily="18" charset="0"/>
                <a:cs typeface="Times New Roman" panose="02020603050405020304" pitchFamily="18" charset="0"/>
              </a:rPr>
              <a:t>Lecithin acts as </a:t>
            </a:r>
            <a:r>
              <a:rPr lang="en-US" sz="2800" b="1" i="1" dirty="0" smtClean="0">
                <a:latin typeface="Times New Roman" panose="02020603050405020304" pitchFamily="18" charset="0"/>
                <a:cs typeface="Times New Roman" panose="02020603050405020304" pitchFamily="18" charset="0"/>
              </a:rPr>
              <a:t>lung surfactant</a:t>
            </a:r>
            <a:r>
              <a:rPr lang="en-US" sz="2800" i="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which prevents alveolar collapse</a:t>
            </a:r>
          </a:p>
          <a:p>
            <a:pPr eaLnBrk="1" hangingPunct="1">
              <a:lnSpc>
                <a:spcPct val="150000"/>
              </a:lnSpc>
              <a:buFont typeface="Wingdings" panose="05000000000000000000" pitchFamily="2" charset="2"/>
              <a:buChar char="§"/>
              <a:defRPr/>
            </a:pPr>
            <a:r>
              <a:rPr lang="en-US" sz="2800" dirty="0">
                <a:latin typeface="Times New Roman" panose="02020603050405020304" pitchFamily="18" charset="0"/>
                <a:cs typeface="Times New Roman" panose="02020603050405020304" pitchFamily="18" charset="0"/>
              </a:rPr>
              <a:t>Phosphatidylinositol is a  </a:t>
            </a:r>
            <a:r>
              <a:rPr lang="en-US" sz="2800" b="1" dirty="0">
                <a:latin typeface="Times New Roman" panose="02020603050405020304" pitchFamily="18" charset="0"/>
                <a:cs typeface="Times New Roman" panose="02020603050405020304" pitchFamily="18" charset="0"/>
              </a:rPr>
              <a:t>second messenger </a:t>
            </a:r>
          </a:p>
          <a:p>
            <a:pPr eaLnBrk="1" hangingPunct="1">
              <a:lnSpc>
                <a:spcPct val="150000"/>
              </a:lnSpc>
              <a:buFont typeface="Wingdings" panose="05000000000000000000" pitchFamily="2" charset="2"/>
              <a:buChar char="§"/>
              <a:defRPr/>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Cardiolipin </a:t>
            </a:r>
            <a:r>
              <a:rPr lang="en-US" sz="2800" dirty="0">
                <a:latin typeface="Times New Roman" panose="02020603050405020304" pitchFamily="18" charset="0"/>
                <a:cs typeface="Times New Roman" panose="02020603050405020304" pitchFamily="18" charset="0"/>
              </a:rPr>
              <a:t>is necessary for the electrons 	transport process. </a:t>
            </a:r>
            <a:endParaRPr lang="en-IN" sz="2800" dirty="0">
              <a:latin typeface="Times New Roman" panose="02020603050405020304" pitchFamily="18" charset="0"/>
              <a:cs typeface="Times New Roman" panose="02020603050405020304" pitchFamily="18" charset="0"/>
            </a:endParaRPr>
          </a:p>
          <a:p>
            <a:pPr eaLnBrk="1" hangingPunct="1">
              <a:lnSpc>
                <a:spcPct val="150000"/>
              </a:lnSpc>
              <a:buFont typeface="Wingdings" panose="05000000000000000000" pitchFamily="2" charset="2"/>
              <a:buChar char="§"/>
              <a:defRPr/>
            </a:pPr>
            <a:endParaRPr lang="en-US" dirty="0" smtClean="0">
              <a:latin typeface="Times New Roman" panose="02020603050405020304" pitchFamily="18" charset="0"/>
              <a:cs typeface="Times New Roman" panose="02020603050405020304" pitchFamily="18" charset="0"/>
            </a:endParaRPr>
          </a:p>
          <a:p>
            <a:pPr marL="0" indent="0" eaLnBrk="1" hangingPunct="1">
              <a:lnSpc>
                <a:spcPct val="150000"/>
              </a:lnSpc>
              <a:buFontTx/>
              <a:buNone/>
              <a:defRPr/>
            </a:pPr>
            <a:endParaRPr lang="en-IN" sz="2400" b="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228600" y="228600"/>
            <a:ext cx="8610600" cy="6477000"/>
          </a:xfrm>
        </p:spPr>
        <p:txBody>
          <a:bodyPr/>
          <a:lstStyle/>
          <a:p>
            <a:pPr eaLnBrk="1" hangingPunct="1">
              <a:lnSpc>
                <a:spcPct val="150000"/>
              </a:lnSpc>
              <a:buFontTx/>
              <a:buNone/>
              <a:defRPr/>
            </a:pPr>
            <a:r>
              <a:rPr lang="en-US" sz="2400" b="1" dirty="0" smtClean="0">
                <a:solidFill>
                  <a:schemeClr val="accent2"/>
                </a:solidFill>
              </a:rPr>
              <a:t>                                </a:t>
            </a:r>
            <a:r>
              <a:rPr lang="en-US" b="1" dirty="0" smtClean="0">
                <a:solidFill>
                  <a:srgbClr val="FF0000"/>
                </a:solidFill>
                <a:latin typeface="Times New Roman" panose="02020603050405020304" pitchFamily="18" charset="0"/>
                <a:cs typeface="Times New Roman" panose="02020603050405020304" pitchFamily="18" charset="0"/>
              </a:rPr>
              <a:t>GLYCOLIPIDS</a:t>
            </a:r>
            <a:endParaRPr lang="en-US" dirty="0" smtClean="0">
              <a:solidFill>
                <a:schemeClr val="accent2"/>
              </a:solidFill>
              <a:latin typeface="Times New Roman" panose="02020603050405020304" pitchFamily="18" charset="0"/>
              <a:cs typeface="Times New Roman" panose="02020603050405020304" pitchFamily="18" charset="0"/>
            </a:endParaRPr>
          </a:p>
          <a:p>
            <a:pPr marL="0" eaLnBrk="1" hangingPunct="1">
              <a:lnSpc>
                <a:spcPct val="200000"/>
              </a:lnSpc>
              <a:spcBef>
                <a:spcPts val="0"/>
              </a:spcBef>
              <a:buFont typeface="Wingdings" panose="05000000000000000000" pitchFamily="2" charset="2"/>
              <a:buChar char="§"/>
              <a:defRPr/>
            </a:pPr>
            <a:r>
              <a:rPr lang="en-US" dirty="0" smtClean="0">
                <a:latin typeface="Times New Roman" panose="02020603050405020304" pitchFamily="18" charset="0"/>
                <a:cs typeface="Times New Roman" panose="02020603050405020304" pitchFamily="18" charset="0"/>
              </a:rPr>
              <a:t> Sugar containing lipids</a:t>
            </a:r>
          </a:p>
          <a:p>
            <a:pPr marL="0" eaLnBrk="1" hangingPunct="1">
              <a:lnSpc>
                <a:spcPct val="200000"/>
              </a:lnSpc>
              <a:spcBef>
                <a:spcPts val="0"/>
              </a:spcBef>
              <a:buFont typeface="Wingdings" panose="05000000000000000000" pitchFamily="2" charset="2"/>
              <a:buChar char="§"/>
              <a:defRPr/>
            </a:pPr>
            <a:r>
              <a:rPr lang="en-IN" dirty="0">
                <a:latin typeface="Times New Roman" panose="02020603050405020304" pitchFamily="18" charset="0"/>
                <a:cs typeface="Times New Roman" panose="02020603050405020304" pitchFamily="18" charset="0"/>
              </a:rPr>
              <a:t>Glycolipids consist of alcohol </a:t>
            </a:r>
            <a:r>
              <a:rPr lang="en-US" dirty="0" smtClean="0">
                <a:solidFill>
                  <a:srgbClr val="0070C0"/>
                </a:solidFill>
                <a:latin typeface="Times New Roman" panose="02020603050405020304" pitchFamily="18" charset="0"/>
                <a:cs typeface="Times New Roman" panose="02020603050405020304" pitchFamily="18" charset="0"/>
              </a:rPr>
              <a:t>sphingosine.</a:t>
            </a:r>
          </a:p>
          <a:p>
            <a:pPr marL="0" eaLnBrk="1" hangingPunct="1">
              <a:lnSpc>
                <a:spcPct val="200000"/>
              </a:lnSpc>
              <a:spcBef>
                <a:spcPts val="0"/>
              </a:spcBef>
              <a:buFont typeface="Wingdings" panose="05000000000000000000" pitchFamily="2" charset="2"/>
              <a:buChar char="§"/>
              <a:defRPr/>
            </a:pPr>
            <a:r>
              <a:rPr lang="en-US" dirty="0" smtClean="0">
                <a:latin typeface="Times New Roman" panose="02020603050405020304" pitchFamily="18" charset="0"/>
                <a:cs typeface="Times New Roman" panose="02020603050405020304" pitchFamily="18" charset="0"/>
              </a:rPr>
              <a:t>One or more sugar units  attached to  sphingosine </a:t>
            </a:r>
          </a:p>
          <a:p>
            <a:pPr>
              <a:lnSpc>
                <a:spcPct val="200000"/>
              </a:lnSpc>
              <a:defRPr/>
            </a:pPr>
            <a:r>
              <a:rPr lang="en-IN" dirty="0" smtClean="0">
                <a:latin typeface="Times New Roman" panose="02020603050405020304" pitchFamily="18" charset="0"/>
                <a:cs typeface="Times New Roman" panose="02020603050405020304" pitchFamily="18" charset="0"/>
              </a:rPr>
              <a:t>Glycolipids </a:t>
            </a:r>
            <a:r>
              <a:rPr lang="en-IN" dirty="0">
                <a:latin typeface="Times New Roman" panose="02020603050405020304" pitchFamily="18" charset="0"/>
                <a:cs typeface="Times New Roman" panose="02020603050405020304" pitchFamily="18" charset="0"/>
              </a:rPr>
              <a:t>are widely distributed in every tissue of </a:t>
            </a:r>
            <a:r>
              <a:rPr lang="en-IN" dirty="0" smtClean="0">
                <a:latin typeface="Times New Roman" panose="02020603050405020304" pitchFamily="18" charset="0"/>
                <a:cs typeface="Times New Roman" panose="02020603050405020304" pitchFamily="18" charset="0"/>
              </a:rPr>
              <a:t>body</a:t>
            </a:r>
            <a:r>
              <a:rPr lang="en-IN" dirty="0">
                <a:latin typeface="Times New Roman" panose="02020603050405020304" pitchFamily="18" charset="0"/>
                <a:cs typeface="Times New Roman" panose="02020603050405020304" pitchFamily="18" charset="0"/>
              </a:rPr>
              <a:t>, particularly in </a:t>
            </a:r>
            <a:r>
              <a:rPr lang="en-IN" dirty="0">
                <a:solidFill>
                  <a:srgbClr val="0070C0"/>
                </a:solidFill>
                <a:latin typeface="Times New Roman" panose="02020603050405020304" pitchFamily="18" charset="0"/>
                <a:cs typeface="Times New Roman" panose="02020603050405020304" pitchFamily="18" charset="0"/>
              </a:rPr>
              <a:t>nervous </a:t>
            </a:r>
            <a:r>
              <a:rPr lang="en-IN" dirty="0" smtClean="0">
                <a:solidFill>
                  <a:srgbClr val="0070C0"/>
                </a:solidFill>
                <a:latin typeface="Times New Roman" panose="02020603050405020304" pitchFamily="18" charset="0"/>
                <a:cs typeface="Times New Roman" panose="02020603050405020304" pitchFamily="18" charset="0"/>
              </a:rPr>
              <a:t>tissue.</a:t>
            </a:r>
            <a:endParaRPr lang="en-US" sz="1800" i="1" dirty="0" smtClean="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buFontTx/>
              <a:buNone/>
              <a:defRPr/>
            </a:pPr>
            <a:r>
              <a:rPr lang="en-US" sz="2400" b="1" dirty="0" smtClean="0">
                <a:solidFill>
                  <a:srgbClr val="A50021"/>
                </a:solidFill>
              </a:rPr>
              <a:t>             </a:t>
            </a:r>
            <a:r>
              <a:rPr lang="en-US" b="1" dirty="0" smtClean="0">
                <a:solidFill>
                  <a:srgbClr val="A50021"/>
                </a:solidFill>
                <a:latin typeface="Times New Roman" panose="02020603050405020304" pitchFamily="18" charset="0"/>
                <a:cs typeface="Times New Roman" panose="02020603050405020304" pitchFamily="18" charset="0"/>
              </a:rPr>
              <a:t>Classification Of Glycolipids</a:t>
            </a:r>
          </a:p>
          <a:p>
            <a:pPr eaLnBrk="1" hangingPunct="1">
              <a:lnSpc>
                <a:spcPct val="80000"/>
              </a:lnSpc>
              <a:buFontTx/>
              <a:buNone/>
              <a:defRPr/>
            </a:pPr>
            <a:endParaRPr lang="en-US" dirty="0" smtClean="0">
              <a:solidFill>
                <a:srgbClr val="A50021"/>
              </a:solidFill>
              <a:latin typeface="Times New Roman" panose="02020603050405020304" pitchFamily="18" charset="0"/>
              <a:cs typeface="Times New Roman" panose="02020603050405020304" pitchFamily="18" charset="0"/>
            </a:endParaRPr>
          </a:p>
          <a:p>
            <a:pPr eaLnBrk="1" hangingPunct="1">
              <a:lnSpc>
                <a:spcPct val="80000"/>
              </a:lnSpc>
              <a:buFontTx/>
              <a:buNone/>
              <a:defRPr/>
            </a:pPr>
            <a:endParaRPr lang="en-US" dirty="0" smtClean="0">
              <a:solidFill>
                <a:srgbClr val="A50021"/>
              </a:solidFill>
              <a:latin typeface="Times New Roman" panose="02020603050405020304" pitchFamily="18" charset="0"/>
              <a:cs typeface="Times New Roman" panose="02020603050405020304" pitchFamily="18" charset="0"/>
            </a:endParaRPr>
          </a:p>
          <a:p>
            <a:pPr lvl="5">
              <a:lnSpc>
                <a:spcPct val="80000"/>
              </a:lnSpc>
              <a:buFontTx/>
              <a:buAutoNum type="arabicPeriod"/>
              <a:defRPr/>
            </a:pPr>
            <a:r>
              <a:rPr lang="en-US" sz="3200" dirty="0" smtClean="0">
                <a:latin typeface="Times New Roman" panose="02020603050405020304" pitchFamily="18" charset="0"/>
                <a:cs typeface="Times New Roman" panose="02020603050405020304" pitchFamily="18" charset="0"/>
              </a:rPr>
              <a:t>    Cerebrosides</a:t>
            </a:r>
          </a:p>
          <a:p>
            <a:pPr lvl="2" eaLnBrk="1" hangingPunct="1">
              <a:lnSpc>
                <a:spcPct val="80000"/>
              </a:lnSpc>
              <a:buFontTx/>
              <a:buAutoNum type="arabicPeriod"/>
              <a:defRPr/>
            </a:pPr>
            <a:endParaRPr lang="en-US" sz="3200" dirty="0" smtClean="0">
              <a:latin typeface="Times New Roman" panose="02020603050405020304" pitchFamily="18" charset="0"/>
              <a:cs typeface="Times New Roman" panose="02020603050405020304" pitchFamily="18" charset="0"/>
            </a:endParaRPr>
          </a:p>
          <a:p>
            <a:pPr marL="2286000" lvl="5" indent="0">
              <a:lnSpc>
                <a:spcPct val="80000"/>
              </a:lnSpc>
              <a:buFontTx/>
              <a:buNone/>
              <a:defRPr/>
            </a:pPr>
            <a:r>
              <a:rPr lang="en-US" sz="3200" dirty="0" smtClean="0">
                <a:latin typeface="Times New Roman" panose="02020603050405020304" pitchFamily="18" charset="0"/>
                <a:cs typeface="Times New Roman" panose="02020603050405020304" pitchFamily="18" charset="0"/>
              </a:rPr>
              <a:t>2.     Sulfatides</a:t>
            </a:r>
          </a:p>
          <a:p>
            <a:pPr lvl="2" eaLnBrk="1" hangingPunct="1">
              <a:lnSpc>
                <a:spcPct val="80000"/>
              </a:lnSpc>
              <a:buFontTx/>
              <a:buAutoNum type="arabicPeriod"/>
              <a:defRPr/>
            </a:pPr>
            <a:endParaRPr lang="en-US" sz="3200" dirty="0" smtClean="0">
              <a:latin typeface="Times New Roman" panose="02020603050405020304" pitchFamily="18" charset="0"/>
              <a:cs typeface="Times New Roman" panose="02020603050405020304" pitchFamily="18" charset="0"/>
            </a:endParaRPr>
          </a:p>
          <a:p>
            <a:pPr marL="2286000" lvl="5" indent="0">
              <a:lnSpc>
                <a:spcPct val="80000"/>
              </a:lnSpc>
              <a:buFontTx/>
              <a:buNone/>
              <a:defRPr/>
            </a:pPr>
            <a:r>
              <a:rPr lang="en-US" sz="3200" dirty="0" smtClean="0">
                <a:latin typeface="Times New Roman" panose="02020603050405020304" pitchFamily="18" charset="0"/>
                <a:cs typeface="Times New Roman" panose="02020603050405020304" pitchFamily="18" charset="0"/>
              </a:rPr>
              <a:t>3.     Globosides </a:t>
            </a:r>
          </a:p>
          <a:p>
            <a:pPr lvl="2" eaLnBrk="1" hangingPunct="1">
              <a:lnSpc>
                <a:spcPct val="80000"/>
              </a:lnSpc>
              <a:buFontTx/>
              <a:buAutoNum type="arabicPeriod"/>
              <a:defRPr/>
            </a:pPr>
            <a:endParaRPr lang="en-US" sz="3200" dirty="0" smtClean="0">
              <a:latin typeface="Times New Roman" panose="02020603050405020304" pitchFamily="18" charset="0"/>
              <a:cs typeface="Times New Roman" panose="02020603050405020304" pitchFamily="18" charset="0"/>
            </a:endParaRPr>
          </a:p>
          <a:p>
            <a:pPr marL="2286000" lvl="5" indent="0">
              <a:lnSpc>
                <a:spcPct val="80000"/>
              </a:lnSpc>
              <a:buFontTx/>
              <a:buNone/>
              <a:defRPr/>
            </a:pPr>
            <a:r>
              <a:rPr lang="en-US" sz="3200" dirty="0" smtClean="0">
                <a:latin typeface="Times New Roman" panose="02020603050405020304" pitchFamily="18" charset="0"/>
                <a:cs typeface="Times New Roman" panose="02020603050405020304" pitchFamily="18" charset="0"/>
              </a:rPr>
              <a:t>4.     Gangliosides.</a:t>
            </a:r>
            <a:endParaRPr lang="en-US" sz="3200" i="1" dirty="0" smtClean="0">
              <a:latin typeface="Times New Roman" panose="02020603050405020304" pitchFamily="18" charset="0"/>
              <a:cs typeface="Times New Roman" panose="02020603050405020304" pitchFamily="18" charset="0"/>
            </a:endParaRPr>
          </a:p>
          <a:p>
            <a:pPr>
              <a:defRPr/>
            </a:pPr>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8" descr="C:\Users\ULTIMATE SHREY\Desktop\SuperWeightGain.gif"/>
          <p:cNvPicPr>
            <a:picLocks noGrp="1" noChangeAspect="1" noChangeArrowheads="1" noCro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685800" y="609600"/>
            <a:ext cx="7239000" cy="5791201"/>
          </a:xfrm>
          <a:noFill/>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232035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228600" y="152400"/>
            <a:ext cx="8763000" cy="6477000"/>
          </a:xfrm>
        </p:spPr>
        <p:txBody>
          <a:bodyPr>
            <a:normAutofit fontScale="70000" lnSpcReduction="20000"/>
          </a:bodyPr>
          <a:lstStyle/>
          <a:p>
            <a:pPr marL="0" indent="0" eaLnBrk="1" hangingPunct="1">
              <a:lnSpc>
                <a:spcPct val="150000"/>
              </a:lnSpc>
              <a:buFontTx/>
              <a:buNone/>
              <a:defRPr/>
            </a:pPr>
            <a:r>
              <a:rPr lang="en-US" i="1" dirty="0" smtClean="0">
                <a:solidFill>
                  <a:srgbClr val="FF0000"/>
                </a:solidFill>
                <a:latin typeface="Times New Roman" pitchFamily="18" charset="0"/>
                <a:cs typeface="Times New Roman" pitchFamily="18" charset="0"/>
              </a:rPr>
              <a:t>Cerebrosides </a:t>
            </a:r>
          </a:p>
          <a:p>
            <a:pPr marL="0" indent="0" eaLnBrk="1" hangingPunct="1">
              <a:lnSpc>
                <a:spcPct val="150000"/>
              </a:lnSpc>
              <a:buFontTx/>
              <a:buNone/>
              <a:defRPr/>
            </a:pPr>
            <a:r>
              <a:rPr lang="en-US" sz="2800" i="1" dirty="0" smtClean="0">
                <a:latin typeface="Times New Roman" pitchFamily="18" charset="0"/>
                <a:cs typeface="Times New Roman" pitchFamily="18" charset="0"/>
              </a:rPr>
              <a:t>Ceramide + Monosaccharides (</a:t>
            </a:r>
            <a:r>
              <a:rPr lang="en-US" sz="2800" dirty="0" smtClean="0">
                <a:latin typeface="Times New Roman" pitchFamily="18" charset="0"/>
                <a:cs typeface="Times New Roman" pitchFamily="18" charset="0"/>
              </a:rPr>
              <a:t> </a:t>
            </a:r>
            <a:r>
              <a:rPr lang="en-US" sz="2800" i="1" dirty="0" smtClean="0">
                <a:latin typeface="Times New Roman" pitchFamily="18" charset="0"/>
                <a:cs typeface="Times New Roman" pitchFamily="18" charset="0"/>
              </a:rPr>
              <a:t>glucose </a:t>
            </a:r>
            <a:r>
              <a:rPr lang="en-US" sz="2800" dirty="0" smtClean="0">
                <a:latin typeface="Times New Roman" pitchFamily="18" charset="0"/>
                <a:cs typeface="Times New Roman" pitchFamily="18" charset="0"/>
              </a:rPr>
              <a:t>or </a:t>
            </a:r>
            <a:r>
              <a:rPr lang="en-US" sz="2800" i="1" dirty="0" smtClean="0">
                <a:latin typeface="Times New Roman" pitchFamily="18" charset="0"/>
                <a:cs typeface="Times New Roman" pitchFamily="18" charset="0"/>
              </a:rPr>
              <a:t>galactose )</a:t>
            </a:r>
            <a:endParaRPr lang="en-US" sz="2800" dirty="0" smtClean="0">
              <a:latin typeface="Times New Roman" pitchFamily="18" charset="0"/>
              <a:cs typeface="Times New Roman" pitchFamily="18" charset="0"/>
            </a:endParaRPr>
          </a:p>
          <a:p>
            <a:pPr eaLnBrk="1" hangingPunct="1">
              <a:lnSpc>
                <a:spcPct val="150000"/>
              </a:lnSpc>
              <a:buFont typeface="Wingdings" pitchFamily="2" charset="2"/>
              <a:buChar char="Ø"/>
              <a:defRPr/>
            </a:pPr>
            <a:r>
              <a:rPr lang="en-US" sz="2800" dirty="0" smtClean="0">
                <a:solidFill>
                  <a:srgbClr val="EB15C2"/>
                </a:solidFill>
                <a:latin typeface="Times New Roman" pitchFamily="18" charset="0"/>
                <a:cs typeface="Times New Roman" pitchFamily="18" charset="0"/>
              </a:rPr>
              <a:t>	Galactocerebroside</a:t>
            </a:r>
            <a:r>
              <a:rPr lang="en-US" sz="2800" dirty="0" smtClean="0">
                <a:latin typeface="Times New Roman" pitchFamily="18" charset="0"/>
                <a:cs typeface="Times New Roman" pitchFamily="18" charset="0"/>
              </a:rPr>
              <a:t> is found in high   </a:t>
            </a:r>
          </a:p>
          <a:p>
            <a:pPr marL="0" indent="0" eaLnBrk="1" hangingPunct="1">
              <a:lnSpc>
                <a:spcPct val="150000"/>
              </a:lnSpc>
              <a:buFontTx/>
              <a:buNone/>
              <a:defRPr/>
            </a:pPr>
            <a:r>
              <a:rPr lang="en-US" sz="2800" dirty="0" smtClean="0">
                <a:latin typeface="Times New Roman" pitchFamily="18" charset="0"/>
                <a:cs typeface="Times New Roman" pitchFamily="18" charset="0"/>
              </a:rPr>
              <a:t>           concentration in </a:t>
            </a:r>
            <a:r>
              <a:rPr lang="en-US" sz="2800" dirty="0" smtClean="0">
                <a:solidFill>
                  <a:srgbClr val="008000"/>
                </a:solidFill>
                <a:latin typeface="Times New Roman" pitchFamily="18" charset="0"/>
                <a:cs typeface="Times New Roman" pitchFamily="18" charset="0"/>
              </a:rPr>
              <a:t>nerve tissue </a:t>
            </a:r>
            <a:r>
              <a:rPr lang="en-US" sz="2800" dirty="0" smtClean="0">
                <a:latin typeface="Times New Roman" pitchFamily="18" charset="0"/>
                <a:cs typeface="Times New Roman" pitchFamily="18" charset="0"/>
              </a:rPr>
              <a:t>membrane.</a:t>
            </a:r>
          </a:p>
          <a:p>
            <a:pPr eaLnBrk="1" hangingPunct="1">
              <a:lnSpc>
                <a:spcPct val="150000"/>
              </a:lnSpc>
              <a:buFont typeface="Wingdings" pitchFamily="2" charset="2"/>
              <a:buChar char="Ø"/>
              <a:defRPr/>
            </a:pPr>
            <a:r>
              <a:rPr lang="en-US" sz="2800" dirty="0" smtClean="0">
                <a:solidFill>
                  <a:srgbClr val="EB15C2"/>
                </a:solidFill>
                <a:latin typeface="Times New Roman" pitchFamily="18" charset="0"/>
                <a:cs typeface="Times New Roman" pitchFamily="18" charset="0"/>
              </a:rPr>
              <a:t>       Glucocerebroside</a:t>
            </a:r>
            <a:r>
              <a:rPr lang="en-US" sz="2800" dirty="0" smtClean="0">
                <a:latin typeface="Times New Roman" pitchFamily="18" charset="0"/>
                <a:cs typeface="Times New Roman" pitchFamily="18" charset="0"/>
              </a:rPr>
              <a:t> is found in </a:t>
            </a:r>
            <a:r>
              <a:rPr lang="en-US" sz="2800" dirty="0" smtClean="0">
                <a:solidFill>
                  <a:srgbClr val="008000"/>
                </a:solidFill>
                <a:latin typeface="Times New Roman" pitchFamily="18" charset="0"/>
                <a:cs typeface="Times New Roman" pitchFamily="18" charset="0"/>
              </a:rPr>
              <a:t>non-neural</a:t>
            </a:r>
            <a:r>
              <a:rPr lang="en-US" sz="2800" dirty="0" smtClean="0">
                <a:latin typeface="Times New Roman" pitchFamily="18" charset="0"/>
                <a:cs typeface="Times New Roman" pitchFamily="18" charset="0"/>
              </a:rPr>
              <a:t> tissues.</a:t>
            </a:r>
          </a:p>
          <a:p>
            <a:pPr eaLnBrk="1" hangingPunct="1">
              <a:lnSpc>
                <a:spcPct val="150000"/>
              </a:lnSpc>
              <a:buFont typeface="Wingdings" pitchFamily="2" charset="2"/>
              <a:buChar char="Ø"/>
              <a:defRPr/>
            </a:pPr>
            <a:r>
              <a:rPr lang="en-IN" sz="2800" dirty="0" smtClean="0">
                <a:latin typeface="Times New Roman" pitchFamily="18" charset="0"/>
                <a:cs typeface="Times New Roman" pitchFamily="18" charset="0"/>
              </a:rPr>
              <a:t>    It </a:t>
            </a:r>
            <a:r>
              <a:rPr lang="en-IN" sz="2800" dirty="0">
                <a:latin typeface="Times New Roman" pitchFamily="18" charset="0"/>
                <a:cs typeface="Times New Roman" pitchFamily="18" charset="0"/>
              </a:rPr>
              <a:t>acts as a </a:t>
            </a:r>
            <a:r>
              <a:rPr lang="en-IN" sz="2800" dirty="0">
                <a:solidFill>
                  <a:srgbClr val="EB15C2"/>
                </a:solidFill>
                <a:latin typeface="Times New Roman" pitchFamily="18" charset="0"/>
                <a:cs typeface="Times New Roman" pitchFamily="18" charset="0"/>
              </a:rPr>
              <a:t>precursor</a:t>
            </a:r>
            <a:r>
              <a:rPr lang="en-IN" sz="2800" dirty="0">
                <a:latin typeface="Times New Roman" pitchFamily="18" charset="0"/>
                <a:cs typeface="Times New Roman" pitchFamily="18" charset="0"/>
              </a:rPr>
              <a:t> for the synthesis of more complex glycolipids, e.g. </a:t>
            </a:r>
            <a:r>
              <a:rPr lang="en-IN" sz="2800" dirty="0">
                <a:solidFill>
                  <a:srgbClr val="EB15C2"/>
                </a:solidFill>
                <a:latin typeface="Times New Roman" pitchFamily="18" charset="0"/>
                <a:cs typeface="Times New Roman" pitchFamily="18" charset="0"/>
              </a:rPr>
              <a:t>gangliosides</a:t>
            </a:r>
            <a:r>
              <a:rPr lang="en-IN"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eaLnBrk="1" hangingPunct="1">
              <a:lnSpc>
                <a:spcPct val="150000"/>
              </a:lnSpc>
              <a:buFont typeface="Wingdings" pitchFamily="2" charset="2"/>
              <a:buChar char="Ø"/>
              <a:defRPr/>
            </a:pPr>
            <a:endParaRPr lang="en-US" sz="2400" b="1" dirty="0" smtClean="0"/>
          </a:p>
          <a:p>
            <a:pPr eaLnBrk="1" hangingPunct="1">
              <a:lnSpc>
                <a:spcPct val="150000"/>
              </a:lnSpc>
              <a:buFont typeface="Wingdings" pitchFamily="2" charset="2"/>
              <a:buChar char="Ø"/>
              <a:defRPr/>
            </a:pPr>
            <a:endParaRPr lang="en-US" sz="2400" b="1" dirty="0" smtClean="0"/>
          </a:p>
          <a:p>
            <a:pPr eaLnBrk="1" hangingPunct="1">
              <a:lnSpc>
                <a:spcPct val="80000"/>
              </a:lnSpc>
              <a:buFontTx/>
              <a:buNone/>
              <a:defRPr/>
            </a:pPr>
            <a:endParaRPr lang="en-US" sz="3600" dirty="0" smtClean="0"/>
          </a:p>
          <a:p>
            <a:pPr eaLnBrk="1" hangingPunct="1">
              <a:lnSpc>
                <a:spcPct val="80000"/>
              </a:lnSpc>
              <a:buFontTx/>
              <a:buNone/>
              <a:defRPr/>
            </a:pPr>
            <a:endParaRPr lang="en-US" sz="4000" dirty="0" smtClean="0"/>
          </a:p>
          <a:p>
            <a:pPr eaLnBrk="1" hangingPunct="1">
              <a:lnSpc>
                <a:spcPct val="80000"/>
              </a:lnSpc>
              <a:buFontTx/>
              <a:buNone/>
              <a:defRPr/>
            </a:pPr>
            <a:endParaRPr lang="en-US" sz="4000" dirty="0" smtClean="0"/>
          </a:p>
          <a:p>
            <a:pPr eaLnBrk="1" hangingPunct="1">
              <a:lnSpc>
                <a:spcPct val="80000"/>
              </a:lnSpc>
              <a:buFontTx/>
              <a:buNone/>
              <a:defRPr/>
            </a:pPr>
            <a:endParaRPr lang="en-US" sz="4000" dirty="0" smtClean="0"/>
          </a:p>
          <a:p>
            <a:pPr eaLnBrk="1" hangingPunct="1">
              <a:lnSpc>
                <a:spcPct val="80000"/>
              </a:lnSpc>
              <a:buFontTx/>
              <a:buNone/>
              <a:defRPr/>
            </a:pPr>
            <a:endParaRPr lang="en-US" sz="4000" dirty="0" smtClean="0"/>
          </a:p>
          <a:p>
            <a:pPr eaLnBrk="1" hangingPunct="1">
              <a:lnSpc>
                <a:spcPct val="80000"/>
              </a:lnSpc>
              <a:buFontTx/>
              <a:buNone/>
              <a:defRPr/>
            </a:pPr>
            <a:r>
              <a:rPr lang="en-US" sz="4000" dirty="0" smtClean="0"/>
              <a:t>.</a:t>
            </a:r>
          </a:p>
          <a:p>
            <a:pPr eaLnBrk="1" hangingPunct="1">
              <a:lnSpc>
                <a:spcPct val="80000"/>
              </a:lnSpc>
              <a:buFontTx/>
              <a:buNone/>
              <a:defRPr/>
            </a:pPr>
            <a:endParaRPr lang="en-US" sz="4000" dirty="0" smtClean="0"/>
          </a:p>
          <a:p>
            <a:pPr eaLnBrk="1" hangingPunct="1">
              <a:lnSpc>
                <a:spcPct val="80000"/>
              </a:lnSpc>
              <a:buFontTx/>
              <a:buNone/>
              <a:defRPr/>
            </a:pPr>
            <a:endParaRPr lang="en-US" sz="4000" dirty="0" smtClean="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1"/>
          <p:cNvSpPr>
            <a:spLocks noGrp="1"/>
          </p:cNvSpPr>
          <p:nvPr>
            <p:ph idx="1"/>
          </p:nvPr>
        </p:nvSpPr>
        <p:spPr/>
        <p:txBody>
          <a:bodyPr/>
          <a:lstStyle/>
          <a:p>
            <a:endParaRPr lang="en-US" smtClean="0"/>
          </a:p>
        </p:txBody>
      </p:sp>
      <p:pic>
        <p:nvPicPr>
          <p:cNvPr id="95235" name="Picture 3"/>
          <p:cNvPicPr>
            <a:picLocks noChangeAspect="1" noChangeArrowheads="1"/>
          </p:cNvPicPr>
          <p:nvPr/>
        </p:nvPicPr>
        <p:blipFill>
          <a:blip r:embed="rId2"/>
          <a:srcRect/>
          <a:stretch>
            <a:fillRect/>
          </a:stretch>
        </p:blipFill>
        <p:spPr bwMode="auto">
          <a:xfrm>
            <a:off x="2690813" y="1123950"/>
            <a:ext cx="3762375" cy="4610100"/>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152400" y="228600"/>
            <a:ext cx="8763000" cy="6477000"/>
          </a:xfrm>
        </p:spPr>
        <p:txBody>
          <a:bodyPr/>
          <a:lstStyle/>
          <a:p>
            <a:pPr algn="ctr" eaLnBrk="1" hangingPunct="1">
              <a:buFontTx/>
              <a:buNone/>
            </a:pPr>
            <a:r>
              <a:rPr lang="en-US" sz="2800" b="1" i="1" smtClean="0">
                <a:solidFill>
                  <a:srgbClr val="FF0000"/>
                </a:solidFill>
              </a:rPr>
              <a:t>      </a:t>
            </a:r>
            <a:r>
              <a:rPr lang="en-US" smtClean="0">
                <a:solidFill>
                  <a:srgbClr val="FF0000"/>
                </a:solidFill>
                <a:latin typeface="Times New Roman" pitchFamily="18" charset="0"/>
                <a:cs typeface="Times New Roman" pitchFamily="18" charset="0"/>
              </a:rPr>
              <a:t>Sulfatides </a:t>
            </a:r>
          </a:p>
          <a:p>
            <a:pPr eaLnBrk="1" hangingPunct="1">
              <a:buFontTx/>
              <a:buNone/>
            </a:pPr>
            <a:r>
              <a:rPr lang="en-US" sz="2800" smtClean="0">
                <a:latin typeface="Times New Roman" pitchFamily="18" charset="0"/>
                <a:cs typeface="Times New Roman" pitchFamily="18" charset="0"/>
              </a:rPr>
              <a:t>        Ceramide + Monosaccharide + Sulfate. </a:t>
            </a:r>
          </a:p>
          <a:p>
            <a:pPr eaLnBrk="1" hangingPunct="1">
              <a:buFontTx/>
              <a:buNone/>
            </a:pPr>
            <a:endParaRPr lang="en-US" sz="2800" smtClean="0">
              <a:latin typeface="Times New Roman" pitchFamily="18" charset="0"/>
              <a:cs typeface="Times New Roman" pitchFamily="18" charset="0"/>
            </a:endParaRPr>
          </a:p>
          <a:p>
            <a:pPr eaLnBrk="1" hangingPunct="1">
              <a:buFontTx/>
              <a:buNone/>
            </a:pPr>
            <a:r>
              <a:rPr lang="en-US" sz="2800" smtClean="0">
                <a:latin typeface="Times New Roman" pitchFamily="18" charset="0"/>
                <a:cs typeface="Times New Roman" pitchFamily="18" charset="0"/>
              </a:rPr>
              <a:t>        For exam :  </a:t>
            </a:r>
            <a:r>
              <a:rPr lang="en-US" sz="2800" smtClean="0">
                <a:solidFill>
                  <a:srgbClr val="EB15C2"/>
                </a:solidFill>
                <a:latin typeface="Times New Roman" pitchFamily="18" charset="0"/>
                <a:cs typeface="Times New Roman" pitchFamily="18" charset="0"/>
              </a:rPr>
              <a:t>sulfogalactoceramide</a:t>
            </a:r>
            <a:r>
              <a:rPr lang="en-US" sz="2800" smtClean="0">
                <a:latin typeface="Times New Roman" pitchFamily="18" charset="0"/>
                <a:cs typeface="Times New Roman" pitchFamily="18" charset="0"/>
              </a:rPr>
              <a:t> found in myelin</a:t>
            </a:r>
            <a:r>
              <a:rPr lang="en-US" sz="2400" b="1" smtClean="0"/>
              <a:t>.</a:t>
            </a:r>
          </a:p>
          <a:p>
            <a:pPr eaLnBrk="1" hangingPunct="1"/>
            <a:endParaRPr lang="en-US" sz="2400" b="1" i="1" smtClean="0"/>
          </a:p>
          <a:p>
            <a:pPr eaLnBrk="1" hangingPunct="1"/>
            <a:endParaRPr lang="en-US" sz="2400" b="1" i="1" smtClean="0"/>
          </a:p>
          <a:p>
            <a:pPr eaLnBrk="1" hangingPunct="1"/>
            <a:endParaRPr lang="en-US" sz="2400" b="1" i="1" smtClean="0"/>
          </a:p>
          <a:p>
            <a:pPr eaLnBrk="1" hangingPunct="1"/>
            <a:endParaRPr lang="en-US" sz="2400" b="1" i="1" smtClean="0"/>
          </a:p>
          <a:p>
            <a:pPr eaLnBrk="1" hangingPunct="1"/>
            <a:endParaRPr lang="en-US" sz="2400" b="1" i="1" smtClean="0"/>
          </a:p>
          <a:p>
            <a:pPr eaLnBrk="1" hangingPunct="1"/>
            <a:endParaRPr lang="en-US" sz="2400" b="1" i="1" smtClean="0"/>
          </a:p>
          <a:p>
            <a:pPr eaLnBrk="1" hangingPunct="1"/>
            <a:endParaRPr lang="en-US" sz="2400" b="1" i="1" smtClean="0"/>
          </a:p>
          <a:p>
            <a:pPr eaLnBrk="1" hangingPunct="1"/>
            <a:endParaRPr lang="en-US" sz="2800" b="1" i="1" smtClean="0"/>
          </a:p>
          <a:p>
            <a:pPr eaLnBrk="1" hangingPunct="1"/>
            <a:endParaRPr lang="en-US" sz="2800" b="1" i="1" smtClean="0"/>
          </a:p>
          <a:p>
            <a:pPr eaLnBrk="1" hangingPunct="1"/>
            <a:endParaRPr lang="en-US" sz="2800" b="1" i="1" smtClean="0"/>
          </a:p>
          <a:p>
            <a:pPr eaLnBrk="1" hangingPunct="1"/>
            <a:endParaRPr lang="en-US" sz="2800" b="1" i="1" smtClean="0"/>
          </a:p>
        </p:txBody>
      </p:sp>
      <p:pic>
        <p:nvPicPr>
          <p:cNvPr id="96259" name="Picture 4"/>
          <p:cNvPicPr>
            <a:picLocks noChangeAspect="1" noChangeArrowheads="1"/>
          </p:cNvPicPr>
          <p:nvPr/>
        </p:nvPicPr>
        <p:blipFill>
          <a:blip r:embed="rId2"/>
          <a:srcRect/>
          <a:stretch>
            <a:fillRect/>
          </a:stretch>
        </p:blipFill>
        <p:spPr bwMode="auto">
          <a:xfrm>
            <a:off x="1676400" y="3048000"/>
            <a:ext cx="5710238" cy="3667125"/>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type="body" idx="1"/>
          </p:nvPr>
        </p:nvSpPr>
        <p:spPr>
          <a:xfrm>
            <a:off x="457200" y="228600"/>
            <a:ext cx="8001000" cy="6477000"/>
          </a:xfrm>
        </p:spPr>
        <p:txBody>
          <a:bodyPr/>
          <a:lstStyle/>
          <a:p>
            <a:pPr algn="ctr" eaLnBrk="1" hangingPunct="1">
              <a:lnSpc>
                <a:spcPct val="150000"/>
              </a:lnSpc>
              <a:buFontTx/>
              <a:buNone/>
            </a:pPr>
            <a:r>
              <a:rPr lang="en-US" altLang="en-US" sz="2800" b="1" i="1" smtClean="0">
                <a:solidFill>
                  <a:schemeClr val="accent2"/>
                </a:solidFill>
              </a:rPr>
              <a:t>  </a:t>
            </a:r>
            <a:r>
              <a:rPr lang="en-US" altLang="en-US" smtClean="0">
                <a:solidFill>
                  <a:srgbClr val="FF0000"/>
                </a:solidFill>
                <a:latin typeface="Times New Roman" pitchFamily="18" charset="0"/>
                <a:cs typeface="Times New Roman" pitchFamily="18" charset="0"/>
              </a:rPr>
              <a:t>Globosides </a:t>
            </a:r>
          </a:p>
          <a:p>
            <a:pPr eaLnBrk="1" hangingPunct="1">
              <a:lnSpc>
                <a:spcPct val="150000"/>
              </a:lnSpc>
              <a:buFontTx/>
              <a:buNone/>
            </a:pPr>
            <a:r>
              <a:rPr lang="en-US" altLang="en-US" sz="2800" smtClean="0">
                <a:latin typeface="Times New Roman" pitchFamily="18" charset="0"/>
                <a:cs typeface="Times New Roman" pitchFamily="18" charset="0"/>
              </a:rPr>
              <a:t>Ceramide +Oligosaccharide</a:t>
            </a:r>
          </a:p>
          <a:p>
            <a:pPr lvl="2" eaLnBrk="1" hangingPunct="1">
              <a:lnSpc>
                <a:spcPct val="150000"/>
              </a:lnSpc>
              <a:buFont typeface="Wingdings" pitchFamily="2" charset="2"/>
              <a:buChar char="Ø"/>
            </a:pPr>
            <a:r>
              <a:rPr lang="en-US" altLang="en-US" sz="2800" smtClean="0">
                <a:latin typeface="Times New Roman" pitchFamily="18" charset="0"/>
                <a:cs typeface="Times New Roman" pitchFamily="18" charset="0"/>
              </a:rPr>
              <a:t>     Constituents of the RBC-membrane</a:t>
            </a:r>
          </a:p>
          <a:p>
            <a:pPr lvl="2" eaLnBrk="1" hangingPunct="1">
              <a:lnSpc>
                <a:spcPct val="150000"/>
              </a:lnSpc>
              <a:buFont typeface="Wingdings" pitchFamily="2" charset="2"/>
              <a:buChar char="Ø"/>
            </a:pPr>
            <a:r>
              <a:rPr lang="en-US" altLang="en-US" sz="2800" smtClean="0">
                <a:latin typeface="Times New Roman" pitchFamily="18" charset="0"/>
                <a:cs typeface="Times New Roman" pitchFamily="18" charset="0"/>
              </a:rPr>
              <a:t>     Determinants of the A,B,O blood group</a:t>
            </a:r>
          </a:p>
          <a:p>
            <a:pPr eaLnBrk="1" hangingPunct="1">
              <a:buFontTx/>
              <a:buNone/>
            </a:pPr>
            <a:endParaRPr lang="en-US" altLang="en-US" sz="2400" smtClean="0"/>
          </a:p>
          <a:p>
            <a:pPr eaLnBrk="1" hangingPunct="1"/>
            <a:endParaRPr lang="en-US" altLang="en-US" sz="2800" smtClean="0"/>
          </a:p>
          <a:p>
            <a:pPr eaLnBrk="1" hangingPunct="1">
              <a:buFontTx/>
              <a:buNone/>
            </a:pPr>
            <a:endParaRPr lang="en-US" altLang="en-US" smtClean="0"/>
          </a:p>
        </p:txBody>
      </p:sp>
      <p:pic>
        <p:nvPicPr>
          <p:cNvPr id="97283" name="Picture 4"/>
          <p:cNvPicPr>
            <a:picLocks noChangeAspect="1" noChangeArrowheads="1"/>
          </p:cNvPicPr>
          <p:nvPr/>
        </p:nvPicPr>
        <p:blipFill>
          <a:blip r:embed="rId2"/>
          <a:srcRect/>
          <a:stretch>
            <a:fillRect/>
          </a:stretch>
        </p:blipFill>
        <p:spPr bwMode="auto">
          <a:xfrm>
            <a:off x="2638425" y="3505200"/>
            <a:ext cx="2771775" cy="3048000"/>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382000" cy="6324600"/>
          </a:xfrm>
        </p:spPr>
        <p:txBody>
          <a:bodyPr/>
          <a:lstStyle/>
          <a:p>
            <a:pPr marL="0" indent="0" algn="ctr">
              <a:lnSpc>
                <a:spcPct val="150000"/>
              </a:lnSpc>
              <a:buFontTx/>
              <a:buNone/>
              <a:defRPr/>
            </a:pPr>
            <a:r>
              <a:rPr lang="en-IN" dirty="0" smtClean="0">
                <a:solidFill>
                  <a:srgbClr val="FF0000"/>
                </a:solidFill>
                <a:latin typeface="Times New Roman" pitchFamily="18" charset="0"/>
                <a:cs typeface="Times New Roman" pitchFamily="18" charset="0"/>
              </a:rPr>
              <a:t>Gangliosides</a:t>
            </a:r>
          </a:p>
          <a:p>
            <a:pPr marL="0" indent="0">
              <a:lnSpc>
                <a:spcPct val="150000"/>
              </a:lnSpc>
              <a:buFontTx/>
              <a:buNone/>
              <a:defRPr/>
            </a:pPr>
            <a:r>
              <a:rPr lang="en-IN" sz="2800" dirty="0" smtClean="0">
                <a:latin typeface="Times New Roman" pitchFamily="18" charset="0"/>
                <a:cs typeface="Times New Roman" pitchFamily="18" charset="0"/>
              </a:rPr>
              <a:t> </a:t>
            </a:r>
            <a:r>
              <a:rPr lang="en-IN" sz="2800" dirty="0">
                <a:latin typeface="Times New Roman" pitchFamily="18" charset="0"/>
                <a:cs typeface="Times New Roman" pitchFamily="18" charset="0"/>
              </a:rPr>
              <a:t>(Cerebroside + Oligosaccharides + N-acetylneuraminic acid, NANA)</a:t>
            </a:r>
            <a:endParaRPr lang="en-US" sz="2800" dirty="0">
              <a:latin typeface="Times New Roman" pitchFamily="18" charset="0"/>
              <a:cs typeface="Times New Roman" pitchFamily="18" charset="0"/>
            </a:endParaRPr>
          </a:p>
          <a:p>
            <a:pPr marL="0" indent="0">
              <a:lnSpc>
                <a:spcPct val="150000"/>
              </a:lnSpc>
              <a:buFontTx/>
              <a:buNone/>
              <a:defRPr/>
            </a:pPr>
            <a:r>
              <a:rPr lang="en-IN" sz="2800" dirty="0" smtClean="0">
                <a:latin typeface="Times New Roman" pitchFamily="18" charset="0"/>
                <a:cs typeface="Times New Roman" pitchFamily="18" charset="0"/>
              </a:rPr>
              <a:t>•  Gangliosides </a:t>
            </a:r>
            <a:r>
              <a:rPr lang="en-IN" sz="2800" dirty="0">
                <a:latin typeface="Times New Roman" pitchFamily="18" charset="0"/>
                <a:cs typeface="Times New Roman" pitchFamily="18" charset="0"/>
              </a:rPr>
              <a:t>are complex glycolipids, derived from </a:t>
            </a:r>
            <a:r>
              <a:rPr lang="en-IN" sz="2800" dirty="0" smtClean="0">
                <a:solidFill>
                  <a:srgbClr val="0070C0"/>
                </a:solidFill>
                <a:latin typeface="Times New Roman" pitchFamily="18" charset="0"/>
                <a:cs typeface="Times New Roman" pitchFamily="18" charset="0"/>
              </a:rPr>
              <a:t>glucocerebroside</a:t>
            </a:r>
            <a:r>
              <a:rPr lang="en-IN"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marL="0" indent="0">
              <a:lnSpc>
                <a:spcPct val="150000"/>
              </a:lnSpc>
              <a:buFontTx/>
              <a:buNone/>
              <a:defRPr/>
            </a:pPr>
            <a:r>
              <a:rPr lang="en-IN" sz="2800" dirty="0" smtClean="0">
                <a:latin typeface="Times New Roman" pitchFamily="18" charset="0"/>
                <a:cs typeface="Times New Roman" pitchFamily="18" charset="0"/>
              </a:rPr>
              <a:t>•  Ganglioside </a:t>
            </a:r>
            <a:r>
              <a:rPr lang="en-IN" sz="2800" dirty="0">
                <a:latin typeface="Times New Roman" pitchFamily="18" charset="0"/>
                <a:cs typeface="Times New Roman" pitchFamily="18" charset="0"/>
              </a:rPr>
              <a:t>contains oligosaccharides and one or more </a:t>
            </a:r>
            <a:r>
              <a:rPr lang="en-IN" sz="2800" dirty="0" smtClean="0">
                <a:latin typeface="Times New Roman" pitchFamily="18" charset="0"/>
                <a:cs typeface="Times New Roman" pitchFamily="18" charset="0"/>
              </a:rPr>
              <a:t>molecules </a:t>
            </a:r>
            <a:r>
              <a:rPr lang="en-IN" sz="2800" dirty="0">
                <a:latin typeface="Times New Roman" pitchFamily="18" charset="0"/>
                <a:cs typeface="Times New Roman" pitchFamily="18" charset="0"/>
              </a:rPr>
              <a:t>of </a:t>
            </a:r>
            <a:r>
              <a:rPr lang="en-IN" sz="2800" dirty="0" smtClean="0">
                <a:solidFill>
                  <a:srgbClr val="0070C0"/>
                </a:solidFill>
                <a:latin typeface="Times New Roman" pitchFamily="18" charset="0"/>
                <a:cs typeface="Times New Roman" pitchFamily="18" charset="0"/>
              </a:rPr>
              <a:t>N- </a:t>
            </a:r>
            <a:r>
              <a:rPr lang="en-IN" sz="2800" dirty="0">
                <a:solidFill>
                  <a:srgbClr val="0070C0"/>
                </a:solidFill>
                <a:latin typeface="Times New Roman" pitchFamily="18" charset="0"/>
                <a:cs typeface="Times New Roman" pitchFamily="18" charset="0"/>
              </a:rPr>
              <a:t>acetylneuraminic acid (NANA)</a:t>
            </a:r>
            <a:r>
              <a:rPr lang="en-IN" sz="2800" dirty="0">
                <a:latin typeface="Times New Roman" pitchFamily="18" charset="0"/>
                <a:cs typeface="Times New Roman" pitchFamily="18" charset="0"/>
              </a:rPr>
              <a:t> attached to </a:t>
            </a:r>
            <a:r>
              <a:rPr lang="en-IN" sz="2800" dirty="0" smtClean="0">
                <a:latin typeface="Times New Roman" pitchFamily="18" charset="0"/>
                <a:cs typeface="Times New Roman" pitchFamily="18" charset="0"/>
              </a:rPr>
              <a:t>ceramide</a:t>
            </a:r>
            <a:r>
              <a:rPr lang="en-IN" sz="2400" b="1" dirty="0">
                <a:latin typeface="Calibri" panose="020F0502020204030204" pitchFamily="34" charset="0"/>
              </a:rPr>
              <a:t>.</a:t>
            </a:r>
            <a:endParaRPr lang="en-US" sz="2400" b="1" dirty="0">
              <a:latin typeface="Calibri" panose="020F0502020204030204" pitchFamily="34" charset="0"/>
            </a:endParaRPr>
          </a:p>
          <a:p>
            <a:pPr>
              <a:defRPr/>
            </a:pP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152400" y="228600"/>
            <a:ext cx="8839200" cy="6477000"/>
          </a:xfrm>
        </p:spPr>
        <p:txBody>
          <a:bodyPr/>
          <a:lstStyle/>
          <a:p>
            <a:pPr>
              <a:defRPr/>
            </a:pPr>
            <a:endParaRPr lang="en-IN" sz="2000" b="1" dirty="0"/>
          </a:p>
          <a:p>
            <a:pPr>
              <a:lnSpc>
                <a:spcPct val="150000"/>
              </a:lnSpc>
              <a:buFont typeface="Wingdings" panose="05000000000000000000" pitchFamily="2" charset="2"/>
              <a:buChar char="§"/>
              <a:defRPr/>
            </a:pPr>
            <a:r>
              <a:rPr lang="en-IN" sz="2800" dirty="0" smtClean="0">
                <a:latin typeface="Times New Roman" pitchFamily="18" charset="0"/>
                <a:cs typeface="Times New Roman" pitchFamily="18" charset="0"/>
              </a:rPr>
              <a:t>Types </a:t>
            </a:r>
            <a:r>
              <a:rPr lang="en-IN" sz="2800" dirty="0">
                <a:latin typeface="Times New Roman" pitchFamily="18" charset="0"/>
                <a:cs typeface="Times New Roman" pitchFamily="18" charset="0"/>
              </a:rPr>
              <a:t>of gangliosides </a:t>
            </a:r>
            <a:r>
              <a:rPr lang="en-IN" sz="2800" dirty="0" smtClean="0">
                <a:latin typeface="Times New Roman" pitchFamily="18" charset="0"/>
                <a:cs typeface="Times New Roman" pitchFamily="18" charset="0"/>
              </a:rPr>
              <a:t>are: </a:t>
            </a:r>
          </a:p>
          <a:p>
            <a:pPr marL="0" indent="0">
              <a:lnSpc>
                <a:spcPct val="150000"/>
              </a:lnSpc>
              <a:buFontTx/>
              <a:buNone/>
              <a:defRPr/>
            </a:pP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a:t>
            </a:r>
            <a:r>
              <a:rPr lang="en-IN" sz="2800" dirty="0">
                <a:latin typeface="Times New Roman" pitchFamily="18" charset="0"/>
                <a:cs typeface="Times New Roman" pitchFamily="18" charset="0"/>
              </a:rPr>
              <a:t>GM</a:t>
            </a:r>
            <a:r>
              <a:rPr lang="en-IN" sz="2800" baseline="-25000" dirty="0">
                <a:latin typeface="Times New Roman" pitchFamily="18" charset="0"/>
                <a:cs typeface="Times New Roman" pitchFamily="18" charset="0"/>
              </a:rPr>
              <a:t>1</a:t>
            </a: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GM</a:t>
            </a:r>
            <a:r>
              <a:rPr lang="en-IN" sz="2800" baseline="-25000" dirty="0" smtClean="0">
                <a:latin typeface="Times New Roman" pitchFamily="18" charset="0"/>
                <a:cs typeface="Times New Roman" pitchFamily="18" charset="0"/>
              </a:rPr>
              <a:t>2,</a:t>
            </a:r>
            <a:r>
              <a:rPr lang="en-IN" sz="2800" dirty="0" smtClean="0">
                <a:latin typeface="Times New Roman" pitchFamily="18" charset="0"/>
                <a:cs typeface="Times New Roman" pitchFamily="18" charset="0"/>
              </a:rPr>
              <a:t>GM</a:t>
            </a:r>
            <a:r>
              <a:rPr lang="en-IN" sz="2800" baseline="-25000" dirty="0" smtClean="0">
                <a:latin typeface="Times New Roman" pitchFamily="18" charset="0"/>
                <a:cs typeface="Times New Roman" pitchFamily="18" charset="0"/>
              </a:rPr>
              <a:t>3</a:t>
            </a:r>
            <a:r>
              <a:rPr lang="en-IN" sz="2800" baseline="-25000" dirty="0">
                <a:latin typeface="Times New Roman" pitchFamily="18" charset="0"/>
                <a:cs typeface="Times New Roman" pitchFamily="18" charset="0"/>
              </a:rPr>
              <a:t>, </a:t>
            </a:r>
            <a:r>
              <a:rPr lang="en-IN" sz="2800" dirty="0">
                <a:latin typeface="Times New Roman" pitchFamily="18" charset="0"/>
                <a:cs typeface="Times New Roman" pitchFamily="18" charset="0"/>
              </a:rPr>
              <a:t>etc</a:t>
            </a:r>
            <a:r>
              <a:rPr lang="en-IN" sz="2800" dirty="0" smtClean="0">
                <a:latin typeface="Times New Roman" pitchFamily="18" charset="0"/>
                <a:cs typeface="Times New Roman" pitchFamily="18" charset="0"/>
              </a:rPr>
              <a:t>.</a:t>
            </a:r>
          </a:p>
          <a:p>
            <a:pPr marL="0" indent="0">
              <a:lnSpc>
                <a:spcPct val="150000"/>
              </a:lnSpc>
              <a:buFontTx/>
              <a:buNone/>
              <a:defRPr/>
            </a:pPr>
            <a:r>
              <a:rPr lang="en-IN" sz="2800" dirty="0" smtClean="0">
                <a:solidFill>
                  <a:srgbClr val="FF0000"/>
                </a:solidFill>
                <a:latin typeface="Times New Roman" pitchFamily="18" charset="0"/>
                <a:cs typeface="Times New Roman" pitchFamily="18" charset="0"/>
              </a:rPr>
              <a:t>     G :</a:t>
            </a:r>
            <a:r>
              <a:rPr lang="en-IN" sz="2800" dirty="0" smtClean="0">
                <a:latin typeface="Times New Roman" pitchFamily="18" charset="0"/>
                <a:cs typeface="Times New Roman" pitchFamily="18" charset="0"/>
              </a:rPr>
              <a:t>    represents Ganglioside</a:t>
            </a:r>
          </a:p>
          <a:p>
            <a:pPr marL="0" indent="0">
              <a:lnSpc>
                <a:spcPct val="150000"/>
              </a:lnSpc>
              <a:buFontTx/>
              <a:buNone/>
              <a:defRPr/>
            </a:pPr>
            <a:r>
              <a:rPr lang="en-IN" sz="2800" dirty="0" smtClean="0">
                <a:solidFill>
                  <a:srgbClr val="FF0000"/>
                </a:solidFill>
                <a:latin typeface="Times New Roman" pitchFamily="18" charset="0"/>
                <a:cs typeface="Times New Roman" pitchFamily="18" charset="0"/>
              </a:rPr>
              <a:t>     M :</a:t>
            </a:r>
            <a:r>
              <a:rPr lang="en-IN" sz="2800" dirty="0" smtClean="0">
                <a:latin typeface="Times New Roman" pitchFamily="18" charset="0"/>
                <a:cs typeface="Times New Roman" pitchFamily="18" charset="0"/>
              </a:rPr>
              <a:t>    represents mono which </a:t>
            </a:r>
            <a:r>
              <a:rPr lang="en-IN" sz="2800" dirty="0">
                <a:latin typeface="Times New Roman" pitchFamily="18" charset="0"/>
                <a:cs typeface="Times New Roman" pitchFamily="18" charset="0"/>
              </a:rPr>
              <a:t>indicate presence of one </a:t>
            </a:r>
            <a:r>
              <a:rPr lang="en-IN" sz="2800" dirty="0" smtClean="0">
                <a:latin typeface="Times New Roman" pitchFamily="18" charset="0"/>
                <a:cs typeface="Times New Roman" pitchFamily="18" charset="0"/>
              </a:rPr>
              <a:t>  </a:t>
            </a:r>
          </a:p>
          <a:p>
            <a:pPr marL="0" indent="0">
              <a:lnSpc>
                <a:spcPct val="150000"/>
              </a:lnSpc>
              <a:buFontTx/>
              <a:buNone/>
              <a:defRPr/>
            </a:pP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residue </a:t>
            </a:r>
            <a:r>
              <a:rPr lang="en-IN" sz="2800" dirty="0">
                <a:latin typeface="Times New Roman" pitchFamily="18" charset="0"/>
                <a:cs typeface="Times New Roman" pitchFamily="18" charset="0"/>
              </a:rPr>
              <a:t>of </a:t>
            </a:r>
            <a:r>
              <a:rPr lang="en-IN" sz="2800" dirty="0" smtClean="0">
                <a:latin typeface="Times New Roman" pitchFamily="18" charset="0"/>
                <a:cs typeface="Times New Roman" pitchFamily="18" charset="0"/>
              </a:rPr>
              <a:t>NANA  </a:t>
            </a:r>
          </a:p>
          <a:p>
            <a:pPr marL="0" indent="0">
              <a:lnSpc>
                <a:spcPct val="150000"/>
              </a:lnSpc>
              <a:buFontTx/>
              <a:buNone/>
              <a:defRPr/>
            </a:pP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a:t>
            </a:r>
            <a:r>
              <a:rPr lang="en-IN" sz="2800" dirty="0" smtClean="0">
                <a:solidFill>
                  <a:srgbClr val="FF0000"/>
                </a:solidFill>
                <a:latin typeface="Times New Roman" pitchFamily="18" charset="0"/>
                <a:cs typeface="Times New Roman" pitchFamily="18" charset="0"/>
              </a:rPr>
              <a:t>Subscript number: </a:t>
            </a:r>
            <a:r>
              <a:rPr lang="en-IN" sz="2800" dirty="0">
                <a:latin typeface="Times New Roman" pitchFamily="18" charset="0"/>
                <a:cs typeface="Times New Roman" pitchFamily="18" charset="0"/>
              </a:rPr>
              <a:t>assigned on the basis </a:t>
            </a:r>
            <a:r>
              <a:rPr lang="en-IN" sz="2800" dirty="0" smtClean="0">
                <a:latin typeface="Times New Roman" pitchFamily="18" charset="0"/>
                <a:cs typeface="Times New Roman" pitchFamily="18" charset="0"/>
              </a:rPr>
              <a:t>of  </a:t>
            </a:r>
          </a:p>
          <a:p>
            <a:pPr marL="0" indent="0">
              <a:lnSpc>
                <a:spcPct val="150000"/>
              </a:lnSpc>
              <a:buFontTx/>
              <a:buNone/>
              <a:defRPr/>
            </a:pPr>
            <a:r>
              <a:rPr lang="en-IN" sz="2800" dirty="0">
                <a:latin typeface="Times New Roman" pitchFamily="18" charset="0"/>
                <a:cs typeface="Times New Roman" pitchFamily="18" charset="0"/>
              </a:rPr>
              <a:t> </a:t>
            </a:r>
            <a:r>
              <a:rPr lang="en-IN" sz="2800" dirty="0" smtClean="0">
                <a:latin typeface="Times New Roman" pitchFamily="18" charset="0"/>
                <a:cs typeface="Times New Roman" pitchFamily="18" charset="0"/>
              </a:rPr>
              <a:t>     chromatographic </a:t>
            </a:r>
            <a:r>
              <a:rPr lang="en-IN" sz="2800" dirty="0">
                <a:latin typeface="Times New Roman" pitchFamily="18" charset="0"/>
                <a:cs typeface="Times New Roman" pitchFamily="18" charset="0"/>
              </a:rPr>
              <a:t>migration of ganglioside</a:t>
            </a:r>
            <a:endParaRPr lang="en-US" sz="2800" i="1" dirty="0" smtClean="0">
              <a:latin typeface="Times New Roman" pitchFamily="18" charset="0"/>
              <a:cs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p:cNvPicPr>
            <a:picLocks noChangeAspect="1" noChangeArrowheads="1"/>
          </p:cNvPicPr>
          <p:nvPr/>
        </p:nvPicPr>
        <p:blipFill>
          <a:blip r:embed="rId2"/>
          <a:srcRect/>
          <a:stretch>
            <a:fillRect/>
          </a:stretch>
        </p:blipFill>
        <p:spPr bwMode="auto">
          <a:xfrm>
            <a:off x="457200" y="1123950"/>
            <a:ext cx="8458200" cy="3676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Grp="1" noChangeAspect="1" noChangeArrowheads="1"/>
          </p:cNvPicPr>
          <p:nvPr>
            <p:ph idx="1"/>
          </p:nvPr>
        </p:nvPicPr>
        <p:blipFill>
          <a:blip r:embed="rId2"/>
          <a:srcRect/>
          <a:stretch>
            <a:fillRect/>
          </a:stretch>
        </p:blipFill>
        <p:spPr>
          <a:xfrm>
            <a:off x="1676400" y="1822450"/>
            <a:ext cx="5538788" cy="3582988"/>
          </a:xfrm>
          <a:noFill/>
        </p:spPr>
      </p:pic>
      <p:sp>
        <p:nvSpPr>
          <p:cNvPr id="101379" name="Rectangle 3"/>
          <p:cNvSpPr>
            <a:spLocks noChangeArrowheads="1"/>
          </p:cNvSpPr>
          <p:nvPr/>
        </p:nvSpPr>
        <p:spPr bwMode="auto">
          <a:xfrm>
            <a:off x="2362200" y="304800"/>
            <a:ext cx="4852988" cy="461963"/>
          </a:xfrm>
          <a:prstGeom prst="rect">
            <a:avLst/>
          </a:prstGeom>
          <a:noFill/>
          <a:ln w="9525">
            <a:noFill/>
            <a:miter lim="800000"/>
            <a:headEnd/>
            <a:tailEnd/>
          </a:ln>
        </p:spPr>
        <p:txBody>
          <a:bodyPr wrap="none">
            <a:spAutoFit/>
          </a:bodyPr>
          <a:lstStyle/>
          <a:p>
            <a:r>
              <a:rPr lang="en-IN" altLang="en-US" sz="2400" b="1">
                <a:solidFill>
                  <a:srgbClr val="FF0000"/>
                </a:solidFill>
              </a:rPr>
              <a:t>Structure of sialic acid or NANA</a:t>
            </a:r>
          </a:p>
        </p:txBody>
      </p:sp>
      <p:sp>
        <p:nvSpPr>
          <p:cNvPr id="101380" name="Rectangle 4"/>
          <p:cNvSpPr>
            <a:spLocks noChangeArrowheads="1"/>
          </p:cNvSpPr>
          <p:nvPr/>
        </p:nvSpPr>
        <p:spPr bwMode="auto">
          <a:xfrm>
            <a:off x="1520825" y="1079500"/>
            <a:ext cx="5775325" cy="369888"/>
          </a:xfrm>
          <a:prstGeom prst="rect">
            <a:avLst/>
          </a:prstGeom>
          <a:noFill/>
          <a:ln w="9525">
            <a:noFill/>
            <a:miter lim="800000"/>
            <a:headEnd/>
            <a:tailEnd/>
          </a:ln>
        </p:spPr>
        <p:txBody>
          <a:bodyPr>
            <a:spAutoFit/>
          </a:bodyPr>
          <a:lstStyle/>
          <a:p>
            <a:r>
              <a:rPr lang="en-IN" altLang="en-US"/>
              <a:t>Mannosamine + Pyruvate ————&gt;</a:t>
            </a:r>
          </a:p>
        </p:txBody>
      </p:sp>
      <p:sp>
        <p:nvSpPr>
          <p:cNvPr id="101381" name="Rectangle 5"/>
          <p:cNvSpPr>
            <a:spLocks noChangeArrowheads="1"/>
          </p:cNvSpPr>
          <p:nvPr/>
        </p:nvSpPr>
        <p:spPr bwMode="auto">
          <a:xfrm>
            <a:off x="5375275" y="1104900"/>
            <a:ext cx="1839913" cy="369888"/>
          </a:xfrm>
          <a:prstGeom prst="rect">
            <a:avLst/>
          </a:prstGeom>
          <a:noFill/>
          <a:ln w="9525">
            <a:noFill/>
            <a:miter lim="800000"/>
            <a:headEnd/>
            <a:tailEnd/>
          </a:ln>
        </p:spPr>
        <p:txBody>
          <a:bodyPr wrap="none">
            <a:spAutoFit/>
          </a:bodyPr>
          <a:lstStyle/>
          <a:p>
            <a:r>
              <a:rPr lang="en-IN" altLang="en-US"/>
              <a:t>Neuraminic acid</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body" idx="1"/>
          </p:nvPr>
        </p:nvSpPr>
        <p:spPr>
          <a:xfrm>
            <a:off x="304800" y="152400"/>
            <a:ext cx="8686800" cy="6477000"/>
          </a:xfrm>
        </p:spPr>
        <p:txBody>
          <a:bodyPr/>
          <a:lstStyle/>
          <a:p>
            <a:pPr eaLnBrk="1" hangingPunct="1">
              <a:lnSpc>
                <a:spcPct val="80000"/>
              </a:lnSpc>
              <a:buFontTx/>
              <a:buNone/>
            </a:pPr>
            <a:r>
              <a:rPr lang="en-US" altLang="en-US" sz="2800" smtClean="0">
                <a:solidFill>
                  <a:srgbClr val="0070C0"/>
                </a:solidFill>
                <a:latin typeface="Times New Roman" pitchFamily="18" charset="0"/>
                <a:cs typeface="Times New Roman" pitchFamily="18" charset="0"/>
              </a:rPr>
              <a:t>FUNCTIONS OF GLYCOLIPIDS  </a:t>
            </a:r>
            <a:endParaRPr lang="en-US" altLang="en-US" sz="2800" smtClean="0">
              <a:solidFill>
                <a:schemeClr val="accent2"/>
              </a:solidFill>
              <a:latin typeface="Times New Roman" pitchFamily="18" charset="0"/>
              <a:cs typeface="Times New Roman" pitchFamily="18" charset="0"/>
            </a:endParaRPr>
          </a:p>
          <a:p>
            <a:pPr eaLnBrk="1" hangingPunct="1">
              <a:lnSpc>
                <a:spcPct val="150000"/>
              </a:lnSpc>
            </a:pPr>
            <a:r>
              <a:rPr lang="en-US" altLang="en-US" sz="2800" smtClean="0">
                <a:latin typeface="Times New Roman" pitchFamily="18" charset="0"/>
                <a:cs typeface="Times New Roman" pitchFamily="18" charset="0"/>
              </a:rPr>
              <a:t>Constituent of the </a:t>
            </a:r>
            <a:r>
              <a:rPr lang="en-US" altLang="en-US" sz="2800" smtClean="0">
                <a:solidFill>
                  <a:srgbClr val="FF0000"/>
                </a:solidFill>
                <a:latin typeface="Times New Roman" pitchFamily="18" charset="0"/>
                <a:cs typeface="Times New Roman" pitchFamily="18" charset="0"/>
              </a:rPr>
              <a:t>nervous tissue</a:t>
            </a:r>
            <a:r>
              <a:rPr lang="en-US" altLang="en-US" sz="2800" smtClean="0">
                <a:latin typeface="Times New Roman" pitchFamily="18" charset="0"/>
                <a:cs typeface="Times New Roman" pitchFamily="18" charset="0"/>
              </a:rPr>
              <a:t>, such as, brain and outer leaflet of cell membrane.</a:t>
            </a:r>
          </a:p>
          <a:p>
            <a:pPr eaLnBrk="1" hangingPunct="1">
              <a:lnSpc>
                <a:spcPct val="150000"/>
              </a:lnSpc>
            </a:pPr>
            <a:r>
              <a:rPr lang="en-US" altLang="en-US" sz="2800" smtClean="0">
                <a:latin typeface="Times New Roman" pitchFamily="18" charset="0"/>
                <a:cs typeface="Times New Roman" pitchFamily="18" charset="0"/>
              </a:rPr>
              <a:t>Constituent of specific </a:t>
            </a:r>
            <a:r>
              <a:rPr lang="en-US" altLang="en-US" sz="2800" i="1" smtClean="0">
                <a:solidFill>
                  <a:srgbClr val="FF0000"/>
                </a:solidFill>
                <a:latin typeface="Times New Roman" pitchFamily="18" charset="0"/>
                <a:cs typeface="Times New Roman" pitchFamily="18" charset="0"/>
              </a:rPr>
              <a:t>receptors</a:t>
            </a:r>
            <a:r>
              <a:rPr lang="en-US" altLang="en-US" sz="2800" i="1" smtClean="0">
                <a:latin typeface="Times New Roman" pitchFamily="18" charset="0"/>
                <a:cs typeface="Times New Roman" pitchFamily="18" charset="0"/>
              </a:rPr>
              <a:t> </a:t>
            </a:r>
            <a:r>
              <a:rPr lang="en-US" altLang="en-US" sz="2800" smtClean="0">
                <a:latin typeface="Times New Roman" pitchFamily="18" charset="0"/>
                <a:cs typeface="Times New Roman" pitchFamily="18" charset="0"/>
              </a:rPr>
              <a:t>for polypeptide hormones.</a:t>
            </a:r>
          </a:p>
          <a:p>
            <a:pPr eaLnBrk="1" hangingPunct="1">
              <a:lnSpc>
                <a:spcPct val="150000"/>
              </a:lnSpc>
            </a:pPr>
            <a:r>
              <a:rPr lang="en-US" altLang="en-US" sz="2800" smtClean="0">
                <a:solidFill>
                  <a:srgbClr val="FF0000"/>
                </a:solidFill>
                <a:latin typeface="Times New Roman" pitchFamily="18" charset="0"/>
                <a:cs typeface="Times New Roman" pitchFamily="18" charset="0"/>
              </a:rPr>
              <a:t>Antigenic</a:t>
            </a:r>
            <a:r>
              <a:rPr lang="en-US" altLang="en-US" sz="2800" smtClean="0">
                <a:latin typeface="Times New Roman" pitchFamily="18" charset="0"/>
                <a:cs typeface="Times New Roman" pitchFamily="18" charset="0"/>
              </a:rPr>
              <a:t> and have been identified as a source of blood group antigens.</a:t>
            </a:r>
          </a:p>
          <a:p>
            <a:pPr eaLnBrk="1" hangingPunct="1">
              <a:lnSpc>
                <a:spcPct val="150000"/>
              </a:lnSpc>
            </a:pPr>
            <a:r>
              <a:rPr lang="en-US" altLang="en-US" sz="2800" smtClean="0">
                <a:latin typeface="Times New Roman" pitchFamily="18" charset="0"/>
                <a:cs typeface="Times New Roman" pitchFamily="18" charset="0"/>
              </a:rPr>
              <a:t>Play role in regulation of </a:t>
            </a:r>
            <a:r>
              <a:rPr lang="en-US" altLang="en-US" sz="2800" smtClean="0">
                <a:solidFill>
                  <a:srgbClr val="FF0000"/>
                </a:solidFill>
                <a:latin typeface="Times New Roman" pitchFamily="18" charset="0"/>
                <a:cs typeface="Times New Roman" pitchFamily="18" charset="0"/>
              </a:rPr>
              <a:t>cellular interactions</a:t>
            </a:r>
            <a:r>
              <a:rPr lang="en-US" altLang="en-US" sz="2800" smtClean="0">
                <a:latin typeface="Times New Roman" pitchFamily="18" charset="0"/>
                <a:cs typeface="Times New Roman" pitchFamily="18" charset="0"/>
              </a:rPr>
              <a:t>, </a:t>
            </a:r>
            <a:r>
              <a:rPr lang="en-US" altLang="en-US" sz="2800" smtClean="0">
                <a:solidFill>
                  <a:srgbClr val="FF0000"/>
                </a:solidFill>
                <a:latin typeface="Times New Roman" pitchFamily="18" charset="0"/>
                <a:cs typeface="Times New Roman" pitchFamily="18" charset="0"/>
              </a:rPr>
              <a:t>growth </a:t>
            </a:r>
            <a:r>
              <a:rPr lang="en-US" altLang="en-US" sz="2800" smtClean="0">
                <a:latin typeface="Times New Roman" pitchFamily="18" charset="0"/>
                <a:cs typeface="Times New Roman" pitchFamily="18" charset="0"/>
              </a:rPr>
              <a:t>and </a:t>
            </a:r>
            <a:r>
              <a:rPr lang="en-US" altLang="en-US" sz="2800" smtClean="0">
                <a:solidFill>
                  <a:srgbClr val="FF0000"/>
                </a:solidFill>
                <a:latin typeface="Times New Roman" pitchFamily="18" charset="0"/>
                <a:cs typeface="Times New Roman" pitchFamily="18" charset="0"/>
              </a:rPr>
              <a:t>development</a:t>
            </a:r>
          </a:p>
          <a:p>
            <a:pPr eaLnBrk="1" hangingPunct="1">
              <a:lnSpc>
                <a:spcPct val="150000"/>
              </a:lnSpc>
            </a:pPr>
            <a:endParaRPr lang="en-US" altLang="en-US" sz="28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body" idx="1"/>
          </p:nvPr>
        </p:nvSpPr>
        <p:spPr>
          <a:xfrm>
            <a:off x="152400" y="152400"/>
            <a:ext cx="8839200" cy="6553200"/>
          </a:xfrm>
        </p:spPr>
        <p:txBody>
          <a:bodyPr/>
          <a:lstStyle/>
          <a:p>
            <a:pPr marL="660400" indent="-660400" eaLnBrk="1" hangingPunct="1">
              <a:lnSpc>
                <a:spcPct val="150000"/>
              </a:lnSpc>
              <a:buFontTx/>
              <a:buNone/>
              <a:defRPr/>
            </a:pPr>
            <a:r>
              <a:rPr lang="en-US" sz="2800" b="1" dirty="0" smtClean="0">
                <a:solidFill>
                  <a:schemeClr val="accent2"/>
                </a:solidFill>
              </a:rPr>
              <a:t>           </a:t>
            </a:r>
            <a:r>
              <a:rPr lang="en-US" sz="2800" cap="small" dirty="0" smtClean="0">
                <a:solidFill>
                  <a:srgbClr val="0070C0"/>
                </a:solidFill>
                <a:latin typeface="Times New Roman" pitchFamily="18" charset="0"/>
                <a:cs typeface="Times New Roman" pitchFamily="18" charset="0"/>
              </a:rPr>
              <a:t>CHOLESTEROL (ANIMAL STEROL) </a:t>
            </a:r>
            <a:endParaRPr lang="en-US" sz="2800" dirty="0" smtClean="0">
              <a:latin typeface="Times New Roman" pitchFamily="18" charset="0"/>
              <a:cs typeface="Times New Roman" pitchFamily="18" charset="0"/>
            </a:endParaRPr>
          </a:p>
          <a:p>
            <a:pPr eaLnBrk="1" hangingPunct="1">
              <a:lnSpc>
                <a:spcPct val="150000"/>
              </a:lnSpc>
              <a:buFont typeface="Wingdings" pitchFamily="2" charset="2"/>
              <a:buChar char="Ø"/>
              <a:defRPr/>
            </a:pPr>
            <a:r>
              <a:rPr lang="en-US" sz="2800" dirty="0" smtClean="0">
                <a:latin typeface="Times New Roman" pitchFamily="18" charset="0"/>
                <a:cs typeface="Times New Roman" pitchFamily="18" charset="0"/>
              </a:rPr>
              <a:t>  Cholesterol, a class of </a:t>
            </a:r>
            <a:r>
              <a:rPr lang="en-US" sz="2800" dirty="0" smtClean="0">
                <a:solidFill>
                  <a:srgbClr val="FF0000"/>
                </a:solidFill>
                <a:latin typeface="Times New Roman" pitchFamily="18" charset="0"/>
                <a:cs typeface="Times New Roman" pitchFamily="18" charset="0"/>
              </a:rPr>
              <a:t>steroid</a:t>
            </a:r>
            <a:r>
              <a:rPr lang="en-US" sz="2800" dirty="0" smtClean="0">
                <a:latin typeface="Times New Roman" pitchFamily="18" charset="0"/>
                <a:cs typeface="Times New Roman" pitchFamily="18" charset="0"/>
              </a:rPr>
              <a:t> containing  </a:t>
            </a:r>
            <a:r>
              <a:rPr lang="en-US" sz="2800" dirty="0" smtClean="0">
                <a:solidFill>
                  <a:srgbClr val="FF0000"/>
                </a:solidFill>
                <a:latin typeface="Times New Roman" pitchFamily="18" charset="0"/>
                <a:cs typeface="Times New Roman" pitchFamily="18" charset="0"/>
              </a:rPr>
              <a:t>27-carbon  </a:t>
            </a:r>
            <a:r>
              <a:rPr lang="en-US" sz="2800" dirty="0" smtClean="0">
                <a:latin typeface="Times New Roman" pitchFamily="18" charset="0"/>
                <a:cs typeface="Times New Roman" pitchFamily="18" charset="0"/>
              </a:rPr>
              <a:t>  </a:t>
            </a:r>
          </a:p>
          <a:p>
            <a:pPr marL="0" indent="0" eaLnBrk="1" hangingPunct="1">
              <a:lnSpc>
                <a:spcPct val="150000"/>
              </a:lnSpc>
              <a:buFontTx/>
              <a:buNone/>
              <a:defRPr/>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atoms.</a:t>
            </a:r>
          </a:p>
          <a:p>
            <a:pPr marL="660400" indent="-660400" eaLnBrk="1" hangingPunct="1">
              <a:lnSpc>
                <a:spcPct val="150000"/>
              </a:lnSpc>
              <a:buFont typeface="Wingdings" pitchFamily="2" charset="2"/>
              <a:buChar char="Ø"/>
              <a:defRPr/>
            </a:pPr>
            <a:r>
              <a:rPr lang="en-US" altLang="en-US" sz="2800" dirty="0" smtClean="0">
                <a:latin typeface="Times New Roman" pitchFamily="18" charset="0"/>
                <a:cs typeface="Times New Roman" pitchFamily="18" charset="0"/>
              </a:rPr>
              <a:t>Cholesterol contains:</a:t>
            </a:r>
          </a:p>
          <a:p>
            <a:pPr marL="660400" indent="-660400" eaLnBrk="1" hangingPunct="1">
              <a:lnSpc>
                <a:spcPct val="150000"/>
              </a:lnSpc>
              <a:buClr>
                <a:srgbClr val="A50021"/>
              </a:buClr>
              <a:buFont typeface="Wingdings" pitchFamily="2" charset="2"/>
              <a:buNone/>
              <a:defRPr/>
            </a:pPr>
            <a:r>
              <a:rPr lang="en-US" altLang="en-US" sz="2800" dirty="0" smtClean="0">
                <a:latin typeface="Times New Roman" pitchFamily="18" charset="0"/>
                <a:cs typeface="Times New Roman" pitchFamily="18" charset="0"/>
              </a:rPr>
              <a:t>         - </a:t>
            </a:r>
            <a:r>
              <a:rPr lang="en-US" altLang="en-US" sz="2800" dirty="0" smtClean="0">
                <a:solidFill>
                  <a:srgbClr val="FF0000"/>
                </a:solidFill>
                <a:latin typeface="Times New Roman" pitchFamily="18" charset="0"/>
                <a:cs typeface="Times New Roman" pitchFamily="18" charset="0"/>
              </a:rPr>
              <a:t>8-carbon side chain </a:t>
            </a:r>
            <a:r>
              <a:rPr lang="en-US" altLang="en-US" sz="2800" dirty="0" smtClean="0">
                <a:latin typeface="Times New Roman" pitchFamily="18" charset="0"/>
                <a:cs typeface="Times New Roman" pitchFamily="18" charset="0"/>
              </a:rPr>
              <a:t>attached to the D ring at C17</a:t>
            </a:r>
          </a:p>
          <a:p>
            <a:pPr marL="660400" indent="-660400" eaLnBrk="1" hangingPunct="1">
              <a:lnSpc>
                <a:spcPct val="150000"/>
              </a:lnSpc>
              <a:buClr>
                <a:srgbClr val="A50021"/>
              </a:buClr>
              <a:buFont typeface="Wingdings" pitchFamily="2" charset="2"/>
              <a:buNone/>
              <a:defRPr/>
            </a:pPr>
            <a:r>
              <a:rPr lang="en-US" altLang="en-US" sz="2800" dirty="0" smtClean="0">
                <a:latin typeface="Times New Roman" pitchFamily="18" charset="0"/>
                <a:cs typeface="Times New Roman" pitchFamily="18" charset="0"/>
              </a:rPr>
              <a:t>         - </a:t>
            </a:r>
            <a:r>
              <a:rPr lang="en-US" altLang="en-US" sz="2800" dirty="0" smtClean="0">
                <a:solidFill>
                  <a:srgbClr val="FF0000"/>
                </a:solidFill>
                <a:latin typeface="Times New Roman" pitchFamily="18" charset="0"/>
                <a:cs typeface="Times New Roman" pitchFamily="18" charset="0"/>
              </a:rPr>
              <a:t>a hydroxyl </a:t>
            </a:r>
            <a:r>
              <a:rPr lang="en-US" altLang="en-US" sz="2800" dirty="0" smtClean="0">
                <a:latin typeface="Times New Roman" pitchFamily="18" charset="0"/>
                <a:cs typeface="Times New Roman" pitchFamily="18" charset="0"/>
              </a:rPr>
              <a:t>group attached to C3 of the A ring</a:t>
            </a:r>
          </a:p>
          <a:p>
            <a:pPr marL="660400" indent="-660400" eaLnBrk="1" hangingPunct="1">
              <a:lnSpc>
                <a:spcPct val="150000"/>
              </a:lnSpc>
              <a:buClr>
                <a:srgbClr val="A50021"/>
              </a:buClr>
              <a:buFont typeface="Wingdings" pitchFamily="2" charset="2"/>
              <a:buNone/>
              <a:defRPr/>
            </a:pPr>
            <a:r>
              <a:rPr lang="en-US" altLang="en-US" sz="2800" dirty="0" smtClean="0">
                <a:latin typeface="Times New Roman" pitchFamily="18" charset="0"/>
                <a:cs typeface="Times New Roman" pitchFamily="18" charset="0"/>
              </a:rPr>
              <a:t>          - </a:t>
            </a:r>
            <a:r>
              <a:rPr lang="en-US" altLang="en-US" sz="2800" dirty="0" smtClean="0">
                <a:solidFill>
                  <a:srgbClr val="FF0000"/>
                </a:solidFill>
                <a:latin typeface="Times New Roman" pitchFamily="18" charset="0"/>
                <a:cs typeface="Times New Roman" pitchFamily="18" charset="0"/>
              </a:rPr>
              <a:t>one double </a:t>
            </a:r>
            <a:r>
              <a:rPr lang="en-US" altLang="en-US" sz="2800" dirty="0" smtClean="0">
                <a:latin typeface="Times New Roman" pitchFamily="18" charset="0"/>
                <a:cs typeface="Times New Roman" pitchFamily="18" charset="0"/>
              </a:rPr>
              <a:t>bond between carbon atoms 5 and 6 </a:t>
            </a:r>
          </a:p>
          <a:p>
            <a:pPr marL="660400" indent="-660400" eaLnBrk="1" hangingPunct="1">
              <a:lnSpc>
                <a:spcPct val="150000"/>
              </a:lnSpc>
              <a:buClr>
                <a:srgbClr val="A50021"/>
              </a:buClr>
              <a:buFont typeface="Wingdings" pitchFamily="2" charset="2"/>
              <a:buNone/>
              <a:defRPr/>
            </a:pPr>
            <a:r>
              <a:rPr lang="en-US" altLang="en-US" sz="2800" dirty="0" smtClean="0">
                <a:latin typeface="Times New Roman" pitchFamily="18" charset="0"/>
                <a:cs typeface="Times New Roman" pitchFamily="18" charset="0"/>
              </a:rPr>
              <a:t>          - </a:t>
            </a:r>
            <a:r>
              <a:rPr lang="en-US" altLang="en-US" sz="2800" dirty="0" smtClean="0">
                <a:solidFill>
                  <a:srgbClr val="FF0000"/>
                </a:solidFill>
                <a:latin typeface="Times New Roman" pitchFamily="18" charset="0"/>
                <a:cs typeface="Times New Roman" pitchFamily="18" charset="0"/>
              </a:rPr>
              <a:t>methyl side chains </a:t>
            </a:r>
            <a:r>
              <a:rPr lang="en-US" altLang="en-US" sz="2800" dirty="0" smtClean="0">
                <a:latin typeface="Times New Roman" pitchFamily="18" charset="0"/>
                <a:cs typeface="Times New Roman" pitchFamily="18" charset="0"/>
              </a:rPr>
              <a:t>at position C10 and C13.</a:t>
            </a:r>
          </a:p>
          <a:p>
            <a:pPr marL="0" indent="0" eaLnBrk="1" hangingPunct="1">
              <a:lnSpc>
                <a:spcPct val="150000"/>
              </a:lnSpc>
              <a:buFontTx/>
              <a:buNone/>
              <a:defRPr/>
            </a:pPr>
            <a:endParaRPr lang="en-US" sz="2800" dirty="0" smtClean="0">
              <a:latin typeface="Times New Roman" pitchFamily="18" charset="0"/>
              <a:cs typeface="Times New Roman" pitchFamily="18" charset="0"/>
            </a:endParaRPr>
          </a:p>
          <a:p>
            <a:pPr eaLnBrk="1" hangingPunct="1">
              <a:lnSpc>
                <a:spcPct val="150000"/>
              </a:lnSpc>
              <a:buFontTx/>
              <a:buNone/>
              <a:defRPr/>
            </a:pPr>
            <a:endParaRPr lang="en-US" sz="2200" b="1"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8825</TotalTime>
  <Words>3630</Words>
  <Application>Microsoft Office PowerPoint</Application>
  <PresentationFormat>On-screen Show (4:3)</PresentationFormat>
  <Paragraphs>709</Paragraphs>
  <Slides>143</Slides>
  <Notes>4</Notes>
  <HiddenSlides>1</HiddenSlides>
  <MMClips>0</MMClips>
  <ScaleCrop>false</ScaleCrop>
  <HeadingPairs>
    <vt:vector size="4" baseType="variant">
      <vt:variant>
        <vt:lpstr>Theme</vt:lpstr>
      </vt:variant>
      <vt:variant>
        <vt:i4>1</vt:i4>
      </vt:variant>
      <vt:variant>
        <vt:lpstr>Slide Titles</vt:lpstr>
      </vt:variant>
      <vt:variant>
        <vt:i4>143</vt:i4>
      </vt:variant>
    </vt:vector>
  </HeadingPairs>
  <TitlesOfParts>
    <vt:vector size="144" baseType="lpstr">
      <vt:lpstr>Office Theme</vt:lpstr>
      <vt:lpstr>Chemistry of Lipids </vt:lpstr>
      <vt:lpstr>Slide 2</vt:lpstr>
      <vt:lpstr> Sources of Lipids: </vt:lpstr>
      <vt:lpstr>Slide 4</vt:lpstr>
      <vt:lpstr>Definition </vt:lpstr>
      <vt:lpstr>Slide 6</vt:lpstr>
      <vt:lpstr>Functions of Lipids</vt:lpstr>
      <vt:lpstr>Slide 8</vt:lpstr>
      <vt:lpstr>Slide 9</vt:lpstr>
      <vt:lpstr> Clinical Applications of Lipids </vt:lpstr>
      <vt:lpstr>Slide 11</vt:lpstr>
      <vt:lpstr>Classification of Lipids</vt:lpstr>
      <vt:lpstr>Slide 13</vt:lpstr>
      <vt:lpstr>Slide 14</vt:lpstr>
      <vt:lpstr>Classification of Lipids</vt:lpstr>
      <vt:lpstr>Slide 16</vt:lpstr>
      <vt:lpstr>Slide 17</vt:lpstr>
      <vt:lpstr>Slide 18</vt:lpstr>
      <vt:lpstr>Slide 19</vt:lpstr>
      <vt:lpstr>Slide 20</vt:lpstr>
      <vt:lpstr>Slide 21</vt:lpstr>
      <vt:lpstr>Slide 22</vt:lpstr>
      <vt:lpstr>Slide 23</vt:lpstr>
      <vt:lpstr> Classification of Fatty Acids </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Sources Essential fatty acids(PUFA)</vt:lpstr>
      <vt:lpstr>Deficiency : Phrynoderma. </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Phospholipids </vt:lpstr>
      <vt:lpstr>Slide 60</vt:lpstr>
      <vt:lpstr>Slide 61</vt:lpstr>
      <vt:lpstr>Slide 62</vt:lpstr>
      <vt:lpstr>Slide 63</vt:lpstr>
      <vt:lpstr>Slide 64</vt:lpstr>
      <vt:lpstr>Slide 65</vt:lpstr>
      <vt:lpstr>Case study </vt:lpstr>
      <vt:lpstr>Case study 2</vt:lpstr>
      <vt:lpstr>Slide 68</vt:lpstr>
      <vt:lpstr>Slide 69</vt:lpstr>
      <vt:lpstr>Slide 70</vt:lpstr>
      <vt:lpstr>Slide 71</vt:lpstr>
      <vt:lpstr>Slide 72</vt:lpstr>
      <vt:lpstr>Slide 73</vt:lpstr>
      <vt:lpstr>Slide 74</vt:lpstr>
      <vt:lpstr>Slide 75</vt:lpstr>
      <vt:lpstr>Slide 76</vt:lpstr>
      <vt:lpstr>Slide 77</vt:lpstr>
      <vt:lpstr>.</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ULTIMATE SHREY</dc:creator>
  <cp:lastModifiedBy>ADMIN</cp:lastModifiedBy>
  <cp:revision>69</cp:revision>
  <dcterms:created xsi:type="dcterms:W3CDTF">2014-09-08T10:31:30Z</dcterms:created>
  <dcterms:modified xsi:type="dcterms:W3CDTF">2023-10-10T05:12:14Z</dcterms:modified>
</cp:coreProperties>
</file>