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566" autoAdjust="0"/>
  </p:normalViewPr>
  <p:slideViewPr>
    <p:cSldViewPr>
      <p:cViewPr varScale="1">
        <p:scale>
          <a:sx n="72" d="100"/>
          <a:sy n="72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6248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I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 CARBON </a:t>
            </a:r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METABOLISM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I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Groups, containing a </a:t>
            </a:r>
            <a:r>
              <a:rPr lang="en-IN" sz="28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single carbon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atoms are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called one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carbon groups. One carbon groups are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formed from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several amino acids during their metabolism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These include </a:t>
            </a:r>
            <a:r>
              <a:rPr lang="en-IN" sz="28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serine, glycine, histidine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tryptophan</a:t>
            </a:r>
            <a:r>
              <a:rPr lang="en-IN" sz="2400" b="1" dirty="0"/>
              <a:t>. </a:t>
            </a:r>
            <a:endParaRPr lang="en-IN" sz="2400" b="1" i="1" dirty="0"/>
          </a:p>
        </p:txBody>
      </p:sp>
    </p:spTree>
    <p:extLst>
      <p:ext uri="{BB962C8B-B14F-4D97-AF65-F5344CB8AC3E}">
        <p14:creationId xmlns:p14="http://schemas.microsoft.com/office/powerpoint/2010/main" xmlns="" val="43369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495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i="1" dirty="0" smtClean="0">
                <a:latin typeface="Times New Roman" pitchFamily="18" charset="0"/>
                <a:cs typeface="Times New Roman" pitchFamily="18" charset="0"/>
              </a:rPr>
              <a:t>Putrescine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800" i="1" dirty="0" smtClean="0">
                <a:latin typeface="Times New Roman" pitchFamily="18" charset="0"/>
                <a:cs typeface="Times New Roman" pitchFamily="18" charset="0"/>
              </a:rPr>
              <a:t>spermi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dine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and spermine are derived from </a:t>
            </a:r>
            <a:r>
              <a:rPr lang="en-IN" sz="28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ornithine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sz="28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methionine</a:t>
            </a:r>
            <a:r>
              <a:rPr lang="en-IN" sz="2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It is presumed that the </a:t>
            </a:r>
            <a:r>
              <a:rPr lang="en-IN" sz="28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15% of methionine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used for polyamine synthesis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800" dirty="0" smtClean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Polyamines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are involved in regulation of </a:t>
            </a:r>
            <a:r>
              <a:rPr lang="en-IN" sz="28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transcription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8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translation</a:t>
            </a:r>
            <a:r>
              <a:rPr lang="en-IN" sz="2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5046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act as a </a:t>
            </a:r>
            <a:r>
              <a:rPr lang="en-IN" sz="28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growth factor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and function in cell proliferation and growth.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Polyamines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are involved in stabilization of intact cells, subcellular organelles and membranes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086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04800"/>
            <a:ext cx="8915400" cy="64770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IN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Catabolism and excretion of polyamines</a:t>
            </a:r>
            <a:endParaRPr lang="en-US" sz="28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enzyme </a:t>
            </a:r>
            <a:r>
              <a:rPr lang="en-IN" sz="2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polyamine oxidase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present in liver peroxi­somes oxidizes spermine to spremidine and spermidine to putrescine.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Putrescine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is then oxidized by a copper containing </a:t>
            </a:r>
            <a:r>
              <a:rPr lang="en-IN" sz="2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diamine oxidase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to CO</a:t>
            </a:r>
            <a:r>
              <a:rPr lang="en-IN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and NH</a:t>
            </a:r>
            <a:r>
              <a:rPr lang="en-IN" sz="28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Major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portions of putrescine and spermidine are excreted in urine after conjugation with acetyl-CoA as acetylated derivatives.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b="1" dirty="0"/>
          </a:p>
          <a:p>
            <a:pPr marL="0" indent="0">
              <a:lnSpc>
                <a:spcPct val="170000"/>
              </a:lnSpc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498576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IN" sz="3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Clinical significance of polyamines</a:t>
            </a:r>
            <a:endParaRPr lang="en-US" sz="36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Polyamines and their derivatives have application in </a:t>
            </a:r>
            <a:r>
              <a:rPr lang="en-IN" sz="36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sz="36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treatment of cancer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Their levels have been shown to increase in response to cell growth and differentiation.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Their concentration is elevated in body fluids of cancer patients.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Assays of urinary and blood polyamines have been used to detect </a:t>
            </a:r>
            <a:r>
              <a:rPr lang="en-IN" sz="36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cancer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 and to determine the success of </a:t>
            </a:r>
            <a:r>
              <a:rPr lang="en-IN" sz="36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therapy </a:t>
            </a:r>
            <a:r>
              <a:rPr lang="en-IN" sz="3600" dirty="0">
                <a:latin typeface="Times New Roman" pitchFamily="18" charset="0"/>
                <a:cs typeface="Times New Roman" pitchFamily="18" charset="0"/>
              </a:rPr>
              <a:t>(diagnostic indicator).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330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5821363"/>
          </a:xfrm>
          <a:noFill/>
          <a:ln w="76200"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marL="0" indent="0" algn="ctr">
              <a:buNone/>
            </a:pPr>
            <a:endParaRPr lang="en-US" b="1" dirty="0" smtClean="0">
              <a:latin typeface="Algerian" pitchFamily="82" charset="0"/>
            </a:endParaRPr>
          </a:p>
          <a:p>
            <a:pPr marL="0" indent="0" algn="ctr">
              <a:buNone/>
            </a:pPr>
            <a:endParaRPr lang="en-US" b="1" dirty="0">
              <a:latin typeface="Algerian" pitchFamily="82" charset="0"/>
            </a:endParaRPr>
          </a:p>
          <a:p>
            <a:pPr marL="0" indent="0" algn="ctr">
              <a:buNone/>
            </a:pPr>
            <a:endParaRPr lang="en-US" b="1" dirty="0" smtClean="0">
              <a:latin typeface="Algerian" pitchFamily="82" charset="0"/>
            </a:endParaRPr>
          </a:p>
          <a:p>
            <a:pPr marL="0" indent="0" algn="ctr">
              <a:buNone/>
            </a:pPr>
            <a:endParaRPr lang="en-US" b="1" dirty="0">
              <a:latin typeface="Algerian" pitchFamily="82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00CC"/>
                </a:solidFill>
                <a:latin typeface="Algerian" pitchFamily="82" charset="0"/>
              </a:rPr>
              <a:t>Thank you</a:t>
            </a:r>
            <a:endParaRPr lang="en-IN" b="1" dirty="0">
              <a:solidFill>
                <a:srgbClr val="0000CC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5675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763000" cy="6096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b="1" dirty="0" smtClean="0"/>
              <a:t>    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carbon groups formed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during metabolism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IN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IN" sz="28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Methyl (CH</a:t>
            </a:r>
            <a:r>
              <a:rPr lang="en-IN" sz="2800" baseline="-250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IN" sz="28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		– </a:t>
            </a:r>
            <a:r>
              <a:rPr lang="en-IN" sz="28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Methylene (CH</a:t>
            </a:r>
            <a:r>
              <a:rPr lang="en-IN" sz="2800" baseline="-250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sz="28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		– </a:t>
            </a:r>
            <a:r>
              <a:rPr lang="en-IN" sz="28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Methenyl (CH)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		– </a:t>
            </a:r>
            <a:r>
              <a:rPr lang="en-IN" sz="28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Formyl (CHO)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		– </a:t>
            </a:r>
            <a:r>
              <a:rPr lang="en-IN" sz="28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Formimino (CH=NH</a:t>
            </a:r>
            <a:r>
              <a:rPr lang="en-IN" sz="28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IN" sz="28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 These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one carbon groups are transferred by way of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IN" sz="28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tetrahydrofolate </a:t>
            </a:r>
            <a:r>
              <a:rPr lang="en-IN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(THF). </a:t>
            </a:r>
            <a:endParaRPr lang="en-IN" sz="2800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5022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229600" cy="58213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6496" y="1524000"/>
            <a:ext cx="7980304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43000" y="4572000"/>
            <a:ext cx="6172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Structure of tetrahydrofolate</a:t>
            </a:r>
          </a:p>
        </p:txBody>
      </p:sp>
    </p:spTree>
    <p:extLst>
      <p:ext uri="{BB962C8B-B14F-4D97-AF65-F5344CB8AC3E}">
        <p14:creationId xmlns:p14="http://schemas.microsoft.com/office/powerpoint/2010/main" xmlns="" val="196790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477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750" dirty="0">
                <a:latin typeface="Times New Roman" pitchFamily="18" charset="0"/>
                <a:cs typeface="Times New Roman" pitchFamily="18" charset="0"/>
              </a:rPr>
              <a:t>One carbon groups carried by THF are </a:t>
            </a:r>
            <a:r>
              <a:rPr lang="en-IN" sz="2750" dirty="0" smtClean="0">
                <a:latin typeface="Times New Roman" pitchFamily="18" charset="0"/>
                <a:cs typeface="Times New Roman" pitchFamily="18" charset="0"/>
              </a:rPr>
              <a:t>attached either </a:t>
            </a:r>
            <a:r>
              <a:rPr lang="en-IN" sz="2750" dirty="0">
                <a:latin typeface="Times New Roman" pitchFamily="18" charset="0"/>
                <a:cs typeface="Times New Roman" pitchFamily="18" charset="0"/>
              </a:rPr>
              <a:t>to nitrogen </a:t>
            </a:r>
            <a:r>
              <a:rPr lang="en-IN" sz="27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IN" sz="2750" baseline="30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IN" sz="27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IN" sz="275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75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IN" sz="275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27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both N</a:t>
            </a:r>
            <a:r>
              <a:rPr lang="en-IN" sz="2750" baseline="30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7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IN" sz="275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7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750" dirty="0">
                <a:latin typeface="Times New Roman" pitchFamily="18" charset="0"/>
                <a:cs typeface="Times New Roman" pitchFamily="18" charset="0"/>
              </a:rPr>
              <a:t>The different one carbon derivatives of THF </a:t>
            </a:r>
            <a:r>
              <a:rPr lang="en-IN" sz="2750" dirty="0" smtClean="0">
                <a:latin typeface="Times New Roman" pitchFamily="18" charset="0"/>
                <a:cs typeface="Times New Roman" pitchFamily="18" charset="0"/>
              </a:rPr>
              <a:t>are</a:t>
            </a:r>
            <a:endParaRPr lang="en-IN" sz="275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750" dirty="0" smtClean="0">
                <a:latin typeface="Times New Roman" pitchFamily="18" charset="0"/>
                <a:cs typeface="Times New Roman" pitchFamily="18" charset="0"/>
              </a:rPr>
              <a:t>		–   </a:t>
            </a: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IN" sz="275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-methyl </a:t>
            </a:r>
            <a:r>
              <a:rPr lang="en-IN" sz="27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THF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–   N</a:t>
            </a:r>
            <a:r>
              <a:rPr lang="en-IN" sz="275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IN" sz="27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IN" sz="2750" baseline="30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-methylene </a:t>
            </a:r>
            <a:r>
              <a:rPr lang="en-IN" sz="27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THF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–   N</a:t>
            </a:r>
            <a:r>
              <a:rPr lang="en-IN" sz="275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IN" sz="27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IN" sz="2750" baseline="30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-methenyl </a:t>
            </a:r>
            <a:r>
              <a:rPr lang="en-IN" sz="27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THF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–   N</a:t>
            </a:r>
            <a:r>
              <a:rPr lang="en-IN" sz="275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-formyl </a:t>
            </a:r>
            <a:r>
              <a:rPr lang="en-IN" sz="27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THF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–   N</a:t>
            </a:r>
            <a:r>
              <a:rPr lang="en-IN" sz="275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-formimino </a:t>
            </a:r>
            <a:r>
              <a:rPr lang="en-IN" sz="27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THF</a:t>
            </a:r>
            <a:r>
              <a:rPr lang="en-IN" sz="27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IN" sz="275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275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750" dirty="0" smtClean="0">
                <a:latin typeface="Times New Roman" pitchFamily="18" charset="0"/>
                <a:cs typeface="Times New Roman" pitchFamily="18" charset="0"/>
              </a:rPr>
              <a:t>  These </a:t>
            </a:r>
            <a:r>
              <a:rPr lang="en-IN" sz="2750" dirty="0">
                <a:latin typeface="Times New Roman" pitchFamily="18" charset="0"/>
                <a:cs typeface="Times New Roman" pitchFamily="18" charset="0"/>
              </a:rPr>
              <a:t>different derivatives of THF are interconvertible.</a:t>
            </a:r>
            <a:endParaRPr lang="en-IN" sz="275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563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7630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9772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IN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Importance of one carbon group </a:t>
            </a:r>
            <a:r>
              <a:rPr lang="en-IN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metabolism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IN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carbon groups at different levels of oxidation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are transferred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and made available by way of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the tetrahydrofolate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vitamin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IN" sz="2800" baseline="-2500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coenzymes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use in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 wide variety of vital anabolic processes.</a:t>
            </a:r>
          </a:p>
        </p:txBody>
      </p:sp>
    </p:spTree>
    <p:extLst>
      <p:ext uri="{BB962C8B-B14F-4D97-AF65-F5344CB8AC3E}">
        <p14:creationId xmlns:p14="http://schemas.microsoft.com/office/powerpoint/2010/main" xmlns="" val="131989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400800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IN" sz="2800" cap="all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Biogenic amines</a:t>
            </a:r>
            <a:endParaRPr lang="en-US" sz="2800" cap="all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Decarboxylation of amino acids results in the formation of </a:t>
            </a:r>
            <a:r>
              <a:rPr lang="en-IN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amines.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These amines are called biogenic amines. They have diverse biological function. 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Decarboxylation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reactions are catalyzed by </a:t>
            </a:r>
            <a:r>
              <a:rPr lang="en-IN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PLP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dependent decarboxy­lases.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810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838200"/>
            <a:ext cx="7467600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05581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IN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Polyamines</a:t>
            </a:r>
            <a:endParaRPr lang="en-US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Biological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amines made up of multiple amino acids called polyamines, e.g.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	–	Putrescine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	–	Spermidine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	–	Spermine.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Polyamines are positively charged at physiological pH and associate with negatively charged nuclear DNA.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present in high concentration in semen.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concentration of polyamines in brain is about 2 mM.</a:t>
            </a:r>
          </a:p>
          <a:p>
            <a:pPr marL="0" indent="0">
              <a:lnSpc>
                <a:spcPct val="200000"/>
              </a:lnSpc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7364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357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</cp:lastModifiedBy>
  <cp:revision>4</cp:revision>
  <dcterms:created xsi:type="dcterms:W3CDTF">2006-08-16T00:00:00Z</dcterms:created>
  <dcterms:modified xsi:type="dcterms:W3CDTF">2023-08-09T06:33:10Z</dcterms:modified>
</cp:coreProperties>
</file>