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6" r:id="rId2"/>
    <p:sldId id="257" r:id="rId3"/>
    <p:sldId id="290" r:id="rId4"/>
    <p:sldId id="258" r:id="rId5"/>
    <p:sldId id="317" r:id="rId6"/>
    <p:sldId id="318" r:id="rId7"/>
    <p:sldId id="259" r:id="rId8"/>
    <p:sldId id="291" r:id="rId9"/>
    <p:sldId id="295" r:id="rId10"/>
    <p:sldId id="319" r:id="rId11"/>
    <p:sldId id="260" r:id="rId12"/>
    <p:sldId id="320" r:id="rId13"/>
    <p:sldId id="321" r:id="rId14"/>
    <p:sldId id="322" r:id="rId15"/>
    <p:sldId id="323" r:id="rId16"/>
    <p:sldId id="261" r:id="rId17"/>
    <p:sldId id="296" r:id="rId18"/>
    <p:sldId id="292" r:id="rId19"/>
    <p:sldId id="294" r:id="rId20"/>
    <p:sldId id="324" r:id="rId21"/>
    <p:sldId id="325" r:id="rId22"/>
    <p:sldId id="326" r:id="rId23"/>
    <p:sldId id="327" r:id="rId24"/>
    <p:sldId id="316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1" r:id="rId33"/>
    <p:sldId id="272" r:id="rId34"/>
    <p:sldId id="273" r:id="rId35"/>
    <p:sldId id="298" r:id="rId36"/>
    <p:sldId id="299" r:id="rId37"/>
    <p:sldId id="300" r:id="rId38"/>
    <p:sldId id="274" r:id="rId39"/>
    <p:sldId id="297" r:id="rId40"/>
    <p:sldId id="301" r:id="rId41"/>
    <p:sldId id="303" r:id="rId42"/>
    <p:sldId id="275" r:id="rId43"/>
    <p:sldId id="276" r:id="rId44"/>
    <p:sldId id="304" r:id="rId45"/>
    <p:sldId id="305" r:id="rId46"/>
    <p:sldId id="279" r:id="rId47"/>
    <p:sldId id="281" r:id="rId48"/>
    <p:sldId id="307" r:id="rId49"/>
    <p:sldId id="308" r:id="rId50"/>
    <p:sldId id="309" r:id="rId51"/>
    <p:sldId id="311" r:id="rId52"/>
    <p:sldId id="285" r:id="rId53"/>
    <p:sldId id="286" r:id="rId54"/>
    <p:sldId id="287" r:id="rId55"/>
    <p:sldId id="288" r:id="rId56"/>
    <p:sldId id="312" r:id="rId57"/>
    <p:sldId id="313" r:id="rId58"/>
    <p:sldId id="314" r:id="rId59"/>
    <p:sldId id="289" r:id="rId60"/>
  </p:sldIdLst>
  <p:sldSz cx="100457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13" autoAdjust="0"/>
    <p:restoredTop sz="94660"/>
  </p:normalViewPr>
  <p:slideViewPr>
    <p:cSldViewPr>
      <p:cViewPr>
        <p:scale>
          <a:sx n="66" d="100"/>
          <a:sy n="66" d="100"/>
        </p:scale>
        <p:origin x="-1566" y="-144"/>
      </p:cViewPr>
      <p:guideLst>
        <p:guide orient="horz" pos="2160"/>
        <p:guide pos="3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4B722-D97D-4E1C-BCDD-736515B51A7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6610387F-4706-4900-8C09-F8383B88495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</a:rPr>
            <a:t>Transport mechanisms</a:t>
          </a:r>
          <a:endParaRPr lang="en-IN" dirty="0"/>
        </a:p>
      </dgm:t>
    </dgm:pt>
    <dgm:pt modelId="{40E69CEC-BFE0-4C9C-8EC0-E2D7EA7A0D88}" type="parTrans" cxnId="{979CE225-71AC-46C5-8881-882CC5DB892E}">
      <dgm:prSet/>
      <dgm:spPr/>
      <dgm:t>
        <a:bodyPr/>
        <a:lstStyle/>
        <a:p>
          <a:endParaRPr lang="en-IN"/>
        </a:p>
      </dgm:t>
    </dgm:pt>
    <dgm:pt modelId="{F4F17778-927B-4DDB-93A1-D595E79E2560}" type="sibTrans" cxnId="{979CE225-71AC-46C5-8881-882CC5DB892E}">
      <dgm:prSet/>
      <dgm:spPr/>
      <dgm:t>
        <a:bodyPr/>
        <a:lstStyle/>
        <a:p>
          <a:endParaRPr lang="en-IN"/>
        </a:p>
      </dgm:t>
    </dgm:pt>
    <dgm:pt modelId="{B6755A02-1DC3-4446-8280-673AA65BB78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</a:rPr>
            <a:t>Passive</a:t>
          </a:r>
          <a:endParaRPr lang="en-IN" dirty="0"/>
        </a:p>
      </dgm:t>
    </dgm:pt>
    <dgm:pt modelId="{452178B7-1849-4E97-ADC3-B4E4B812C9C8}" type="parTrans" cxnId="{ABA27A0B-3F28-4B9F-BBCE-3B0E460C8503}">
      <dgm:prSet/>
      <dgm:spPr/>
      <dgm:t>
        <a:bodyPr/>
        <a:lstStyle/>
        <a:p>
          <a:endParaRPr lang="en-IN"/>
        </a:p>
      </dgm:t>
    </dgm:pt>
    <dgm:pt modelId="{AA33EC69-622A-4B02-B671-A984746FC985}" type="sibTrans" cxnId="{ABA27A0B-3F28-4B9F-BBCE-3B0E460C8503}">
      <dgm:prSet/>
      <dgm:spPr/>
      <dgm:t>
        <a:bodyPr/>
        <a:lstStyle/>
        <a:p>
          <a:endParaRPr lang="en-IN"/>
        </a:p>
      </dgm:t>
    </dgm:pt>
    <dgm:pt modelId="{CEFDEA54-1282-425B-9626-18BF96C9F304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</a:rPr>
            <a:t>Simple diffusion</a:t>
          </a:r>
          <a:endParaRPr lang="en-IN" dirty="0"/>
        </a:p>
      </dgm:t>
    </dgm:pt>
    <dgm:pt modelId="{CF052DF1-47FF-4DE6-BEEE-89147CD123D1}" type="parTrans" cxnId="{7698F368-5D38-45FE-BA56-19CAC6261655}">
      <dgm:prSet/>
      <dgm:spPr/>
      <dgm:t>
        <a:bodyPr/>
        <a:lstStyle/>
        <a:p>
          <a:endParaRPr lang="en-IN"/>
        </a:p>
      </dgm:t>
    </dgm:pt>
    <dgm:pt modelId="{D7328111-63EE-42D4-ACFF-2C8805D1440D}" type="sibTrans" cxnId="{7698F368-5D38-45FE-BA56-19CAC6261655}">
      <dgm:prSet/>
      <dgm:spPr/>
      <dgm:t>
        <a:bodyPr/>
        <a:lstStyle/>
        <a:p>
          <a:endParaRPr lang="en-IN"/>
        </a:p>
      </dgm:t>
    </dgm:pt>
    <dgm:pt modelId="{7BEC6550-ECF0-4733-A2E4-56C79B2B27B2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</a:rPr>
            <a:t>Facilitated diffusion</a:t>
          </a:r>
          <a:endParaRPr lang="en-IN" dirty="0"/>
        </a:p>
      </dgm:t>
    </dgm:pt>
    <dgm:pt modelId="{097EEA88-54B7-456B-8A9C-32C3EDF47D9B}" type="parTrans" cxnId="{F3C08CF1-D262-487B-97F0-E6999CD8C842}">
      <dgm:prSet/>
      <dgm:spPr/>
      <dgm:t>
        <a:bodyPr/>
        <a:lstStyle/>
        <a:p>
          <a:endParaRPr lang="en-IN"/>
        </a:p>
      </dgm:t>
    </dgm:pt>
    <dgm:pt modelId="{EFD34E14-DB08-44BA-97F1-C5F37AE2FFE5}" type="sibTrans" cxnId="{F3C08CF1-D262-487B-97F0-E6999CD8C842}">
      <dgm:prSet/>
      <dgm:spPr/>
      <dgm:t>
        <a:bodyPr/>
        <a:lstStyle/>
        <a:p>
          <a:endParaRPr lang="en-IN"/>
        </a:p>
      </dgm:t>
    </dgm:pt>
    <dgm:pt modelId="{B796408B-E16C-4000-97AD-8E68503447D7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</a:rPr>
            <a:t>Active</a:t>
          </a:r>
          <a:endParaRPr lang="en-IN" dirty="0"/>
        </a:p>
      </dgm:t>
    </dgm:pt>
    <dgm:pt modelId="{DB994895-A33E-4EFA-B618-A3AB83EDCF0D}" type="parTrans" cxnId="{48831CE5-AB85-45E4-A892-270314A7D242}">
      <dgm:prSet/>
      <dgm:spPr/>
      <dgm:t>
        <a:bodyPr/>
        <a:lstStyle/>
        <a:p>
          <a:endParaRPr lang="en-IN"/>
        </a:p>
      </dgm:t>
    </dgm:pt>
    <dgm:pt modelId="{128E5119-EDBB-4AFC-AE33-6C2F0D829CF5}" type="sibTrans" cxnId="{48831CE5-AB85-45E4-A892-270314A7D242}">
      <dgm:prSet/>
      <dgm:spPr/>
      <dgm:t>
        <a:bodyPr/>
        <a:lstStyle/>
        <a:p>
          <a:endParaRPr lang="en-IN"/>
        </a:p>
      </dgm:t>
    </dgm:pt>
    <dgm:pt modelId="{D78C4062-1960-4684-B5C5-05833A6D1D92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</a:rPr>
            <a:t>Ion channels</a:t>
          </a:r>
          <a:endParaRPr lang="en-IN" dirty="0"/>
        </a:p>
      </dgm:t>
    </dgm:pt>
    <dgm:pt modelId="{25E2D47F-B5E4-4A22-A806-BC771EF16A1B}" type="parTrans" cxnId="{E43CBCDA-F518-4E13-88BE-B68F0F5BBBD7}">
      <dgm:prSet/>
      <dgm:spPr/>
      <dgm:t>
        <a:bodyPr/>
        <a:lstStyle/>
        <a:p>
          <a:endParaRPr lang="en-IN"/>
        </a:p>
      </dgm:t>
    </dgm:pt>
    <dgm:pt modelId="{9E8EBC63-1B49-4FAD-A491-B85F52B1B98B}" type="sibTrans" cxnId="{E43CBCDA-F518-4E13-88BE-B68F0F5BBBD7}">
      <dgm:prSet/>
      <dgm:spPr/>
      <dgm:t>
        <a:bodyPr/>
        <a:lstStyle/>
        <a:p>
          <a:endParaRPr lang="en-IN"/>
        </a:p>
      </dgm:t>
    </dgm:pt>
    <dgm:pt modelId="{99AEDA82-FAF2-4339-B878-F0107482E7C4}" type="pres">
      <dgm:prSet presAssocID="{E164B722-D97D-4E1C-BCDD-736515B51A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53A24E5-880D-4B95-B7E7-91A4105002A7}" type="pres">
      <dgm:prSet presAssocID="{6610387F-4706-4900-8C09-F8383B884953}" presName="hierRoot1" presStyleCnt="0"/>
      <dgm:spPr/>
    </dgm:pt>
    <dgm:pt modelId="{F2F85416-EE32-4EE9-9093-8D25320CACC8}" type="pres">
      <dgm:prSet presAssocID="{6610387F-4706-4900-8C09-F8383B884953}" presName="composite" presStyleCnt="0"/>
      <dgm:spPr/>
    </dgm:pt>
    <dgm:pt modelId="{95322C02-C976-4773-92C0-FE639E12966B}" type="pres">
      <dgm:prSet presAssocID="{6610387F-4706-4900-8C09-F8383B884953}" presName="background" presStyleLbl="node0" presStyleIdx="0" presStyleCnt="1"/>
      <dgm:spPr/>
    </dgm:pt>
    <dgm:pt modelId="{A9D67733-D803-4AB8-ABF7-CE3BB2247FD6}" type="pres">
      <dgm:prSet presAssocID="{6610387F-4706-4900-8C09-F8383B884953}" presName="text" presStyleLbl="fgAcc0" presStyleIdx="0" presStyleCnt="1" custLinFactNeighborX="-1537" custLinFactNeighborY="-461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3610B3F-005F-40B1-8F12-8F438742AB09}" type="pres">
      <dgm:prSet presAssocID="{6610387F-4706-4900-8C09-F8383B884953}" presName="hierChild2" presStyleCnt="0"/>
      <dgm:spPr/>
    </dgm:pt>
    <dgm:pt modelId="{6341348B-E954-479A-9BDD-96DE14A332C9}" type="pres">
      <dgm:prSet presAssocID="{452178B7-1849-4E97-ADC3-B4E4B812C9C8}" presName="Name10" presStyleLbl="parChTrans1D2" presStyleIdx="0" presStyleCnt="2"/>
      <dgm:spPr/>
      <dgm:t>
        <a:bodyPr/>
        <a:lstStyle/>
        <a:p>
          <a:endParaRPr lang="en-IN"/>
        </a:p>
      </dgm:t>
    </dgm:pt>
    <dgm:pt modelId="{C1067053-B09C-4257-8DCE-2D88DAC80189}" type="pres">
      <dgm:prSet presAssocID="{B6755A02-1DC3-4446-8280-673AA65BB783}" presName="hierRoot2" presStyleCnt="0"/>
      <dgm:spPr/>
    </dgm:pt>
    <dgm:pt modelId="{42CD7321-2578-4162-9FD3-495569EB80AE}" type="pres">
      <dgm:prSet presAssocID="{B6755A02-1DC3-4446-8280-673AA65BB783}" presName="composite2" presStyleCnt="0"/>
      <dgm:spPr/>
    </dgm:pt>
    <dgm:pt modelId="{74E2A2AB-4A3D-4FB5-AEB8-C3088619C230}" type="pres">
      <dgm:prSet presAssocID="{B6755A02-1DC3-4446-8280-673AA65BB783}" presName="background2" presStyleLbl="node2" presStyleIdx="0" presStyleCnt="2"/>
      <dgm:spPr/>
    </dgm:pt>
    <dgm:pt modelId="{1DE0FA21-C837-4250-B9A2-E1C778446E01}" type="pres">
      <dgm:prSet presAssocID="{B6755A02-1DC3-4446-8280-673AA65BB78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D5E60C3-740E-4D47-8667-A6EECAC094EB}" type="pres">
      <dgm:prSet presAssocID="{B6755A02-1DC3-4446-8280-673AA65BB783}" presName="hierChild3" presStyleCnt="0"/>
      <dgm:spPr/>
    </dgm:pt>
    <dgm:pt modelId="{ADB0EBE3-73EC-4136-B6AA-256038570E19}" type="pres">
      <dgm:prSet presAssocID="{CF052DF1-47FF-4DE6-BEEE-89147CD123D1}" presName="Name17" presStyleLbl="parChTrans1D3" presStyleIdx="0" presStyleCnt="3"/>
      <dgm:spPr/>
      <dgm:t>
        <a:bodyPr/>
        <a:lstStyle/>
        <a:p>
          <a:endParaRPr lang="en-IN"/>
        </a:p>
      </dgm:t>
    </dgm:pt>
    <dgm:pt modelId="{214DC05D-1B54-4CE3-B354-F7FB543615E9}" type="pres">
      <dgm:prSet presAssocID="{CEFDEA54-1282-425B-9626-18BF96C9F304}" presName="hierRoot3" presStyleCnt="0"/>
      <dgm:spPr/>
    </dgm:pt>
    <dgm:pt modelId="{166BB84E-55B2-4ABD-B892-9F8441DB4E11}" type="pres">
      <dgm:prSet presAssocID="{CEFDEA54-1282-425B-9626-18BF96C9F304}" presName="composite3" presStyleCnt="0"/>
      <dgm:spPr/>
    </dgm:pt>
    <dgm:pt modelId="{B0F1B1C5-3468-4446-B44B-F48BA7154D59}" type="pres">
      <dgm:prSet presAssocID="{CEFDEA54-1282-425B-9626-18BF96C9F304}" presName="background3" presStyleLbl="node3" presStyleIdx="0" presStyleCnt="3"/>
      <dgm:spPr/>
    </dgm:pt>
    <dgm:pt modelId="{E95AE020-913B-4A54-81C2-B9B28756916E}" type="pres">
      <dgm:prSet presAssocID="{CEFDEA54-1282-425B-9626-18BF96C9F30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616BF86-34DB-4855-8B64-3C1403F7DC45}" type="pres">
      <dgm:prSet presAssocID="{CEFDEA54-1282-425B-9626-18BF96C9F304}" presName="hierChild4" presStyleCnt="0"/>
      <dgm:spPr/>
    </dgm:pt>
    <dgm:pt modelId="{0A56329C-27C9-4152-BB33-8BA926DEED11}" type="pres">
      <dgm:prSet presAssocID="{097EEA88-54B7-456B-8A9C-32C3EDF47D9B}" presName="Name17" presStyleLbl="parChTrans1D3" presStyleIdx="1" presStyleCnt="3"/>
      <dgm:spPr/>
      <dgm:t>
        <a:bodyPr/>
        <a:lstStyle/>
        <a:p>
          <a:endParaRPr lang="en-IN"/>
        </a:p>
      </dgm:t>
    </dgm:pt>
    <dgm:pt modelId="{3A1EEE53-8105-43DD-9B2B-DBA8C6FD7DF2}" type="pres">
      <dgm:prSet presAssocID="{7BEC6550-ECF0-4733-A2E4-56C79B2B27B2}" presName="hierRoot3" presStyleCnt="0"/>
      <dgm:spPr/>
    </dgm:pt>
    <dgm:pt modelId="{4ADEE4F5-F8CF-4EFC-9DFA-8F8B72AE1464}" type="pres">
      <dgm:prSet presAssocID="{7BEC6550-ECF0-4733-A2E4-56C79B2B27B2}" presName="composite3" presStyleCnt="0"/>
      <dgm:spPr/>
    </dgm:pt>
    <dgm:pt modelId="{0F22D037-97EB-4238-AC37-C94E3ECEA56B}" type="pres">
      <dgm:prSet presAssocID="{7BEC6550-ECF0-4733-A2E4-56C79B2B27B2}" presName="background3" presStyleLbl="node3" presStyleIdx="1" presStyleCnt="3"/>
      <dgm:spPr/>
    </dgm:pt>
    <dgm:pt modelId="{B5E82298-BB9D-4835-BE39-4B3D319FADAE}" type="pres">
      <dgm:prSet presAssocID="{7BEC6550-ECF0-4733-A2E4-56C79B2B27B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2E0D1E5-B6E8-404A-8A75-53837BB4EF00}" type="pres">
      <dgm:prSet presAssocID="{7BEC6550-ECF0-4733-A2E4-56C79B2B27B2}" presName="hierChild4" presStyleCnt="0"/>
      <dgm:spPr/>
    </dgm:pt>
    <dgm:pt modelId="{A5F6F1B6-E853-40A6-9CAD-A88C8EFCF05A}" type="pres">
      <dgm:prSet presAssocID="{25E2D47F-B5E4-4A22-A806-BC771EF16A1B}" presName="Name17" presStyleLbl="parChTrans1D3" presStyleIdx="2" presStyleCnt="3"/>
      <dgm:spPr/>
      <dgm:t>
        <a:bodyPr/>
        <a:lstStyle/>
        <a:p>
          <a:endParaRPr lang="en-IN"/>
        </a:p>
      </dgm:t>
    </dgm:pt>
    <dgm:pt modelId="{DD5C1D2E-B03D-44B0-9F53-9B796962BA04}" type="pres">
      <dgm:prSet presAssocID="{D78C4062-1960-4684-B5C5-05833A6D1D92}" presName="hierRoot3" presStyleCnt="0"/>
      <dgm:spPr/>
    </dgm:pt>
    <dgm:pt modelId="{49ECC616-365F-4F21-941A-F51A11CAA3AB}" type="pres">
      <dgm:prSet presAssocID="{D78C4062-1960-4684-B5C5-05833A6D1D92}" presName="composite3" presStyleCnt="0"/>
      <dgm:spPr/>
    </dgm:pt>
    <dgm:pt modelId="{1BA31FA1-561C-458F-A4B9-4A50D95B4D20}" type="pres">
      <dgm:prSet presAssocID="{D78C4062-1960-4684-B5C5-05833A6D1D92}" presName="background3" presStyleLbl="node3" presStyleIdx="2" presStyleCnt="3"/>
      <dgm:spPr/>
    </dgm:pt>
    <dgm:pt modelId="{4B423D2C-6FD6-446E-92E2-0D2BE959D2CB}" type="pres">
      <dgm:prSet presAssocID="{D78C4062-1960-4684-B5C5-05833A6D1D9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7EDF15A-9B10-4E8E-8523-CFAD4B564C95}" type="pres">
      <dgm:prSet presAssocID="{D78C4062-1960-4684-B5C5-05833A6D1D92}" presName="hierChild4" presStyleCnt="0"/>
      <dgm:spPr/>
    </dgm:pt>
    <dgm:pt modelId="{43759139-AF6B-4778-810F-D06531B13C3A}" type="pres">
      <dgm:prSet presAssocID="{DB994895-A33E-4EFA-B618-A3AB83EDCF0D}" presName="Name10" presStyleLbl="parChTrans1D2" presStyleIdx="1" presStyleCnt="2"/>
      <dgm:spPr/>
      <dgm:t>
        <a:bodyPr/>
        <a:lstStyle/>
        <a:p>
          <a:endParaRPr lang="en-IN"/>
        </a:p>
      </dgm:t>
    </dgm:pt>
    <dgm:pt modelId="{B351D939-B560-4FED-9600-BA2421F0B16B}" type="pres">
      <dgm:prSet presAssocID="{B796408B-E16C-4000-97AD-8E68503447D7}" presName="hierRoot2" presStyleCnt="0"/>
      <dgm:spPr/>
    </dgm:pt>
    <dgm:pt modelId="{37565B4F-534F-4FF3-BE06-092A162730AA}" type="pres">
      <dgm:prSet presAssocID="{B796408B-E16C-4000-97AD-8E68503447D7}" presName="composite2" presStyleCnt="0"/>
      <dgm:spPr/>
    </dgm:pt>
    <dgm:pt modelId="{0CA66633-DFCC-4E95-9BB6-B454F5F8EC21}" type="pres">
      <dgm:prSet presAssocID="{B796408B-E16C-4000-97AD-8E68503447D7}" presName="background2" presStyleLbl="node2" presStyleIdx="1" presStyleCnt="2"/>
      <dgm:spPr/>
    </dgm:pt>
    <dgm:pt modelId="{EA68AFBD-1215-43E4-83CF-C6F0C3BFFA2B}" type="pres">
      <dgm:prSet presAssocID="{B796408B-E16C-4000-97AD-8E68503447D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1EE35AE-A67C-42EE-A88D-A7E0CEABC7B3}" type="pres">
      <dgm:prSet presAssocID="{B796408B-E16C-4000-97AD-8E68503447D7}" presName="hierChild3" presStyleCnt="0"/>
      <dgm:spPr/>
    </dgm:pt>
  </dgm:ptLst>
  <dgm:cxnLst>
    <dgm:cxn modelId="{2A609406-3EF7-4706-B7EA-FB9018CF9E61}" type="presOf" srcId="{CF052DF1-47FF-4DE6-BEEE-89147CD123D1}" destId="{ADB0EBE3-73EC-4136-B6AA-256038570E19}" srcOrd="0" destOrd="0" presId="urn:microsoft.com/office/officeart/2005/8/layout/hierarchy1"/>
    <dgm:cxn modelId="{B0CB74EF-23BB-4E61-BA52-ECBF5672ED55}" type="presOf" srcId="{DB994895-A33E-4EFA-B618-A3AB83EDCF0D}" destId="{43759139-AF6B-4778-810F-D06531B13C3A}" srcOrd="0" destOrd="0" presId="urn:microsoft.com/office/officeart/2005/8/layout/hierarchy1"/>
    <dgm:cxn modelId="{077C998E-B4F5-4C8F-BB67-64A63E8EA353}" type="presOf" srcId="{7BEC6550-ECF0-4733-A2E4-56C79B2B27B2}" destId="{B5E82298-BB9D-4835-BE39-4B3D319FADAE}" srcOrd="0" destOrd="0" presId="urn:microsoft.com/office/officeart/2005/8/layout/hierarchy1"/>
    <dgm:cxn modelId="{C460835E-5871-4B3B-908E-D7710F1A7A7B}" type="presOf" srcId="{097EEA88-54B7-456B-8A9C-32C3EDF47D9B}" destId="{0A56329C-27C9-4152-BB33-8BA926DEED11}" srcOrd="0" destOrd="0" presId="urn:microsoft.com/office/officeart/2005/8/layout/hierarchy1"/>
    <dgm:cxn modelId="{48831CE5-AB85-45E4-A892-270314A7D242}" srcId="{6610387F-4706-4900-8C09-F8383B884953}" destId="{B796408B-E16C-4000-97AD-8E68503447D7}" srcOrd="1" destOrd="0" parTransId="{DB994895-A33E-4EFA-B618-A3AB83EDCF0D}" sibTransId="{128E5119-EDBB-4AFC-AE33-6C2F0D829CF5}"/>
    <dgm:cxn modelId="{ABA27A0B-3F28-4B9F-BBCE-3B0E460C8503}" srcId="{6610387F-4706-4900-8C09-F8383B884953}" destId="{B6755A02-1DC3-4446-8280-673AA65BB783}" srcOrd="0" destOrd="0" parTransId="{452178B7-1849-4E97-ADC3-B4E4B812C9C8}" sibTransId="{AA33EC69-622A-4B02-B671-A984746FC985}"/>
    <dgm:cxn modelId="{F3C08CF1-D262-487B-97F0-E6999CD8C842}" srcId="{B6755A02-1DC3-4446-8280-673AA65BB783}" destId="{7BEC6550-ECF0-4733-A2E4-56C79B2B27B2}" srcOrd="1" destOrd="0" parTransId="{097EEA88-54B7-456B-8A9C-32C3EDF47D9B}" sibTransId="{EFD34E14-DB08-44BA-97F1-C5F37AE2FFE5}"/>
    <dgm:cxn modelId="{E96BF565-0E2C-49C9-AF00-419F779A9CB9}" type="presOf" srcId="{B796408B-E16C-4000-97AD-8E68503447D7}" destId="{EA68AFBD-1215-43E4-83CF-C6F0C3BFFA2B}" srcOrd="0" destOrd="0" presId="urn:microsoft.com/office/officeart/2005/8/layout/hierarchy1"/>
    <dgm:cxn modelId="{979CE225-71AC-46C5-8881-882CC5DB892E}" srcId="{E164B722-D97D-4E1C-BCDD-736515B51A70}" destId="{6610387F-4706-4900-8C09-F8383B884953}" srcOrd="0" destOrd="0" parTransId="{40E69CEC-BFE0-4C9C-8EC0-E2D7EA7A0D88}" sibTransId="{F4F17778-927B-4DDB-93A1-D595E79E2560}"/>
    <dgm:cxn modelId="{E43CBCDA-F518-4E13-88BE-B68F0F5BBBD7}" srcId="{B6755A02-1DC3-4446-8280-673AA65BB783}" destId="{D78C4062-1960-4684-B5C5-05833A6D1D92}" srcOrd="2" destOrd="0" parTransId="{25E2D47F-B5E4-4A22-A806-BC771EF16A1B}" sibTransId="{9E8EBC63-1B49-4FAD-A491-B85F52B1B98B}"/>
    <dgm:cxn modelId="{98B21C7B-F35B-4DCC-88DD-6A8B995ACBA2}" type="presOf" srcId="{25E2D47F-B5E4-4A22-A806-BC771EF16A1B}" destId="{A5F6F1B6-E853-40A6-9CAD-A88C8EFCF05A}" srcOrd="0" destOrd="0" presId="urn:microsoft.com/office/officeart/2005/8/layout/hierarchy1"/>
    <dgm:cxn modelId="{623488DD-AA61-419F-9A30-CB69D6FE44B0}" type="presOf" srcId="{CEFDEA54-1282-425B-9626-18BF96C9F304}" destId="{E95AE020-913B-4A54-81C2-B9B28756916E}" srcOrd="0" destOrd="0" presId="urn:microsoft.com/office/officeart/2005/8/layout/hierarchy1"/>
    <dgm:cxn modelId="{7698F368-5D38-45FE-BA56-19CAC6261655}" srcId="{B6755A02-1DC3-4446-8280-673AA65BB783}" destId="{CEFDEA54-1282-425B-9626-18BF96C9F304}" srcOrd="0" destOrd="0" parTransId="{CF052DF1-47FF-4DE6-BEEE-89147CD123D1}" sibTransId="{D7328111-63EE-42D4-ACFF-2C8805D1440D}"/>
    <dgm:cxn modelId="{1C1A3239-5554-40AB-B6FC-F625B53F03A1}" type="presOf" srcId="{D78C4062-1960-4684-B5C5-05833A6D1D92}" destId="{4B423D2C-6FD6-446E-92E2-0D2BE959D2CB}" srcOrd="0" destOrd="0" presId="urn:microsoft.com/office/officeart/2005/8/layout/hierarchy1"/>
    <dgm:cxn modelId="{1EB0C455-4A52-4D33-A38A-FD9630D8F3C9}" type="presOf" srcId="{452178B7-1849-4E97-ADC3-B4E4B812C9C8}" destId="{6341348B-E954-479A-9BDD-96DE14A332C9}" srcOrd="0" destOrd="0" presId="urn:microsoft.com/office/officeart/2005/8/layout/hierarchy1"/>
    <dgm:cxn modelId="{0DDEC040-0636-4EE5-B300-6113EE6579AD}" type="presOf" srcId="{E164B722-D97D-4E1C-BCDD-736515B51A70}" destId="{99AEDA82-FAF2-4339-B878-F0107482E7C4}" srcOrd="0" destOrd="0" presId="urn:microsoft.com/office/officeart/2005/8/layout/hierarchy1"/>
    <dgm:cxn modelId="{0375FB35-8C38-49EF-9CE8-89AC10D10ECE}" type="presOf" srcId="{6610387F-4706-4900-8C09-F8383B884953}" destId="{A9D67733-D803-4AB8-ABF7-CE3BB2247FD6}" srcOrd="0" destOrd="0" presId="urn:microsoft.com/office/officeart/2005/8/layout/hierarchy1"/>
    <dgm:cxn modelId="{65F81B5C-8920-4B93-8C12-40ED4F4FDA5A}" type="presOf" srcId="{B6755A02-1DC3-4446-8280-673AA65BB783}" destId="{1DE0FA21-C837-4250-B9A2-E1C778446E01}" srcOrd="0" destOrd="0" presId="urn:microsoft.com/office/officeart/2005/8/layout/hierarchy1"/>
    <dgm:cxn modelId="{1964E4B4-1FE8-41D4-AB7F-71AAB7FF787B}" type="presParOf" srcId="{99AEDA82-FAF2-4339-B878-F0107482E7C4}" destId="{553A24E5-880D-4B95-B7E7-91A4105002A7}" srcOrd="0" destOrd="0" presId="urn:microsoft.com/office/officeart/2005/8/layout/hierarchy1"/>
    <dgm:cxn modelId="{8D3064E2-F34C-46BD-BD7A-04563D83CC8A}" type="presParOf" srcId="{553A24E5-880D-4B95-B7E7-91A4105002A7}" destId="{F2F85416-EE32-4EE9-9093-8D25320CACC8}" srcOrd="0" destOrd="0" presId="urn:microsoft.com/office/officeart/2005/8/layout/hierarchy1"/>
    <dgm:cxn modelId="{D21AAB6C-FD36-4251-918B-B192E727EB78}" type="presParOf" srcId="{F2F85416-EE32-4EE9-9093-8D25320CACC8}" destId="{95322C02-C976-4773-92C0-FE639E12966B}" srcOrd="0" destOrd="0" presId="urn:microsoft.com/office/officeart/2005/8/layout/hierarchy1"/>
    <dgm:cxn modelId="{3C5A37DE-53E4-4E88-896A-76B4B61F19DE}" type="presParOf" srcId="{F2F85416-EE32-4EE9-9093-8D25320CACC8}" destId="{A9D67733-D803-4AB8-ABF7-CE3BB2247FD6}" srcOrd="1" destOrd="0" presId="urn:microsoft.com/office/officeart/2005/8/layout/hierarchy1"/>
    <dgm:cxn modelId="{4B8D314F-6206-40A6-B4E1-F930EE3B7205}" type="presParOf" srcId="{553A24E5-880D-4B95-B7E7-91A4105002A7}" destId="{C3610B3F-005F-40B1-8F12-8F438742AB09}" srcOrd="1" destOrd="0" presId="urn:microsoft.com/office/officeart/2005/8/layout/hierarchy1"/>
    <dgm:cxn modelId="{EF3DA1EA-CA4C-4E12-BC9A-835CE3750FD9}" type="presParOf" srcId="{C3610B3F-005F-40B1-8F12-8F438742AB09}" destId="{6341348B-E954-479A-9BDD-96DE14A332C9}" srcOrd="0" destOrd="0" presId="urn:microsoft.com/office/officeart/2005/8/layout/hierarchy1"/>
    <dgm:cxn modelId="{43AA7393-6A99-4E68-90BC-B01494FE0536}" type="presParOf" srcId="{C3610B3F-005F-40B1-8F12-8F438742AB09}" destId="{C1067053-B09C-4257-8DCE-2D88DAC80189}" srcOrd="1" destOrd="0" presId="urn:microsoft.com/office/officeart/2005/8/layout/hierarchy1"/>
    <dgm:cxn modelId="{6039DD29-0753-4767-B605-541E08FCA528}" type="presParOf" srcId="{C1067053-B09C-4257-8DCE-2D88DAC80189}" destId="{42CD7321-2578-4162-9FD3-495569EB80AE}" srcOrd="0" destOrd="0" presId="urn:microsoft.com/office/officeart/2005/8/layout/hierarchy1"/>
    <dgm:cxn modelId="{B9B0CCBA-231B-4B90-B9FC-D517325BC533}" type="presParOf" srcId="{42CD7321-2578-4162-9FD3-495569EB80AE}" destId="{74E2A2AB-4A3D-4FB5-AEB8-C3088619C230}" srcOrd="0" destOrd="0" presId="urn:microsoft.com/office/officeart/2005/8/layout/hierarchy1"/>
    <dgm:cxn modelId="{A811F284-E740-4972-A3A7-3266F4233341}" type="presParOf" srcId="{42CD7321-2578-4162-9FD3-495569EB80AE}" destId="{1DE0FA21-C837-4250-B9A2-E1C778446E01}" srcOrd="1" destOrd="0" presId="urn:microsoft.com/office/officeart/2005/8/layout/hierarchy1"/>
    <dgm:cxn modelId="{6D954872-9BA3-4D4C-9770-2DF4F34921C1}" type="presParOf" srcId="{C1067053-B09C-4257-8DCE-2D88DAC80189}" destId="{6D5E60C3-740E-4D47-8667-A6EECAC094EB}" srcOrd="1" destOrd="0" presId="urn:microsoft.com/office/officeart/2005/8/layout/hierarchy1"/>
    <dgm:cxn modelId="{9EAF2BEB-BB0D-4594-B925-E159C2392D97}" type="presParOf" srcId="{6D5E60C3-740E-4D47-8667-A6EECAC094EB}" destId="{ADB0EBE3-73EC-4136-B6AA-256038570E19}" srcOrd="0" destOrd="0" presId="urn:microsoft.com/office/officeart/2005/8/layout/hierarchy1"/>
    <dgm:cxn modelId="{DB004B47-B8B6-43B8-9FDC-99D4080963A8}" type="presParOf" srcId="{6D5E60C3-740E-4D47-8667-A6EECAC094EB}" destId="{214DC05D-1B54-4CE3-B354-F7FB543615E9}" srcOrd="1" destOrd="0" presId="urn:microsoft.com/office/officeart/2005/8/layout/hierarchy1"/>
    <dgm:cxn modelId="{9AD98BC9-FC36-45B2-8A6A-3835F80B8B01}" type="presParOf" srcId="{214DC05D-1B54-4CE3-B354-F7FB543615E9}" destId="{166BB84E-55B2-4ABD-B892-9F8441DB4E11}" srcOrd="0" destOrd="0" presId="urn:microsoft.com/office/officeart/2005/8/layout/hierarchy1"/>
    <dgm:cxn modelId="{B2588925-E5F9-4550-A88E-CEB931355D5E}" type="presParOf" srcId="{166BB84E-55B2-4ABD-B892-9F8441DB4E11}" destId="{B0F1B1C5-3468-4446-B44B-F48BA7154D59}" srcOrd="0" destOrd="0" presId="urn:microsoft.com/office/officeart/2005/8/layout/hierarchy1"/>
    <dgm:cxn modelId="{149DF432-C14F-4350-A29C-1C0218346C8B}" type="presParOf" srcId="{166BB84E-55B2-4ABD-B892-9F8441DB4E11}" destId="{E95AE020-913B-4A54-81C2-B9B28756916E}" srcOrd="1" destOrd="0" presId="urn:microsoft.com/office/officeart/2005/8/layout/hierarchy1"/>
    <dgm:cxn modelId="{276CACC0-09A8-4EEE-A668-F6B2D47EA3D4}" type="presParOf" srcId="{214DC05D-1B54-4CE3-B354-F7FB543615E9}" destId="{C616BF86-34DB-4855-8B64-3C1403F7DC45}" srcOrd="1" destOrd="0" presId="urn:microsoft.com/office/officeart/2005/8/layout/hierarchy1"/>
    <dgm:cxn modelId="{1C8C54F1-9C97-4048-A396-D55961109A58}" type="presParOf" srcId="{6D5E60C3-740E-4D47-8667-A6EECAC094EB}" destId="{0A56329C-27C9-4152-BB33-8BA926DEED11}" srcOrd="2" destOrd="0" presId="urn:microsoft.com/office/officeart/2005/8/layout/hierarchy1"/>
    <dgm:cxn modelId="{D6A2BB73-01EE-4450-9D1C-81F35BD61ADC}" type="presParOf" srcId="{6D5E60C3-740E-4D47-8667-A6EECAC094EB}" destId="{3A1EEE53-8105-43DD-9B2B-DBA8C6FD7DF2}" srcOrd="3" destOrd="0" presId="urn:microsoft.com/office/officeart/2005/8/layout/hierarchy1"/>
    <dgm:cxn modelId="{BDDF8D98-A653-4E15-8443-3726EB0850D4}" type="presParOf" srcId="{3A1EEE53-8105-43DD-9B2B-DBA8C6FD7DF2}" destId="{4ADEE4F5-F8CF-4EFC-9DFA-8F8B72AE1464}" srcOrd="0" destOrd="0" presId="urn:microsoft.com/office/officeart/2005/8/layout/hierarchy1"/>
    <dgm:cxn modelId="{9D226015-DBB4-472E-8657-6291608E4364}" type="presParOf" srcId="{4ADEE4F5-F8CF-4EFC-9DFA-8F8B72AE1464}" destId="{0F22D037-97EB-4238-AC37-C94E3ECEA56B}" srcOrd="0" destOrd="0" presId="urn:microsoft.com/office/officeart/2005/8/layout/hierarchy1"/>
    <dgm:cxn modelId="{43A0A4E4-2BA1-436A-BB62-C03BA0CA7EAC}" type="presParOf" srcId="{4ADEE4F5-F8CF-4EFC-9DFA-8F8B72AE1464}" destId="{B5E82298-BB9D-4835-BE39-4B3D319FADAE}" srcOrd="1" destOrd="0" presId="urn:microsoft.com/office/officeart/2005/8/layout/hierarchy1"/>
    <dgm:cxn modelId="{99AF8710-D3B4-4126-9AD1-EAE73B7AD829}" type="presParOf" srcId="{3A1EEE53-8105-43DD-9B2B-DBA8C6FD7DF2}" destId="{22E0D1E5-B6E8-404A-8A75-53837BB4EF00}" srcOrd="1" destOrd="0" presId="urn:microsoft.com/office/officeart/2005/8/layout/hierarchy1"/>
    <dgm:cxn modelId="{9D334F0E-A96F-43F7-A209-C59F23A40572}" type="presParOf" srcId="{6D5E60C3-740E-4D47-8667-A6EECAC094EB}" destId="{A5F6F1B6-E853-40A6-9CAD-A88C8EFCF05A}" srcOrd="4" destOrd="0" presId="urn:microsoft.com/office/officeart/2005/8/layout/hierarchy1"/>
    <dgm:cxn modelId="{516EA176-94DB-4D2E-BFFE-729C6E04C25B}" type="presParOf" srcId="{6D5E60C3-740E-4D47-8667-A6EECAC094EB}" destId="{DD5C1D2E-B03D-44B0-9F53-9B796962BA04}" srcOrd="5" destOrd="0" presId="urn:microsoft.com/office/officeart/2005/8/layout/hierarchy1"/>
    <dgm:cxn modelId="{96C13036-B75F-41F4-B95D-83C2E2F04285}" type="presParOf" srcId="{DD5C1D2E-B03D-44B0-9F53-9B796962BA04}" destId="{49ECC616-365F-4F21-941A-F51A11CAA3AB}" srcOrd="0" destOrd="0" presId="urn:microsoft.com/office/officeart/2005/8/layout/hierarchy1"/>
    <dgm:cxn modelId="{E6A41245-243B-4462-9EA6-4B0ACDEA9D1D}" type="presParOf" srcId="{49ECC616-365F-4F21-941A-F51A11CAA3AB}" destId="{1BA31FA1-561C-458F-A4B9-4A50D95B4D20}" srcOrd="0" destOrd="0" presId="urn:microsoft.com/office/officeart/2005/8/layout/hierarchy1"/>
    <dgm:cxn modelId="{89D6C4CF-0272-4EC5-AD1B-EA1A7D9C7BB1}" type="presParOf" srcId="{49ECC616-365F-4F21-941A-F51A11CAA3AB}" destId="{4B423D2C-6FD6-446E-92E2-0D2BE959D2CB}" srcOrd="1" destOrd="0" presId="urn:microsoft.com/office/officeart/2005/8/layout/hierarchy1"/>
    <dgm:cxn modelId="{FAFD0C5B-CCAC-4972-B906-7BA046EC88AD}" type="presParOf" srcId="{DD5C1D2E-B03D-44B0-9F53-9B796962BA04}" destId="{67EDF15A-9B10-4E8E-8523-CFAD4B564C95}" srcOrd="1" destOrd="0" presId="urn:microsoft.com/office/officeart/2005/8/layout/hierarchy1"/>
    <dgm:cxn modelId="{A0590162-9C6C-4D3F-A0CB-89AC937644E6}" type="presParOf" srcId="{C3610B3F-005F-40B1-8F12-8F438742AB09}" destId="{43759139-AF6B-4778-810F-D06531B13C3A}" srcOrd="2" destOrd="0" presId="urn:microsoft.com/office/officeart/2005/8/layout/hierarchy1"/>
    <dgm:cxn modelId="{6DB689E0-436D-48A7-812F-134C9A5C6E49}" type="presParOf" srcId="{C3610B3F-005F-40B1-8F12-8F438742AB09}" destId="{B351D939-B560-4FED-9600-BA2421F0B16B}" srcOrd="3" destOrd="0" presId="urn:microsoft.com/office/officeart/2005/8/layout/hierarchy1"/>
    <dgm:cxn modelId="{36018891-5D69-4423-B66A-B930A4763A71}" type="presParOf" srcId="{B351D939-B560-4FED-9600-BA2421F0B16B}" destId="{37565B4F-534F-4FF3-BE06-092A162730AA}" srcOrd="0" destOrd="0" presId="urn:microsoft.com/office/officeart/2005/8/layout/hierarchy1"/>
    <dgm:cxn modelId="{69EEF7B5-41AA-4CD8-BB16-D1E574B61E55}" type="presParOf" srcId="{37565B4F-534F-4FF3-BE06-092A162730AA}" destId="{0CA66633-DFCC-4E95-9BB6-B454F5F8EC21}" srcOrd="0" destOrd="0" presId="urn:microsoft.com/office/officeart/2005/8/layout/hierarchy1"/>
    <dgm:cxn modelId="{DA6E19A6-281C-40BE-9ED4-75E3D979FE66}" type="presParOf" srcId="{37565B4F-534F-4FF3-BE06-092A162730AA}" destId="{EA68AFBD-1215-43E4-83CF-C6F0C3BFFA2B}" srcOrd="1" destOrd="0" presId="urn:microsoft.com/office/officeart/2005/8/layout/hierarchy1"/>
    <dgm:cxn modelId="{4A1C9C7A-9E44-421C-A4C4-EBA588F163E2}" type="presParOf" srcId="{B351D939-B560-4FED-9600-BA2421F0B16B}" destId="{61EE35AE-A67C-42EE-A88D-A7E0CEABC7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59139-AF6B-4778-810F-D06531B13C3A}">
      <dsp:nvSpPr>
        <dsp:cNvPr id="0" name=""/>
        <dsp:cNvSpPr/>
      </dsp:nvSpPr>
      <dsp:spPr>
        <a:xfrm>
          <a:off x="5085268" y="1291526"/>
          <a:ext cx="1334529" cy="68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619"/>
              </a:lnTo>
              <a:lnTo>
                <a:pt x="1334529" y="484619"/>
              </a:lnTo>
              <a:lnTo>
                <a:pt x="1334529" y="6819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6F1B6-E853-40A6-9CAD-A88C8EFCF05A}">
      <dsp:nvSpPr>
        <dsp:cNvPr id="0" name=""/>
        <dsp:cNvSpPr/>
      </dsp:nvSpPr>
      <dsp:spPr>
        <a:xfrm>
          <a:off x="3816221" y="3326160"/>
          <a:ext cx="2603576" cy="61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3"/>
              </a:lnTo>
              <a:lnTo>
                <a:pt x="2603576" y="422193"/>
              </a:lnTo>
              <a:lnTo>
                <a:pt x="2603576" y="6195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6329C-27C9-4152-BB33-8BA926DEED11}">
      <dsp:nvSpPr>
        <dsp:cNvPr id="0" name=""/>
        <dsp:cNvSpPr/>
      </dsp:nvSpPr>
      <dsp:spPr>
        <a:xfrm>
          <a:off x="3770501" y="3326160"/>
          <a:ext cx="91440" cy="619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5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0EBE3-73EC-4136-B6AA-256038570E19}">
      <dsp:nvSpPr>
        <dsp:cNvPr id="0" name=""/>
        <dsp:cNvSpPr/>
      </dsp:nvSpPr>
      <dsp:spPr>
        <a:xfrm>
          <a:off x="1212645" y="3326160"/>
          <a:ext cx="2603576" cy="619532"/>
        </a:xfrm>
        <a:custGeom>
          <a:avLst/>
          <a:gdLst/>
          <a:ahLst/>
          <a:cxnLst/>
          <a:rect l="0" t="0" r="0" b="0"/>
          <a:pathLst>
            <a:path>
              <a:moveTo>
                <a:pt x="2603576" y="0"/>
              </a:moveTo>
              <a:lnTo>
                <a:pt x="2603576" y="422193"/>
              </a:lnTo>
              <a:lnTo>
                <a:pt x="0" y="422193"/>
              </a:lnTo>
              <a:lnTo>
                <a:pt x="0" y="6195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1348B-E954-479A-9BDD-96DE14A332C9}">
      <dsp:nvSpPr>
        <dsp:cNvPr id="0" name=""/>
        <dsp:cNvSpPr/>
      </dsp:nvSpPr>
      <dsp:spPr>
        <a:xfrm>
          <a:off x="3816221" y="1291526"/>
          <a:ext cx="1269046" cy="681958"/>
        </a:xfrm>
        <a:custGeom>
          <a:avLst/>
          <a:gdLst/>
          <a:ahLst/>
          <a:cxnLst/>
          <a:rect l="0" t="0" r="0" b="0"/>
          <a:pathLst>
            <a:path>
              <a:moveTo>
                <a:pt x="1269046" y="0"/>
              </a:moveTo>
              <a:lnTo>
                <a:pt x="1269046" y="484619"/>
              </a:lnTo>
              <a:lnTo>
                <a:pt x="0" y="484619"/>
              </a:lnTo>
              <a:lnTo>
                <a:pt x="0" y="6819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22C02-C976-4773-92C0-FE639E12966B}">
      <dsp:nvSpPr>
        <dsp:cNvPr id="0" name=""/>
        <dsp:cNvSpPr/>
      </dsp:nvSpPr>
      <dsp:spPr>
        <a:xfrm>
          <a:off x="4020169" y="-61150"/>
          <a:ext cx="2130198" cy="13526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67733-D803-4AB8-ABF7-CE3BB2247FD6}">
      <dsp:nvSpPr>
        <dsp:cNvPr id="0" name=""/>
        <dsp:cNvSpPr/>
      </dsp:nvSpPr>
      <dsp:spPr>
        <a:xfrm>
          <a:off x="4256857" y="163704"/>
          <a:ext cx="2130198" cy="1352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Times New Roman" pitchFamily="18" charset="0"/>
            </a:rPr>
            <a:t>Transport mechanisms</a:t>
          </a:r>
          <a:endParaRPr lang="en-IN" sz="2900" kern="1200" dirty="0"/>
        </a:p>
      </dsp:txBody>
      <dsp:txXfrm>
        <a:off x="4296476" y="203323"/>
        <a:ext cx="2050960" cy="1273438"/>
      </dsp:txXfrm>
    </dsp:sp>
    <dsp:sp modelId="{74E2A2AB-4A3D-4FB5-AEB8-C3088619C230}">
      <dsp:nvSpPr>
        <dsp:cNvPr id="0" name=""/>
        <dsp:cNvSpPr/>
      </dsp:nvSpPr>
      <dsp:spPr>
        <a:xfrm>
          <a:off x="2751122" y="1973484"/>
          <a:ext cx="2130198" cy="13526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0FA21-C837-4250-B9A2-E1C778446E01}">
      <dsp:nvSpPr>
        <dsp:cNvPr id="0" name=""/>
        <dsp:cNvSpPr/>
      </dsp:nvSpPr>
      <dsp:spPr>
        <a:xfrm>
          <a:off x="2987811" y="2198339"/>
          <a:ext cx="2130198" cy="1352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Times New Roman" pitchFamily="18" charset="0"/>
            </a:rPr>
            <a:t>Passive</a:t>
          </a:r>
          <a:endParaRPr lang="en-IN" sz="2900" kern="1200" dirty="0"/>
        </a:p>
      </dsp:txBody>
      <dsp:txXfrm>
        <a:off x="3027430" y="2237958"/>
        <a:ext cx="2050960" cy="1273438"/>
      </dsp:txXfrm>
    </dsp:sp>
    <dsp:sp modelId="{B0F1B1C5-3468-4446-B44B-F48BA7154D59}">
      <dsp:nvSpPr>
        <dsp:cNvPr id="0" name=""/>
        <dsp:cNvSpPr/>
      </dsp:nvSpPr>
      <dsp:spPr>
        <a:xfrm>
          <a:off x="147546" y="3945693"/>
          <a:ext cx="2130198" cy="13526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AE020-913B-4A54-81C2-B9B28756916E}">
      <dsp:nvSpPr>
        <dsp:cNvPr id="0" name=""/>
        <dsp:cNvSpPr/>
      </dsp:nvSpPr>
      <dsp:spPr>
        <a:xfrm>
          <a:off x="384234" y="4170547"/>
          <a:ext cx="2130198" cy="1352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Times New Roman" pitchFamily="18" charset="0"/>
            </a:rPr>
            <a:t>Simple diffusion</a:t>
          </a:r>
          <a:endParaRPr lang="en-IN" sz="2900" kern="1200" dirty="0"/>
        </a:p>
      </dsp:txBody>
      <dsp:txXfrm>
        <a:off x="423853" y="4210166"/>
        <a:ext cx="2050960" cy="1273438"/>
      </dsp:txXfrm>
    </dsp:sp>
    <dsp:sp modelId="{0F22D037-97EB-4238-AC37-C94E3ECEA56B}">
      <dsp:nvSpPr>
        <dsp:cNvPr id="0" name=""/>
        <dsp:cNvSpPr/>
      </dsp:nvSpPr>
      <dsp:spPr>
        <a:xfrm>
          <a:off x="2751122" y="3945693"/>
          <a:ext cx="2130198" cy="13526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82298-BB9D-4835-BE39-4B3D319FADAE}">
      <dsp:nvSpPr>
        <dsp:cNvPr id="0" name=""/>
        <dsp:cNvSpPr/>
      </dsp:nvSpPr>
      <dsp:spPr>
        <a:xfrm>
          <a:off x="2987811" y="4170547"/>
          <a:ext cx="2130198" cy="1352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Times New Roman" pitchFamily="18" charset="0"/>
            </a:rPr>
            <a:t>Facilitated diffusion</a:t>
          </a:r>
          <a:endParaRPr lang="en-IN" sz="2900" kern="1200" dirty="0"/>
        </a:p>
      </dsp:txBody>
      <dsp:txXfrm>
        <a:off x="3027430" y="4210166"/>
        <a:ext cx="2050960" cy="1273438"/>
      </dsp:txXfrm>
    </dsp:sp>
    <dsp:sp modelId="{1BA31FA1-561C-458F-A4B9-4A50D95B4D20}">
      <dsp:nvSpPr>
        <dsp:cNvPr id="0" name=""/>
        <dsp:cNvSpPr/>
      </dsp:nvSpPr>
      <dsp:spPr>
        <a:xfrm>
          <a:off x="5354698" y="3945693"/>
          <a:ext cx="2130198" cy="13526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23D2C-6FD6-446E-92E2-0D2BE959D2CB}">
      <dsp:nvSpPr>
        <dsp:cNvPr id="0" name=""/>
        <dsp:cNvSpPr/>
      </dsp:nvSpPr>
      <dsp:spPr>
        <a:xfrm>
          <a:off x="5591387" y="4170547"/>
          <a:ext cx="2130198" cy="1352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Times New Roman" pitchFamily="18" charset="0"/>
            </a:rPr>
            <a:t>Ion channels</a:t>
          </a:r>
          <a:endParaRPr lang="en-IN" sz="2900" kern="1200" dirty="0"/>
        </a:p>
      </dsp:txBody>
      <dsp:txXfrm>
        <a:off x="5631006" y="4210166"/>
        <a:ext cx="2050960" cy="1273438"/>
      </dsp:txXfrm>
    </dsp:sp>
    <dsp:sp modelId="{0CA66633-DFCC-4E95-9BB6-B454F5F8EC21}">
      <dsp:nvSpPr>
        <dsp:cNvPr id="0" name=""/>
        <dsp:cNvSpPr/>
      </dsp:nvSpPr>
      <dsp:spPr>
        <a:xfrm>
          <a:off x="5354698" y="1973484"/>
          <a:ext cx="2130198" cy="13526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8AFBD-1215-43E4-83CF-C6F0C3BFFA2B}">
      <dsp:nvSpPr>
        <dsp:cNvPr id="0" name=""/>
        <dsp:cNvSpPr/>
      </dsp:nvSpPr>
      <dsp:spPr>
        <a:xfrm>
          <a:off x="5591387" y="2198339"/>
          <a:ext cx="2130198" cy="1352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Times New Roman" pitchFamily="18" charset="0"/>
            </a:rPr>
            <a:t>Active</a:t>
          </a:r>
          <a:endParaRPr lang="en-IN" sz="2900" kern="1200" dirty="0"/>
        </a:p>
      </dsp:txBody>
      <dsp:txXfrm>
        <a:off x="5631006" y="2237958"/>
        <a:ext cx="2050960" cy="1273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3A43F-FEAD-4ECB-B6D7-56DB5A683661}" type="datetimeFigureOut">
              <a:rPr lang="en-IN" smtClean="0"/>
              <a:pPr/>
              <a:t>09-11-2023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685800"/>
            <a:ext cx="502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C703A-E069-4E78-9575-7EC5B426702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5965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11425" y="3124200"/>
            <a:ext cx="6780848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1425" y="5003322"/>
            <a:ext cx="6780848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643011" y="1155312"/>
            <a:ext cx="2286000" cy="418571"/>
          </a:xfrm>
        </p:spPr>
        <p:txBody>
          <a:bodyPr/>
          <a:lstStyle/>
          <a:p>
            <a:fld id="{44964CB2-9F17-49FE-851B-E7857CBF22A6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955506" y="4162734"/>
            <a:ext cx="3657600" cy="42191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18571" y="0"/>
            <a:ext cx="669713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03586" y="0"/>
            <a:ext cx="11498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88284" y="0"/>
            <a:ext cx="19980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53867" y="0"/>
            <a:ext cx="2529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683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00457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3833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96906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7199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001258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39427" y="0"/>
            <a:ext cx="8371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69713" y="3429000"/>
            <a:ext cx="1423141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38776" y="4866752"/>
            <a:ext cx="7046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198672" y="5500632"/>
            <a:ext cx="150686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28317" y="5788152"/>
            <a:ext cx="301371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092854" y="4495800"/>
            <a:ext cx="401828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56258" y="4928702"/>
            <a:ext cx="669713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21AA-713C-40C5-B915-1047D7FA4786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3132" y="274640"/>
            <a:ext cx="1841712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285" y="274639"/>
            <a:ext cx="6613419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9913-9D1A-47C9-8021-6E622AF147F3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2285" y="1600200"/>
            <a:ext cx="8203988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3DAB92-D51C-430C-9B4F-5B176DCDE5A3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425" y="2895600"/>
            <a:ext cx="6780848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1425" y="5010150"/>
            <a:ext cx="6780848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641512" y="1151647"/>
            <a:ext cx="2286000" cy="418571"/>
          </a:xfrm>
        </p:spPr>
        <p:txBody>
          <a:bodyPr/>
          <a:lstStyle/>
          <a:p>
            <a:fld id="{ED3CDEC6-0C6A-40EC-BC5F-DCB7D47F407D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955712" y="4159873"/>
            <a:ext cx="3657600" cy="42191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18571" y="0"/>
            <a:ext cx="669713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3586" y="0"/>
            <a:ext cx="11498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88284" y="0"/>
            <a:ext cx="19980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53867" y="0"/>
            <a:ext cx="2529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683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0457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3833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96906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7199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39427" y="0"/>
            <a:ext cx="83714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69713" y="3429000"/>
            <a:ext cx="1423141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55334" y="4866752"/>
            <a:ext cx="7046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198672" y="5500632"/>
            <a:ext cx="150686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28317" y="5791200"/>
            <a:ext cx="301371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64334" y="4479888"/>
            <a:ext cx="401828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99510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72816" y="4928702"/>
            <a:ext cx="669713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58C6-9E69-47D1-81FF-1B020A99DD9E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2285" y="1600200"/>
            <a:ext cx="401828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91342" y="1600200"/>
            <a:ext cx="401828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85" y="273050"/>
            <a:ext cx="8287703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CE41-4B4B-4872-B273-AD4F59249B8B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2285" y="2362200"/>
            <a:ext cx="401828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3100" y="2362200"/>
            <a:ext cx="401828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02285" y="1569720"/>
            <a:ext cx="401828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71708" y="1569720"/>
            <a:ext cx="401828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A5E7C7-3835-44F6-82B4-7243AD262685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8C06-658B-42E3-8459-59D4994A60C3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627129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015438" y="3177858"/>
            <a:ext cx="6309360" cy="502285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84046" y="274320"/>
            <a:ext cx="167763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6456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0292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878272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710843" y="0"/>
            <a:ext cx="334857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79455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960764" y="5715000"/>
            <a:ext cx="602742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4857" y="274320"/>
            <a:ext cx="6194848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00365E-7987-4D93-AB66-DEC2E341A3BE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627129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960764" y="5715000"/>
            <a:ext cx="602742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991580" y="3177858"/>
            <a:ext cx="6309360" cy="502285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780848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2981" y="264795"/>
            <a:ext cx="1674283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878272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710843" y="0"/>
            <a:ext cx="334857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79455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86456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80292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CDBF0D-0FD2-457D-8A29-B83093980ED3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627129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2285" y="274638"/>
            <a:ext cx="8203988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2285" y="1600200"/>
            <a:ext cx="8203988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437118" y="1062916"/>
            <a:ext cx="2011680" cy="421919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E5103E-C11C-4AFF-B4F7-1B12B3A35F9D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837294" y="3719206"/>
            <a:ext cx="3200400" cy="40182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371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878272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710843" y="0"/>
            <a:ext cx="334857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79455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960764" y="5715000"/>
            <a:ext cx="602742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30627" y="5734050"/>
            <a:ext cx="669713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pid_bilayer" TargetMode="External"/><Relationship Id="rId2" Type="http://schemas.openxmlformats.org/officeDocument/2006/relationships/hyperlink" Target="http://en.wikipedia.org/wiki/Selectively_permeab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ell_(biology)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711" y="1676400"/>
            <a:ext cx="6780848" cy="1894362"/>
          </a:xfrm>
        </p:spPr>
        <p:txBody>
          <a:bodyPr/>
          <a:lstStyle/>
          <a:p>
            <a:r>
              <a:rPr lang="en-IN" dirty="0" smtClean="0"/>
              <a:t>Cell membrane &amp; Transport 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93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However, the components do not freely move from inner </a:t>
            </a:r>
            <a:r>
              <a:rPr lang="en-US" altLang="en-US" sz="2800" dirty="0" smtClean="0">
                <a:latin typeface="+mj-lt"/>
                <a:cs typeface="Times New Roman" pitchFamily="18" charset="0"/>
              </a:rPr>
              <a:t> to 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outer layer, or outer to inner layer (</a:t>
            </a:r>
            <a:r>
              <a:rPr lang="en-US" altLang="en-US" sz="2800" b="1" dirty="0">
                <a:latin typeface="+mj-lt"/>
                <a:cs typeface="Times New Roman" pitchFamily="18" charset="0"/>
              </a:rPr>
              <a:t>flip-flop movement </a:t>
            </a:r>
            <a:r>
              <a:rPr lang="en-US" alt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+mj-lt"/>
                <a:cs typeface="Times New Roman" pitchFamily="18" charset="0"/>
              </a:rPr>
              <a:t>is 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restricted). </a:t>
            </a:r>
          </a:p>
          <a:p>
            <a:pPr marL="342900" indent="-342900" algn="just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During </a:t>
            </a:r>
            <a:r>
              <a:rPr lang="en-US" altLang="en-US" sz="2800" b="1" dirty="0">
                <a:latin typeface="+mj-lt"/>
                <a:cs typeface="Times New Roman" pitchFamily="18" charset="0"/>
              </a:rPr>
              <a:t>apoptosis 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(programmed cell death), flip-flop movement occurs.</a:t>
            </a:r>
          </a:p>
          <a:p>
            <a:endParaRPr lang="en-IN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94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/>
              <a:t>Factors affecting fluidity of membrane</a:t>
            </a:r>
            <a:endParaRPr lang="en-IN" b="1" u="sng" dirty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71500" indent="-571500" eaLnBrk="1" hangingPunct="1">
              <a:buFont typeface="+mj-lt"/>
              <a:buAutoNum type="romanUcPeriod"/>
            </a:pPr>
            <a:r>
              <a:rPr lang="en-US" b="1" dirty="0" smtClean="0">
                <a:cs typeface="Times New Roman" pitchFamily="18" charset="0"/>
              </a:rPr>
              <a:t>Cholesterol</a:t>
            </a:r>
          </a:p>
          <a:p>
            <a:r>
              <a:rPr lang="en-US" altLang="en-US" dirty="0">
                <a:cs typeface="Times New Roman" pitchFamily="18" charset="0"/>
              </a:rPr>
              <a:t>When cholesterol concentration increases, the membrane becomes less fluid on the outer surface, but more fluid in the hydrophobic core</a:t>
            </a:r>
            <a:r>
              <a:rPr lang="en-US" altLang="en-US" dirty="0" smtClean="0">
                <a:cs typeface="Times New Roman" pitchFamily="18" charset="0"/>
              </a:rPr>
              <a:t>.</a:t>
            </a:r>
          </a:p>
          <a:p>
            <a:r>
              <a:rPr lang="en-US" altLang="en-US" dirty="0">
                <a:solidFill>
                  <a:srgbClr val="663300"/>
                </a:solidFill>
                <a:cs typeface="Times New Roman" pitchFamily="18" charset="0"/>
              </a:rPr>
              <a:t>In alcoholic cirrhosis, spur cells are seen because of increased RBC cholesterol content leading to less </a:t>
            </a:r>
            <a:r>
              <a:rPr lang="en-US" altLang="en-US" dirty="0" smtClean="0">
                <a:solidFill>
                  <a:srgbClr val="663300"/>
                </a:solidFill>
                <a:cs typeface="Times New Roman" pitchFamily="18" charset="0"/>
              </a:rPr>
              <a:t>fluidity</a:t>
            </a:r>
            <a:r>
              <a:rPr lang="en-US" alt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dirty="0" smtClean="0">
                <a:latin typeface="+mj-lt"/>
                <a:cs typeface="Times New Roman" pitchFamily="18" charset="0"/>
              </a:rPr>
              <a:t>The </a:t>
            </a:r>
            <a:r>
              <a:rPr lang="en-US" altLang="en-US" dirty="0">
                <a:latin typeface="+mj-lt"/>
                <a:cs typeface="Times New Roman" pitchFamily="18" charset="0"/>
              </a:rPr>
              <a:t>effect of cholesterol on membrane fluidity is different </a:t>
            </a:r>
            <a:r>
              <a:rPr lang="en-US" altLang="en-US" dirty="0" smtClean="0">
                <a:latin typeface="+mj-lt"/>
                <a:cs typeface="Times New Roman" pitchFamily="18" charset="0"/>
              </a:rPr>
              <a:t>at </a:t>
            </a:r>
            <a:r>
              <a:rPr lang="en-US" altLang="en-US" dirty="0">
                <a:latin typeface="+mj-lt"/>
                <a:cs typeface="Times New Roman" pitchFamily="18" charset="0"/>
              </a:rPr>
              <a:t>different temperatures. </a:t>
            </a:r>
            <a:endParaRPr lang="en-US" altLang="en-US" dirty="0" smtClean="0">
              <a:latin typeface="+mj-lt"/>
              <a:cs typeface="Times New Roman" pitchFamily="18" charset="0"/>
            </a:endParaRPr>
          </a:p>
          <a:p>
            <a:r>
              <a:rPr lang="en-US" altLang="en-US" dirty="0" smtClean="0">
                <a:latin typeface="+mj-lt"/>
                <a:cs typeface="Times New Roman" pitchFamily="18" charset="0"/>
              </a:rPr>
              <a:t>At </a:t>
            </a:r>
            <a:r>
              <a:rPr lang="en-US" altLang="en-US" dirty="0">
                <a:latin typeface="+mj-lt"/>
                <a:cs typeface="Times New Roman" pitchFamily="18" charset="0"/>
              </a:rPr>
              <a:t>temperature </a:t>
            </a:r>
            <a:r>
              <a:rPr lang="en-US" altLang="en-US" b="1" dirty="0">
                <a:latin typeface="+mj-lt"/>
                <a:cs typeface="Times New Roman" pitchFamily="18" charset="0"/>
              </a:rPr>
              <a:t>below the Tm </a:t>
            </a:r>
            <a:r>
              <a:rPr lang="en-US" altLang="en-US" dirty="0">
                <a:latin typeface="+mj-lt"/>
                <a:cs typeface="Times New Roman" pitchFamily="18" charset="0"/>
              </a:rPr>
              <a:t>cholesterol </a:t>
            </a:r>
            <a:r>
              <a:rPr lang="en-US" altLang="en-US" u="sng" dirty="0">
                <a:latin typeface="+mj-lt"/>
                <a:cs typeface="Times New Roman" pitchFamily="18" charset="0"/>
              </a:rPr>
              <a:t>increases fluidity</a:t>
            </a:r>
            <a:r>
              <a:rPr lang="en-US" altLang="en-US" dirty="0">
                <a:latin typeface="+mj-lt"/>
                <a:cs typeface="Times New Roman" pitchFamily="18" charset="0"/>
              </a:rPr>
              <a:t> and there by permeability of the membrane. </a:t>
            </a:r>
            <a:endParaRPr lang="en-US" altLang="en-US" dirty="0" smtClean="0">
              <a:latin typeface="+mj-lt"/>
              <a:cs typeface="Times New Roman" pitchFamily="18" charset="0"/>
            </a:endParaRPr>
          </a:p>
          <a:p>
            <a:r>
              <a:rPr lang="en-US" altLang="en-US" dirty="0" smtClean="0">
                <a:latin typeface="+mj-lt"/>
                <a:cs typeface="Times New Roman" pitchFamily="18" charset="0"/>
              </a:rPr>
              <a:t>At </a:t>
            </a:r>
            <a:r>
              <a:rPr lang="en-US" altLang="en-US" dirty="0">
                <a:latin typeface="+mj-lt"/>
                <a:cs typeface="Times New Roman" pitchFamily="18" charset="0"/>
              </a:rPr>
              <a:t>temperatures </a:t>
            </a:r>
            <a:r>
              <a:rPr lang="en-US" altLang="en-US" b="1" dirty="0">
                <a:latin typeface="+mj-lt"/>
                <a:cs typeface="Times New Roman" pitchFamily="18" charset="0"/>
              </a:rPr>
              <a:t>above the Tm</a:t>
            </a:r>
            <a:r>
              <a:rPr lang="en-US" altLang="en-US" dirty="0">
                <a:latin typeface="+mj-lt"/>
                <a:cs typeface="Times New Roman" pitchFamily="18" charset="0"/>
              </a:rPr>
              <a:t>, cholesterol </a:t>
            </a:r>
            <a:r>
              <a:rPr lang="en-US" altLang="en-US" u="sng" dirty="0">
                <a:latin typeface="+mj-lt"/>
                <a:cs typeface="Times New Roman" pitchFamily="18" charset="0"/>
              </a:rPr>
              <a:t>decreases fluidity.</a:t>
            </a:r>
          </a:p>
          <a:p>
            <a:endParaRPr lang="en-US" altLang="en-US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99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Times New Roman" pitchFamily="18" charset="0"/>
              </a:rPr>
              <a:t>II. </a:t>
            </a:r>
            <a:r>
              <a:rPr lang="en-US" b="1" u="sng" dirty="0">
                <a:cs typeface="Times New Roman" pitchFamily="18" charset="0"/>
              </a:rPr>
              <a:t>Degree and nature of fatty acids</a:t>
            </a:r>
          </a:p>
          <a:p>
            <a:pPr>
              <a:buFont typeface="Courier New" pitchFamily="49" charset="0"/>
              <a:buChar char="o"/>
            </a:pPr>
            <a:r>
              <a:rPr lang="en-US" altLang="en-US" dirty="0">
                <a:cs typeface="Times New Roman" pitchFamily="18" charset="0"/>
              </a:rPr>
              <a:t>the more </a:t>
            </a:r>
            <a:r>
              <a:rPr lang="en-US" altLang="en-US" b="1" dirty="0">
                <a:cs typeface="Times New Roman" pitchFamily="18" charset="0"/>
              </a:rPr>
              <a:t>unsaturated </a:t>
            </a:r>
            <a:r>
              <a:rPr lang="en-US" altLang="en-US" b="1" dirty="0" err="1">
                <a:cs typeface="Times New Roman" pitchFamily="18" charset="0"/>
              </a:rPr>
              <a:t>cis</a:t>
            </a:r>
            <a:r>
              <a:rPr lang="en-US" altLang="en-US" b="1" dirty="0">
                <a:cs typeface="Times New Roman" pitchFamily="18" charset="0"/>
              </a:rPr>
              <a:t> fatty acids increase </a:t>
            </a:r>
            <a:br>
              <a:rPr lang="en-US" altLang="en-US" b="1" dirty="0">
                <a:cs typeface="Times New Roman" pitchFamily="18" charset="0"/>
              </a:rPr>
            </a:br>
            <a:r>
              <a:rPr lang="en-US" altLang="en-US" b="1" dirty="0">
                <a:cs typeface="Times New Roman" pitchFamily="18" charset="0"/>
              </a:rPr>
              <a:t>the fluidity</a:t>
            </a:r>
            <a:r>
              <a:rPr lang="en-US" altLang="en-US" b="1" dirty="0" smtClean="0"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endParaRPr lang="en-US" dirty="0" smtClean="0"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cs typeface="Times New Roman" pitchFamily="18" charset="0"/>
              </a:rPr>
              <a:t>Trans Fatty acids(TFA) decrease the fluidity of membranes due to close packing of hydrocarbon chains.</a:t>
            </a:r>
          </a:p>
          <a:p>
            <a:pPr>
              <a:buFont typeface="Courier New" pitchFamily="49" charset="0"/>
              <a:buChar char="o"/>
            </a:pPr>
            <a:endParaRPr lang="en-US" dirty="0" smtClean="0"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err="1" smtClean="0">
                <a:cs typeface="Times New Roman" pitchFamily="18" charset="0"/>
              </a:rPr>
              <a:t>Cis</a:t>
            </a:r>
            <a:r>
              <a:rPr lang="en-US" dirty="0" smtClean="0">
                <a:cs typeface="Times New Roman" pitchFamily="18" charset="0"/>
              </a:rPr>
              <a:t> double bonds create a kink in the hydrocarbon chain and have a marked effect on fluidity.</a:t>
            </a:r>
            <a:endParaRPr lang="en-US" dirty="0"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29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22559" cy="10668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Gadugi" pitchFamily="34" charset="0"/>
                <a:cs typeface="Times New Roman" pitchFamily="18" charset="0"/>
              </a:rPr>
              <a:t>Composition of Different Membranes:</a:t>
            </a:r>
            <a:b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Gadugi" pitchFamily="34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Gadugi" pitchFamily="34" charset="0"/>
                <a:cs typeface="Times New Roman" pitchFamily="18" charset="0"/>
              </a:rPr>
              <a:t>Different Lipids as Percentage of Total Lipids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  <p:graphicFrame>
        <p:nvGraphicFramePr>
          <p:cNvPr id="6" name="Group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5422986"/>
              </p:ext>
            </p:extLst>
          </p:nvPr>
        </p:nvGraphicFramePr>
        <p:xfrm>
          <a:off x="251142" y="1258888"/>
          <a:ext cx="9191308" cy="5294311"/>
        </p:xfrm>
        <a:graphic>
          <a:graphicData uri="http://schemas.openxmlformats.org/drawingml/2006/table">
            <a:tbl>
              <a:tblPr/>
              <a:tblGrid>
                <a:gridCol w="2389740"/>
                <a:gridCol w="1323492"/>
                <a:gridCol w="1031346"/>
                <a:gridCol w="1125105"/>
                <a:gridCol w="1299537"/>
                <a:gridCol w="1102957"/>
                <a:gridCol w="919131"/>
              </a:tblGrid>
              <a:tr h="39408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membrane</a:t>
                      </a:r>
                    </a:p>
                  </a:txBody>
                  <a:tcPr marL="100448" marR="100448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Various types of lipids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985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Cholesterol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Lecithin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Cephalin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Phosphatidyl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Serine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Sphingomyelin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Glycolipid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3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Plasma membrane  </a:t>
                      </a:r>
                    </a:p>
                  </a:txBody>
                  <a:tcPr marL="100448" marR="100448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3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Nuclear membrane</a:t>
                      </a:r>
                    </a:p>
                  </a:txBody>
                  <a:tcPr marL="100448" marR="100448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Outer mitochondrial membrane</a:t>
                      </a:r>
                    </a:p>
                  </a:txBody>
                  <a:tcPr marL="100448" marR="100448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Inner mitochondrial membrane</a:t>
                      </a:r>
                    </a:p>
                  </a:txBody>
                  <a:tcPr marL="100448" marR="100448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6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Endoplasmic reticulum</a:t>
                      </a:r>
                    </a:p>
                  </a:txBody>
                  <a:tcPr marL="100448" marR="100448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Myelin</a:t>
                      </a:r>
                    </a:p>
                  </a:txBody>
                  <a:tcPr marL="100448" marR="100448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100448" marR="100448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472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22559" cy="6858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Gadugi" pitchFamily="34" charset="0"/>
                <a:cs typeface="Times New Roman" pitchFamily="18" charset="0"/>
              </a:rPr>
              <a:t>Lipid Rafts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33114" y="762000"/>
            <a:ext cx="9377730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 indent="-449263">
              <a:lnSpc>
                <a:spcPct val="120000"/>
              </a:lnSpc>
              <a:spcBef>
                <a:spcPts val="575"/>
              </a:spcBef>
              <a:spcAft>
                <a:spcPts val="575"/>
              </a:spcAft>
              <a:buFont typeface="Wingdings" pitchFamily="2" charset="2"/>
              <a:buBlip>
                <a:blip r:embed="rId2"/>
              </a:buBlip>
            </a:pPr>
            <a:r>
              <a:rPr lang="en-US" altLang="en-US" sz="2400" dirty="0" err="1">
                <a:latin typeface="+mj-lt"/>
                <a:cs typeface="Times New Roman" pitchFamily="18" charset="0"/>
              </a:rPr>
              <a:t>Sphingomylin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and glycolipids cluster to form semisolid </a:t>
            </a:r>
            <a:br>
              <a:rPr lang="en-US" altLang="en-US" sz="2400" dirty="0">
                <a:latin typeface="+mj-lt"/>
                <a:cs typeface="Times New Roman" pitchFamily="18" charset="0"/>
              </a:rPr>
            </a:br>
            <a:r>
              <a:rPr lang="en-US" altLang="en-US" sz="2400" dirty="0">
                <a:latin typeface="+mj-lt"/>
                <a:cs typeface="Times New Roman" pitchFamily="18" charset="0"/>
              </a:rPr>
              <a:t>patches called “lipid rafts”</a:t>
            </a:r>
          </a:p>
          <a:p>
            <a:pPr marL="449263" indent="-449263" algn="just">
              <a:lnSpc>
                <a:spcPct val="120000"/>
              </a:lnSpc>
              <a:spcBef>
                <a:spcPts val="575"/>
              </a:spcBef>
              <a:spcAft>
                <a:spcPts val="575"/>
              </a:spcAft>
              <a:buFont typeface="Wingdings" pitchFamily="2" charset="2"/>
              <a:buBlip>
                <a:blip r:embed="rId2"/>
              </a:buBlip>
            </a:pPr>
            <a:r>
              <a:rPr lang="en-US" altLang="en-US" sz="2400" dirty="0">
                <a:latin typeface="+mj-lt"/>
                <a:cs typeface="Times New Roman" pitchFamily="18" charset="0"/>
              </a:rPr>
              <a:t>Enriched in cholesterol</a:t>
            </a:r>
          </a:p>
          <a:p>
            <a:pPr marL="449263" indent="-449263" algn="just">
              <a:lnSpc>
                <a:spcPct val="120000"/>
              </a:lnSpc>
              <a:spcBef>
                <a:spcPts val="575"/>
              </a:spcBef>
              <a:spcAft>
                <a:spcPts val="575"/>
              </a:spcAft>
              <a:buFont typeface="Wingdings" pitchFamily="2" charset="2"/>
              <a:buBlip>
                <a:blip r:embed="rId2"/>
              </a:buBlip>
            </a:pPr>
            <a:r>
              <a:rPr lang="en-US" altLang="en-US" sz="2400" dirty="0">
                <a:latin typeface="+mj-lt"/>
                <a:cs typeface="Times New Roman" pitchFamily="18" charset="0"/>
              </a:rPr>
              <a:t>Specific role endocytosis and receptor mediated signaling</a:t>
            </a:r>
          </a:p>
        </p:txBody>
      </p:sp>
    </p:spTree>
    <p:extLst>
      <p:ext uri="{BB962C8B-B14F-4D97-AF65-F5344CB8AC3E}">
        <p14:creationId xmlns:p14="http://schemas.microsoft.com/office/powerpoint/2010/main" xmlns="" val="96723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22559" cy="6858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Gadugi" pitchFamily="34" charset="0"/>
                <a:cs typeface="Times New Roman" pitchFamily="18" charset="0"/>
              </a:rPr>
              <a:t>Lipid Rafts</a:t>
            </a:r>
          </a:p>
        </p:txBody>
      </p:sp>
      <p:pic>
        <p:nvPicPr>
          <p:cNvPr id="54278" name="Picture 2" descr="bio 10 lipid 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70" y="838200"/>
            <a:ext cx="925247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463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3200" dirty="0">
                <a:cs typeface="Times New Roman" pitchFamily="18" charset="0"/>
              </a:rPr>
              <a:t/>
            </a:r>
            <a:br>
              <a:rPr lang="en-US" sz="3200" dirty="0">
                <a:cs typeface="Times New Roman" pitchFamily="18" charset="0"/>
              </a:rPr>
            </a:br>
            <a:r>
              <a:rPr lang="en-US" sz="3200" b="1" u="sng" dirty="0">
                <a:cs typeface="Times New Roman" pitchFamily="18" charset="0"/>
              </a:rPr>
              <a:t>MEMBRANE  PROTEINS</a:t>
            </a:r>
            <a:br>
              <a:rPr lang="en-US" sz="3200" b="1" u="sng" dirty="0"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cs typeface="Times New Roman" pitchFamily="18" charset="0"/>
              </a:rPr>
              <a:t>1.   </a:t>
            </a:r>
            <a:r>
              <a:rPr lang="en-US" sz="2800" b="1" u="sng" dirty="0">
                <a:cs typeface="Times New Roman" pitchFamily="18" charset="0"/>
              </a:rPr>
              <a:t>P</a:t>
            </a:r>
            <a:r>
              <a:rPr lang="en-US" sz="2800" b="1" u="sng" dirty="0" smtClean="0">
                <a:cs typeface="Times New Roman" pitchFamily="18" charset="0"/>
              </a:rPr>
              <a:t>eripheral proteins 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>
                <a:cs typeface="Times New Roman" pitchFamily="18" charset="0"/>
              </a:rPr>
              <a:t>      </a:t>
            </a:r>
            <a:r>
              <a:rPr lang="en-US" sz="2800" dirty="0" smtClean="0">
                <a:cs typeface="Times New Roman" pitchFamily="18" charset="0"/>
              </a:rPr>
              <a:t>exists on the surfaces of the bilayer.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     They  are attached by ionic and polar bonds to polar heads of the lipids.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u="sng" dirty="0" smtClean="0">
                <a:cs typeface="Times New Roman" pitchFamily="18" charset="0"/>
              </a:rPr>
              <a:t>2.</a:t>
            </a:r>
            <a:r>
              <a:rPr lang="en-US" sz="2800" b="1" dirty="0" smtClean="0">
                <a:cs typeface="Times New Roman" pitchFamily="18" charset="0"/>
              </a:rPr>
              <a:t>    </a:t>
            </a:r>
            <a:r>
              <a:rPr lang="en-US" sz="2800" b="1" u="sng" dirty="0" smtClean="0">
                <a:cs typeface="Times New Roman" pitchFamily="18" charset="0"/>
              </a:rPr>
              <a:t> Integral membrane proteins: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 deeply embedded in the bilayer 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They are attached by hydrophobic bonds or van der Waals forces.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2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285" y="381000"/>
            <a:ext cx="8203988" cy="609295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500" dirty="0" smtClean="0">
                <a:cs typeface="Times New Roman" pitchFamily="18" charset="0"/>
              </a:rPr>
              <a:t>3. </a:t>
            </a:r>
            <a:r>
              <a:rPr lang="en-US" sz="2500" b="1" u="sng" dirty="0" err="1" smtClean="0">
                <a:cs typeface="Times New Roman" pitchFamily="18" charset="0"/>
              </a:rPr>
              <a:t>Transmembrane</a:t>
            </a:r>
            <a:r>
              <a:rPr lang="en-US" sz="2500" b="1" u="sng" dirty="0" smtClean="0">
                <a:cs typeface="Times New Roman" pitchFamily="18" charset="0"/>
              </a:rPr>
              <a:t> proteins</a:t>
            </a:r>
            <a:r>
              <a:rPr lang="en-US" sz="2500" dirty="0" smtClean="0"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600" dirty="0" smtClean="0">
                <a:cs typeface="Times New Roman" pitchFamily="18" charset="0"/>
              </a:rPr>
              <a:t>Some </a:t>
            </a:r>
            <a:r>
              <a:rPr lang="en-US" sz="2600" dirty="0">
                <a:cs typeface="Times New Roman" pitchFamily="18" charset="0"/>
              </a:rPr>
              <a:t>of the integral membrane proteins span the </a:t>
            </a:r>
            <a:r>
              <a:rPr lang="en-US" sz="2600" dirty="0" smtClean="0">
                <a:cs typeface="Times New Roman" pitchFamily="18" charset="0"/>
              </a:rPr>
              <a:t>whole bilayer.</a:t>
            </a:r>
            <a:endParaRPr lang="en-US" sz="2600" dirty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endParaRPr lang="en-US" sz="2600" dirty="0" smtClean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600" dirty="0" smtClean="0">
                <a:cs typeface="Times New Roman" pitchFamily="18" charset="0"/>
              </a:rPr>
              <a:t>The </a:t>
            </a:r>
            <a:r>
              <a:rPr lang="en-US" sz="2600" dirty="0">
                <a:cs typeface="Times New Roman" pitchFamily="18" charset="0"/>
              </a:rPr>
              <a:t>hydrophobic side chains of the amino acids are embedded in the hydrophobic central core of the membrane.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endParaRPr lang="en-US" sz="2600" dirty="0" smtClean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600" dirty="0" smtClean="0">
                <a:cs typeface="Times New Roman" pitchFamily="18" charset="0"/>
              </a:rPr>
              <a:t>It can </a:t>
            </a:r>
            <a:r>
              <a:rPr lang="en-US" sz="2600" b="1" dirty="0">
                <a:cs typeface="Times New Roman" pitchFamily="18" charset="0"/>
              </a:rPr>
              <a:t>serve as receptors (for hormones, growth factors, neurotransmitters</a:t>
            </a:r>
            <a:r>
              <a:rPr lang="en-US" sz="2600" dirty="0">
                <a:cs typeface="Times New Roman" pitchFamily="18" charset="0"/>
              </a:rPr>
              <a:t>), tissue specific antigens, ion channels etc.</a:t>
            </a:r>
          </a:p>
          <a:p>
            <a:endParaRPr lang="en-IN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98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14" y="914400"/>
            <a:ext cx="853884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9633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Composition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85" y="1600200"/>
            <a:ext cx="82039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47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       </a:t>
            </a:r>
            <a:r>
              <a:rPr lang="en-US" b="1" u="sng" smtClean="0">
                <a:solidFill>
                  <a:srgbClr val="FF0000"/>
                </a:solidFill>
              </a:rPr>
              <a:t>PLASMA  MEMBRANE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19100" indent="-382588"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  <a:cs typeface="Times New Roman" pitchFamily="18" charset="0"/>
              </a:rPr>
              <a:t>The Cell Membrane, “plasma membrane”, "phospholipid bilayer“</a:t>
            </a:r>
          </a:p>
          <a:p>
            <a:pPr marL="419100" indent="-382588"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  <a:cs typeface="Times New Roman" pitchFamily="18" charset="0"/>
              </a:rPr>
              <a:t>It is a </a:t>
            </a:r>
            <a:r>
              <a:rPr lang="en-US" sz="2800" dirty="0" smtClean="0">
                <a:latin typeface="+mj-lt"/>
                <a:cs typeface="Times New Roman" pitchFamily="18" charset="0"/>
                <a:hlinkClick r:id="rId2" tooltip="Selectively permeable"/>
              </a:rPr>
              <a:t>selectively permeable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itchFamily="18" charset="0"/>
                <a:hlinkClick r:id="rId3" tooltip="Lipid bilayer"/>
              </a:rPr>
              <a:t>lipid bilayer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found in all </a:t>
            </a:r>
            <a:r>
              <a:rPr lang="en-US" sz="2800" dirty="0" smtClean="0">
                <a:latin typeface="+mj-lt"/>
                <a:cs typeface="Times New Roman" pitchFamily="18" charset="0"/>
                <a:hlinkClick r:id="rId4" tooltip="Cell (biology)"/>
              </a:rPr>
              <a:t>cells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419100" indent="-382588"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  <a:cs typeface="Times New Roman" pitchFamily="18" charset="0"/>
              </a:rPr>
              <a:t>It separates the cell from the external environment.</a:t>
            </a:r>
          </a:p>
          <a:p>
            <a:pPr marL="419100" indent="-382588"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  <a:cs typeface="Times New Roman" pitchFamily="18" charset="0"/>
              </a:rPr>
              <a:t>Membranes are mainly made up of 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lipids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(40%), 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proteins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(50%)and small amount of 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carbohydrates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(10%).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3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0600" y="609600"/>
            <a:ext cx="7467600" cy="5181600"/>
            <a:chOff x="381000" y="914400"/>
            <a:chExt cx="7467600" cy="4655282"/>
          </a:xfrm>
        </p:grpSpPr>
        <p:pic>
          <p:nvPicPr>
            <p:cNvPr id="6" name="Picture 3" descr="tr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14400"/>
              <a:ext cx="7467600" cy="465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124200" y="990600"/>
              <a:ext cx="3200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Glucose transporter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1541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70" y="457200"/>
            <a:ext cx="894767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2783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22559" cy="6858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Gadugi" pitchFamily="34" charset="0"/>
                <a:cs typeface="Times New Roman" pitchFamily="18" charset="0"/>
              </a:rPr>
              <a:t>Carbohydrates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333114" y="990600"/>
            <a:ext cx="937773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>
              <a:spcBef>
                <a:spcPts val="575"/>
              </a:spcBef>
              <a:spcAft>
                <a:spcPts val="575"/>
              </a:spcAft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sz="2400" dirty="0">
                <a:latin typeface="+mj-lt"/>
                <a:cs typeface="Times New Roman" pitchFamily="18" charset="0"/>
              </a:rPr>
              <a:t>Only 2 - 8% by weight</a:t>
            </a:r>
          </a:p>
          <a:p>
            <a:pPr indent="449263">
              <a:spcBef>
                <a:spcPts val="575"/>
              </a:spcBef>
              <a:spcAft>
                <a:spcPts val="575"/>
              </a:spcAft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Associated with proteins or lipids (glycoproteins or glycolipids)</a:t>
            </a:r>
          </a:p>
          <a:p>
            <a:pPr indent="449263" algn="just">
              <a:spcBef>
                <a:spcPts val="575"/>
              </a:spcBef>
              <a:spcAft>
                <a:spcPts val="575"/>
              </a:spcAft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Always towards the outer side </a:t>
            </a:r>
          </a:p>
          <a:p>
            <a:pPr indent="449263" algn="just">
              <a:spcBef>
                <a:spcPts val="575"/>
              </a:spcBef>
              <a:spcAft>
                <a:spcPts val="575"/>
              </a:spcAft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sz="2400" dirty="0">
                <a:latin typeface="+mj-lt"/>
                <a:cs typeface="Times New Roman" pitchFamily="18" charset="0"/>
              </a:rPr>
              <a:t>N-terminal on external surface carries carbohydrates</a:t>
            </a:r>
          </a:p>
          <a:p>
            <a:pPr marL="0" lvl="2" indent="449263" algn="just">
              <a:spcBef>
                <a:spcPts val="575"/>
              </a:spcBef>
              <a:spcAft>
                <a:spcPts val="575"/>
              </a:spcAft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altLang="en-US" sz="2400" dirty="0" err="1">
                <a:latin typeface="+mj-lt"/>
                <a:cs typeface="Times New Roman" pitchFamily="18" charset="0"/>
              </a:rPr>
              <a:t>Glycophorin</a:t>
            </a:r>
            <a:endParaRPr lang="en-US" altLang="en-US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92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22559" cy="6858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Gadugi" pitchFamily="34" charset="0"/>
                <a:cs typeface="Times New Roman" pitchFamily="18" charset="0"/>
              </a:rPr>
              <a:t>Carbohydrates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333114" y="838201"/>
            <a:ext cx="259688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RBC membrane</a:t>
            </a:r>
          </a:p>
        </p:txBody>
      </p:sp>
      <p:pic>
        <p:nvPicPr>
          <p:cNvPr id="67591" name="Picture 3" descr="biomemb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47800"/>
            <a:ext cx="859028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6349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22559" cy="6858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Gadugi" pitchFamily="34" charset="0"/>
                <a:cs typeface="Times New Roman" pitchFamily="18" charset="0"/>
              </a:rPr>
              <a:t>Functions of Plasma Membranes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33114" y="830263"/>
            <a:ext cx="937773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Protective sheath</a:t>
            </a:r>
          </a:p>
          <a:p>
            <a:pPr marL="342900" indent="-342900" algn="just" eaLnBrk="1" hangingPunct="1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Selective transport of ions and molecules.</a:t>
            </a:r>
          </a:p>
          <a:p>
            <a:pPr marL="342900" indent="-342900" algn="just" eaLnBrk="1" hangingPunct="1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Recognition of various stimuli.</a:t>
            </a:r>
          </a:p>
          <a:p>
            <a:pPr marL="342900" indent="-342900" algn="just" eaLnBrk="1" hangingPunct="1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Contains receptors for bio molecules like hormones, neurotransmitters etc.</a:t>
            </a:r>
          </a:p>
          <a:p>
            <a:pPr marL="342900" indent="-342900" algn="just" eaLnBrk="1" hangingPunct="1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Cell morphology and movement.</a:t>
            </a:r>
          </a:p>
          <a:p>
            <a:pPr marL="342900" indent="-342900" algn="just" eaLnBrk="1" hangingPunct="1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Compartmentalization</a:t>
            </a:r>
          </a:p>
          <a:p>
            <a:pPr marL="342900" indent="-342900" algn="just" eaLnBrk="1" hangingPunct="1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Membrane is very active metabolically</a:t>
            </a:r>
          </a:p>
          <a:p>
            <a:pPr marL="342900" indent="-342900" algn="just" eaLnBrk="1" hangingPunct="1">
              <a:spcBef>
                <a:spcPts val="575"/>
              </a:spcBef>
              <a:spcAft>
                <a:spcPts val="575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Contains the </a:t>
            </a:r>
            <a:r>
              <a:rPr lang="en-US" altLang="en-US" sz="2400" b="1" dirty="0" err="1">
                <a:solidFill>
                  <a:srgbClr val="663300"/>
                </a:solidFill>
                <a:latin typeface="+mj-lt"/>
                <a:cs typeface="Times New Roman" pitchFamily="18" charset="0"/>
              </a:rPr>
              <a:t>ecto</a:t>
            </a:r>
            <a:r>
              <a:rPr lang="en-US" altLang="en-US" sz="2400" b="1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-enzymes 5’ </a:t>
            </a:r>
            <a:r>
              <a:rPr lang="en-US" altLang="en-US" sz="2400" b="1" dirty="0" err="1">
                <a:solidFill>
                  <a:srgbClr val="663300"/>
                </a:solidFill>
                <a:latin typeface="+mj-lt"/>
                <a:cs typeface="Times New Roman" pitchFamily="18" charset="0"/>
              </a:rPr>
              <a:t>nucleotidase</a:t>
            </a:r>
            <a:r>
              <a:rPr lang="en-US" altLang="en-US" sz="2400" b="1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 (nucleotide phosphatase) and alkaline phosphatase on the OUTER membrane</a:t>
            </a:r>
          </a:p>
        </p:txBody>
      </p:sp>
    </p:spTree>
    <p:extLst>
      <p:ext uri="{BB962C8B-B14F-4D97-AF65-F5344CB8AC3E}">
        <p14:creationId xmlns:p14="http://schemas.microsoft.com/office/powerpoint/2010/main" xmlns="" val="2039634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eaLnBrk="1" hangingPunct="1">
              <a:buBlip>
                <a:blip r:embed="rId2"/>
              </a:buBlip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The permeability of substances across the cell membrane is </a:t>
            </a:r>
            <a:r>
              <a:rPr lang="en-US" sz="2800" b="1" dirty="0" smtClean="0">
                <a:cs typeface="Times New Roman" pitchFamily="18" charset="0"/>
              </a:rPr>
              <a:t>dependent on their solubility in lipids</a:t>
            </a:r>
            <a:r>
              <a:rPr lang="en-US" sz="2800" dirty="0" smtClean="0">
                <a:cs typeface="Times New Roman" pitchFamily="18" charset="0"/>
              </a:rPr>
              <a:t> and not on their molecular size.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Water soluble compounds are generally impermeable and require carrier mediated transport.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An </a:t>
            </a:r>
            <a:r>
              <a:rPr lang="en-US" sz="2800" b="1" dirty="0" smtClean="0">
                <a:cs typeface="Times New Roman" pitchFamily="18" charset="0"/>
              </a:rPr>
              <a:t>important function of membrane </a:t>
            </a:r>
            <a:r>
              <a:rPr lang="en-US" sz="2800" dirty="0" smtClean="0">
                <a:cs typeface="Times New Roman" pitchFamily="18" charset="0"/>
              </a:rPr>
              <a:t>is to </a:t>
            </a:r>
            <a:r>
              <a:rPr lang="en-US" sz="2800" u="sng" dirty="0" smtClean="0">
                <a:cs typeface="Times New Roman" pitchFamily="18" charset="0"/>
              </a:rPr>
              <a:t>withhold unwanted molecules, while permitting entry of molecules </a:t>
            </a:r>
            <a:r>
              <a:rPr lang="en-US" sz="2800" dirty="0" smtClean="0">
                <a:cs typeface="Times New Roman" pitchFamily="18" charset="0"/>
              </a:rPr>
              <a:t>necessary for cellular metabolism.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6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sz="quarter" idx="1"/>
          </p:nvPr>
        </p:nvSpPr>
        <p:spPr>
          <a:xfrm>
            <a:off x="167428" y="152400"/>
            <a:ext cx="9627129" cy="6553200"/>
          </a:xfrm>
        </p:spPr>
        <p:txBody>
          <a:bodyPr/>
          <a:lstStyle/>
          <a:p>
            <a:endParaRPr lang="en-US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</a:rPr>
              <a:t>                           </a:t>
            </a:r>
            <a:endParaRPr lang="en-US" sz="2800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36153913"/>
              </p:ext>
            </p:extLst>
          </p:nvPr>
        </p:nvGraphicFramePr>
        <p:xfrm>
          <a:off x="753427" y="685800"/>
          <a:ext cx="7869132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90445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Simple Diffusion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19100" indent="-382588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Solutes and gases enter into the cells passively.</a:t>
            </a:r>
          </a:p>
          <a:p>
            <a:pPr marL="419100" indent="-382588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riven by the concentration gradient.</a:t>
            </a:r>
          </a:p>
          <a:p>
            <a:pPr marL="419100" indent="-382588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rom higher to lower concentration.</a:t>
            </a:r>
          </a:p>
          <a:p>
            <a:pPr marL="419100" indent="-382588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oes not require any energy or any carrier protein.</a:t>
            </a:r>
          </a:p>
          <a:p>
            <a:pPr marL="493712" indent="-457200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93712" indent="-4572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very slow process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93712" indent="-4572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operates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-directionally.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14" y="0"/>
            <a:ext cx="1029684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8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1004570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2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19100" indent="-382588">
              <a:buFont typeface="Wingdings" pitchFamily="2" charset="2"/>
              <a:buChar char="Ø"/>
            </a:pPr>
            <a:r>
              <a:rPr lang="en-US" sz="2800" dirty="0">
                <a:cs typeface="Times New Roman" pitchFamily="18" charset="0"/>
              </a:rPr>
              <a:t>The contents of these compounds vary according to the nature of the membrane.</a:t>
            </a:r>
          </a:p>
          <a:p>
            <a:pPr marL="419100" indent="-382588">
              <a:buFont typeface="Wingdings" pitchFamily="2" charset="2"/>
              <a:buChar char="Ø"/>
            </a:pPr>
            <a:r>
              <a:rPr lang="en-US" sz="2800" dirty="0">
                <a:cs typeface="Times New Roman" pitchFamily="18" charset="0"/>
              </a:rPr>
              <a:t>The </a:t>
            </a:r>
            <a:r>
              <a:rPr lang="en-US" sz="2800" dirty="0" smtClean="0">
                <a:cs typeface="Times New Roman" pitchFamily="18" charset="0"/>
              </a:rPr>
              <a:t>carbohydrates - as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glycoproteins</a:t>
            </a:r>
            <a:r>
              <a:rPr lang="en-US" sz="2800" dirty="0">
                <a:cs typeface="Times New Roman" pitchFamily="18" charset="0"/>
              </a:rPr>
              <a:t> and </a:t>
            </a:r>
            <a:r>
              <a:rPr lang="en-US" sz="2800" b="1" dirty="0">
                <a:cs typeface="Times New Roman" pitchFamily="18" charset="0"/>
              </a:rPr>
              <a:t>glycolipids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marL="419100" indent="-382588">
              <a:buFont typeface="Wingdings" pitchFamily="2" charset="2"/>
              <a:buChar char="Ø"/>
            </a:pPr>
            <a:r>
              <a:rPr lang="en-US" sz="2800" b="1" dirty="0">
                <a:cs typeface="Times New Roman" pitchFamily="18" charset="0"/>
              </a:rPr>
              <a:t>Phospholipids</a:t>
            </a:r>
            <a:r>
              <a:rPr lang="en-US" sz="2800" dirty="0">
                <a:cs typeface="Times New Roman" pitchFamily="18" charset="0"/>
              </a:rPr>
              <a:t> are the most common lipids present and they are amphipathic in nature. </a:t>
            </a:r>
            <a:endParaRPr lang="en-US" sz="2800" dirty="0" smtClean="0">
              <a:cs typeface="Times New Roman" pitchFamily="18" charset="0"/>
            </a:endParaRPr>
          </a:p>
          <a:p>
            <a:pPr marL="419100" indent="-382588"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Cell </a:t>
            </a:r>
            <a:r>
              <a:rPr lang="en-US" sz="2800" dirty="0">
                <a:cs typeface="Times New Roman" pitchFamily="18" charset="0"/>
              </a:rPr>
              <a:t>membranes also contain </a:t>
            </a:r>
            <a:r>
              <a:rPr lang="en-US" sz="2800" b="1" dirty="0">
                <a:cs typeface="Times New Roman" pitchFamily="18" charset="0"/>
              </a:rPr>
              <a:t>cholesterol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80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Facilitated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7890" name="Content Placeholder 4"/>
          <p:cNvSpPr>
            <a:spLocks noGrp="1"/>
          </p:cNvSpPr>
          <p:nvPr>
            <p:ph sz="quarter" idx="1"/>
          </p:nvPr>
        </p:nvSpPr>
        <p:spPr>
          <a:xfrm>
            <a:off x="502285" y="1066800"/>
            <a:ext cx="8538845" cy="5407152"/>
          </a:xfrm>
        </p:spPr>
        <p:txBody>
          <a:bodyPr/>
          <a:lstStyle/>
          <a:p>
            <a:pPr marL="419100" indent="-382588" eaLnBrk="1" hangingPunct="1">
              <a:lnSpc>
                <a:spcPct val="80000"/>
              </a:lnSpc>
              <a:buFont typeface="Wingdings 2" pitchFamily="18" charset="2"/>
              <a:buChar char="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arrier mediated process.</a:t>
            </a:r>
          </a:p>
          <a:p>
            <a:pPr marL="419100" indent="-38258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Important features:</a:t>
            </a:r>
          </a:p>
          <a:p>
            <a:pPr marL="419100" indent="-382588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28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The carrier mechanism </a:t>
            </a:r>
            <a:r>
              <a:rPr lang="en-US" sz="28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could be saturated </a:t>
            </a: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which is similar to the </a:t>
            </a:r>
            <a:r>
              <a:rPr lang="en-US" sz="28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of enzymes.</a:t>
            </a:r>
          </a:p>
          <a:p>
            <a:pPr marL="419100" indent="-382588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Structurally similar solutes can </a:t>
            </a:r>
            <a:r>
              <a:rPr lang="en-US" sz="28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competitively inhibit</a:t>
            </a: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the entry of the solutes.</a:t>
            </a:r>
          </a:p>
          <a:p>
            <a:pPr marL="419100" indent="-382588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Can operate </a:t>
            </a:r>
            <a:r>
              <a:rPr lang="en-US" sz="28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bi-directionally</a:t>
            </a: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19100" indent="-382588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28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not require energy</a:t>
            </a: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but the rate of transport is more rapid than diffusion process.</a:t>
            </a:r>
          </a:p>
          <a:p>
            <a:pPr marL="419100" indent="-382588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It is dependent </a:t>
            </a:r>
            <a:r>
              <a:rPr lang="en-US" sz="28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on concentration gradient</a:t>
            </a:r>
            <a:r>
              <a:rPr lang="en-US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19100" indent="-382588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28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 eaLnBrk="1" hangingPunct="1">
              <a:lnSpc>
                <a:spcPct val="80000"/>
              </a:lnSpc>
              <a:buFont typeface="Franklin Gothic Medium" pitchFamily="34" charset="0"/>
              <a:buAutoNum type="arabicPeriod"/>
            </a:pPr>
            <a:endParaRPr lang="en-US" sz="28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1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sz="quarter" idx="1"/>
          </p:nvPr>
        </p:nvSpPr>
        <p:spPr>
          <a:xfrm>
            <a:off x="251143" y="152400"/>
            <a:ext cx="9543415" cy="6553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</a:rPr>
              <a:t>The carrier molecules can exist in two conformations, </a:t>
            </a:r>
            <a:r>
              <a:rPr lang="en-US" sz="2800" b="1" dirty="0" smtClean="0">
                <a:latin typeface="Times New Roman" pitchFamily="18" charset="0"/>
              </a:rPr>
              <a:t>Ping and Pong states.</a:t>
            </a: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endParaRPr lang="en-US" sz="28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Pong state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– Active sites exposed to outer side of membrane, solute binds. Binding leads to conformational changes. </a:t>
            </a: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Ping state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– Active sites face interior, releases solute molecules into the cell. Reverts proteins back to pong state.</a:t>
            </a: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E.g. Glucose and amino acid transport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147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29" y="-9525"/>
            <a:ext cx="9784093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3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5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1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00457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8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85" y="1524001"/>
            <a:ext cx="8203988" cy="393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9927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dirty="0" err="1">
                <a:latin typeface="Times New Roman" pitchFamily="18" charset="0"/>
                <a:cs typeface="Times New Roman" pitchFamily="18" charset="0"/>
              </a:rPr>
              <a:t>Aquaporins</a:t>
            </a:r>
            <a:r>
              <a:rPr lang="en-IN" alt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altLang="en-US" b="1" dirty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285" y="990600"/>
            <a:ext cx="8203988" cy="5483352"/>
          </a:xfrm>
        </p:spPr>
        <p:txBody>
          <a:bodyPr>
            <a:normAutofit lnSpcReduction="10000"/>
          </a:bodyPr>
          <a:lstStyle/>
          <a:p>
            <a:pPr>
              <a:spcBef>
                <a:spcPts val="575"/>
              </a:spcBef>
              <a:spcAft>
                <a:spcPts val="575"/>
              </a:spcAft>
            </a:pPr>
            <a:r>
              <a:rPr lang="en-IN" altLang="en-US" b="1" dirty="0">
                <a:latin typeface="Palatino Linotype" pitchFamily="18" charset="0"/>
                <a:cs typeface="Times New Roman" pitchFamily="18" charset="0"/>
              </a:rPr>
              <a:t>W</a:t>
            </a:r>
            <a:r>
              <a:rPr lang="en-IN" altLang="en-US" b="1" dirty="0" smtClean="0">
                <a:latin typeface="Palatino Linotype" pitchFamily="18" charset="0"/>
                <a:cs typeface="Times New Roman" pitchFamily="18" charset="0"/>
              </a:rPr>
              <a:t>ater </a:t>
            </a:r>
            <a:r>
              <a:rPr lang="en-IN" altLang="en-US" b="1" dirty="0">
                <a:latin typeface="Palatino Linotype" pitchFamily="18" charset="0"/>
                <a:cs typeface="Times New Roman" pitchFamily="18" charset="0"/>
              </a:rPr>
              <a:t>channels that serve as selective pores</a:t>
            </a: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, through which water crosses the plasma membranes of cells. </a:t>
            </a:r>
            <a:endParaRPr lang="en-IN" altLang="en-US" dirty="0" smtClean="0">
              <a:latin typeface="Palatino Linotype" pitchFamily="18" charset="0"/>
              <a:cs typeface="Times New Roman" pitchFamily="18" charset="0"/>
            </a:endParaRPr>
          </a:p>
          <a:p>
            <a:pPr>
              <a:spcBef>
                <a:spcPts val="575"/>
              </a:spcBef>
              <a:spcAft>
                <a:spcPts val="575"/>
              </a:spcAft>
            </a:pPr>
            <a:r>
              <a:rPr lang="en-IN" altLang="en-US" dirty="0" smtClean="0">
                <a:latin typeface="Palatino Linotype" pitchFamily="18" charset="0"/>
                <a:cs typeface="Times New Roman" pitchFamily="18" charset="0"/>
              </a:rPr>
              <a:t>They </a:t>
            </a: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form tetramers in the cell membrane and facilitate the transport of water. They control the water content of cells.</a:t>
            </a:r>
          </a:p>
          <a:p>
            <a:pPr algn="just">
              <a:spcBef>
                <a:spcPts val="575"/>
              </a:spcBef>
              <a:spcAft>
                <a:spcPts val="575"/>
              </a:spcAft>
            </a:pP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Diseases such as </a:t>
            </a:r>
            <a:r>
              <a:rPr lang="en-IN" altLang="en-US" dirty="0" err="1">
                <a:latin typeface="Palatino Linotype" pitchFamily="18" charset="0"/>
                <a:cs typeface="Times New Roman" pitchFamily="18" charset="0"/>
              </a:rPr>
              <a:t>nephrogenic</a:t>
            </a: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 diabetes </a:t>
            </a:r>
            <a:r>
              <a:rPr lang="en-IN" altLang="en-US" dirty="0" err="1">
                <a:latin typeface="Palatino Linotype" pitchFamily="18" charset="0"/>
                <a:cs typeface="Times New Roman" pitchFamily="18" charset="0"/>
              </a:rPr>
              <a:t>insipidus</a:t>
            </a: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 is due to impaired function of these channels.</a:t>
            </a:r>
          </a:p>
          <a:p>
            <a:pPr algn="just">
              <a:spcBef>
                <a:spcPts val="575"/>
              </a:spcBef>
              <a:spcAft>
                <a:spcPts val="575"/>
              </a:spcAft>
            </a:pPr>
            <a:r>
              <a:rPr lang="en-IN" altLang="en-US" b="1" dirty="0" err="1">
                <a:latin typeface="Palatino Linotype" pitchFamily="18" charset="0"/>
                <a:cs typeface="Times New Roman" pitchFamily="18" charset="0"/>
              </a:rPr>
              <a:t>Channelopathies</a:t>
            </a:r>
            <a:r>
              <a:rPr lang="en-IN" altLang="en-US" b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are a group of disorders that result from abnormalities in the proteins forming the ion pores or channels. </a:t>
            </a:r>
            <a:endParaRPr lang="en-IN" altLang="en-US" dirty="0" smtClean="0">
              <a:latin typeface="Palatino Linotype" pitchFamily="18" charset="0"/>
              <a:cs typeface="Times New Roman" pitchFamily="18" charset="0"/>
            </a:endParaRPr>
          </a:p>
          <a:p>
            <a:pPr algn="just">
              <a:spcBef>
                <a:spcPts val="575"/>
              </a:spcBef>
              <a:spcAft>
                <a:spcPts val="575"/>
              </a:spcAft>
            </a:pPr>
            <a:r>
              <a:rPr lang="en-IN" altLang="en-US" dirty="0" smtClean="0">
                <a:latin typeface="Palatino Linotype" pitchFamily="18" charset="0"/>
                <a:cs typeface="Times New Roman" pitchFamily="18" charset="0"/>
              </a:rPr>
              <a:t>A </a:t>
            </a: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few examples are cystic fibrosis (chloride channel), </a:t>
            </a:r>
            <a:r>
              <a:rPr lang="en-IN" altLang="en-US" dirty="0" err="1">
                <a:latin typeface="Palatino Linotype" pitchFamily="18" charset="0"/>
                <a:cs typeface="Times New Roman" pitchFamily="18" charset="0"/>
              </a:rPr>
              <a:t>Liddle’s</a:t>
            </a: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 syndrome (sodium channel) and periodic paralysis (potassium channel).</a:t>
            </a:r>
          </a:p>
          <a:p>
            <a:endParaRPr lang="en-IN" dirty="0"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457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8" y="762001"/>
            <a:ext cx="7617989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8885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2"/>
                </a:solidFill>
              </a:rPr>
              <a:t>Ion Channels</a:t>
            </a:r>
            <a:br>
              <a:rPr lang="en-US" b="1" u="sng" dirty="0">
                <a:solidFill>
                  <a:schemeClr val="accent2"/>
                </a:solidFill>
              </a:rPr>
            </a:br>
            <a:endParaRPr lang="en-IN" dirty="0"/>
          </a:p>
        </p:txBody>
      </p:sp>
      <p:sp>
        <p:nvSpPr>
          <p:cNvPr id="44034" name="Rectangle 3"/>
          <p:cNvSpPr>
            <a:spLocks noGrp="1"/>
          </p:cNvSpPr>
          <p:nvPr>
            <p:ph sz="quarter" idx="1"/>
          </p:nvPr>
        </p:nvSpPr>
        <p:spPr>
          <a:xfrm>
            <a:off x="753428" y="1600200"/>
            <a:ext cx="8203988" cy="4873752"/>
          </a:xfrm>
        </p:spPr>
        <p:txBody>
          <a:bodyPr/>
          <a:lstStyle/>
          <a:p>
            <a:pPr algn="just">
              <a:spcAft>
                <a:spcPts val="575"/>
              </a:spcAft>
            </a:pPr>
            <a:r>
              <a:rPr lang="en-US" altLang="en-US" sz="2800" dirty="0">
                <a:cs typeface="Times New Roman" pitchFamily="18" charset="0"/>
              </a:rPr>
              <a:t>For quick transport of electrolytes like </a:t>
            </a:r>
            <a:r>
              <a:rPr lang="en-US" altLang="en-US" sz="2800" dirty="0" err="1">
                <a:cs typeface="Times New Roman" pitchFamily="18" charset="0"/>
              </a:rPr>
              <a:t>Ca</a:t>
            </a:r>
            <a:r>
              <a:rPr lang="en-US" altLang="en-US" sz="2800" dirty="0">
                <a:cs typeface="Times New Roman" pitchFamily="18" charset="0"/>
              </a:rPr>
              <a:t>, K, Na and Cl.</a:t>
            </a:r>
          </a:p>
          <a:p>
            <a:pPr algn="just">
              <a:spcAft>
                <a:spcPts val="575"/>
              </a:spcAft>
            </a:pPr>
            <a:r>
              <a:rPr lang="en-US" altLang="en-US" sz="2800" dirty="0">
                <a:cs typeface="Times New Roman" pitchFamily="18" charset="0"/>
              </a:rPr>
              <a:t>Selective ion conductance pores.</a:t>
            </a:r>
          </a:p>
          <a:p>
            <a:pPr algn="just">
              <a:spcAft>
                <a:spcPts val="575"/>
              </a:spcAft>
            </a:pPr>
            <a:r>
              <a:rPr lang="en-US" altLang="en-US" sz="2800" dirty="0">
                <a:cs typeface="Times New Roman" pitchFamily="18" charset="0"/>
              </a:rPr>
              <a:t>Span the membrane.</a:t>
            </a:r>
          </a:p>
          <a:p>
            <a:pPr algn="just">
              <a:spcAft>
                <a:spcPts val="575"/>
              </a:spcAft>
            </a:pPr>
            <a:r>
              <a:rPr lang="en-US" altLang="en-US" sz="2800" dirty="0">
                <a:cs typeface="Times New Roman" pitchFamily="18" charset="0"/>
              </a:rPr>
              <a:t>3 states – Open, closed and inactivated.</a:t>
            </a:r>
          </a:p>
          <a:p>
            <a:pPr algn="just">
              <a:spcAft>
                <a:spcPts val="575"/>
              </a:spcAft>
            </a:pPr>
            <a:r>
              <a:rPr lang="en-US" altLang="en-US" sz="2800" dirty="0">
                <a:cs typeface="Times New Roman" pitchFamily="18" charset="0"/>
              </a:rPr>
              <a:t>Important for nerve conduction, synaptic transmission and secretion of biologically active substances.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587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Salient Features of ion Channels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285" y="1600200"/>
            <a:ext cx="9124844" cy="4873752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charset="0"/>
              <a:buAutoNum type="arabi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proteins.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charset="0"/>
              <a:buAutoNum type="arabi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Selective transport for one particular ion.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charset="0"/>
              <a:buAutoNum type="arabi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Regulation of activity is done by voltage-gated, ligand-gated or mechanically gated processes.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charset="0"/>
              <a:buAutoNum type="arabi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Different channels are available for Na+, K+,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++ and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–.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charset="0"/>
              <a:buAutoNum type="arabi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Transport through the channel is very quick.</a:t>
            </a:r>
          </a:p>
          <a:p>
            <a:pPr>
              <a:lnSpc>
                <a:spcPct val="90000"/>
              </a:lnSpc>
            </a:pPr>
            <a:endParaRPr lang="en-IN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23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57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8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Conductive Channels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575"/>
              </a:spcAft>
            </a:pPr>
            <a:r>
              <a:rPr lang="en-US" altLang="en-US" sz="2600" dirty="0">
                <a:cs typeface="Times New Roman" pitchFamily="18" charset="0"/>
              </a:rPr>
              <a:t>Generally remains closed, but in response to stimulus, </a:t>
            </a:r>
            <a:r>
              <a:rPr lang="en-US" altLang="en-US" sz="2600" dirty="0" smtClean="0">
                <a:cs typeface="Times New Roman" pitchFamily="18" charset="0"/>
              </a:rPr>
              <a:t>they open </a:t>
            </a:r>
            <a:r>
              <a:rPr lang="en-US" altLang="en-US" sz="2600" dirty="0">
                <a:cs typeface="Times New Roman" pitchFamily="18" charset="0"/>
              </a:rPr>
              <a:t>allowing rapid influx of ions down the gradient. </a:t>
            </a: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altLang="en-US" sz="2600" dirty="0">
                <a:cs typeface="Times New Roman" pitchFamily="18" charset="0"/>
              </a:rPr>
              <a:t>Hence the name “gated”.</a:t>
            </a: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altLang="en-US" sz="2600" dirty="0">
                <a:cs typeface="Times New Roman" pitchFamily="18" charset="0"/>
              </a:rPr>
              <a:t>Based on nature of stimuli that trigger opening of gate, known as ‘voltage gated’ and ‘ligand gated’.</a:t>
            </a: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altLang="en-US" sz="2600" dirty="0">
                <a:cs typeface="Times New Roman" pitchFamily="18" charset="0"/>
              </a:rPr>
              <a:t>Voltage gated – Opened by membrane </a:t>
            </a:r>
            <a:r>
              <a:rPr lang="en-US" altLang="en-US" sz="2600" dirty="0" smtClean="0">
                <a:cs typeface="Times New Roman" pitchFamily="18" charset="0"/>
              </a:rPr>
              <a:t>depolarization</a:t>
            </a:r>
            <a:r>
              <a:rPr lang="en-US" altLang="en-US" sz="2600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altLang="en-US" sz="2600" dirty="0">
                <a:cs typeface="Times New Roman" pitchFamily="18" charset="0"/>
              </a:rPr>
              <a:t>Ligand gated – Opened by binding of effectors.</a:t>
            </a:r>
          </a:p>
          <a:p>
            <a:endParaRPr lang="en-IN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895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141" y="806450"/>
            <a:ext cx="6948276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33114" y="5410201"/>
            <a:ext cx="929401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Left side, voltage-gated channels; on the right side, ligand gated channels; closed and open positions.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8622559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33114" y="6248400"/>
            <a:ext cx="937773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3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Ligand gated channels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502285" y="1600200"/>
            <a:ext cx="8957416" cy="4873752"/>
          </a:xfrm>
        </p:spPr>
        <p:txBody>
          <a:bodyPr/>
          <a:lstStyle/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2400" dirty="0" smtClean="0">
                <a:cs typeface="Times New Roman" pitchFamily="18" charset="0"/>
              </a:rPr>
              <a:t>Ligand gated channels are opened by binding of effectors.</a:t>
            </a: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2400" dirty="0" smtClean="0">
                <a:cs typeface="Times New Roman" pitchFamily="18" charset="0"/>
              </a:rPr>
              <a:t>The binding  of a Ligand to a receptor site on the channel results in the opening (or closing) of the channel.</a:t>
            </a: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2400" dirty="0" smtClean="0">
                <a:cs typeface="Times New Roman" pitchFamily="18" charset="0"/>
              </a:rPr>
              <a:t>The Ligand may be an molecule or an.</a:t>
            </a:r>
          </a:p>
          <a:p>
            <a:pPr marL="722313" lvl="1" indent="-27305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>
              <a:cs typeface="Times New Roman" pitchFamily="18" charset="0"/>
            </a:endParaRPr>
          </a:p>
          <a:p>
            <a:pPr marL="722313" lvl="1" indent="-27305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extracellular signaling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200" dirty="0" smtClean="0">
                <a:cs typeface="Times New Roman" pitchFamily="18" charset="0"/>
              </a:rPr>
              <a:t>intracellular </a:t>
            </a:r>
            <a:r>
              <a:rPr lang="en-US" sz="2200" dirty="0">
                <a:cs typeface="Times New Roman" pitchFamily="18" charset="0"/>
              </a:rPr>
              <a:t>messenger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22313" lvl="1" indent="-27305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429875" y="685800"/>
            <a:ext cx="251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399806" y="3962400"/>
            <a:ext cx="2176568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6374" y="3962400"/>
            <a:ext cx="200914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604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u="sng" dirty="0" smtClean="0">
                <a:cs typeface="Times New Roman" pitchFamily="18" charset="0"/>
              </a:rPr>
              <a:t>A. Acetyl choline receptor: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br>
              <a:rPr lang="en-US" sz="2400" b="1" dirty="0" smtClean="0"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502285" y="1295400"/>
            <a:ext cx="8873702" cy="5178552"/>
          </a:xfrm>
        </p:spPr>
        <p:txBody>
          <a:bodyPr>
            <a:noAutofit/>
          </a:bodyPr>
          <a:lstStyle/>
          <a:p>
            <a:pPr>
              <a:spcBef>
                <a:spcPts val="575"/>
              </a:spcBef>
              <a:spcAft>
                <a:spcPts val="575"/>
              </a:spcAft>
              <a:defRPr/>
            </a:pPr>
            <a:r>
              <a:rPr lang="en-IN" sz="2600" b="1" dirty="0" smtClean="0">
                <a:cs typeface="Times New Roman" pitchFamily="18" charset="0"/>
              </a:rPr>
              <a:t>Acetylcholine </a:t>
            </a:r>
            <a:r>
              <a:rPr lang="en-IN" sz="2600" b="1" dirty="0">
                <a:cs typeface="Times New Roman" pitchFamily="18" charset="0"/>
              </a:rPr>
              <a:t>receptor </a:t>
            </a:r>
            <a:r>
              <a:rPr lang="en-IN" sz="2600" dirty="0">
                <a:cs typeface="Times New Roman" pitchFamily="18" charset="0"/>
              </a:rPr>
              <a:t> is the best example for ligand-gated </a:t>
            </a:r>
            <a:r>
              <a:rPr lang="en-IN" sz="2600" dirty="0" smtClean="0">
                <a:cs typeface="Times New Roman" pitchFamily="18" charset="0"/>
              </a:rPr>
              <a:t>ion </a:t>
            </a:r>
            <a:r>
              <a:rPr lang="en-IN" sz="2600" dirty="0">
                <a:cs typeface="Times New Roman" pitchFamily="18" charset="0"/>
              </a:rPr>
              <a:t>channel. 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  <a:defRPr/>
            </a:pPr>
            <a:r>
              <a:rPr lang="en-IN" sz="2600" dirty="0">
                <a:cs typeface="Times New Roman" pitchFamily="18" charset="0"/>
              </a:rPr>
              <a:t>It is present in postsynaptic membrane. 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  <a:defRPr/>
            </a:pPr>
            <a:r>
              <a:rPr lang="en-IN" sz="2600" dirty="0">
                <a:cs typeface="Times New Roman" pitchFamily="18" charset="0"/>
              </a:rPr>
              <a:t>It has 5 subunits,  consisting of acetylcholine binding site  and the ion channel.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  <a:defRPr/>
            </a:pPr>
            <a:r>
              <a:rPr lang="en-IN" sz="2600" dirty="0">
                <a:cs typeface="Times New Roman" pitchFamily="18" charset="0"/>
              </a:rPr>
              <a:t>Acetylcholine released from the presynaptic region binds with the receptors on the postsynaptic region, which triggers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  <a:defRPr/>
            </a:pPr>
            <a:r>
              <a:rPr lang="en-IN" sz="2600" dirty="0">
                <a:cs typeface="Times New Roman" pitchFamily="18" charset="0"/>
              </a:rPr>
              <a:t>Opening of the channel and influx of Na+. This generates  an action potential in the postsynaptic nerve.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600" u="sng" dirty="0" smtClean="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086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Acetyl Choline Receptor</a:t>
            </a:r>
            <a:br>
              <a:rPr lang="en-I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85" y="1737390"/>
            <a:ext cx="8203988" cy="459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6685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ts val="575"/>
              </a:spcBef>
              <a:spcAft>
                <a:spcPts val="575"/>
              </a:spcAft>
            </a:pPr>
            <a:r>
              <a:rPr lang="en-IN" altLang="en-US" b="1" dirty="0">
                <a:latin typeface="Palatino Linotype" pitchFamily="18" charset="0"/>
                <a:cs typeface="Times New Roman" pitchFamily="18" charset="0"/>
              </a:rPr>
              <a:t>Calcium channels: </a:t>
            </a:r>
          </a:p>
          <a:p>
            <a:pPr algn="just">
              <a:spcBef>
                <a:spcPts val="575"/>
              </a:spcBef>
              <a:spcAft>
                <a:spcPts val="1000"/>
              </a:spcAft>
            </a:pP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In the muscle cells, under appropriate stimuli, calcium channels are opened in the sarcoplasmic reticulum membrane, leading to an elevated calcium level in the cytosol. </a:t>
            </a:r>
          </a:p>
          <a:p>
            <a:pPr algn="just">
              <a:spcBef>
                <a:spcPts val="575"/>
              </a:spcBef>
              <a:spcAft>
                <a:spcPts val="1000"/>
              </a:spcAft>
            </a:pPr>
            <a:endParaRPr lang="en-IN" altLang="en-US" dirty="0" smtClean="0">
              <a:latin typeface="Palatino Linotype" pitchFamily="18" charset="0"/>
              <a:cs typeface="Times New Roman" pitchFamily="18" charset="0"/>
            </a:endParaRPr>
          </a:p>
          <a:p>
            <a:pPr algn="just">
              <a:spcBef>
                <a:spcPts val="575"/>
              </a:spcBef>
              <a:spcAft>
                <a:spcPts val="1000"/>
              </a:spcAft>
            </a:pPr>
            <a:r>
              <a:rPr lang="en-IN" altLang="en-US" dirty="0" smtClean="0">
                <a:latin typeface="Palatino Linotype" pitchFamily="18" charset="0"/>
                <a:cs typeface="Times New Roman" pitchFamily="18" charset="0"/>
              </a:rPr>
              <a:t>Calcium </a:t>
            </a:r>
            <a:r>
              <a:rPr lang="en-IN" altLang="en-US" dirty="0">
                <a:latin typeface="Palatino Linotype" pitchFamily="18" charset="0"/>
                <a:cs typeface="Times New Roman" pitchFamily="18" charset="0"/>
              </a:rPr>
              <a:t>channel blockers are therefore widely used in the management of hypertension.</a:t>
            </a:r>
          </a:p>
          <a:p>
            <a:endParaRPr lang="en-IN" dirty="0"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74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u="sng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Voltage gated channels</a:t>
            </a:r>
          </a:p>
        </p:txBody>
      </p:sp>
      <p:sp>
        <p:nvSpPr>
          <p:cNvPr id="49155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19100" indent="-382588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opened by membrane depolarization.</a:t>
            </a:r>
          </a:p>
          <a:p>
            <a:pPr marL="419100" indent="-382588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 The channel is usually closed in the ground state.</a:t>
            </a:r>
          </a:p>
          <a:p>
            <a:pPr marL="419100" indent="-382588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 The membrane potential change switches the ion channel to open, lasting less than 25 milliseconds.</a:t>
            </a:r>
          </a:p>
          <a:p>
            <a:pPr marL="419100" indent="-382588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 e.g. </a:t>
            </a:r>
            <a:r>
              <a:rPr lang="en-US" sz="2800" b="1" dirty="0" smtClean="0">
                <a:cs typeface="Times New Roman" pitchFamily="18" charset="0"/>
              </a:rPr>
              <a:t>sodium channel and potassium </a:t>
            </a:r>
            <a:r>
              <a:rPr lang="en-US" sz="2800" dirty="0" smtClean="0">
                <a:cs typeface="Times New Roman" pitchFamily="18" charset="0"/>
              </a:rPr>
              <a:t>channel are seen in the nerve cells and are involved in the </a:t>
            </a:r>
            <a:r>
              <a:rPr lang="en-US" sz="2800" b="1" dirty="0" smtClean="0">
                <a:cs typeface="Times New Roman" pitchFamily="18" charset="0"/>
              </a:rPr>
              <a:t>conduction of nerve impulses.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975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502285" y="0"/>
            <a:ext cx="9543415" cy="838200"/>
          </a:xfrm>
        </p:spPr>
        <p:txBody>
          <a:bodyPr/>
          <a:lstStyle/>
          <a:p>
            <a:pPr algn="l" eaLnBrk="1" hangingPunct="1"/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transport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502285" y="1066800"/>
            <a:ext cx="8789988" cy="5562600"/>
          </a:xfrm>
        </p:spPr>
        <p:txBody>
          <a:bodyPr/>
          <a:lstStyle/>
          <a:p>
            <a:pPr marL="515938" indent="-515938" algn="just">
              <a:spcAft>
                <a:spcPts val="575"/>
              </a:spcAft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Salient features of active transport are –</a:t>
            </a:r>
          </a:p>
          <a:p>
            <a:pPr marL="515938" indent="-515938" algn="just">
              <a:spcAft>
                <a:spcPts val="575"/>
              </a:spcAft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Requires energy</a:t>
            </a:r>
          </a:p>
          <a:p>
            <a:pPr marL="515938" indent="-515938" algn="just">
              <a:spcAft>
                <a:spcPts val="575"/>
              </a:spcAft>
              <a:buFontTx/>
              <a:buAutoNum type="arabicPeriod"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-directional</a:t>
            </a:r>
          </a:p>
          <a:p>
            <a:pPr marL="515938" indent="-515938" algn="just">
              <a:spcAft>
                <a:spcPts val="575"/>
              </a:spcAft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Requires specialized integral proteins called transporters</a:t>
            </a:r>
          </a:p>
          <a:p>
            <a:pPr marL="515938" indent="-515938" algn="just">
              <a:spcAft>
                <a:spcPts val="575"/>
              </a:spcAft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Saturated at higher concentration of solutes</a:t>
            </a:r>
          </a:p>
          <a:p>
            <a:pPr marL="515938" indent="-515938" algn="just">
              <a:spcAft>
                <a:spcPts val="575"/>
              </a:spcAft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Susceptible to inhibition</a:t>
            </a:r>
          </a:p>
          <a:p>
            <a:pPr marL="419100" indent="-382588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649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ACTIVE TRANSPORT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938" y="1600201"/>
            <a:ext cx="753668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6574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114" y="884238"/>
            <a:ext cx="9377730" cy="4525962"/>
          </a:xfrm>
        </p:spPr>
        <p:txBody>
          <a:bodyPr/>
          <a:lstStyle/>
          <a:p>
            <a:pPr algn="just"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Active transport</a:t>
            </a:r>
          </a:p>
          <a:p>
            <a:pPr algn="just"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Cell has low intra-cellular sodium and high potassium.</a:t>
            </a:r>
          </a:p>
          <a:p>
            <a:pPr algn="just"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Maintained by sodium-potassium activated ATPase or sodium pump.</a:t>
            </a:r>
          </a:p>
          <a:p>
            <a:pPr algn="just"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Integral membrane protein</a:t>
            </a:r>
          </a:p>
          <a:p>
            <a:pPr algn="just"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Binding sites for ATP and sodium inside and potassium outside.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8622559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525">
              <a:defRPr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Sodium Pump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0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70" y="152400"/>
            <a:ext cx="8642879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41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571" y="884238"/>
            <a:ext cx="9292273" cy="4525962"/>
          </a:xfrm>
        </p:spPr>
        <p:txBody>
          <a:bodyPr/>
          <a:lstStyle/>
          <a:p>
            <a:pPr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Hydrolysis of one ATP leads to expulsion of 3 Na and </a:t>
            </a:r>
            <a:br>
              <a:rPr lang="en-US" altLang="en-US" sz="2400" dirty="0" smtClean="0">
                <a:latin typeface="+mj-lt"/>
                <a:cs typeface="Times New Roman" pitchFamily="18" charset="0"/>
              </a:rPr>
            </a:br>
            <a:r>
              <a:rPr lang="en-US" altLang="en-US" sz="2400" dirty="0" smtClean="0">
                <a:latin typeface="+mj-lt"/>
                <a:cs typeface="Times New Roman" pitchFamily="18" charset="0"/>
              </a:rPr>
              <a:t>influx of 2 K ions.</a:t>
            </a:r>
          </a:p>
          <a:p>
            <a:pPr algn="just"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Sodium binds to pump, leading to phosphorylation by ATP and release of Na.</a:t>
            </a:r>
          </a:p>
          <a:p>
            <a:pPr algn="just"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K binding removes phosphate and reverts it back and K is released.</a:t>
            </a:r>
          </a:p>
          <a:p>
            <a:pPr algn="just"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Ion transport and ATP hydrolysis are tightly coupled.</a:t>
            </a:r>
          </a:p>
          <a:p>
            <a:pPr algn="just" eaLnBrk="1" hangingPunct="1">
              <a:spcAft>
                <a:spcPts val="575"/>
              </a:spcAft>
            </a:pPr>
            <a:r>
              <a:rPr lang="en-US" altLang="en-US" sz="2400" dirty="0" smtClean="0">
                <a:latin typeface="+mj-lt"/>
                <a:cs typeface="Times New Roman" pitchFamily="18" charset="0"/>
              </a:rPr>
              <a:t>Digoxin and </a:t>
            </a:r>
            <a:r>
              <a:rPr lang="en-US" altLang="en-US" sz="2400" dirty="0" err="1" smtClean="0">
                <a:latin typeface="+mj-lt"/>
                <a:cs typeface="Times New Roman" pitchFamily="18" charset="0"/>
              </a:rPr>
              <a:t>ouabain</a:t>
            </a:r>
            <a:r>
              <a:rPr lang="en-US" altLang="en-US" sz="2400" dirty="0" smtClean="0">
                <a:latin typeface="+mj-lt"/>
                <a:cs typeface="Times New Roman" pitchFamily="18" charset="0"/>
              </a:rPr>
              <a:t> inhibits pump.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8622559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9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Calcium Pump</a:t>
            </a:r>
            <a:br>
              <a:rPr lang="e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285" y="1066800"/>
            <a:ext cx="8789988" cy="5407152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  <a:defRPr/>
            </a:pPr>
            <a:r>
              <a:rPr lang="en-IN" dirty="0">
                <a:latin typeface="+mj-lt"/>
                <a:cs typeface="Times New Roman" pitchFamily="18" charset="0"/>
              </a:rPr>
              <a:t>An ATP dependent calcium pump also functions to regulate muscle contraction. 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  <a:defRPr/>
            </a:pPr>
            <a:r>
              <a:rPr lang="en-IN" dirty="0">
                <a:latin typeface="+mj-lt"/>
                <a:cs typeface="Times New Roman" pitchFamily="18" charset="0"/>
              </a:rPr>
              <a:t>A specialized membrane system called sarcoplasmic reticulum is found in skeletal muscles which regulates the </a:t>
            </a:r>
            <a:r>
              <a:rPr lang="en-IN" dirty="0" err="1">
                <a:latin typeface="+mj-lt"/>
                <a:cs typeface="Times New Roman" pitchFamily="18" charset="0"/>
              </a:rPr>
              <a:t>Ca</a:t>
            </a:r>
            <a:r>
              <a:rPr lang="en-IN" dirty="0">
                <a:latin typeface="+mj-lt"/>
                <a:cs typeface="Times New Roman" pitchFamily="18" charset="0"/>
              </a:rPr>
              <a:t>++ concentration around muscle </a:t>
            </a:r>
            <a:r>
              <a:rPr lang="en-IN" dirty="0" err="1">
                <a:latin typeface="+mj-lt"/>
                <a:cs typeface="Times New Roman" pitchFamily="18" charset="0"/>
              </a:rPr>
              <a:t>fibers</a:t>
            </a:r>
            <a:r>
              <a:rPr lang="en-IN" dirty="0">
                <a:latin typeface="+mj-lt"/>
                <a:cs typeface="Times New Roman" pitchFamily="18" charset="0"/>
              </a:rPr>
              <a:t>. 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  <a:defRPr/>
            </a:pPr>
            <a:r>
              <a:rPr lang="en-IN" dirty="0">
                <a:latin typeface="+mj-lt"/>
                <a:cs typeface="Times New Roman" pitchFamily="18" charset="0"/>
              </a:rPr>
              <a:t>In resting muscle the concentration of </a:t>
            </a:r>
            <a:r>
              <a:rPr lang="en-IN" dirty="0" err="1">
                <a:latin typeface="+mj-lt"/>
                <a:cs typeface="Times New Roman" pitchFamily="18" charset="0"/>
              </a:rPr>
              <a:t>Ca</a:t>
            </a:r>
            <a:r>
              <a:rPr lang="en-IN" dirty="0">
                <a:latin typeface="+mj-lt"/>
                <a:cs typeface="Times New Roman" pitchFamily="18" charset="0"/>
              </a:rPr>
              <a:t>++ around muscle </a:t>
            </a:r>
            <a:r>
              <a:rPr lang="en-IN" dirty="0" err="1">
                <a:latin typeface="+mj-lt"/>
                <a:cs typeface="Times New Roman" pitchFamily="18" charset="0"/>
              </a:rPr>
              <a:t>fibers</a:t>
            </a:r>
            <a:r>
              <a:rPr lang="en-IN" dirty="0">
                <a:latin typeface="+mj-lt"/>
                <a:cs typeface="Times New Roman" pitchFamily="18" charset="0"/>
              </a:rPr>
              <a:t> is low. 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  <a:defRPr/>
            </a:pPr>
            <a:r>
              <a:rPr lang="en-IN" dirty="0">
                <a:latin typeface="+mj-lt"/>
                <a:cs typeface="Times New Roman" pitchFamily="18" charset="0"/>
              </a:rPr>
              <a:t>But stimulation by a nerve impulse results in a sudden release of large amounts of </a:t>
            </a:r>
            <a:r>
              <a:rPr lang="en-IN" dirty="0" err="1">
                <a:latin typeface="+mj-lt"/>
                <a:cs typeface="Times New Roman" pitchFamily="18" charset="0"/>
              </a:rPr>
              <a:t>Ca</a:t>
            </a:r>
            <a:r>
              <a:rPr lang="en-IN" dirty="0">
                <a:latin typeface="+mj-lt"/>
                <a:cs typeface="Times New Roman" pitchFamily="18" charset="0"/>
              </a:rPr>
              <a:t>++. This would trigger muscle contraction. </a:t>
            </a:r>
          </a:p>
          <a:p>
            <a:pPr marL="457200" indent="-457200" algn="just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  <a:defRPr/>
            </a:pPr>
            <a:r>
              <a:rPr lang="en-IN" dirty="0">
                <a:latin typeface="+mj-lt"/>
                <a:cs typeface="Times New Roman" pitchFamily="18" charset="0"/>
              </a:rPr>
              <a:t>For each ATP </a:t>
            </a:r>
            <a:r>
              <a:rPr lang="en-IN" dirty="0" err="1">
                <a:latin typeface="+mj-lt"/>
                <a:cs typeface="Times New Roman" pitchFamily="18" charset="0"/>
              </a:rPr>
              <a:t>hydrolyzed</a:t>
            </a:r>
            <a:r>
              <a:rPr lang="en-IN" dirty="0">
                <a:latin typeface="+mj-lt"/>
                <a:cs typeface="Times New Roman" pitchFamily="18" charset="0"/>
              </a:rPr>
              <a:t>, 2 </a:t>
            </a:r>
            <a:r>
              <a:rPr lang="en-IN" dirty="0" err="1">
                <a:latin typeface="+mj-lt"/>
                <a:cs typeface="Times New Roman" pitchFamily="18" charset="0"/>
              </a:rPr>
              <a:t>Ca</a:t>
            </a:r>
            <a:r>
              <a:rPr lang="en-IN" dirty="0">
                <a:latin typeface="+mj-lt"/>
                <a:cs typeface="Times New Roman" pitchFamily="18" charset="0"/>
              </a:rPr>
              <a:t>++ ions are transported.</a:t>
            </a:r>
          </a:p>
          <a:p>
            <a:endParaRPr lang="en-IN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913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64"/>
            <a:ext cx="100457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100457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34857" y="6350"/>
            <a:ext cx="9543415" cy="838200"/>
          </a:xfrm>
        </p:spPr>
        <p:txBody>
          <a:bodyPr/>
          <a:lstStyle/>
          <a:p>
            <a:pPr algn="l" eaLnBrk="1" hangingPunct="1"/>
            <a:r>
              <a:rPr lang="en-US" sz="3600" b="1" u="sng" smtClean="0">
                <a:solidFill>
                  <a:srgbClr val="FF0000"/>
                </a:solidFill>
              </a:rPr>
              <a:t>Uniport</a:t>
            </a:r>
            <a:r>
              <a:rPr lang="en-US" sz="3600" b="1" u="sng" smtClean="0"/>
              <a:t>, </a:t>
            </a:r>
            <a:r>
              <a:rPr lang="en-US" sz="3600" b="1" u="sng" smtClean="0">
                <a:solidFill>
                  <a:srgbClr val="FF0000"/>
                </a:solidFill>
              </a:rPr>
              <a:t>symport</a:t>
            </a:r>
            <a:r>
              <a:rPr lang="en-US" sz="3600" b="1" u="sng" smtClean="0"/>
              <a:t>, </a:t>
            </a:r>
            <a:r>
              <a:rPr lang="en-US" sz="3600" b="1" u="sng" smtClean="0">
                <a:solidFill>
                  <a:srgbClr val="FF0000"/>
                </a:solidFill>
              </a:rPr>
              <a:t>and</a:t>
            </a:r>
            <a:r>
              <a:rPr lang="en-US" sz="3600" b="1" u="sng" smtClean="0"/>
              <a:t> </a:t>
            </a:r>
            <a:r>
              <a:rPr lang="en-US" sz="3600" b="1" u="sng" smtClean="0">
                <a:solidFill>
                  <a:srgbClr val="FF0000"/>
                </a:solidFill>
              </a:rPr>
              <a:t>antiport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334857" y="990600"/>
            <a:ext cx="9124844" cy="5638800"/>
          </a:xfrm>
        </p:spPr>
        <p:txBody>
          <a:bodyPr/>
          <a:lstStyle/>
          <a:p>
            <a:pPr>
              <a:spcAft>
                <a:spcPts val="575"/>
              </a:spcAft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Uniport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– Carries single solute across membrane. E.g. </a:t>
            </a:r>
            <a:br>
              <a:rPr lang="en-US" alt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Calcium pump, glucose transporter.</a:t>
            </a:r>
          </a:p>
          <a:p>
            <a:pPr algn="just">
              <a:spcAft>
                <a:spcPts val="575"/>
              </a:spcAft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Co-transport – If transport depends on simultaneous or sequential transfer of another molecule.</a:t>
            </a:r>
          </a:p>
          <a:p>
            <a:pPr algn="just">
              <a:spcAft>
                <a:spcPts val="575"/>
              </a:spcAft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Active transport may be coupled with energy indirectly.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714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251143" y="152400"/>
            <a:ext cx="9041130" cy="64770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Co-transport may be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symport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antiport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Symport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– If transporter carries two solutes in the same direction across the membrane. E.g. Sodium dependent glucose transport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amino acid transport.</a:t>
            </a:r>
          </a:p>
          <a:p>
            <a:pPr algn="just">
              <a:lnSpc>
                <a:spcPct val="90000"/>
              </a:lnSpc>
              <a:spcAft>
                <a:spcPts val="575"/>
              </a:spcAft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Antiport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– Carries two solutes or ions in opposite direction. E.g. Sodium pump, chloride – bicarbonate exchange in RBC.</a:t>
            </a:r>
          </a:p>
          <a:p>
            <a:pPr marL="419100" indent="-382588" eaLnBrk="1" hangingPunct="1">
              <a:lnSpc>
                <a:spcPct val="80000"/>
              </a:lnSpc>
              <a:buFont typeface="Wingdings 2" pitchFamily="18" charset="2"/>
              <a:buChar char="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4700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142" y="685800"/>
            <a:ext cx="82039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8571" y="5181601"/>
            <a:ext cx="8455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IN" altLang="en-US" sz="2400" b="1" dirty="0" err="1">
                <a:latin typeface="Times New Roman" pitchFamily="18" charset="0"/>
                <a:cs typeface="Times New Roman" pitchFamily="18" charset="0"/>
              </a:rPr>
              <a:t>Uniport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; (B) </a:t>
            </a:r>
            <a:r>
              <a:rPr lang="en-IN" altLang="en-US" sz="2400" b="1" dirty="0" err="1">
                <a:latin typeface="Times New Roman" pitchFamily="18" charset="0"/>
                <a:cs typeface="Times New Roman" pitchFamily="18" charset="0"/>
              </a:rPr>
              <a:t>Symport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 and (C) </a:t>
            </a:r>
            <a:r>
              <a:rPr lang="en-IN" altLang="en-US" sz="2400" b="1" dirty="0" err="1">
                <a:latin typeface="Times New Roman" pitchFamily="18" charset="0"/>
                <a:cs typeface="Times New Roman" pitchFamily="18" charset="0"/>
              </a:rPr>
              <a:t>Antiport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 transport systems.</a:t>
            </a:r>
          </a:p>
        </p:txBody>
      </p:sp>
    </p:spTree>
    <p:extLst>
      <p:ext uri="{BB962C8B-B14F-4D97-AF65-F5344CB8AC3E}">
        <p14:creationId xmlns:p14="http://schemas.microsoft.com/office/powerpoint/2010/main" xmlns="" val="981397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143" y="914401"/>
            <a:ext cx="25114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575"/>
              </a:spcAft>
              <a:buFontTx/>
              <a:buNone/>
            </a:pP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575"/>
              </a:spcAft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Simple</a:t>
            </a:r>
          </a:p>
          <a:p>
            <a:pPr eaLnBrk="1" hangingPunct="1">
              <a:lnSpc>
                <a:spcPct val="90000"/>
              </a:lnSpc>
              <a:spcAft>
                <a:spcPts val="575"/>
              </a:spcAft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Facilitated</a:t>
            </a:r>
          </a:p>
          <a:p>
            <a:pPr eaLnBrk="1" hangingPunct="1">
              <a:lnSpc>
                <a:spcPct val="90000"/>
              </a:lnSpc>
              <a:spcAft>
                <a:spcPts val="575"/>
              </a:spcAft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diffusion</a:t>
            </a:r>
          </a:p>
          <a:p>
            <a:pPr eaLnBrk="1" hangingPunct="1">
              <a:lnSpc>
                <a:spcPct val="90000"/>
              </a:lnSpc>
              <a:spcAft>
                <a:spcPts val="575"/>
              </a:spcAft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Primary</a:t>
            </a:r>
          </a:p>
          <a:p>
            <a:pPr eaLnBrk="1" hangingPunct="1">
              <a:lnSpc>
                <a:spcPct val="90000"/>
              </a:lnSpc>
              <a:spcAft>
                <a:spcPts val="575"/>
              </a:spcAft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active</a:t>
            </a:r>
          </a:p>
          <a:p>
            <a:pPr eaLnBrk="1" hangingPunct="1">
              <a:lnSpc>
                <a:spcPct val="90000"/>
              </a:lnSpc>
              <a:spcAft>
                <a:spcPts val="575"/>
              </a:spcAft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Secondary</a:t>
            </a:r>
          </a:p>
          <a:p>
            <a:pPr eaLnBrk="1" hangingPunct="1">
              <a:lnSpc>
                <a:spcPct val="90000"/>
              </a:lnSpc>
              <a:spcAft>
                <a:spcPts val="575"/>
              </a:spcAft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active</a:t>
            </a:r>
          </a:p>
          <a:p>
            <a:pPr eaLnBrk="1" hangingPunct="1">
              <a:lnSpc>
                <a:spcPct val="90000"/>
              </a:lnSpc>
              <a:spcAft>
                <a:spcPts val="575"/>
              </a:spcAft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Ion channels</a:t>
            </a:r>
          </a:p>
        </p:txBody>
      </p:sp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5106564" y="914401"/>
            <a:ext cx="22602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Gradient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Rectangle 8"/>
          <p:cNvSpPr>
            <a:spLocks noChangeArrowheads="1"/>
          </p:cNvSpPr>
          <p:nvPr/>
        </p:nvSpPr>
        <p:spPr bwMode="auto">
          <a:xfrm>
            <a:off x="7283133" y="914401"/>
            <a:ext cx="20091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Direct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Indirect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2929996" y="914401"/>
            <a:ext cx="19254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Carrier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575"/>
              </a:spcAft>
              <a:buFontTx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Yes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8622559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5738">
              <a:defRPr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Transport Mechanisms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2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85" y="381001"/>
            <a:ext cx="8203988" cy="596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56836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sz="quarter" idx="1"/>
          </p:nvPr>
        </p:nvSpPr>
        <p:spPr>
          <a:xfrm>
            <a:off x="334857" y="2362201"/>
            <a:ext cx="9543415" cy="37179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80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49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22559" cy="990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1938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ea typeface="Gadugi" pitchFamily="34" charset="0"/>
                <a:cs typeface="Times New Roman" pitchFamily="18" charset="0"/>
              </a:rPr>
              <a:t>Plasma Membrane- Nicolson Singer Fluid Mosaic Model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33114" y="1066800"/>
            <a:ext cx="937773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The concept that membranes are fluid with proteins </a:t>
            </a:r>
            <a:br>
              <a:rPr lang="en-US" altLang="en-US" sz="24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floating in them like icebergs was proposed by Sanger and Nicolson in their </a:t>
            </a:r>
            <a:r>
              <a:rPr lang="en-US" altLang="en-US" sz="2400" b="1" dirty="0">
                <a:solidFill>
                  <a:srgbClr val="CC00CC"/>
                </a:solidFill>
                <a:latin typeface="+mj-lt"/>
                <a:cs typeface="Times New Roman" pitchFamily="18" charset="0"/>
              </a:rPr>
              <a:t>"fluid mosaic model". </a:t>
            </a:r>
          </a:p>
        </p:txBody>
      </p:sp>
      <p:pic>
        <p:nvPicPr>
          <p:cNvPr id="41990" name="Picture 7" descr="imag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2362201"/>
            <a:ext cx="8839199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124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Fluid mosaic model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2285" y="1219200"/>
            <a:ext cx="8203988" cy="525475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 The phospholipids are arranged in bilayers with the polar head groups oriented towards the extracellular side and the cytoplasmic side with a hydrophobic core.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u="sng" dirty="0" smtClean="0">
                <a:cs typeface="Times New Roman" pitchFamily="18" charset="0"/>
              </a:rPr>
              <a:t>distribution of the phospholipids </a:t>
            </a:r>
            <a:r>
              <a:rPr lang="en-US" sz="2800" dirty="0" smtClean="0"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 choline containing phospholipids - in the external layer and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>
                <a:cs typeface="Times New Roman" pitchFamily="18" charset="0"/>
              </a:rPr>
              <a:t>ethanolamine and serine containing phospholipids- in the inner layer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285" y="381000"/>
            <a:ext cx="8203988" cy="60929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Each leaflet is 25 Å thick, with the head portion 10 Å and </a:t>
            </a:r>
            <a:r>
              <a:rPr lang="en-US" altLang="en-US" sz="2800" dirty="0" smtClean="0">
                <a:latin typeface="+mj-lt"/>
                <a:cs typeface="Times New Roman" pitchFamily="18" charset="0"/>
              </a:rPr>
              <a:t>tail 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15 Å thick. The total thickness is about 50 to 80 Å.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>
                <a:cs typeface="Times New Roman" pitchFamily="18" charset="0"/>
              </a:rPr>
              <a:t>lipid bilayer shows free lateral movement of its components, hence the membrane is said to be </a:t>
            </a:r>
            <a:r>
              <a:rPr lang="en-US" sz="2800" b="1" dirty="0">
                <a:cs typeface="Times New Roman" pitchFamily="18" charset="0"/>
              </a:rPr>
              <a:t>fluid in nature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cs typeface="Times New Roman" pitchFamily="18" charset="0"/>
              </a:rPr>
              <a:t>However</a:t>
            </a:r>
            <a:r>
              <a:rPr lang="en-US" sz="2800" dirty="0">
                <a:cs typeface="Times New Roman" pitchFamily="18" charset="0"/>
              </a:rPr>
              <a:t>, the components do not freely move from inner to outer layer, or outer to inner layer.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cs typeface="Times New Roman" pitchFamily="18" charset="0"/>
              </a:rPr>
              <a:t>Fluidity </a:t>
            </a:r>
            <a:r>
              <a:rPr lang="en-US" sz="2800" dirty="0">
                <a:cs typeface="Times New Roman" pitchFamily="18" charset="0"/>
              </a:rPr>
              <a:t>enables the membrane to perform </a:t>
            </a:r>
            <a:r>
              <a:rPr lang="en-US" sz="2800" b="1" u="sng" dirty="0">
                <a:cs typeface="Times New Roman" pitchFamily="18" charset="0"/>
              </a:rPr>
              <a:t>endocytosis and exocytosis.</a:t>
            </a:r>
          </a:p>
          <a:p>
            <a:endParaRPr lang="en-IN" sz="28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32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800" b="1" dirty="0" smtClean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FLUID</a:t>
            </a:r>
            <a:r>
              <a:rPr lang="en-GB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 </a:t>
            </a:r>
            <a:r>
              <a:rPr lang="en-GB" altLang="en-US" sz="2800" dirty="0" smtClean="0">
                <a:latin typeface="Bookman Old Style" pitchFamily="18" charset="0"/>
              </a:rPr>
              <a:t>because individual phospholipids and proteins can move around freely within the layer, like it’s a liquid.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altLang="en-US" sz="2800" b="1" dirty="0" smtClean="0">
              <a:solidFill>
                <a:srgbClr val="FFFF0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800" b="1" dirty="0" smtClean="0">
                <a:solidFill>
                  <a:srgbClr val="FFFF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MOSAIC</a:t>
            </a:r>
            <a:r>
              <a:rPr lang="en-GB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 </a:t>
            </a:r>
            <a:r>
              <a:rPr lang="en-GB" altLang="en-US" sz="2800" dirty="0" smtClean="0">
                <a:latin typeface="Bookman Old Style" pitchFamily="18" charset="0"/>
              </a:rPr>
              <a:t>because of the pattern produced by the scattered protein molecules when the membrane is viewed from above.</a:t>
            </a:r>
          </a:p>
        </p:txBody>
      </p:sp>
    </p:spTree>
    <p:extLst>
      <p:ext uri="{BB962C8B-B14F-4D97-AF65-F5344CB8AC3E}">
        <p14:creationId xmlns:p14="http://schemas.microsoft.com/office/powerpoint/2010/main" xmlns="" val="13951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9693</TotalTime>
  <Words>1798</Words>
  <Application>Microsoft Office PowerPoint</Application>
  <PresentationFormat>Custom</PresentationFormat>
  <Paragraphs>362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Oriel</vt:lpstr>
      <vt:lpstr>Cell membrane &amp; Transport system</vt:lpstr>
      <vt:lpstr>       PLASMA  MEMBRANE</vt:lpstr>
      <vt:lpstr>Slide 3</vt:lpstr>
      <vt:lpstr>Slide 4</vt:lpstr>
      <vt:lpstr>Slide 5</vt:lpstr>
      <vt:lpstr>Slide 6</vt:lpstr>
      <vt:lpstr>Fluid mosaic model: </vt:lpstr>
      <vt:lpstr>Slide 8</vt:lpstr>
      <vt:lpstr>Slide 9</vt:lpstr>
      <vt:lpstr>Slide 10</vt:lpstr>
      <vt:lpstr>Factors affecting fluidity of membrane</vt:lpstr>
      <vt:lpstr>Slide 12</vt:lpstr>
      <vt:lpstr>Slide 13</vt:lpstr>
      <vt:lpstr>Slide 14</vt:lpstr>
      <vt:lpstr>Slide 15</vt:lpstr>
      <vt:lpstr> MEMBRANE  PROTEINS </vt:lpstr>
      <vt:lpstr>Slide 17</vt:lpstr>
      <vt:lpstr>Slide 18</vt:lpstr>
      <vt:lpstr>Composition</vt:lpstr>
      <vt:lpstr>Slide 20</vt:lpstr>
      <vt:lpstr>Slide 21</vt:lpstr>
      <vt:lpstr>Slide 22</vt:lpstr>
      <vt:lpstr>Slide 23</vt:lpstr>
      <vt:lpstr>Slide 24</vt:lpstr>
      <vt:lpstr>Cell Transport Mechanisms</vt:lpstr>
      <vt:lpstr>Slide 26</vt:lpstr>
      <vt:lpstr>Simple Diffusion </vt:lpstr>
      <vt:lpstr>Slide 28</vt:lpstr>
      <vt:lpstr>Slide 29</vt:lpstr>
      <vt:lpstr>Facilitated Diffusion </vt:lpstr>
      <vt:lpstr>Slide 31</vt:lpstr>
      <vt:lpstr>Slide 32</vt:lpstr>
      <vt:lpstr>Slide 33</vt:lpstr>
      <vt:lpstr>Slide 34</vt:lpstr>
      <vt:lpstr>Slide 35</vt:lpstr>
      <vt:lpstr>Aquaporins </vt:lpstr>
      <vt:lpstr>Slide 37</vt:lpstr>
      <vt:lpstr>Ion Channels </vt:lpstr>
      <vt:lpstr>Salient Features of ion Channels </vt:lpstr>
      <vt:lpstr>Cation Conductive Channels </vt:lpstr>
      <vt:lpstr>Slide 41</vt:lpstr>
      <vt:lpstr>Ligand gated channels</vt:lpstr>
      <vt:lpstr>A. Acetyl choline receptor:  </vt:lpstr>
      <vt:lpstr> Acetyl Choline Receptor </vt:lpstr>
      <vt:lpstr>Slide 45</vt:lpstr>
      <vt:lpstr>Voltage gated channels</vt:lpstr>
      <vt:lpstr>Active transport</vt:lpstr>
      <vt:lpstr>ACTIVE TRANSPORT</vt:lpstr>
      <vt:lpstr>Slide 49</vt:lpstr>
      <vt:lpstr>Slide 50</vt:lpstr>
      <vt:lpstr>Calcium Pump </vt:lpstr>
      <vt:lpstr>Slide 52</vt:lpstr>
      <vt:lpstr>Slide 53</vt:lpstr>
      <vt:lpstr>Uniport, symport, and antiport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hp8</dc:creator>
  <cp:lastModifiedBy>ADMIN</cp:lastModifiedBy>
  <cp:revision>48</cp:revision>
  <dcterms:created xsi:type="dcterms:W3CDTF">2006-08-16T00:00:00Z</dcterms:created>
  <dcterms:modified xsi:type="dcterms:W3CDTF">2023-11-09T04:45:10Z</dcterms:modified>
</cp:coreProperties>
</file>