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2"/>
  </p:notesMasterIdLst>
  <p:sldIdLst>
    <p:sldId id="256" r:id="rId2"/>
    <p:sldId id="258" r:id="rId3"/>
    <p:sldId id="257" r:id="rId4"/>
    <p:sldId id="260" r:id="rId5"/>
    <p:sldId id="259" r:id="rId6"/>
    <p:sldId id="282" r:id="rId7"/>
    <p:sldId id="262" r:id="rId8"/>
    <p:sldId id="283" r:id="rId9"/>
    <p:sldId id="267" r:id="rId10"/>
    <p:sldId id="268" r:id="rId11"/>
    <p:sldId id="269" r:id="rId12"/>
    <p:sldId id="261" r:id="rId13"/>
    <p:sldId id="284" r:id="rId14"/>
    <p:sldId id="285" r:id="rId15"/>
    <p:sldId id="286" r:id="rId16"/>
    <p:sldId id="287" r:id="rId17"/>
    <p:sldId id="288" r:id="rId18"/>
    <p:sldId id="264" r:id="rId19"/>
    <p:sldId id="271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AB4B4-4704-4BF7-8429-75C85E43F414}" type="datetimeFigureOut">
              <a:rPr lang="en-US" smtClean="0"/>
              <a:pPr/>
              <a:t>11/27/2023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C0456-5F6E-4E21-98C7-BEAA2327E05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C0456-5F6E-4E21-98C7-BEAA2327E05B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525" y="136525"/>
            <a:ext cx="6592888" cy="274638"/>
          </a:xfrm>
        </p:spPr>
        <p:txBody>
          <a:bodyPr>
            <a:spAutoFit/>
          </a:bodyPr>
          <a:lstStyle>
            <a:lvl1pPr algn="l">
              <a:defRPr sz="1200" b="1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tags" Target="../tags/tag10.xml"/><Relationship Id="rId7" Type="http://schemas.openxmlformats.org/officeDocument/2006/relationships/image" Target="../media/image8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1.jpe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0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7.jpeg"/><Relationship Id="rId5" Type="http://schemas.openxmlformats.org/officeDocument/2006/relationships/tags" Target="../tags/tag6.xml"/><Relationship Id="rId10" Type="http://schemas.openxmlformats.org/officeDocument/2006/relationships/image" Target="../media/image6.jpeg"/><Relationship Id="rId4" Type="http://schemas.openxmlformats.org/officeDocument/2006/relationships/tags" Target="../tags/tag5.xml"/><Relationship Id="rId9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5400" y="5105401"/>
            <a:ext cx="4038600" cy="1752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DR. HETAL VAISHNANI</a:t>
            </a:r>
            <a:br>
              <a:rPr lang="en-US" sz="2000"/>
            </a:br>
            <a:r>
              <a:rPr lang="en-US" sz="2000"/>
              <a:t>PROFESSOR</a:t>
            </a:r>
            <a:br>
              <a:rPr lang="en-US" sz="2000" dirty="0"/>
            </a:br>
            <a:r>
              <a:rPr lang="en-US" sz="2000" dirty="0"/>
              <a:t>DEPARTMENT OF ANATOMY</a:t>
            </a:r>
            <a:endParaRPr lang="en-IN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itchFamily="34" charset="0"/>
              </a:rPr>
              <a:t>CONNECTIVE TISSUE</a:t>
            </a:r>
            <a:endParaRPr lang="en-IN" sz="48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74676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/>
              <a:t>Connective tissue: FIBERS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381000" y="990600"/>
            <a:ext cx="7467600" cy="48737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Elastic Fibers </a:t>
            </a:r>
          </a:p>
          <a:p>
            <a:pPr lvl="1" eaLnBrk="1" hangingPunct="1">
              <a:defRPr/>
            </a:pPr>
            <a:r>
              <a:rPr lang="en-US" sz="2800" dirty="0"/>
              <a:t>Rare but important</a:t>
            </a:r>
          </a:p>
          <a:p>
            <a:pPr lvl="1" eaLnBrk="1" hangingPunct="1">
              <a:defRPr/>
            </a:pPr>
            <a:r>
              <a:rPr lang="en-US" sz="2800" dirty="0"/>
              <a:t>Found in lung, skin and aorta</a:t>
            </a:r>
          </a:p>
        </p:txBody>
      </p:sp>
      <p:pic>
        <p:nvPicPr>
          <p:cNvPr id="41989" name="Picture 6" descr="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0500" y="3200400"/>
            <a:ext cx="51435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8" descr="faorta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4191000"/>
            <a:ext cx="3733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74676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/>
              <a:t>Connective tissue: FIBERS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990600"/>
            <a:ext cx="7467600" cy="48737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Reticular Fibers</a:t>
            </a:r>
          </a:p>
          <a:p>
            <a:pPr lvl="1" eaLnBrk="1" hangingPunct="1">
              <a:defRPr/>
            </a:pPr>
            <a:r>
              <a:rPr lang="en-US" sz="2800" dirty="0"/>
              <a:t>holds blood vessels to surface of organs </a:t>
            </a:r>
          </a:p>
        </p:txBody>
      </p:sp>
      <p:pic>
        <p:nvPicPr>
          <p:cNvPr id="43013" name="Picture 6" descr="Plate3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8200" y="4114801"/>
            <a:ext cx="4495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8" descr="Plate37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114800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r>
              <a:rPr lang="en-US" sz="4000" b="1" dirty="0"/>
              <a:t>Cells of connective tissue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4" descr="1703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7620000" y="16002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7620000" y="22860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7543800" y="52578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7620000" y="38862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304800" y="14478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/>
          <p:cNvSpPr/>
          <p:nvPr/>
        </p:nvSpPr>
        <p:spPr>
          <a:xfrm>
            <a:off x="228600" y="3581400"/>
            <a:ext cx="914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</a:bodyPr>
          <a:lstStyle/>
          <a:p>
            <a:r>
              <a:rPr lang="en-US" sz="4000" b="1" dirty="0" err="1"/>
              <a:t>fibrocytes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6477000" cy="5791200"/>
          </a:xfrm>
        </p:spPr>
        <p:txBody>
          <a:bodyPr>
            <a:noAutofit/>
          </a:bodyPr>
          <a:lstStyle/>
          <a:p>
            <a:r>
              <a:rPr lang="en-IN" sz="2800" dirty="0" err="1"/>
              <a:t>Fibrocytes</a:t>
            </a:r>
            <a:r>
              <a:rPr lang="en-IN" sz="2800" dirty="0"/>
              <a:t> are the most common cell type in connective tissues. </a:t>
            </a:r>
          </a:p>
          <a:p>
            <a:r>
              <a:rPr lang="en-US" sz="2800" dirty="0"/>
              <a:t>Fibroblast are large, flat, spindle shaped cells that have many branching pattern</a:t>
            </a:r>
          </a:p>
          <a:p>
            <a:r>
              <a:rPr lang="en-US" sz="2800" dirty="0"/>
              <a:t>Fibroblast are responsible for secretion of ground substance and all types of CT fibers</a:t>
            </a:r>
          </a:p>
          <a:p>
            <a:r>
              <a:rPr lang="en-US" sz="2800" dirty="0"/>
              <a:t>Inactive form- </a:t>
            </a:r>
            <a:r>
              <a:rPr lang="en-US" sz="2800" dirty="0" err="1"/>
              <a:t>fibrocytes</a:t>
            </a:r>
            <a:endParaRPr lang="en-US" sz="2800" dirty="0"/>
          </a:p>
          <a:p>
            <a:r>
              <a:rPr lang="en-US" sz="2800" dirty="0"/>
              <a:t>Active form- fibroblasts</a:t>
            </a:r>
          </a:p>
          <a:p>
            <a:r>
              <a:rPr lang="en-US" sz="2800" dirty="0"/>
              <a:t>Become very active during wound repair and synthesize collagen fibers</a:t>
            </a:r>
            <a:endParaRPr lang="en-IN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r="60000" b="67692"/>
          <a:stretch>
            <a:fillRect/>
          </a:stretch>
        </p:blipFill>
        <p:spPr bwMode="auto">
          <a:xfrm>
            <a:off x="5943600" y="1524000"/>
            <a:ext cx="28194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8200"/>
          </a:xfrm>
        </p:spPr>
        <p:txBody>
          <a:bodyPr>
            <a:normAutofit/>
          </a:bodyPr>
          <a:lstStyle/>
          <a:p>
            <a:r>
              <a:rPr lang="en-US" sz="4000" b="1" dirty="0"/>
              <a:t>macrophages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6096000" cy="5303838"/>
          </a:xfrm>
        </p:spPr>
        <p:txBody>
          <a:bodyPr>
            <a:noAutofit/>
          </a:bodyPr>
          <a:lstStyle/>
          <a:p>
            <a:r>
              <a:rPr lang="en-IN" sz="3000" dirty="0"/>
              <a:t>Macrophages develops from </a:t>
            </a:r>
            <a:r>
              <a:rPr lang="en-IN" sz="3000" dirty="0" err="1"/>
              <a:t>monocytes</a:t>
            </a:r>
            <a:r>
              <a:rPr lang="en-IN" sz="3000" dirty="0"/>
              <a:t> of blood. </a:t>
            </a:r>
          </a:p>
          <a:p>
            <a:r>
              <a:rPr lang="en-IN" sz="3000" dirty="0" err="1"/>
              <a:t>Monocytes</a:t>
            </a:r>
            <a:r>
              <a:rPr lang="en-IN" sz="3000" dirty="0"/>
              <a:t> originate in the bone marrow from where they are released into the blood stream. </a:t>
            </a:r>
          </a:p>
          <a:p>
            <a:r>
              <a:rPr lang="en-IN" sz="3000" dirty="0"/>
              <a:t>Macrophages are capable of eating bacteria and cellular debris by the process of </a:t>
            </a:r>
            <a:r>
              <a:rPr lang="en-IN" sz="3000" dirty="0" err="1"/>
              <a:t>phagocytosis</a:t>
            </a:r>
            <a:r>
              <a:rPr lang="en-IN" sz="3000" dirty="0"/>
              <a:t>. </a:t>
            </a:r>
          </a:p>
          <a:p>
            <a:r>
              <a:rPr lang="en-US" sz="3000" dirty="0"/>
              <a:t>When need arises macrophages may fuse to form giant cells</a:t>
            </a:r>
            <a:endParaRPr lang="en-IN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4445" t="53846" r="13333"/>
          <a:stretch>
            <a:fillRect/>
          </a:stretch>
        </p:blipFill>
        <p:spPr bwMode="auto">
          <a:xfrm>
            <a:off x="6248400" y="1828800"/>
            <a:ext cx="2895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2000"/>
          </a:xfrm>
        </p:spPr>
        <p:txBody>
          <a:bodyPr>
            <a:normAutofit/>
          </a:bodyPr>
          <a:lstStyle/>
          <a:p>
            <a:r>
              <a:rPr lang="en-US" sz="3600" b="1" dirty="0"/>
              <a:t>Adipose cell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5867400" cy="5943600"/>
          </a:xfrm>
        </p:spPr>
        <p:txBody>
          <a:bodyPr>
            <a:noAutofit/>
          </a:bodyPr>
          <a:lstStyle/>
          <a:p>
            <a:r>
              <a:rPr lang="en-IN" sz="3000" dirty="0"/>
              <a:t>Fat cells or </a:t>
            </a:r>
            <a:r>
              <a:rPr lang="en-IN" sz="3000" i="1" dirty="0" err="1"/>
              <a:t>adipocytes</a:t>
            </a:r>
            <a:r>
              <a:rPr lang="en-IN" sz="3000" dirty="0"/>
              <a:t> are fixed cells in loose connective tissue.</a:t>
            </a:r>
          </a:p>
          <a:p>
            <a:r>
              <a:rPr lang="en-IN" sz="3000" dirty="0"/>
              <a:t>Their main function is the storage of lipids</a:t>
            </a:r>
          </a:p>
          <a:p>
            <a:r>
              <a:rPr lang="en-IN" sz="3000" dirty="0"/>
              <a:t> If "well fed" the cytoplasm only forms a very narrow rim around a large central lipid droplet. </a:t>
            </a:r>
          </a:p>
          <a:p>
            <a:r>
              <a:rPr lang="en-IN" sz="3000" dirty="0"/>
              <a:t>The flattened nucleus may be found in a slightly thickened part of this </a:t>
            </a:r>
            <a:r>
              <a:rPr lang="en-IN" sz="3000" dirty="0" err="1"/>
              <a:t>cytoplasmic</a:t>
            </a:r>
            <a:r>
              <a:rPr lang="en-IN" sz="3000" dirty="0"/>
              <a:t> rim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0000" t="6154" r="20000" b="56923"/>
          <a:stretch>
            <a:fillRect/>
          </a:stretch>
        </p:blipFill>
        <p:spPr bwMode="auto">
          <a:xfrm>
            <a:off x="5715000" y="1828800"/>
            <a:ext cx="2971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en-US" sz="4000" b="1" dirty="0"/>
              <a:t>Plasma cells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5867400" cy="5562600"/>
          </a:xfrm>
        </p:spPr>
        <p:txBody>
          <a:bodyPr>
            <a:normAutofit/>
          </a:bodyPr>
          <a:lstStyle/>
          <a:p>
            <a:r>
              <a:rPr lang="en-IN" sz="2800" dirty="0"/>
              <a:t>Plasma cells arise from B-lymphocytes</a:t>
            </a:r>
          </a:p>
          <a:p>
            <a:r>
              <a:rPr lang="en-US" sz="2800" dirty="0"/>
              <a:t>They synthesize antibodies against antigens. Found more in CT at the time of infection </a:t>
            </a:r>
          </a:p>
          <a:p>
            <a:r>
              <a:rPr lang="en-US" sz="2800" dirty="0"/>
              <a:t>Cells are ovoid in shape and nucleus is round and eccentrically placed, the </a:t>
            </a:r>
            <a:r>
              <a:rPr lang="en-US" sz="2800" dirty="0" err="1"/>
              <a:t>choromatin</a:t>
            </a:r>
            <a:r>
              <a:rPr lang="en-US" sz="2800" dirty="0"/>
              <a:t> pattern is unique, giving it a cart wheel appearance</a:t>
            </a:r>
          </a:p>
          <a:p>
            <a:r>
              <a:rPr lang="en-US" sz="2800" dirty="0"/>
              <a:t>Involved in protein synthesis</a:t>
            </a:r>
            <a:endParaRPr lang="en-IN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80000" t="4615" b="56923"/>
          <a:stretch>
            <a:fillRect/>
          </a:stretch>
        </p:blipFill>
        <p:spPr bwMode="auto">
          <a:xfrm>
            <a:off x="5943600" y="1600200"/>
            <a:ext cx="281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en-US" sz="4000" b="1" dirty="0"/>
              <a:t>Mast cell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66800"/>
            <a:ext cx="5943600" cy="5791200"/>
          </a:xfrm>
        </p:spPr>
        <p:txBody>
          <a:bodyPr>
            <a:normAutofit/>
          </a:bodyPr>
          <a:lstStyle/>
          <a:p>
            <a:r>
              <a:rPr lang="en-US" sz="2800" dirty="0"/>
              <a:t>Are round or </a:t>
            </a:r>
            <a:r>
              <a:rPr lang="en-US" sz="2800" dirty="0" err="1"/>
              <a:t>fusiform</a:t>
            </a:r>
            <a:r>
              <a:rPr lang="en-US" sz="2800" dirty="0"/>
              <a:t> cells with centrally placed nucleus</a:t>
            </a:r>
          </a:p>
          <a:p>
            <a:r>
              <a:rPr lang="en-US" sz="2800" dirty="0"/>
              <a:t>Are found along small blood vessels</a:t>
            </a:r>
          </a:p>
          <a:p>
            <a:r>
              <a:rPr lang="en-US" sz="2800" dirty="0"/>
              <a:t>Their cytoplasm contains many granules</a:t>
            </a:r>
          </a:p>
          <a:p>
            <a:r>
              <a:rPr lang="en-IN" sz="2800" dirty="0"/>
              <a:t>The most prominent substances contained in the vesicles are heparin and histamine</a:t>
            </a:r>
          </a:p>
          <a:p>
            <a:r>
              <a:rPr lang="en-US" sz="2800" dirty="0"/>
              <a:t>Are involved in inflammatory reactions, allergies and hypersensitive states.</a:t>
            </a:r>
            <a:endParaRPr lang="en-IN" sz="2800" dirty="0"/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444" t="53846" r="62222" b="4615"/>
          <a:stretch>
            <a:fillRect/>
          </a:stretch>
        </p:blipFill>
        <p:spPr bwMode="auto">
          <a:xfrm>
            <a:off x="5867400" y="1524000"/>
            <a:ext cx="2895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Classification of CT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382000" cy="54864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Connective tissue proper</a:t>
            </a:r>
          </a:p>
          <a:p>
            <a:pPr marL="514350" indent="-514350">
              <a:buAutoNum type="arabicPeriod"/>
            </a:pPr>
            <a:r>
              <a:rPr lang="en-US" sz="2800" dirty="0"/>
              <a:t>Embryonic CT</a:t>
            </a:r>
          </a:p>
          <a:p>
            <a:pPr marL="514350" indent="-514350">
              <a:buAutoNum type="arabicPeriod"/>
            </a:pPr>
            <a:r>
              <a:rPr lang="en-US" sz="2800" dirty="0"/>
              <a:t>Loose CT(</a:t>
            </a:r>
            <a:r>
              <a:rPr lang="en-US" sz="2800" dirty="0" err="1"/>
              <a:t>areolar</a:t>
            </a:r>
            <a:r>
              <a:rPr lang="en-US" sz="2800" dirty="0"/>
              <a:t>)</a:t>
            </a:r>
          </a:p>
          <a:p>
            <a:pPr marL="514350" indent="-514350">
              <a:buAutoNum type="arabicPeriod"/>
            </a:pPr>
            <a:r>
              <a:rPr lang="en-US" sz="2800" dirty="0"/>
              <a:t>Adipose tissue</a:t>
            </a:r>
          </a:p>
          <a:p>
            <a:pPr marL="514350" indent="-514350">
              <a:buAutoNum type="arabicPeriod"/>
            </a:pPr>
            <a:r>
              <a:rPr lang="en-US" sz="2800" dirty="0"/>
              <a:t>Reticular tissue</a:t>
            </a:r>
          </a:p>
          <a:p>
            <a:pPr marL="514350" indent="-514350">
              <a:buAutoNum type="arabicPeriod"/>
            </a:pPr>
            <a:r>
              <a:rPr lang="en-US" sz="2800" dirty="0"/>
              <a:t>Dense CT : irregular and regular</a:t>
            </a:r>
          </a:p>
          <a:p>
            <a:pPr marL="514350" indent="-514350">
              <a:buAutoNum type="arabicPeriod"/>
            </a:pPr>
            <a:r>
              <a:rPr lang="en-US" sz="2800" dirty="0"/>
              <a:t>Elastic CT</a:t>
            </a:r>
          </a:p>
          <a:p>
            <a:r>
              <a:rPr lang="en-US" sz="2800" dirty="0">
                <a:solidFill>
                  <a:srgbClr val="0070C0"/>
                </a:solidFill>
              </a:rPr>
              <a:t>Specialized connective tissue</a:t>
            </a:r>
          </a:p>
          <a:p>
            <a:pPr marL="514350" indent="-514350">
              <a:buAutoNum type="arabicPeriod"/>
            </a:pPr>
            <a:r>
              <a:rPr lang="en-US" sz="2800" dirty="0"/>
              <a:t>Cartilage </a:t>
            </a:r>
          </a:p>
          <a:p>
            <a:pPr marL="514350" indent="-514350">
              <a:buAutoNum type="arabicPeriod"/>
            </a:pPr>
            <a:r>
              <a:rPr lang="en-US" sz="2800" dirty="0"/>
              <a:t>Bone </a:t>
            </a:r>
          </a:p>
          <a:p>
            <a:pPr marL="514350" indent="-514350">
              <a:buAutoNum type="arabicPeriod"/>
            </a:pPr>
            <a:r>
              <a:rPr lang="en-US" sz="2800" dirty="0"/>
              <a:t>Blood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5400" b="1" dirty="0"/>
          </a:p>
          <a:p>
            <a:pPr algn="ctr">
              <a:buNone/>
            </a:pPr>
            <a:r>
              <a:rPr lang="en-US" sz="5400" b="1" dirty="0"/>
              <a:t>THANK YOU</a:t>
            </a:r>
            <a:endParaRPr lang="en-IN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b="1" dirty="0"/>
              <a:t>Introduction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5029200" cy="54102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en-US" b="1" dirty="0"/>
          </a:p>
          <a:p>
            <a:pPr eaLnBrk="1" hangingPunct="1">
              <a:buFont typeface="Arial" pitchFamily="34" charset="0"/>
              <a:buChar char="•"/>
            </a:pPr>
            <a:r>
              <a:rPr lang="en-US" sz="3600" b="1" dirty="0"/>
              <a:t>There are (4) types of tissue: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/>
              <a:t>1. Epithelial 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/>
              <a:t>2. Connective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/>
              <a:t>3. Muscle </a:t>
            </a:r>
          </a:p>
          <a:p>
            <a:pPr lvl="1" eaLnBrk="1" hangingPunct="1">
              <a:buFont typeface="Arial" pitchFamily="34" charset="0"/>
              <a:buChar char="–"/>
            </a:pPr>
            <a:r>
              <a:rPr lang="en-US" sz="3200" dirty="0"/>
              <a:t>4. Nervous </a:t>
            </a:r>
          </a:p>
          <a:p>
            <a:pPr lvl="1" eaLnBrk="1" hangingPunct="1">
              <a:buFont typeface="Arial" pitchFamily="34" charset="0"/>
              <a:buNone/>
            </a:pPr>
            <a:r>
              <a:rPr lang="en-US" dirty="0"/>
              <a:t> </a:t>
            </a:r>
          </a:p>
        </p:txBody>
      </p:sp>
      <p:pic>
        <p:nvPicPr>
          <p:cNvPr id="4100" name="Picture 3" descr="Tissu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276600"/>
            <a:ext cx="396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Shahla</a:t>
            </a:r>
            <a:r>
              <a:rPr lang="en-IN" dirty="0"/>
              <a:t> Khan, </a:t>
            </a:r>
            <a:r>
              <a:rPr lang="en-IN" dirty="0" err="1"/>
              <a:t>Gulam</a:t>
            </a:r>
            <a:r>
              <a:rPr lang="en-IN" dirty="0"/>
              <a:t> S. </a:t>
            </a:r>
            <a:r>
              <a:rPr lang="en-IN" dirty="0" err="1"/>
              <a:t>Hashmi</a:t>
            </a:r>
            <a:r>
              <a:rPr lang="en-IN" dirty="0"/>
              <a:t>, UniversityJDentScie2015;1(1):1-2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1447800"/>
          <a:ext cx="9144000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10200">
                <a:tc>
                  <a:txBody>
                    <a:bodyPr/>
                    <a:lstStyle/>
                    <a:p>
                      <a:r>
                        <a:rPr lang="en-IN" dirty="0" err="1"/>
                        <a:t>Shahla</a:t>
                      </a:r>
                      <a:r>
                        <a:rPr lang="en-IN" dirty="0"/>
                        <a:t> Khan, </a:t>
                      </a:r>
                      <a:r>
                        <a:rPr lang="en-IN" dirty="0" err="1"/>
                        <a:t>Gulam</a:t>
                      </a:r>
                      <a:r>
                        <a:rPr lang="en-IN" dirty="0"/>
                        <a:t> S. </a:t>
                      </a:r>
                      <a:r>
                        <a:rPr lang="en-IN" dirty="0" err="1"/>
                        <a:t>Hashmi</a:t>
                      </a:r>
                      <a:endParaRPr lang="en-IN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HISTOLOGY AND FUNCTIONS OF CONNECTIVE TISSUES : A REVIEW ARTICLE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There are various kinds of cells present in connective tissue according to their location &amp; type of organ or structure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such as fibroblast, </a:t>
                      </a:r>
                      <a:r>
                        <a:rPr lang="en-IN" sz="1600" dirty="0" err="1"/>
                        <a:t>myofibroblast</a:t>
                      </a:r>
                      <a:r>
                        <a:rPr lang="en-IN" sz="1600" dirty="0"/>
                        <a:t>, adipose cells, mast cells, tissue macrophages, white blood cells, </a:t>
                      </a:r>
                      <a:r>
                        <a:rPr lang="en-IN" sz="1600" dirty="0" err="1"/>
                        <a:t>osteoblast</a:t>
                      </a:r>
                      <a:r>
                        <a:rPr lang="en-IN" sz="1600" dirty="0"/>
                        <a:t>, </a:t>
                      </a:r>
                      <a:r>
                        <a:rPr lang="en-IN" sz="1600" dirty="0" err="1"/>
                        <a:t>chondroblast</a:t>
                      </a:r>
                      <a:r>
                        <a:rPr lang="en-IN" sz="1600" dirty="0"/>
                        <a:t> and blood forming cells. The intercellular substance is usually composed of both amorphous (non-sulphated and sulphated </a:t>
                      </a:r>
                      <a:r>
                        <a:rPr lang="en-IN" sz="1600" dirty="0" err="1"/>
                        <a:t>mucopolysaccharides</a:t>
                      </a:r>
                      <a:r>
                        <a:rPr lang="en-IN" sz="1600" dirty="0"/>
                        <a:t>) and formed elements collagen, reticular &amp; elastic </a:t>
                      </a:r>
                      <a:r>
                        <a:rPr lang="en-IN" sz="1600" dirty="0" err="1"/>
                        <a:t>fibers</a:t>
                      </a:r>
                      <a:r>
                        <a:rPr lang="en-IN" sz="1600" dirty="0"/>
                        <a:t>. The function of the intercellular ground substance is to form the matrix, by which transportation of metabolites takes place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 review of connective tissue with their cells and functions.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CONNECTIVE TISSUE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7467600" cy="4721352"/>
          </a:xfrm>
        </p:spPr>
        <p:txBody>
          <a:bodyPr>
            <a:normAutofit/>
          </a:bodyPr>
          <a:lstStyle/>
          <a:p>
            <a:r>
              <a:rPr lang="en-US" sz="3200" dirty="0"/>
              <a:t>It is one of the basic tissues which gives structural and metabolic support to other tissues and organs of the body.</a:t>
            </a:r>
          </a:p>
          <a:p>
            <a:r>
              <a:rPr lang="en-US" sz="3200" dirty="0"/>
              <a:t>It connects other tissues.</a:t>
            </a:r>
            <a:endParaRPr lang="en-IN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en-US" sz="3600" b="1" dirty="0"/>
              <a:t>Functions of CT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562600"/>
          </a:xfrm>
        </p:spPr>
        <p:txBody>
          <a:bodyPr>
            <a:normAutofit/>
          </a:bodyPr>
          <a:lstStyle/>
          <a:p>
            <a:r>
              <a:rPr lang="en-US" sz="3200" dirty="0"/>
              <a:t>Support</a:t>
            </a:r>
          </a:p>
          <a:p>
            <a:r>
              <a:rPr lang="en-US" sz="3200" dirty="0"/>
              <a:t>Strength</a:t>
            </a:r>
          </a:p>
          <a:p>
            <a:r>
              <a:rPr lang="en-US" sz="3200" dirty="0"/>
              <a:t>Storage</a:t>
            </a:r>
          </a:p>
          <a:p>
            <a:r>
              <a:rPr lang="en-US" sz="3200" dirty="0"/>
              <a:t>Transport</a:t>
            </a:r>
          </a:p>
          <a:p>
            <a:r>
              <a:rPr lang="en-US" sz="3200" dirty="0"/>
              <a:t>Packing</a:t>
            </a:r>
          </a:p>
          <a:p>
            <a:r>
              <a:rPr lang="en-US" sz="3200" dirty="0"/>
              <a:t>Repair</a:t>
            </a:r>
          </a:p>
          <a:p>
            <a:r>
              <a:rPr lang="en-US" sz="3200" dirty="0"/>
              <a:t>Defense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General features of the CT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Cells </a:t>
            </a:r>
          </a:p>
          <a:p>
            <a:r>
              <a:rPr lang="en-US" sz="3600" dirty="0"/>
              <a:t>Matrix- Ground substance</a:t>
            </a:r>
          </a:p>
          <a:p>
            <a:pPr>
              <a:buNone/>
            </a:pPr>
            <a:r>
              <a:rPr lang="en-US" sz="3600" dirty="0"/>
              <a:t>              - Fibers</a:t>
            </a:r>
          </a:p>
          <a:p>
            <a:endParaRPr lang="en-US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Connective Tissue Ground Substance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371600"/>
            <a:ext cx="8534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Calibri" pitchFamily="34" charset="0"/>
              </a:rPr>
              <a:t>Gelatinous material between cells 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libri" pitchFamily="34" charset="0"/>
              </a:rPr>
              <a:t>absorbs compressive forces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Calibri" pitchFamily="34" charset="0"/>
              </a:rPr>
              <a:t>Consists of 3 classes of large molecules</a:t>
            </a:r>
          </a:p>
          <a:p>
            <a:pPr lvl="1">
              <a:lnSpc>
                <a:spcPct val="90000"/>
              </a:lnSpc>
            </a:pPr>
            <a:r>
              <a:rPr lang="en-US" sz="2800" dirty="0" err="1">
                <a:latin typeface="Calibri" pitchFamily="34" charset="0"/>
              </a:rPr>
              <a:t>glycosaminoglycans</a:t>
            </a:r>
            <a:r>
              <a:rPr lang="en-US" sz="2800" dirty="0">
                <a:latin typeface="Calibri" pitchFamily="34" charset="0"/>
              </a:rPr>
              <a:t> – </a:t>
            </a:r>
            <a:r>
              <a:rPr lang="en-US" sz="2800" dirty="0" err="1">
                <a:latin typeface="Calibri" pitchFamily="34" charset="0"/>
              </a:rPr>
              <a:t>chondroitin</a:t>
            </a:r>
            <a:r>
              <a:rPr lang="en-US" sz="2800" dirty="0">
                <a:latin typeface="Calibri" pitchFamily="34" charset="0"/>
              </a:rPr>
              <a:t> sulfate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disaccharides that attract sodium and hold water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role in regulating water and electrolyte balance</a:t>
            </a:r>
          </a:p>
          <a:p>
            <a:pPr lvl="1">
              <a:lnSpc>
                <a:spcPct val="90000"/>
              </a:lnSpc>
            </a:pPr>
            <a:r>
              <a:rPr lang="en-US" sz="2800" dirty="0" err="1">
                <a:latin typeface="Calibri" pitchFamily="34" charset="0"/>
              </a:rPr>
              <a:t>Proteoglycan</a:t>
            </a:r>
            <a:r>
              <a:rPr lang="en-US" sz="2800" dirty="0">
                <a:latin typeface="Calibri" pitchFamily="34" charset="0"/>
              </a:rPr>
              <a:t> (bottlebrush-shaped molecule) 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create bonds with cells or extracellular macromolecules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Calibri" pitchFamily="34" charset="0"/>
              </a:rPr>
              <a:t>adhesive </a:t>
            </a:r>
            <a:r>
              <a:rPr lang="en-US" sz="2800" dirty="0" err="1">
                <a:latin typeface="Calibri" pitchFamily="34" charset="0"/>
              </a:rPr>
              <a:t>glycoproteins</a:t>
            </a:r>
            <a:endParaRPr lang="en-US" sz="2800" dirty="0">
              <a:latin typeface="Calibri" pitchFamily="34" charset="0"/>
            </a:endParaRP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Calibri" pitchFamily="34" charset="0"/>
              </a:rPr>
              <a:t>protein-carbohydrate complexes bind cell membrane to collagen outside the cells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US" dirty="0"/>
              <a:t>5-</a:t>
            </a:r>
            <a:fld id="{D7517631-3C94-4449-91BD-942EABD14DAE}" type="slidenum">
              <a:rPr lang="en-US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6050" y="117475"/>
            <a:ext cx="8864600" cy="274638"/>
          </a:xfrm>
        </p:spPr>
        <p:txBody>
          <a:bodyPr anchor="t"/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Figure 4.7  Areolar connective tissue: A prototype (model) connective tissue.</a:t>
            </a:r>
            <a:endParaRPr lang="en-US" sz="1300" b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 cstate="print"/>
          <a:srcRect l="23837" t="6168" r="37782"/>
          <a:stretch>
            <a:fillRect/>
          </a:stretch>
        </p:blipFill>
        <p:spPr bwMode="auto">
          <a:xfrm>
            <a:off x="2417763" y="919163"/>
            <a:ext cx="3159125" cy="550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1917700" y="5475288"/>
            <a:ext cx="1343025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1689100" y="4700588"/>
            <a:ext cx="1701800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1466850" y="4265613"/>
            <a:ext cx="3089275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2136775" y="3384550"/>
            <a:ext cx="479425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1857375" y="2879725"/>
            <a:ext cx="1127125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2149475" y="1539875"/>
            <a:ext cx="1085850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>
            <a:off x="5370513" y="1270000"/>
            <a:ext cx="498475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>
            <a:off x="5453063" y="1819275"/>
            <a:ext cx="419100" cy="1588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0" name="Line 13"/>
          <p:cNvSpPr>
            <a:spLocks noChangeShapeType="1"/>
          </p:cNvSpPr>
          <p:nvPr/>
        </p:nvSpPr>
        <p:spPr bwMode="auto">
          <a:xfrm flipV="1">
            <a:off x="4648201" y="2116138"/>
            <a:ext cx="1220788" cy="17462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 flipH="1">
            <a:off x="5181599" y="2400300"/>
            <a:ext cx="690563" cy="114300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2" name="Line 15"/>
          <p:cNvSpPr>
            <a:spLocks noChangeShapeType="1"/>
          </p:cNvSpPr>
          <p:nvPr/>
        </p:nvSpPr>
        <p:spPr bwMode="auto">
          <a:xfrm>
            <a:off x="5491163" y="4338638"/>
            <a:ext cx="384175" cy="1587"/>
          </a:xfrm>
          <a:prstGeom prst="line">
            <a:avLst/>
          </a:prstGeom>
          <a:noFill/>
          <a:ln w="12700">
            <a:solidFill>
              <a:srgbClr val="231F2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7183" name="Rectangle 16"/>
          <p:cNvSpPr>
            <a:spLocks noChangeArrowheads="1"/>
          </p:cNvSpPr>
          <p:nvPr/>
        </p:nvSpPr>
        <p:spPr bwMode="auto">
          <a:xfrm>
            <a:off x="455613" y="1363663"/>
            <a:ext cx="164941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Macrophage</a:t>
            </a:r>
            <a:endParaRPr lang="en-US" b="1"/>
          </a:p>
        </p:txBody>
      </p:sp>
      <p:sp>
        <p:nvSpPr>
          <p:cNvPr id="7184" name="Rectangle 17"/>
          <p:cNvSpPr>
            <a:spLocks noChangeArrowheads="1"/>
          </p:cNvSpPr>
          <p:nvPr/>
        </p:nvSpPr>
        <p:spPr bwMode="auto">
          <a:xfrm>
            <a:off x="455613" y="2719388"/>
            <a:ext cx="135413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Fibroblast</a:t>
            </a:r>
            <a:endParaRPr lang="en-US" b="1"/>
          </a:p>
        </p:txBody>
      </p:sp>
      <p:sp>
        <p:nvSpPr>
          <p:cNvPr id="7185" name="Rectangle 18"/>
          <p:cNvSpPr>
            <a:spLocks noChangeArrowheads="1"/>
          </p:cNvSpPr>
          <p:nvPr/>
        </p:nvSpPr>
        <p:spPr bwMode="auto">
          <a:xfrm>
            <a:off x="455613" y="3224213"/>
            <a:ext cx="1649412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 dirty="0">
                <a:solidFill>
                  <a:srgbClr val="231F20"/>
                </a:solidFill>
              </a:rPr>
              <a:t>Lymphocyte</a:t>
            </a:r>
            <a:endParaRPr lang="en-US" b="1" dirty="0"/>
          </a:p>
        </p:txBody>
      </p:sp>
      <p:sp>
        <p:nvSpPr>
          <p:cNvPr id="7186" name="Rectangle 19"/>
          <p:cNvSpPr>
            <a:spLocks noChangeArrowheads="1"/>
          </p:cNvSpPr>
          <p:nvPr/>
        </p:nvSpPr>
        <p:spPr bwMode="auto">
          <a:xfrm>
            <a:off x="455613" y="4103688"/>
            <a:ext cx="9652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Fat cell</a:t>
            </a:r>
            <a:endParaRPr lang="en-US" b="1"/>
          </a:p>
        </p:txBody>
      </p:sp>
      <p:sp>
        <p:nvSpPr>
          <p:cNvPr id="7187" name="Rectangle 20"/>
          <p:cNvSpPr>
            <a:spLocks noChangeArrowheads="1"/>
          </p:cNvSpPr>
          <p:nvPr/>
        </p:nvSpPr>
        <p:spPr bwMode="auto">
          <a:xfrm>
            <a:off x="455613" y="4538663"/>
            <a:ext cx="11826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Mast cell</a:t>
            </a:r>
            <a:endParaRPr lang="en-US" b="1"/>
          </a:p>
        </p:txBody>
      </p:sp>
      <p:sp>
        <p:nvSpPr>
          <p:cNvPr id="7188" name="Rectangle 21"/>
          <p:cNvSpPr>
            <a:spLocks noChangeArrowheads="1"/>
          </p:cNvSpPr>
          <p:nvPr/>
        </p:nvSpPr>
        <p:spPr bwMode="auto">
          <a:xfrm>
            <a:off x="455613" y="5316538"/>
            <a:ext cx="140017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Neutrophil</a:t>
            </a:r>
            <a:endParaRPr lang="en-US" b="1"/>
          </a:p>
        </p:txBody>
      </p:sp>
      <p:sp>
        <p:nvSpPr>
          <p:cNvPr id="7189" name="Rectangle 22"/>
          <p:cNvSpPr>
            <a:spLocks noChangeArrowheads="1"/>
          </p:cNvSpPr>
          <p:nvPr/>
        </p:nvSpPr>
        <p:spPr bwMode="auto">
          <a:xfrm>
            <a:off x="5907088" y="4157663"/>
            <a:ext cx="11811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b="1">
                <a:solidFill>
                  <a:srgbClr val="231F20"/>
                </a:solidFill>
              </a:rPr>
              <a:t>Capillary</a:t>
            </a:r>
            <a:endParaRPr lang="en-US" b="1"/>
          </a:p>
        </p:txBody>
      </p:sp>
      <p:sp>
        <p:nvSpPr>
          <p:cNvPr id="7190" name="Rectangle 23"/>
          <p:cNvSpPr>
            <a:spLocks noChangeArrowheads="1"/>
          </p:cNvSpPr>
          <p:nvPr/>
        </p:nvSpPr>
        <p:spPr bwMode="auto">
          <a:xfrm>
            <a:off x="455613" y="465138"/>
            <a:ext cx="152241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231F20"/>
                </a:solidFill>
                <a:latin typeface="Arial Black" pitchFamily="34" charset="0"/>
              </a:rPr>
              <a:t>Cell types</a:t>
            </a:r>
            <a:endParaRPr lang="en-US"/>
          </a:p>
        </p:txBody>
      </p:sp>
      <p:sp>
        <p:nvSpPr>
          <p:cNvPr id="7191" name="Rectangle 24"/>
          <p:cNvSpPr>
            <a:spLocks noChangeArrowheads="1"/>
          </p:cNvSpPr>
          <p:nvPr/>
        </p:nvSpPr>
        <p:spPr bwMode="auto">
          <a:xfrm>
            <a:off x="5897563" y="465138"/>
            <a:ext cx="196850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>
                <a:solidFill>
                  <a:srgbClr val="231F20"/>
                </a:solidFill>
                <a:latin typeface="Arial Black" pitchFamily="34" charset="0"/>
              </a:rPr>
              <a:t>Extracellular</a:t>
            </a:r>
          </a:p>
          <a:p>
            <a:pPr>
              <a:lnSpc>
                <a:spcPct val="60000"/>
              </a:lnSpc>
            </a:pPr>
            <a:r>
              <a:rPr lang="en-US" sz="2200">
                <a:solidFill>
                  <a:srgbClr val="231F20"/>
                </a:solidFill>
                <a:latin typeface="Arial Black" pitchFamily="34" charset="0"/>
              </a:rPr>
              <a:t>matrix</a:t>
            </a:r>
            <a:endParaRPr lang="en-US"/>
          </a:p>
        </p:txBody>
      </p:sp>
      <p:sp>
        <p:nvSpPr>
          <p:cNvPr id="7192" name="Rectangle 25"/>
          <p:cNvSpPr>
            <a:spLocks noChangeArrowheads="1"/>
          </p:cNvSpPr>
          <p:nvPr/>
        </p:nvSpPr>
        <p:spPr bwMode="auto">
          <a:xfrm>
            <a:off x="5903913" y="1346200"/>
            <a:ext cx="2423740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dirty="0">
                <a:solidFill>
                  <a:srgbClr val="231F20"/>
                </a:solidFill>
                <a:latin typeface="Arial Black" pitchFamily="34" charset="0"/>
              </a:rPr>
              <a:t>Fibers</a:t>
            </a:r>
          </a:p>
          <a:p>
            <a:pPr>
              <a:lnSpc>
                <a:spcPct val="70000"/>
              </a:lnSpc>
            </a:pPr>
            <a:r>
              <a:rPr lang="en-US" sz="2200" b="1" dirty="0">
                <a:solidFill>
                  <a:srgbClr val="231F20"/>
                </a:solidFill>
              </a:rPr>
              <a:t>• Collagen fiber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sz="2200" b="1" dirty="0">
                <a:solidFill>
                  <a:srgbClr val="231F20"/>
                </a:solidFill>
              </a:rPr>
              <a:t>• Elastic fiber</a:t>
            </a:r>
            <a:endParaRPr lang="en-US" b="1" dirty="0"/>
          </a:p>
          <a:p>
            <a:pPr>
              <a:lnSpc>
                <a:spcPct val="90000"/>
              </a:lnSpc>
            </a:pPr>
            <a:r>
              <a:rPr lang="en-US" sz="2200" b="1" dirty="0">
                <a:solidFill>
                  <a:srgbClr val="231F20"/>
                </a:solidFill>
              </a:rPr>
              <a:t>• Reticular fiber</a:t>
            </a:r>
            <a:endParaRPr lang="en-US" b="1" dirty="0"/>
          </a:p>
          <a:p>
            <a:endParaRPr lang="en-US" dirty="0"/>
          </a:p>
        </p:txBody>
      </p:sp>
      <p:sp>
        <p:nvSpPr>
          <p:cNvPr id="7193" name="Rectangle 26"/>
          <p:cNvSpPr>
            <a:spLocks noChangeArrowheads="1"/>
          </p:cNvSpPr>
          <p:nvPr/>
        </p:nvSpPr>
        <p:spPr bwMode="auto">
          <a:xfrm>
            <a:off x="5900738" y="1033463"/>
            <a:ext cx="28066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Ground substance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Fibers of Connective Tissue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839200" cy="5486400"/>
          </a:xfrm>
        </p:spPr>
        <p:txBody>
          <a:bodyPr/>
          <a:lstStyle/>
          <a:p>
            <a:r>
              <a:rPr lang="en-US" sz="3200" dirty="0">
                <a:latin typeface="Calibri" pitchFamily="34" charset="0"/>
              </a:rPr>
              <a:t>Collagen fibers (white fibers)</a:t>
            </a:r>
          </a:p>
          <a:p>
            <a:pPr lvl="1"/>
            <a:r>
              <a:rPr lang="en-US" sz="2800" dirty="0">
                <a:latin typeface="Calibri" pitchFamily="34" charset="0"/>
              </a:rPr>
              <a:t>Strong, inelastic but flexible</a:t>
            </a:r>
          </a:p>
          <a:p>
            <a:pPr lvl="1"/>
            <a:r>
              <a:rPr lang="en-US" sz="2800" dirty="0">
                <a:latin typeface="Calibri" pitchFamily="34" charset="0"/>
              </a:rPr>
              <a:t>Tendons, ligaments and deep layer of the skin</a:t>
            </a:r>
          </a:p>
          <a:p>
            <a:r>
              <a:rPr lang="en-US" sz="3200" dirty="0">
                <a:latin typeface="Calibri" pitchFamily="34" charset="0"/>
              </a:rPr>
              <a:t>Reticular fibers</a:t>
            </a:r>
          </a:p>
          <a:p>
            <a:pPr lvl="1"/>
            <a:r>
              <a:rPr lang="en-US" sz="2800" dirty="0">
                <a:latin typeface="Calibri" pitchFamily="34" charset="0"/>
              </a:rPr>
              <a:t>Thin, collagen fibers coated with glycoprotein</a:t>
            </a:r>
          </a:p>
          <a:p>
            <a:pPr lvl="1"/>
            <a:r>
              <a:rPr lang="en-US" sz="2800" dirty="0">
                <a:latin typeface="Calibri" pitchFamily="34" charset="0"/>
              </a:rPr>
              <a:t>Framework in spleen and lymph nodes</a:t>
            </a:r>
          </a:p>
          <a:p>
            <a:r>
              <a:rPr lang="en-US" sz="3200" dirty="0">
                <a:latin typeface="Calibri" pitchFamily="34" charset="0"/>
              </a:rPr>
              <a:t>Elastic fibers (yellow fibers)</a:t>
            </a:r>
          </a:p>
          <a:p>
            <a:pPr lvl="1"/>
            <a:r>
              <a:rPr lang="en-US" sz="2800" dirty="0">
                <a:latin typeface="Calibri" pitchFamily="34" charset="0"/>
              </a:rPr>
              <a:t>thin branching fibers of </a:t>
            </a:r>
            <a:r>
              <a:rPr lang="en-US" sz="2800" dirty="0" err="1">
                <a:latin typeface="Calibri" pitchFamily="34" charset="0"/>
              </a:rPr>
              <a:t>elastin</a:t>
            </a:r>
            <a:r>
              <a:rPr lang="en-US" sz="2800" dirty="0">
                <a:latin typeface="Calibri" pitchFamily="34" charset="0"/>
              </a:rPr>
              <a:t> protein</a:t>
            </a:r>
          </a:p>
          <a:p>
            <a:pPr lvl="1"/>
            <a:r>
              <a:rPr lang="en-US" sz="2800" dirty="0">
                <a:latin typeface="Calibri" pitchFamily="34" charset="0"/>
              </a:rPr>
              <a:t>stretch and recoil like </a:t>
            </a:r>
            <a:r>
              <a:rPr lang="en-US" sz="2800" dirty="0" err="1">
                <a:latin typeface="Calibri" pitchFamily="34" charset="0"/>
              </a:rPr>
              <a:t>rubberband</a:t>
            </a:r>
            <a:r>
              <a:rPr lang="en-US" sz="2800" dirty="0">
                <a:latin typeface="Calibri" pitchFamily="34" charset="0"/>
              </a:rPr>
              <a:t> (elasticity)</a:t>
            </a:r>
          </a:p>
          <a:p>
            <a:pPr lvl="1"/>
            <a:r>
              <a:rPr lang="en-US" sz="2800" dirty="0">
                <a:latin typeface="Calibri" pitchFamily="34" charset="0"/>
              </a:rPr>
              <a:t>skin, lungs and arteries stretch and recoil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en-US"/>
              <a:t>5-</a:t>
            </a:r>
            <a:fld id="{67AEC1FC-27AC-4DAC-9E57-7B4B4BB3004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04800" y="0"/>
            <a:ext cx="76962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/>
              <a:t>Connective tissue : FIBERS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371600"/>
            <a:ext cx="7467600" cy="48737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/>
              <a:t>Collagen </a:t>
            </a:r>
          </a:p>
          <a:p>
            <a:pPr lvl="1" eaLnBrk="1" hangingPunct="1">
              <a:defRPr/>
            </a:pPr>
            <a:r>
              <a:rPr lang="en-US" sz="2800" dirty="0"/>
              <a:t>Found in tendons and ligaments</a:t>
            </a:r>
          </a:p>
        </p:txBody>
      </p:sp>
      <p:pic>
        <p:nvPicPr>
          <p:cNvPr id="38918" name="Picture 6" descr="7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0600" y="4572000"/>
            <a:ext cx="4343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1" y="2667000"/>
            <a:ext cx="533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8" descr="8956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2514600"/>
            <a:ext cx="2743200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0" descr="knligpost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" y="4724400"/>
            <a:ext cx="26479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IMAGE_TITLE" val="f:\fap7_unit_01\chapter_01\pict_files-pict\0102_1orgsysintegumentsk.pic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520</TotalTime>
  <Words>730</Words>
  <Application>Microsoft Office PowerPoint</Application>
  <PresentationFormat>On-screen Show (4:3)</PresentationFormat>
  <Paragraphs>134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Century Schoolbook</vt:lpstr>
      <vt:lpstr>Wingdings</vt:lpstr>
      <vt:lpstr>Wingdings 2</vt:lpstr>
      <vt:lpstr>Oriel</vt:lpstr>
      <vt:lpstr>DR. HETAL VAISHNANI PROFESSOR DEPARTMENT OF ANATOMY</vt:lpstr>
      <vt:lpstr>Introduction </vt:lpstr>
      <vt:lpstr>CONNECTIVE TISSUE</vt:lpstr>
      <vt:lpstr>Functions of CT</vt:lpstr>
      <vt:lpstr>General features of the CT</vt:lpstr>
      <vt:lpstr>Connective Tissue Ground Substance</vt:lpstr>
      <vt:lpstr>Figure 4.7  Areolar connective tissue: A prototype (model) connective tissue.</vt:lpstr>
      <vt:lpstr>Fibers of Connective Tissue</vt:lpstr>
      <vt:lpstr>Connective tissue : FIBERS</vt:lpstr>
      <vt:lpstr>Connective tissue: FIBERS</vt:lpstr>
      <vt:lpstr>Connective tissue: FIBERS</vt:lpstr>
      <vt:lpstr>Cells of connective tissue</vt:lpstr>
      <vt:lpstr>fibrocytes</vt:lpstr>
      <vt:lpstr>macrophages</vt:lpstr>
      <vt:lpstr>Adipose cell</vt:lpstr>
      <vt:lpstr>Plasma cells</vt:lpstr>
      <vt:lpstr>Mast cell</vt:lpstr>
      <vt:lpstr>Classification of CT</vt:lpstr>
      <vt:lpstr>PowerPoint Presentation</vt:lpstr>
      <vt:lpstr>Shahla Khan, Gulam S. Hashmi, UniversityJDentScie2015;1(1):1-2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HETAL VAISHNANI ASSISTANT PROFESSOR DEPARTMENT OF ANATOMY</dc:title>
  <dc:creator>DR. HETAL</dc:creator>
  <cp:lastModifiedBy>Priyanka Sharma</cp:lastModifiedBy>
  <cp:revision>77</cp:revision>
  <dcterms:created xsi:type="dcterms:W3CDTF">2006-08-16T00:00:00Z</dcterms:created>
  <dcterms:modified xsi:type="dcterms:W3CDTF">2023-11-27T07:36:42Z</dcterms:modified>
</cp:coreProperties>
</file>