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70C435-89AB-4727-AEB9-3A3E187BBAB1}" type="datetimeFigureOut">
              <a:rPr lang="en-US" smtClean="0"/>
              <a:pPr/>
              <a:t>11/27/2023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320CF-391F-4ED7-8D64-53D2B5A91FF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99320CF-391F-4ED7-8D64-53D2B5A91FFC}"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48675B-19D5-4499-A7E9-0210346629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A4681E-C83E-4C66-9A7E-C2E1264A110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3F2FC-BCC3-455D-82EB-6B2134FF744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7A7366-E428-4B84-9300-68EE00BD628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19E15C-927B-424C-809D-0FA9871D94E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58DAD2-7F34-4B0D-A02F-123F945EC0A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0F8393-9FF7-4E42-ADDA-82D75659006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DD25B6-36D7-4CA8-9386-8C355D05801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060D51-F0D0-4A88-856D-4CEDFE98D77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3350F2-2632-4607-8A6A-B9F28759765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045654-A195-40F8-98A9-F1F6B2B1D3F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8163EE-90F0-408D-BC52-14E07E61A9DD}"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C92463-D891-4BC5-9FF8-BC7F0F07616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0A1AF-EA6D-46D4-8FFC-63026A5B858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D81851-FCE1-451F-8317-8D92B102F2C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6A90AE-521E-4755-87D8-FEE0D283C1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E9C1B5-A434-4F21-893E-616CA14D507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7A2188-CEDB-403D-92B6-052A31CE369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BC0223-504F-4852-892A-2F21BDEC6C0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FFD4BFB-6FEB-4C68-B0EA-A7CEE56ED49C}" type="datetimeFigureOut">
              <a:rPr lang="en-US" smtClean="0"/>
              <a:pPr/>
              <a:t>11/27/2023</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5DE0E9A8-19FF-479D-ACE5-027310CBCBD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FD4BFB-6FEB-4C68-B0EA-A7CEE56ED49C}" type="datetimeFigureOut">
              <a:rPr lang="en-US" smtClean="0"/>
              <a:pPr/>
              <a:t>11/27/2023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E0E9A8-19FF-479D-ACE5-027310CBCBD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FD4BFB-6FEB-4C68-B0EA-A7CEE56ED49C}" type="datetimeFigureOut">
              <a:rPr lang="en-US" smtClean="0"/>
              <a:pPr/>
              <a:t>11/27/2023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E0E9A8-19FF-479D-ACE5-027310CBCBD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FD4BFB-6FEB-4C68-B0EA-A7CEE56ED49C}" type="datetimeFigureOut">
              <a:rPr lang="en-US" smtClean="0"/>
              <a:pPr/>
              <a:t>11/27/2023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E0E9A8-19FF-479D-ACE5-027310CBCBD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FD4BFB-6FEB-4C68-B0EA-A7CEE56ED49C}" type="datetimeFigureOut">
              <a:rPr lang="en-US" smtClean="0"/>
              <a:pPr/>
              <a:t>11/27/2023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E0E9A8-19FF-479D-ACE5-027310CBCBD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FD4BFB-6FEB-4C68-B0EA-A7CEE56ED49C}" type="datetimeFigureOut">
              <a:rPr lang="en-US" smtClean="0"/>
              <a:pPr/>
              <a:t>11/27/2023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E0E9A8-19FF-479D-ACE5-027310CBCBD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FD4BFB-6FEB-4C68-B0EA-A7CEE56ED49C}" type="datetimeFigureOut">
              <a:rPr lang="en-US" smtClean="0"/>
              <a:pPr/>
              <a:t>11/27/2023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DE0E9A8-19FF-479D-ACE5-027310CBCBD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FFD4BFB-6FEB-4C68-B0EA-A7CEE56ED49C}" type="datetimeFigureOut">
              <a:rPr lang="en-US" smtClean="0"/>
              <a:pPr/>
              <a:t>11/27/2023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DE0E9A8-19FF-479D-ACE5-027310CBCBD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D4BFB-6FEB-4C68-B0EA-A7CEE56ED49C}" type="datetimeFigureOut">
              <a:rPr lang="en-US" smtClean="0"/>
              <a:pPr/>
              <a:t>11/27/2023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DE0E9A8-19FF-479D-ACE5-027310CBCBD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FD4BFB-6FEB-4C68-B0EA-A7CEE56ED49C}" type="datetimeFigureOut">
              <a:rPr lang="en-US" smtClean="0"/>
              <a:pPr/>
              <a:t>11/27/2023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E0E9A8-19FF-479D-ACE5-027310CBCBD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FFD4BFB-6FEB-4C68-B0EA-A7CEE56ED49C}" type="datetimeFigureOut">
              <a:rPr lang="en-US" smtClean="0"/>
              <a:pPr/>
              <a:t>11/27/2023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5DE0E9A8-19FF-479D-ACE5-027310CBCBD7}"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FD4BFB-6FEB-4C68-B0EA-A7CEE56ED49C}" type="datetimeFigureOut">
              <a:rPr lang="en-US" smtClean="0"/>
              <a:pPr/>
              <a:t>11/27/2023</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E0E9A8-19FF-479D-ACE5-027310CBCBD7}"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www.ncbi.nlm.nih.gov/pubmed/?term=Shterev%20A%5bauth%5d" TargetMode="External"/><Relationship Id="rId2" Type="http://schemas.openxmlformats.org/officeDocument/2006/relationships/hyperlink" Target="http://www.ncbi.nlm.nih.gov/pubmed/?term=Timeva%20T%5bauth%5d" TargetMode="External"/><Relationship Id="rId1" Type="http://schemas.openxmlformats.org/officeDocument/2006/relationships/slideLayout" Target="../slideLayouts/slideLayout2.xml"/><Relationship Id="rId4" Type="http://schemas.openxmlformats.org/officeDocument/2006/relationships/hyperlink" Target="http://www.ncbi.nlm.nih.gov/pubmed/?term=Kyurkchiev%20S%5bauth%5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Implantation	</a:t>
            </a:r>
            <a:endParaRPr lang="en-IN" dirty="0"/>
          </a:p>
        </p:txBody>
      </p:sp>
      <p:sp>
        <p:nvSpPr>
          <p:cNvPr id="3" name="Subtitle 2">
            <a:extLst>
              <a:ext uri="{FF2B5EF4-FFF2-40B4-BE49-F238E27FC236}">
                <a16:creationId xmlns:a16="http://schemas.microsoft.com/office/drawing/2014/main" id="{9DFC5832-D778-129B-17DF-EC06CB2194BD}"/>
              </a:ext>
            </a:extLst>
          </p:cNvPr>
          <p:cNvSpPr>
            <a:spLocks noGrp="1"/>
          </p:cNvSpPr>
          <p:nvPr>
            <p:ph type="subTitle" idx="1"/>
          </p:nvPr>
        </p:nvSpPr>
        <p:spPr>
          <a:xfrm>
            <a:off x="3095328" y="4609728"/>
            <a:ext cx="6048672" cy="2160240"/>
          </a:xfrm>
        </p:spPr>
        <p:txBody>
          <a:bodyPr/>
          <a:lstStyle/>
          <a:p>
            <a:r>
              <a:rPr lang="en-US" dirty="0"/>
              <a:t>Dr Kinjal Jethva</a:t>
            </a:r>
          </a:p>
          <a:p>
            <a:r>
              <a:rPr lang="en-US" dirty="0"/>
              <a:t>Professor</a:t>
            </a:r>
          </a:p>
          <a:p>
            <a:r>
              <a:rPr lang="en-US" dirty="0"/>
              <a:t>Department </a:t>
            </a:r>
            <a:r>
              <a:rPr lang="en-US"/>
              <a:t>of Anatomy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8229600" cy="941387"/>
          </a:xfrm>
        </p:spPr>
        <p:txBody>
          <a:bodyPr/>
          <a:lstStyle/>
          <a:p>
            <a:pPr eaLnBrk="1" hangingPunct="1"/>
            <a:r>
              <a:rPr lang="en-US"/>
              <a:t>Early Pregnancy Factor</a:t>
            </a:r>
          </a:p>
        </p:txBody>
      </p:sp>
      <p:sp>
        <p:nvSpPr>
          <p:cNvPr id="51203" name="Rectangle 3"/>
          <p:cNvSpPr>
            <a:spLocks noGrp="1" noChangeArrowheads="1"/>
          </p:cNvSpPr>
          <p:nvPr>
            <p:ph idx="1"/>
          </p:nvPr>
        </p:nvSpPr>
        <p:spPr>
          <a:xfrm>
            <a:off x="457200" y="1905000"/>
            <a:ext cx="8458200" cy="4221163"/>
          </a:xfrm>
        </p:spPr>
        <p:txBody>
          <a:bodyPr/>
          <a:lstStyle/>
          <a:p>
            <a:pPr eaLnBrk="1" hangingPunct="1">
              <a:buFontTx/>
              <a:buChar char="•"/>
            </a:pPr>
            <a:r>
              <a:rPr lang="en-US">
                <a:solidFill>
                  <a:srgbClr val="000000"/>
                </a:solidFill>
              </a:rPr>
              <a:t>Is an immunosuppressant protein</a:t>
            </a:r>
          </a:p>
          <a:p>
            <a:pPr eaLnBrk="1" hangingPunct="1">
              <a:buFontTx/>
              <a:buNone/>
            </a:pPr>
            <a:endParaRPr lang="en-US">
              <a:solidFill>
                <a:srgbClr val="000000"/>
              </a:solidFill>
            </a:endParaRPr>
          </a:p>
          <a:p>
            <a:pPr eaLnBrk="1" hangingPunct="1">
              <a:buFontTx/>
              <a:buChar char="•"/>
            </a:pPr>
            <a:r>
              <a:rPr lang="en-US">
                <a:solidFill>
                  <a:srgbClr val="000000"/>
                </a:solidFill>
              </a:rPr>
              <a:t>Secreted by trophoblastic cells</a:t>
            </a:r>
          </a:p>
          <a:p>
            <a:pPr eaLnBrk="1" hangingPunct="1">
              <a:buFontTx/>
              <a:buNone/>
            </a:pPr>
            <a:endParaRPr lang="en-US">
              <a:solidFill>
                <a:srgbClr val="000000"/>
              </a:solidFill>
            </a:endParaRPr>
          </a:p>
          <a:p>
            <a:pPr eaLnBrk="1" hangingPunct="1">
              <a:buFontTx/>
              <a:buChar char="•"/>
            </a:pPr>
            <a:r>
              <a:rPr lang="en-US">
                <a:solidFill>
                  <a:srgbClr val="000000"/>
                </a:solidFill>
              </a:rPr>
              <a:t>Appears in maternal serum within 24-48 hrs</a:t>
            </a:r>
          </a:p>
          <a:p>
            <a:pPr eaLnBrk="1" hangingPunct="1">
              <a:buFontTx/>
              <a:buChar char="•"/>
            </a:pPr>
            <a:r>
              <a:rPr lang="en-US">
                <a:solidFill>
                  <a:srgbClr val="000000"/>
                </a:solidFill>
              </a:rPr>
              <a:t>It is the basis for EPT in the first 10 days of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ipe(left)">
                                      <p:cBhvr>
                                        <p:cTn id="7" dur="1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wipe(left)">
                                      <p:cBhvr>
                                        <p:cTn id="12" dur="10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wipe(left)">
                                      <p:cBhvr>
                                        <p:cTn id="17" dur="10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Effect transition="in" filter="wipe(left)">
                                      <p:cBhvr>
                                        <p:cTn id="22" dur="1000"/>
                                        <p:tgtEl>
                                          <p:spTgt spid="512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Effect transition="in" filter="wipe(left)">
                                      <p:cBhvr>
                                        <p:cTn id="27" dur="10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Rot="1" noChangeArrowheads="1"/>
          </p:cNvSpPr>
          <p:nvPr>
            <p:ph idx="1"/>
          </p:nvPr>
        </p:nvSpPr>
        <p:spPr>
          <a:xfrm>
            <a:off x="0" y="381000"/>
            <a:ext cx="9144000" cy="6248400"/>
          </a:xfrm>
        </p:spPr>
        <p:txBody>
          <a:bodyPr/>
          <a:lstStyle/>
          <a:p>
            <a:pPr eaLnBrk="1" hangingPunct="1"/>
            <a:r>
              <a:rPr lang="en-US" sz="3600">
                <a:solidFill>
                  <a:srgbClr val="000000"/>
                </a:solidFill>
              </a:rPr>
              <a:t>By the </a:t>
            </a:r>
            <a:r>
              <a:rPr lang="en-US" sz="3600"/>
              <a:t>tenth</a:t>
            </a:r>
            <a:r>
              <a:rPr lang="en-US" sz="3600">
                <a:solidFill>
                  <a:srgbClr val="000000"/>
                </a:solidFill>
              </a:rPr>
              <a:t> day conceptus is completely embedded in the endometrium.</a:t>
            </a:r>
          </a:p>
          <a:p>
            <a:pPr eaLnBrk="1" hangingPunct="1"/>
            <a:endParaRPr lang="en-US" sz="3600">
              <a:solidFill>
                <a:srgbClr val="000000"/>
              </a:solidFill>
            </a:endParaRPr>
          </a:p>
          <a:p>
            <a:pPr eaLnBrk="1" hangingPunct="1"/>
            <a:r>
              <a:rPr lang="en-US" sz="3600">
                <a:solidFill>
                  <a:srgbClr val="000000"/>
                </a:solidFill>
              </a:rPr>
              <a:t>For about 2 days the site of penetration shows a defect in the endometrium.</a:t>
            </a:r>
          </a:p>
          <a:p>
            <a:pPr eaLnBrk="1" hangingPunct="1"/>
            <a:endParaRPr lang="en-US" sz="3600">
              <a:solidFill>
                <a:srgbClr val="000000"/>
              </a:solidFill>
            </a:endParaRPr>
          </a:p>
          <a:p>
            <a:pPr eaLnBrk="1" hangingPunct="1"/>
            <a:r>
              <a:rPr lang="en-US" sz="3600">
                <a:solidFill>
                  <a:srgbClr val="000000"/>
                </a:solidFill>
              </a:rPr>
              <a:t>A fibrinous coagulum of blood closes this defect till the endometrial epithelium creeps over the closing plug by the 12</a:t>
            </a:r>
            <a:r>
              <a:rPr lang="en-US" sz="3600" baseline="30000">
                <a:solidFill>
                  <a:srgbClr val="000000"/>
                </a:solidFill>
              </a:rPr>
              <a:t>th</a:t>
            </a:r>
            <a:r>
              <a:rPr lang="en-US" sz="3600">
                <a:solidFill>
                  <a:srgbClr val="000000"/>
                </a:solidFill>
              </a:rPr>
              <a:t> day to cover the defect.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 calcmode="lin" valueType="num">
                                      <p:cBhvr additive="base">
                                        <p:cTn id="19"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Rot="1" noChangeArrowheads="1"/>
          </p:cNvSpPr>
          <p:nvPr>
            <p:ph idx="1"/>
          </p:nvPr>
        </p:nvSpPr>
        <p:spPr>
          <a:xfrm>
            <a:off x="0" y="381000"/>
            <a:ext cx="9144000" cy="6248400"/>
          </a:xfrm>
        </p:spPr>
        <p:txBody>
          <a:bodyPr/>
          <a:lstStyle/>
          <a:p>
            <a:pPr algn="ctr" eaLnBrk="1" hangingPunct="1"/>
            <a:r>
              <a:rPr lang="en-US" sz="2800" i="1" u="sng"/>
              <a:t>Formation of embryonic disc</a:t>
            </a:r>
            <a:r>
              <a:rPr lang="en-US" sz="2800"/>
              <a:t> </a:t>
            </a:r>
          </a:p>
          <a:p>
            <a:pPr algn="ctr" eaLnBrk="1" hangingPunct="1"/>
            <a:r>
              <a:rPr lang="en-US" sz="2800"/>
              <a:t>Embryoblast cells arranged into 2 layers:</a:t>
            </a:r>
          </a:p>
          <a:p>
            <a:pPr eaLnBrk="1" hangingPunct="1"/>
            <a:r>
              <a:rPr lang="en-US" sz="2800"/>
              <a:t>1- </a:t>
            </a:r>
            <a:r>
              <a:rPr lang="en-US" sz="2400"/>
              <a:t>High columnar cells towards the amnion, called Ectoderm,          </a:t>
            </a:r>
            <a:r>
              <a:rPr lang="en-US" sz="2400" b="1" i="1"/>
              <a:t>(Epiblast).</a:t>
            </a:r>
          </a:p>
          <a:p>
            <a:pPr eaLnBrk="1" hangingPunct="1"/>
            <a:r>
              <a:rPr lang="en-US" sz="2400"/>
              <a:t>2- Low- cuboidal cells towards the blastocystic  cavity called endoderm, </a:t>
            </a:r>
            <a:r>
              <a:rPr lang="en-US" sz="2400" b="1" i="1"/>
              <a:t>(Hypoblast).</a:t>
            </a:r>
          </a:p>
          <a:p>
            <a:pPr eaLnBrk="1" hangingPunct="1"/>
            <a:r>
              <a:rPr lang="en-US" sz="2800"/>
              <a:t>Now it is called </a:t>
            </a:r>
            <a:r>
              <a:rPr lang="en-US" sz="2800">
                <a:solidFill>
                  <a:srgbClr val="000000"/>
                </a:solidFill>
              </a:rPr>
              <a:t>bilaminar embryonic </a:t>
            </a:r>
            <a:r>
              <a:rPr lang="en-US" sz="2800"/>
              <a:t>disc.</a:t>
            </a:r>
          </a:p>
          <a:p>
            <a:pPr algn="ctr" eaLnBrk="1" hangingPunct="1"/>
            <a:r>
              <a:rPr lang="en-US" sz="2800" u="sng"/>
              <a:t>Formation of amniotic cavity.</a:t>
            </a:r>
          </a:p>
          <a:p>
            <a:pPr eaLnBrk="1" hangingPunct="1"/>
            <a:r>
              <a:rPr lang="en-US" sz="2800"/>
              <a:t>A space appears between the ectoderm and the trophoblast. </a:t>
            </a:r>
          </a:p>
          <a:p>
            <a:pPr eaLnBrk="1" hangingPunct="1"/>
            <a:r>
              <a:rPr lang="en-US" sz="2800"/>
              <a:t>Its floor is formed by the ectoderm while its roof is formed by a layer of flat cells called </a:t>
            </a:r>
            <a:r>
              <a:rPr lang="en-US" sz="2800">
                <a:solidFill>
                  <a:srgbClr val="002060"/>
                </a:solidFill>
              </a:rPr>
              <a:t>amniogenic cells </a:t>
            </a:r>
            <a:r>
              <a:rPr lang="en-US" sz="2800"/>
              <a:t>which secretes the amniotic fluid.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p:cTn id="31" dur="1000" fill="hold"/>
                                        <p:tgtEl>
                                          <p:spTgt spid="24579">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2457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457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24579">
                                            <p:txEl>
                                              <p:pRg st="5" end="5"/>
                                            </p:txEl>
                                          </p:spTgt>
                                        </p:tgtEl>
                                        <p:attrNameLst>
                                          <p:attrName>style.visibility</p:attrName>
                                        </p:attrNameLst>
                                      </p:cBhvr>
                                      <p:to>
                                        <p:strVal val="visible"/>
                                      </p:to>
                                    </p:set>
                                    <p:anim calcmode="lin" valueType="num">
                                      <p:cBhvr>
                                        <p:cTn id="38" dur="1000" fill="hold"/>
                                        <p:tgtEl>
                                          <p:spTgt spid="24579">
                                            <p:txEl>
                                              <p:pRg st="5" end="5"/>
                                            </p:txEl>
                                          </p:spTgt>
                                        </p:tgtEl>
                                        <p:attrNameLst>
                                          <p:attrName>ppt_x</p:attrName>
                                        </p:attrNameLst>
                                      </p:cBhvr>
                                      <p:tavLst>
                                        <p:tav tm="0">
                                          <p:val>
                                            <p:strVal val="#ppt_x-.2"/>
                                          </p:val>
                                        </p:tav>
                                        <p:tav tm="100000">
                                          <p:val>
                                            <p:strVal val="#ppt_x"/>
                                          </p:val>
                                        </p:tav>
                                      </p:tavLst>
                                    </p:anim>
                                    <p:anim calcmode="lin" valueType="num">
                                      <p:cBhvr>
                                        <p:cTn id="39" dur="1000" fill="hold"/>
                                        <p:tgtEl>
                                          <p:spTgt spid="2457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457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4579">
                                            <p:txEl>
                                              <p:pRg st="6" end="6"/>
                                            </p:txEl>
                                          </p:spTgt>
                                        </p:tgtEl>
                                        <p:attrNameLst>
                                          <p:attrName>style.visibility</p:attrName>
                                        </p:attrNameLst>
                                      </p:cBhvr>
                                      <p:to>
                                        <p:strVal val="visible"/>
                                      </p:to>
                                    </p:set>
                                    <p:animEffect transition="in" filter="wipe(left)">
                                      <p:cBhvr>
                                        <p:cTn id="45" dur="2000"/>
                                        <p:tgtEl>
                                          <p:spTgt spid="2457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579">
                                            <p:txEl>
                                              <p:pRg st="7" end="7"/>
                                            </p:txEl>
                                          </p:spTgt>
                                        </p:tgtEl>
                                        <p:attrNameLst>
                                          <p:attrName>style.visibility</p:attrName>
                                        </p:attrNameLst>
                                      </p:cBhvr>
                                      <p:to>
                                        <p:strVal val="visible"/>
                                      </p:to>
                                    </p:set>
                                    <p:animEffect transition="in" filter="wipe(left)">
                                      <p:cBhvr>
                                        <p:cTn id="50" dur="20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Rot="1" noChangeArrowheads="1"/>
          </p:cNvSpPr>
          <p:nvPr>
            <p:ph idx="1"/>
          </p:nvPr>
        </p:nvSpPr>
        <p:spPr>
          <a:xfrm>
            <a:off x="-152400" y="304800"/>
            <a:ext cx="9525000" cy="6858000"/>
          </a:xfrm>
        </p:spPr>
        <p:txBody>
          <a:bodyPr/>
          <a:lstStyle/>
          <a:p>
            <a:pPr algn="ctr" eaLnBrk="1" hangingPunct="1"/>
            <a:r>
              <a:rPr lang="en-US" u="sng"/>
              <a:t>Formation of Primary Chorionic villi</a:t>
            </a:r>
          </a:p>
          <a:p>
            <a:pPr eaLnBrk="1" hangingPunct="1">
              <a:buFont typeface="Wingdings" pitchFamily="2" charset="2"/>
              <a:buNone/>
            </a:pPr>
            <a:r>
              <a:rPr lang="en-US"/>
              <a:t>   By the </a:t>
            </a:r>
            <a:r>
              <a:rPr lang="en-US" sz="3600"/>
              <a:t>13</a:t>
            </a:r>
            <a:r>
              <a:rPr lang="en-US" sz="3600" baseline="30000"/>
              <a:t>th</a:t>
            </a:r>
            <a:r>
              <a:rPr lang="en-US"/>
              <a:t> day </a:t>
            </a:r>
            <a:r>
              <a:rPr lang="en-US" sz="2800" i="1"/>
              <a:t>Proliferation</a:t>
            </a:r>
            <a:r>
              <a:rPr lang="en-US"/>
              <a:t> of Cytotrophblast cells produce extension inside Syncytiotrophoblast to form primary chorionic villi, </a:t>
            </a:r>
          </a:p>
          <a:p>
            <a:pPr algn="ctr" eaLnBrk="1" hangingPunct="1">
              <a:buFont typeface="Wingdings" pitchFamily="2" charset="2"/>
              <a:buNone/>
            </a:pPr>
            <a:r>
              <a:rPr lang="en-US" u="sng"/>
              <a:t>Formation of the yolk sac</a:t>
            </a:r>
          </a:p>
          <a:p>
            <a:pPr eaLnBrk="1" hangingPunct="1">
              <a:buFont typeface="Wingdings" pitchFamily="2" charset="2"/>
              <a:buNone/>
            </a:pPr>
            <a:r>
              <a:rPr lang="en-US"/>
              <a:t>   Flat cells originate from the endoderm, form a membrane called exocoelomic membrane which lines the blastocystic cavity.</a:t>
            </a:r>
          </a:p>
          <a:p>
            <a:pPr eaLnBrk="1" hangingPunct="1">
              <a:buFont typeface="Wingdings" pitchFamily="2" charset="2"/>
              <a:buNone/>
            </a:pPr>
            <a:r>
              <a:rPr lang="en-US"/>
              <a:t>   </a:t>
            </a:r>
            <a:r>
              <a:rPr lang="en-US" sz="4000" b="1" i="1"/>
              <a:t>Now</a:t>
            </a:r>
            <a:r>
              <a:rPr lang="en-US"/>
              <a:t> it is called Exocoelomic cavity. The exocoelomic cavity and the exocoelomic membrane is called now primary yolk sac.</a:t>
            </a:r>
          </a:p>
          <a:p>
            <a:pPr eaLnBrk="1" hangingPunct="1">
              <a:buFont typeface="Wingdings" pitchFamily="2" charset="2"/>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p:cTn id="13" dur="1000" fill="hold"/>
                                        <p:tgtEl>
                                          <p:spTgt spid="3277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277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27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32771">
                                            <p:txEl>
                                              <p:pRg st="2" end="2"/>
                                            </p:txEl>
                                          </p:spTgt>
                                        </p:tgtEl>
                                        <p:attrNameLst>
                                          <p:attrName>style.visibility</p:attrName>
                                        </p:attrNameLst>
                                      </p:cBhvr>
                                      <p:to>
                                        <p:strVal val="visible"/>
                                      </p:to>
                                    </p:set>
                                    <p:anim calcmode="lin" valueType="num">
                                      <p:cBhvr>
                                        <p:cTn id="20" dur="1000" fill="hold"/>
                                        <p:tgtEl>
                                          <p:spTgt spid="32771">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3277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27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1" fill="hold" nodeType="click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 calcmode="lin" valueType="num">
                                      <p:cBhvr additive="base">
                                        <p:cTn id="27"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277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32771">
                                            <p:txEl>
                                              <p:pRg st="4" end="4"/>
                                            </p:txEl>
                                          </p:spTgt>
                                        </p:tgtEl>
                                        <p:attrNameLst>
                                          <p:attrName>style.visibility</p:attrName>
                                        </p:attrNameLst>
                                      </p:cBhvr>
                                      <p:to>
                                        <p:strVal val="visible"/>
                                      </p:to>
                                    </p:set>
                                    <p:anim calcmode="lin" valueType="num">
                                      <p:cBhvr additive="base">
                                        <p:cTn id="33"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277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457200" y="244475"/>
            <a:ext cx="8385175" cy="517525"/>
          </a:xfrm>
        </p:spPr>
        <p:txBody>
          <a:bodyPr rtlCol="0">
            <a:normAutofit fontScale="90000"/>
          </a:bodyPr>
          <a:lstStyle/>
          <a:p>
            <a:pPr eaLnBrk="1" fontAlgn="auto" hangingPunct="1">
              <a:spcAft>
                <a:spcPts val="0"/>
              </a:spcAft>
              <a:defRPr/>
            </a:pPr>
            <a:r>
              <a:rPr lang="en-US" sz="3600"/>
              <a:t>Primary chorionic Villi</a:t>
            </a:r>
          </a:p>
        </p:txBody>
      </p:sp>
      <p:sp>
        <p:nvSpPr>
          <p:cNvPr id="15363" name="Rectangle 3"/>
          <p:cNvSpPr>
            <a:spLocks noGrp="1" noRot="1" noChangeArrowheads="1"/>
          </p:cNvSpPr>
          <p:nvPr>
            <p:ph idx="1"/>
          </p:nvPr>
        </p:nvSpPr>
        <p:spPr/>
        <p:txBody>
          <a:bodyPr/>
          <a:lstStyle/>
          <a:p>
            <a:pPr eaLnBrk="1" hangingPunct="1"/>
            <a:endParaRPr lang="en-US"/>
          </a:p>
        </p:txBody>
      </p:sp>
      <p:pic>
        <p:nvPicPr>
          <p:cNvPr id="21509" name="Picture 5" descr="sp17_007"/>
          <p:cNvPicPr>
            <a:picLocks noChangeAspect="1" noChangeArrowheads="1"/>
          </p:cNvPicPr>
          <p:nvPr/>
        </p:nvPicPr>
        <p:blipFill>
          <a:blip r:embed="rId3" cstate="print"/>
          <a:srcRect/>
          <a:stretch>
            <a:fillRect/>
          </a:stretch>
        </p:blipFill>
        <p:spPr bwMode="auto">
          <a:xfrm>
            <a:off x="457200" y="990600"/>
            <a:ext cx="8305800"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1000" fill="hold"/>
                                        <p:tgtEl>
                                          <p:spTgt spid="21506"/>
                                        </p:tgtEl>
                                        <p:attrNameLst>
                                          <p:attrName>ppt_x</p:attrName>
                                        </p:attrNameLst>
                                      </p:cBhvr>
                                      <p:tavLst>
                                        <p:tav tm="0">
                                          <p:val>
                                            <p:strVal val="#ppt_x"/>
                                          </p:val>
                                        </p:tav>
                                        <p:tav tm="100000">
                                          <p:val>
                                            <p:strVal val="#ppt_x"/>
                                          </p:val>
                                        </p:tav>
                                      </p:tavLst>
                                    </p:anim>
                                    <p:anim calcmode="lin" valueType="num">
                                      <p:cBhvr additive="base">
                                        <p:cTn id="8" dur="10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wheel(4)">
                                      <p:cBhvr>
                                        <p:cTn id="13"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57200" y="244475"/>
            <a:ext cx="8385175" cy="669925"/>
          </a:xfrm>
        </p:spPr>
        <p:txBody>
          <a:bodyPr/>
          <a:lstStyle/>
          <a:p>
            <a:pPr eaLnBrk="1" hangingPunct="1"/>
            <a:r>
              <a:rPr lang="en-US" sz="3200" i="1"/>
              <a:t>Ectopic Implantation (Pregnancy)</a:t>
            </a:r>
          </a:p>
        </p:txBody>
      </p:sp>
      <p:sp>
        <p:nvSpPr>
          <p:cNvPr id="16387" name="Rectangle 3"/>
          <p:cNvSpPr>
            <a:spLocks noGrp="1" noRot="1" noChangeArrowheads="1"/>
          </p:cNvSpPr>
          <p:nvPr>
            <p:ph idx="1"/>
          </p:nvPr>
        </p:nvSpPr>
        <p:spPr/>
        <p:txBody>
          <a:bodyPr/>
          <a:lstStyle/>
          <a:p>
            <a:pPr eaLnBrk="1" hangingPunct="1"/>
            <a:endParaRPr lang="en-US"/>
          </a:p>
        </p:txBody>
      </p:sp>
      <p:pic>
        <p:nvPicPr>
          <p:cNvPr id="36868" name="Picture 4" descr="oc01_009"/>
          <p:cNvPicPr>
            <a:picLocks noChangeAspect="1" noChangeArrowheads="1"/>
          </p:cNvPicPr>
          <p:nvPr/>
        </p:nvPicPr>
        <p:blipFill>
          <a:blip r:embed="rId3" cstate="print"/>
          <a:srcRect/>
          <a:stretch>
            <a:fillRect/>
          </a:stretch>
        </p:blipFill>
        <p:spPr bwMode="auto">
          <a:xfrm>
            <a:off x="533400" y="990600"/>
            <a:ext cx="8305800"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ppt_x"/>
                                          </p:val>
                                        </p:tav>
                                        <p:tav tm="100000">
                                          <p:val>
                                            <p:strVal val="#ppt_x"/>
                                          </p:val>
                                        </p:tav>
                                      </p:tavLst>
                                    </p:anim>
                                    <p:anim calcmode="lin" valueType="num">
                                      <p:cBhvr additive="base">
                                        <p:cTn id="14"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Rot="1" noChangeArrowheads="1"/>
          </p:cNvSpPr>
          <p:nvPr>
            <p:ph sz="half" idx="1"/>
          </p:nvPr>
        </p:nvSpPr>
        <p:spPr>
          <a:xfrm>
            <a:off x="304800" y="381000"/>
            <a:ext cx="3581400" cy="5410200"/>
          </a:xfrm>
        </p:spPr>
        <p:txBody>
          <a:bodyPr/>
          <a:lstStyle/>
          <a:p>
            <a:pPr eaLnBrk="1" hangingPunct="1"/>
            <a:r>
              <a:rPr lang="en-US" sz="3200" b="1"/>
              <a:t>Ectopic Pregnancy:</a:t>
            </a:r>
          </a:p>
          <a:p>
            <a:pPr eaLnBrk="1" hangingPunct="1"/>
            <a:r>
              <a:rPr lang="en-US" sz="3200"/>
              <a:t>1- Placenta Previa.</a:t>
            </a:r>
          </a:p>
          <a:p>
            <a:pPr eaLnBrk="1" hangingPunct="1"/>
            <a:r>
              <a:rPr lang="en-US" sz="3200"/>
              <a:t>2- Tubal.  </a:t>
            </a:r>
          </a:p>
          <a:p>
            <a:pPr eaLnBrk="1" hangingPunct="1"/>
            <a:r>
              <a:rPr lang="en-US" sz="3200"/>
              <a:t> 3- Ovarian.  </a:t>
            </a:r>
          </a:p>
          <a:p>
            <a:pPr eaLnBrk="1" hangingPunct="1"/>
            <a:r>
              <a:rPr lang="en-US" sz="3200"/>
              <a:t> 4- Abdominal. </a:t>
            </a:r>
          </a:p>
          <a:p>
            <a:pPr eaLnBrk="1" hangingPunct="1">
              <a:buFont typeface="Wingdings" pitchFamily="2" charset="2"/>
              <a:buNone/>
            </a:pPr>
            <a:r>
              <a:rPr lang="en-US" sz="3200"/>
              <a:t>      5- Pelvic.     </a:t>
            </a:r>
          </a:p>
          <a:p>
            <a:pPr eaLnBrk="1" hangingPunct="1">
              <a:buFont typeface="Wingdings" pitchFamily="2" charset="2"/>
              <a:buNone/>
            </a:pPr>
            <a:r>
              <a:rPr lang="en-US" sz="3200"/>
              <a:t>      6- Cervical.</a:t>
            </a:r>
          </a:p>
          <a:p>
            <a:pPr eaLnBrk="1" hangingPunct="1"/>
            <a:endParaRPr lang="en-US" sz="3200"/>
          </a:p>
        </p:txBody>
      </p:sp>
      <p:pic>
        <p:nvPicPr>
          <p:cNvPr id="41991" name="Picture 7" descr="oc01_001"/>
          <p:cNvPicPr>
            <a:picLocks noChangeAspect="1" noChangeArrowheads="1"/>
          </p:cNvPicPr>
          <p:nvPr/>
        </p:nvPicPr>
        <p:blipFill>
          <a:blip r:embed="rId3" cstate="print"/>
          <a:srcRect/>
          <a:stretch>
            <a:fillRect/>
          </a:stretch>
        </p:blipFill>
        <p:spPr bwMode="auto">
          <a:xfrm>
            <a:off x="4572000" y="685800"/>
            <a:ext cx="4343400" cy="586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additive="base">
                                        <p:cTn id="7" dur="500" fill="hold"/>
                                        <p:tgtEl>
                                          <p:spTgt spid="41991"/>
                                        </p:tgtEl>
                                        <p:attrNameLst>
                                          <p:attrName>ppt_x</p:attrName>
                                        </p:attrNameLst>
                                      </p:cBhvr>
                                      <p:tavLst>
                                        <p:tav tm="0">
                                          <p:val>
                                            <p:strVal val="#ppt_x"/>
                                          </p:val>
                                        </p:tav>
                                        <p:tav tm="100000">
                                          <p:val>
                                            <p:strVal val="#ppt_x"/>
                                          </p:val>
                                        </p:tav>
                                      </p:tavLst>
                                    </p:anim>
                                    <p:anim calcmode="lin" valueType="num">
                                      <p:cBhvr additive="base">
                                        <p:cTn id="8" dur="500" fill="hold"/>
                                        <p:tgtEl>
                                          <p:spTgt spid="419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1989">
                                            <p:txEl>
                                              <p:pRg st="0" end="0"/>
                                            </p:txEl>
                                          </p:spTgt>
                                        </p:tgtEl>
                                        <p:attrNameLst>
                                          <p:attrName>style.visibility</p:attrName>
                                        </p:attrNameLst>
                                      </p:cBhvr>
                                      <p:to>
                                        <p:strVal val="visible"/>
                                      </p:to>
                                    </p:set>
                                    <p:anim calcmode="lin" valueType="num">
                                      <p:cBhvr additive="base">
                                        <p:cTn id="13" dur="1000" fill="hold"/>
                                        <p:tgtEl>
                                          <p:spTgt spid="4198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19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41989">
                                            <p:txEl>
                                              <p:pRg st="1" end="1"/>
                                            </p:txEl>
                                          </p:spTgt>
                                        </p:tgtEl>
                                        <p:attrNameLst>
                                          <p:attrName>style.visibility</p:attrName>
                                        </p:attrNameLst>
                                      </p:cBhvr>
                                      <p:to>
                                        <p:strVal val="visible"/>
                                      </p:to>
                                    </p:set>
                                    <p:anim calcmode="lin" valueType="num">
                                      <p:cBhvr>
                                        <p:cTn id="19" dur="1000" fill="hold"/>
                                        <p:tgtEl>
                                          <p:spTgt spid="41989">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198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198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1989">
                                            <p:txEl>
                                              <p:pRg st="2" end="2"/>
                                            </p:txEl>
                                          </p:spTgt>
                                        </p:tgtEl>
                                        <p:attrNameLst>
                                          <p:attrName>style.visibility</p:attrName>
                                        </p:attrNameLst>
                                      </p:cBhvr>
                                      <p:to>
                                        <p:strVal val="visible"/>
                                      </p:to>
                                    </p:set>
                                    <p:anim calcmode="lin" valueType="num">
                                      <p:cBhvr>
                                        <p:cTn id="26" dur="1000" fill="hold"/>
                                        <p:tgtEl>
                                          <p:spTgt spid="41989">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4198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198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41989">
                                            <p:txEl>
                                              <p:pRg st="3" end="3"/>
                                            </p:txEl>
                                          </p:spTgt>
                                        </p:tgtEl>
                                        <p:attrNameLst>
                                          <p:attrName>style.visibility</p:attrName>
                                        </p:attrNameLst>
                                      </p:cBhvr>
                                      <p:to>
                                        <p:strVal val="visible"/>
                                      </p:to>
                                    </p:set>
                                    <p:anim calcmode="lin" valueType="num">
                                      <p:cBhvr>
                                        <p:cTn id="33" dur="1000" fill="hold"/>
                                        <p:tgtEl>
                                          <p:spTgt spid="41989">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4198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198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41989">
                                            <p:txEl>
                                              <p:pRg st="4" end="4"/>
                                            </p:txEl>
                                          </p:spTgt>
                                        </p:tgtEl>
                                        <p:attrNameLst>
                                          <p:attrName>style.visibility</p:attrName>
                                        </p:attrNameLst>
                                      </p:cBhvr>
                                      <p:to>
                                        <p:strVal val="visible"/>
                                      </p:to>
                                    </p:set>
                                    <p:anim calcmode="lin" valueType="num">
                                      <p:cBhvr>
                                        <p:cTn id="40" dur="1000" fill="hold"/>
                                        <p:tgtEl>
                                          <p:spTgt spid="41989">
                                            <p:txEl>
                                              <p:pRg st="4" end="4"/>
                                            </p:txEl>
                                          </p:spTgt>
                                        </p:tgtEl>
                                        <p:attrNameLst>
                                          <p:attrName>ppt_x</p:attrName>
                                        </p:attrNameLst>
                                      </p:cBhvr>
                                      <p:tavLst>
                                        <p:tav tm="0">
                                          <p:val>
                                            <p:strVal val="#ppt_x-.2"/>
                                          </p:val>
                                        </p:tav>
                                        <p:tav tm="100000">
                                          <p:val>
                                            <p:strVal val="#ppt_x"/>
                                          </p:val>
                                        </p:tav>
                                      </p:tavLst>
                                    </p:anim>
                                    <p:anim calcmode="lin" valueType="num">
                                      <p:cBhvr>
                                        <p:cTn id="41" dur="1000" fill="hold"/>
                                        <p:tgtEl>
                                          <p:spTgt spid="4198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4198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nodeType="clickEffect">
                                  <p:stCondLst>
                                    <p:cond delay="0"/>
                                  </p:stCondLst>
                                  <p:childTnLst>
                                    <p:set>
                                      <p:cBhvr>
                                        <p:cTn id="46" dur="1" fill="hold">
                                          <p:stCondLst>
                                            <p:cond delay="0"/>
                                          </p:stCondLst>
                                        </p:cTn>
                                        <p:tgtEl>
                                          <p:spTgt spid="41989">
                                            <p:txEl>
                                              <p:pRg st="5" end="5"/>
                                            </p:txEl>
                                          </p:spTgt>
                                        </p:tgtEl>
                                        <p:attrNameLst>
                                          <p:attrName>style.visibility</p:attrName>
                                        </p:attrNameLst>
                                      </p:cBhvr>
                                      <p:to>
                                        <p:strVal val="visible"/>
                                      </p:to>
                                    </p:set>
                                    <p:anim calcmode="lin" valueType="num">
                                      <p:cBhvr additive="base">
                                        <p:cTn id="47" dur="500" fill="hold"/>
                                        <p:tgtEl>
                                          <p:spTgt spid="41989">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198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nodeType="clickEffect">
                                  <p:stCondLst>
                                    <p:cond delay="0"/>
                                  </p:stCondLst>
                                  <p:childTnLst>
                                    <p:set>
                                      <p:cBhvr>
                                        <p:cTn id="52" dur="1" fill="hold">
                                          <p:stCondLst>
                                            <p:cond delay="0"/>
                                          </p:stCondLst>
                                        </p:cTn>
                                        <p:tgtEl>
                                          <p:spTgt spid="41989">
                                            <p:txEl>
                                              <p:pRg st="6" end="6"/>
                                            </p:txEl>
                                          </p:spTgt>
                                        </p:tgtEl>
                                        <p:attrNameLst>
                                          <p:attrName>style.visibility</p:attrName>
                                        </p:attrNameLst>
                                      </p:cBhvr>
                                      <p:to>
                                        <p:strVal val="visible"/>
                                      </p:to>
                                    </p:set>
                                    <p:anim calcmode="lin" valueType="num">
                                      <p:cBhvr additive="base">
                                        <p:cTn id="53" dur="500" fill="hold"/>
                                        <p:tgtEl>
                                          <p:spTgt spid="41989">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198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Rot="1" noChangeArrowheads="1"/>
          </p:cNvSpPr>
          <p:nvPr>
            <p:ph type="title"/>
          </p:nvPr>
        </p:nvSpPr>
        <p:spPr>
          <a:xfrm>
            <a:off x="4724400" y="244475"/>
            <a:ext cx="4117975" cy="1050925"/>
          </a:xfrm>
        </p:spPr>
        <p:txBody>
          <a:bodyPr rtlCol="0">
            <a:normAutofit/>
          </a:bodyPr>
          <a:lstStyle/>
          <a:p>
            <a:pPr eaLnBrk="1" fontAlgn="auto" hangingPunct="1">
              <a:spcAft>
                <a:spcPts val="0"/>
              </a:spcAft>
              <a:defRPr/>
            </a:pPr>
            <a:r>
              <a:rPr lang="en-US" sz="4000" dirty="0"/>
              <a:t>    </a:t>
            </a:r>
            <a:r>
              <a:rPr lang="en-US" sz="2800" dirty="0"/>
              <a:t>Types 0f Placenta Praevia</a:t>
            </a:r>
          </a:p>
        </p:txBody>
      </p:sp>
      <p:sp>
        <p:nvSpPr>
          <p:cNvPr id="18435" name="Rectangle 5"/>
          <p:cNvSpPr>
            <a:spLocks noGrp="1" noRot="1" noChangeArrowheads="1"/>
          </p:cNvSpPr>
          <p:nvPr>
            <p:ph sz="half" idx="1"/>
          </p:nvPr>
        </p:nvSpPr>
        <p:spPr>
          <a:xfrm>
            <a:off x="457200" y="457200"/>
            <a:ext cx="4308475" cy="6096000"/>
          </a:xfrm>
        </p:spPr>
        <p:txBody>
          <a:bodyPr/>
          <a:lstStyle/>
          <a:p>
            <a:pPr eaLnBrk="1" hangingPunct="1"/>
            <a:endParaRPr lang="en-US"/>
          </a:p>
        </p:txBody>
      </p:sp>
      <p:pic>
        <p:nvPicPr>
          <p:cNvPr id="45064" name="Picture 8" descr="oc01_003"/>
          <p:cNvPicPr>
            <a:picLocks noGrp="1" noChangeAspect="1" noChangeArrowheads="1"/>
          </p:cNvPicPr>
          <p:nvPr>
            <p:ph sz="half" idx="2"/>
          </p:nvPr>
        </p:nvPicPr>
        <p:blipFill>
          <a:blip r:embed="rId3" cstate="print"/>
          <a:srcRect/>
          <a:stretch>
            <a:fillRect/>
          </a:stretch>
        </p:blipFill>
        <p:spPr>
          <a:xfrm>
            <a:off x="5029200" y="2136775"/>
            <a:ext cx="3657600" cy="3452813"/>
          </a:xfrm>
          <a:noFill/>
        </p:spPr>
      </p:pic>
      <p:pic>
        <p:nvPicPr>
          <p:cNvPr id="45063" name="Picture 7" descr="oc01_002"/>
          <p:cNvPicPr>
            <a:picLocks noChangeAspect="1" noChangeArrowheads="1"/>
          </p:cNvPicPr>
          <p:nvPr/>
        </p:nvPicPr>
        <p:blipFill>
          <a:blip r:embed="rId4" cstate="print"/>
          <a:srcRect/>
          <a:stretch>
            <a:fillRect/>
          </a:stretch>
        </p:blipFill>
        <p:spPr bwMode="auto">
          <a:xfrm>
            <a:off x="381000" y="381000"/>
            <a:ext cx="4267200" cy="624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wheel(4)">
                                      <p:cBhvr>
                                        <p:cTn id="7" dur="1000"/>
                                        <p:tgtEl>
                                          <p:spTgt spid="4506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5064"/>
                                        </p:tgtEl>
                                        <p:attrNameLst>
                                          <p:attrName>style.visibility</p:attrName>
                                        </p:attrNameLst>
                                      </p:cBhvr>
                                      <p:to>
                                        <p:strVal val="visible"/>
                                      </p:to>
                                    </p:set>
                                    <p:anim to="" calcmode="lin" valueType="num">
                                      <p:cBhvr>
                                        <p:cTn id="12" dur="1" fill="hold"/>
                                        <p:tgtEl>
                                          <p:spTgt spid="4506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5060"/>
                                        </p:tgtEl>
                                        <p:attrNameLst>
                                          <p:attrName>style.visibility</p:attrName>
                                        </p:attrNameLst>
                                      </p:cBhvr>
                                      <p:to>
                                        <p:strVal val="visible"/>
                                      </p:to>
                                    </p:set>
                                    <p:anim calcmode="lin" valueType="num">
                                      <p:cBhvr>
                                        <p:cTn id="17" dur="1000" fill="hold"/>
                                        <p:tgtEl>
                                          <p:spTgt spid="45060"/>
                                        </p:tgtEl>
                                        <p:attrNameLst>
                                          <p:attrName>ppt_w</p:attrName>
                                        </p:attrNameLst>
                                      </p:cBhvr>
                                      <p:tavLst>
                                        <p:tav tm="0">
                                          <p:val>
                                            <p:strVal val="#ppt_w*0.70"/>
                                          </p:val>
                                        </p:tav>
                                        <p:tav tm="100000">
                                          <p:val>
                                            <p:strVal val="#ppt_w"/>
                                          </p:val>
                                        </p:tav>
                                      </p:tavLst>
                                    </p:anim>
                                    <p:anim calcmode="lin" valueType="num">
                                      <p:cBhvr>
                                        <p:cTn id="18" dur="1000" fill="hold"/>
                                        <p:tgtEl>
                                          <p:spTgt spid="45060"/>
                                        </p:tgtEl>
                                        <p:attrNameLst>
                                          <p:attrName>ppt_h</p:attrName>
                                        </p:attrNameLst>
                                      </p:cBhvr>
                                      <p:tavLst>
                                        <p:tav tm="0">
                                          <p:val>
                                            <p:strVal val="#ppt_h"/>
                                          </p:val>
                                        </p:tav>
                                        <p:tav tm="100000">
                                          <p:val>
                                            <p:strVal val="#ppt_h"/>
                                          </p:val>
                                        </p:tav>
                                      </p:tavLst>
                                    </p:anim>
                                    <p:animEffect transition="in" filter="fade">
                                      <p:cBhvr>
                                        <p:cTn id="19" dur="1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Rot="1" noChangeArrowheads="1"/>
          </p:cNvSpPr>
          <p:nvPr>
            <p:ph idx="1"/>
          </p:nvPr>
        </p:nvSpPr>
        <p:spPr>
          <a:xfrm>
            <a:off x="457200" y="228600"/>
            <a:ext cx="8686800" cy="6400800"/>
          </a:xfrm>
        </p:spPr>
        <p:txBody>
          <a:bodyPr/>
          <a:lstStyle/>
          <a:p>
            <a:pPr eaLnBrk="1" hangingPunct="1"/>
            <a:r>
              <a:rPr lang="en-US"/>
              <a:t>Ectopic Pregnancy</a:t>
            </a:r>
          </a:p>
          <a:p>
            <a:pPr eaLnBrk="1" hangingPunct="1"/>
            <a:r>
              <a:rPr lang="en-US"/>
              <a:t>It means implantation outside the uterus.</a:t>
            </a:r>
          </a:p>
          <a:p>
            <a:pPr eaLnBrk="1" hangingPunct="1"/>
            <a:r>
              <a:rPr lang="en-US"/>
              <a:t>95 to 97% of ectopic pregnancies occurs in the uterine tube.</a:t>
            </a:r>
          </a:p>
          <a:p>
            <a:pPr eaLnBrk="1" hangingPunct="1"/>
            <a:r>
              <a:rPr lang="en-US"/>
              <a:t>Most are in the ampulla &amp; isthmus.</a:t>
            </a:r>
          </a:p>
          <a:p>
            <a:pPr eaLnBrk="1" hangingPunct="1"/>
            <a:r>
              <a:rPr lang="en-US"/>
              <a:t>Placenta previa:</a:t>
            </a:r>
          </a:p>
          <a:p>
            <a:pPr eaLnBrk="1" hangingPunct="1"/>
            <a:r>
              <a:rPr lang="en-US"/>
              <a:t>Implantation occurs in the lower uterine segment.</a:t>
            </a:r>
          </a:p>
          <a:p>
            <a:pPr eaLnBrk="1" hangingPunct="1"/>
            <a:endParaRPr lang="en-US"/>
          </a:p>
          <a:p>
            <a:pPr eaLnBrk="1" hangingPunct="1"/>
            <a:endParaRPr lang="en-US"/>
          </a:p>
          <a:p>
            <a:pPr eaLnBrk="1" hangingPunct="1"/>
            <a:endParaRPr lang="en-US"/>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Rot="1" noChangeArrowheads="1"/>
          </p:cNvSpPr>
          <p:nvPr>
            <p:ph type="title"/>
          </p:nvPr>
        </p:nvSpPr>
        <p:spPr/>
        <p:txBody>
          <a:bodyPr/>
          <a:lstStyle/>
          <a:p>
            <a:pPr eaLnBrk="1" hangingPunct="1"/>
            <a:endParaRPr lang="en-US"/>
          </a:p>
        </p:txBody>
      </p:sp>
      <p:sp>
        <p:nvSpPr>
          <p:cNvPr id="20483" name="Rectangle 5"/>
          <p:cNvSpPr>
            <a:spLocks noGrp="1" noRot="1" noChangeArrowheads="1"/>
          </p:cNvSpPr>
          <p:nvPr>
            <p:ph sz="half" idx="1"/>
          </p:nvPr>
        </p:nvSpPr>
        <p:spPr>
          <a:xfrm>
            <a:off x="228600" y="304800"/>
            <a:ext cx="4537075" cy="6248400"/>
          </a:xfrm>
        </p:spPr>
        <p:txBody>
          <a:bodyPr/>
          <a:lstStyle/>
          <a:p>
            <a:pPr eaLnBrk="1" hangingPunct="1"/>
            <a:endParaRPr lang="en-US"/>
          </a:p>
        </p:txBody>
      </p:sp>
      <p:sp>
        <p:nvSpPr>
          <p:cNvPr id="20484" name="Rectangle 6"/>
          <p:cNvSpPr>
            <a:spLocks noGrp="1" noRot="1" noChangeArrowheads="1"/>
          </p:cNvSpPr>
          <p:nvPr>
            <p:ph sz="half" idx="2"/>
          </p:nvPr>
        </p:nvSpPr>
        <p:spPr>
          <a:xfrm>
            <a:off x="4918075" y="228600"/>
            <a:ext cx="3927475" cy="6324600"/>
          </a:xfrm>
        </p:spPr>
        <p:txBody>
          <a:bodyPr/>
          <a:lstStyle/>
          <a:p>
            <a:pPr eaLnBrk="1" hangingPunct="1"/>
            <a:endParaRPr lang="en-US"/>
          </a:p>
        </p:txBody>
      </p:sp>
      <p:pic>
        <p:nvPicPr>
          <p:cNvPr id="47111" name="Picture 7" descr="oc01_004"/>
          <p:cNvPicPr>
            <a:picLocks noChangeAspect="1" noChangeArrowheads="1"/>
          </p:cNvPicPr>
          <p:nvPr/>
        </p:nvPicPr>
        <p:blipFill>
          <a:blip r:embed="rId3" cstate="print"/>
          <a:srcRect/>
          <a:stretch>
            <a:fillRect/>
          </a:stretch>
        </p:blipFill>
        <p:spPr bwMode="auto">
          <a:xfrm>
            <a:off x="381000" y="304800"/>
            <a:ext cx="4267200" cy="6096000"/>
          </a:xfrm>
          <a:prstGeom prst="rect">
            <a:avLst/>
          </a:prstGeom>
          <a:noFill/>
          <a:ln w="9525">
            <a:noFill/>
            <a:miter lim="800000"/>
            <a:headEnd/>
            <a:tailEnd/>
          </a:ln>
        </p:spPr>
      </p:pic>
      <p:pic>
        <p:nvPicPr>
          <p:cNvPr id="47112" name="Picture 8" descr="oc01_005"/>
          <p:cNvPicPr>
            <a:picLocks noChangeAspect="1" noChangeArrowheads="1"/>
          </p:cNvPicPr>
          <p:nvPr/>
        </p:nvPicPr>
        <p:blipFill>
          <a:blip r:embed="rId4" cstate="print"/>
          <a:srcRect/>
          <a:stretch>
            <a:fillRect/>
          </a:stretch>
        </p:blipFill>
        <p:spPr bwMode="auto">
          <a:xfrm>
            <a:off x="4800600" y="228600"/>
            <a:ext cx="4038600" cy="624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7111"/>
                                        </p:tgtEl>
                                        <p:attrNameLst>
                                          <p:attrName>style.visibility</p:attrName>
                                        </p:attrNameLst>
                                      </p:cBhvr>
                                      <p:to>
                                        <p:strVal val="visible"/>
                                      </p:to>
                                    </p:set>
                                    <p:anim to="" calcmode="lin" valueType="num">
                                      <p:cBhvr>
                                        <p:cTn id="7" dur="1" fill="hold"/>
                                        <p:tgtEl>
                                          <p:spTgt spid="471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7112"/>
                                        </p:tgtEl>
                                        <p:attrNameLst>
                                          <p:attrName>style.visibility</p:attrName>
                                        </p:attrNameLst>
                                      </p:cBhvr>
                                      <p:to>
                                        <p:strVal val="visible"/>
                                      </p:to>
                                    </p:set>
                                    <p:anim to="" calcmode="lin" valueType="num">
                                      <p:cBhvr>
                                        <p:cTn id="12" dur="1" fill="hold"/>
                                        <p:tgtEl>
                                          <p:spTgt spid="471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endParaRPr lang="en-US"/>
          </a:p>
        </p:txBody>
      </p:sp>
      <p:sp>
        <p:nvSpPr>
          <p:cNvPr id="3075" name="Rectangle 3"/>
          <p:cNvSpPr>
            <a:spLocks noGrp="1" noRot="1" noChangeArrowheads="1"/>
          </p:cNvSpPr>
          <p:nvPr>
            <p:ph idx="1"/>
          </p:nvPr>
        </p:nvSpPr>
        <p:spPr>
          <a:xfrm>
            <a:off x="838200" y="4160838"/>
            <a:ext cx="8007350" cy="985837"/>
          </a:xfrm>
        </p:spPr>
        <p:txBody>
          <a:bodyPr/>
          <a:lstStyle/>
          <a:p>
            <a:pPr eaLnBrk="1" hangingPunct="1">
              <a:lnSpc>
                <a:spcPct val="80000"/>
              </a:lnSpc>
            </a:pPr>
            <a:r>
              <a:rPr lang="en-US" sz="1800"/>
              <a:t>                 </a:t>
            </a:r>
            <a:r>
              <a:rPr lang="en-US" sz="2800" i="1"/>
              <a:t>Implantation</a:t>
            </a:r>
          </a:p>
          <a:p>
            <a:pPr eaLnBrk="1" hangingPunct="1">
              <a:lnSpc>
                <a:spcPct val="80000"/>
              </a:lnSpc>
            </a:pPr>
            <a:r>
              <a:rPr lang="en-US" sz="1800"/>
              <a:t>             </a:t>
            </a:r>
          </a:p>
          <a:p>
            <a:pPr eaLnBrk="1" hangingPunct="1">
              <a:lnSpc>
                <a:spcPct val="80000"/>
              </a:lnSpc>
            </a:pPr>
            <a:r>
              <a:rPr lang="en-US" sz="1800"/>
              <a:t>         By. Prof. Saeed Abuel Makarem</a:t>
            </a:r>
          </a:p>
        </p:txBody>
      </p:sp>
      <p:pic>
        <p:nvPicPr>
          <p:cNvPr id="26628" name="Picture 4" descr="sp27_001"/>
          <p:cNvPicPr>
            <a:picLocks noChangeAspect="1" noChangeArrowheads="1"/>
          </p:cNvPicPr>
          <p:nvPr/>
        </p:nvPicPr>
        <p:blipFill>
          <a:blip r:embed="rId3" cstate="print"/>
          <a:srcRect/>
          <a:stretch>
            <a:fillRect/>
          </a:stretch>
        </p:blipFill>
        <p:spPr bwMode="auto">
          <a:xfrm>
            <a:off x="228600" y="228600"/>
            <a:ext cx="8915400" cy="640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to="" calcmode="lin" valueType="num">
                                      <p:cBhvr>
                                        <p:cTn id="7" dur="1" fill="hold"/>
                                        <p:tgtEl>
                                          <p:spTgt spid="266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Rot="1" noChangeArrowheads="1"/>
          </p:cNvSpPr>
          <p:nvPr>
            <p:ph type="title"/>
          </p:nvPr>
        </p:nvSpPr>
        <p:spPr/>
        <p:txBody>
          <a:bodyPr/>
          <a:lstStyle/>
          <a:p>
            <a:pPr eaLnBrk="1" hangingPunct="1"/>
            <a:endParaRPr lang="en-US"/>
          </a:p>
        </p:txBody>
      </p:sp>
      <p:sp>
        <p:nvSpPr>
          <p:cNvPr id="21507" name="Rectangle 5"/>
          <p:cNvSpPr>
            <a:spLocks noGrp="1" noRot="1" noChangeArrowheads="1"/>
          </p:cNvSpPr>
          <p:nvPr>
            <p:ph sz="half" idx="1"/>
          </p:nvPr>
        </p:nvSpPr>
        <p:spPr/>
        <p:txBody>
          <a:bodyPr/>
          <a:lstStyle/>
          <a:p>
            <a:pPr eaLnBrk="1" hangingPunct="1"/>
            <a:endParaRPr lang="en-US"/>
          </a:p>
        </p:txBody>
      </p:sp>
      <p:sp>
        <p:nvSpPr>
          <p:cNvPr id="21508" name="Rectangle 6"/>
          <p:cNvSpPr>
            <a:spLocks noGrp="1" noRot="1" noChangeArrowheads="1"/>
          </p:cNvSpPr>
          <p:nvPr>
            <p:ph sz="half" idx="2"/>
          </p:nvPr>
        </p:nvSpPr>
        <p:spPr/>
        <p:txBody>
          <a:bodyPr/>
          <a:lstStyle/>
          <a:p>
            <a:pPr eaLnBrk="1" hangingPunct="1"/>
            <a:endParaRPr lang="en-US"/>
          </a:p>
        </p:txBody>
      </p:sp>
      <p:pic>
        <p:nvPicPr>
          <p:cNvPr id="49159" name="Picture 7" descr="oc01_006"/>
          <p:cNvPicPr>
            <a:picLocks noChangeAspect="1" noChangeArrowheads="1"/>
          </p:cNvPicPr>
          <p:nvPr/>
        </p:nvPicPr>
        <p:blipFill>
          <a:blip r:embed="rId3" cstate="print"/>
          <a:srcRect/>
          <a:stretch>
            <a:fillRect/>
          </a:stretch>
        </p:blipFill>
        <p:spPr bwMode="auto">
          <a:xfrm>
            <a:off x="304800" y="103188"/>
            <a:ext cx="4495800" cy="6754812"/>
          </a:xfrm>
          <a:prstGeom prst="rect">
            <a:avLst/>
          </a:prstGeom>
          <a:noFill/>
          <a:ln w="9525">
            <a:noFill/>
            <a:miter lim="800000"/>
            <a:headEnd/>
            <a:tailEnd/>
          </a:ln>
        </p:spPr>
      </p:pic>
      <p:pic>
        <p:nvPicPr>
          <p:cNvPr id="49160" name="Picture 8" descr="oc01_007"/>
          <p:cNvPicPr>
            <a:picLocks noChangeAspect="1" noChangeArrowheads="1"/>
          </p:cNvPicPr>
          <p:nvPr/>
        </p:nvPicPr>
        <p:blipFill>
          <a:blip r:embed="rId4" cstate="print"/>
          <a:srcRect/>
          <a:stretch>
            <a:fillRect/>
          </a:stretch>
        </p:blipFill>
        <p:spPr bwMode="auto">
          <a:xfrm>
            <a:off x="4876800" y="152400"/>
            <a:ext cx="4114800" cy="670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9"/>
                                        </p:tgtEl>
                                        <p:attrNameLst>
                                          <p:attrName>style.visibility</p:attrName>
                                        </p:attrNameLst>
                                      </p:cBhvr>
                                      <p:to>
                                        <p:strVal val="visible"/>
                                      </p:to>
                                    </p:set>
                                    <p:anim calcmode="lin" valueType="num">
                                      <p:cBhvr additive="base">
                                        <p:cTn id="7" dur="500" fill="hold"/>
                                        <p:tgtEl>
                                          <p:spTgt spid="49159"/>
                                        </p:tgtEl>
                                        <p:attrNameLst>
                                          <p:attrName>ppt_x</p:attrName>
                                        </p:attrNameLst>
                                      </p:cBhvr>
                                      <p:tavLst>
                                        <p:tav tm="0">
                                          <p:val>
                                            <p:strVal val="#ppt_x"/>
                                          </p:val>
                                        </p:tav>
                                        <p:tav tm="100000">
                                          <p:val>
                                            <p:strVal val="#ppt_x"/>
                                          </p:val>
                                        </p:tav>
                                      </p:tavLst>
                                    </p:anim>
                                    <p:anim calcmode="lin" valueType="num">
                                      <p:cBhvr additive="base">
                                        <p:cTn id="8" dur="500" fill="hold"/>
                                        <p:tgtEl>
                                          <p:spTgt spid="491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9160"/>
                                        </p:tgtEl>
                                        <p:attrNameLst>
                                          <p:attrName>style.visibility</p:attrName>
                                        </p:attrNameLst>
                                      </p:cBhvr>
                                      <p:to>
                                        <p:strVal val="visible"/>
                                      </p:to>
                                    </p:set>
                                    <p:animEffect transition="in" filter="wheel(4)">
                                      <p:cBhvr>
                                        <p:cTn id="13" dur="20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Autofit/>
          </a:bodyPr>
          <a:lstStyle/>
          <a:p>
            <a:r>
              <a:rPr lang="en-IN" sz="2800" dirty="0">
                <a:solidFill>
                  <a:schemeClr val="accent1"/>
                </a:solidFill>
                <a:hlinkClick r:id="rId2"/>
              </a:rPr>
              <a:t>Tanya Timeva</a:t>
            </a:r>
            <a:r>
              <a:rPr lang="en-IN" sz="2800" dirty="0">
                <a:solidFill>
                  <a:schemeClr val="accent1"/>
                </a:solidFill>
              </a:rPr>
              <a:t>,</a:t>
            </a:r>
            <a:r>
              <a:rPr lang="en-IN" sz="2800" baseline="30000" dirty="0">
                <a:solidFill>
                  <a:schemeClr val="accent1"/>
                </a:solidFill>
              </a:rPr>
              <a:t>1,*</a:t>
            </a:r>
            <a:r>
              <a:rPr lang="en-IN" sz="2800" dirty="0">
                <a:solidFill>
                  <a:schemeClr val="accent1"/>
                </a:solidFill>
              </a:rPr>
              <a:t> </a:t>
            </a:r>
            <a:r>
              <a:rPr lang="en-IN" sz="2800" dirty="0" err="1">
                <a:solidFill>
                  <a:schemeClr val="accent1"/>
                </a:solidFill>
                <a:hlinkClick r:id="rId3"/>
              </a:rPr>
              <a:t>Atanas</a:t>
            </a:r>
            <a:r>
              <a:rPr lang="en-IN" sz="2800" dirty="0">
                <a:solidFill>
                  <a:schemeClr val="accent1"/>
                </a:solidFill>
                <a:hlinkClick r:id="rId3"/>
              </a:rPr>
              <a:t> Shterev</a:t>
            </a:r>
            <a:r>
              <a:rPr lang="en-IN" sz="2800" dirty="0">
                <a:solidFill>
                  <a:schemeClr val="accent1"/>
                </a:solidFill>
              </a:rPr>
              <a:t>,</a:t>
            </a:r>
            <a:r>
              <a:rPr lang="en-IN" sz="2800" baseline="30000" dirty="0">
                <a:solidFill>
                  <a:schemeClr val="accent1"/>
                </a:solidFill>
              </a:rPr>
              <a:t>1</a:t>
            </a:r>
            <a:r>
              <a:rPr lang="en-IN" sz="2800" dirty="0">
                <a:solidFill>
                  <a:schemeClr val="accent1"/>
                </a:solidFill>
              </a:rPr>
              <a:t> and </a:t>
            </a:r>
            <a:r>
              <a:rPr lang="en-IN" sz="2800" dirty="0" err="1">
                <a:solidFill>
                  <a:schemeClr val="accent1"/>
                </a:solidFill>
                <a:hlinkClick r:id="rId4"/>
              </a:rPr>
              <a:t>Stanimir</a:t>
            </a:r>
            <a:r>
              <a:rPr lang="en-IN" sz="2800" dirty="0">
                <a:solidFill>
                  <a:schemeClr val="accent1"/>
                </a:solidFill>
                <a:hlinkClick r:id="rId4"/>
              </a:rPr>
              <a:t> Kyurkchiev</a:t>
            </a:r>
            <a:r>
              <a:rPr lang="en-IN" sz="2800" baseline="30000" dirty="0">
                <a:solidFill>
                  <a:schemeClr val="accent1"/>
                </a:solidFill>
              </a:rPr>
              <a:t>2, </a:t>
            </a:r>
            <a:r>
              <a:rPr lang="en-IN" sz="2800" dirty="0"/>
              <a:t>J </a:t>
            </a:r>
            <a:r>
              <a:rPr lang="en-IN" sz="2800" dirty="0" err="1"/>
              <a:t>Reprod</a:t>
            </a:r>
            <a:r>
              <a:rPr lang="en-IN" sz="2800" dirty="0"/>
              <a:t> </a:t>
            </a:r>
            <a:r>
              <a:rPr lang="en-IN" sz="2800" dirty="0" err="1"/>
              <a:t>Infertil</a:t>
            </a:r>
            <a:r>
              <a:rPr lang="en-IN" sz="2800" dirty="0"/>
              <a:t>. 2014 Oct-Dec; 15(4): 173–183</a:t>
            </a:r>
            <a:endParaRPr lang="en-IN" sz="2800" dirty="0">
              <a:solidFill>
                <a:schemeClr val="accent1"/>
              </a:solidFill>
            </a:endParaRPr>
          </a:p>
        </p:txBody>
      </p:sp>
      <p:graphicFrame>
        <p:nvGraphicFramePr>
          <p:cNvPr id="4" name="Content Placeholder 3"/>
          <p:cNvGraphicFramePr>
            <a:graphicFrameLocks noGrp="1"/>
          </p:cNvGraphicFramePr>
          <p:nvPr>
            <p:ph idx="1"/>
          </p:nvPr>
        </p:nvGraphicFramePr>
        <p:xfrm>
          <a:off x="0" y="1214422"/>
          <a:ext cx="9144000" cy="628078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6280788">
                <a:tc>
                  <a:txBody>
                    <a:bodyPr/>
                    <a:lstStyle/>
                    <a:p>
                      <a:r>
                        <a:rPr kumimoji="0" lang="en-IN" b="0" i="0" kern="1200" dirty="0">
                          <a:solidFill>
                            <a:schemeClr val="lt1"/>
                          </a:solidFill>
                          <a:latin typeface="+mn-lt"/>
                          <a:ea typeface="+mn-ea"/>
                          <a:cs typeface="+mn-cs"/>
                          <a:hlinkClick r:id="rId2"/>
                        </a:rPr>
                        <a:t>Tanya Timeva</a:t>
                      </a:r>
                      <a:r>
                        <a:rPr kumimoji="0" lang="en-IN" b="0" i="0" kern="1200" dirty="0">
                          <a:solidFill>
                            <a:schemeClr val="lt1"/>
                          </a:solidFill>
                          <a:latin typeface="+mn-lt"/>
                          <a:ea typeface="+mn-ea"/>
                          <a:cs typeface="+mn-cs"/>
                        </a:rPr>
                        <a:t>,</a:t>
                      </a:r>
                      <a:r>
                        <a:rPr kumimoji="0" lang="en-IN" b="0" i="0" kern="1200" baseline="30000" dirty="0">
                          <a:solidFill>
                            <a:schemeClr val="lt1"/>
                          </a:solidFill>
                          <a:latin typeface="+mn-lt"/>
                          <a:ea typeface="+mn-ea"/>
                          <a:cs typeface="+mn-cs"/>
                        </a:rPr>
                        <a:t>1,*</a:t>
                      </a:r>
                      <a:r>
                        <a:rPr kumimoji="0" lang="en-IN" b="0" i="0" kern="1200" dirty="0">
                          <a:solidFill>
                            <a:schemeClr val="lt1"/>
                          </a:solidFill>
                          <a:latin typeface="+mn-lt"/>
                          <a:ea typeface="+mn-ea"/>
                          <a:cs typeface="+mn-cs"/>
                        </a:rPr>
                        <a:t> </a:t>
                      </a:r>
                      <a:r>
                        <a:rPr kumimoji="0" lang="en-IN" b="0" i="0" kern="1200" dirty="0" err="1">
                          <a:solidFill>
                            <a:schemeClr val="lt1"/>
                          </a:solidFill>
                          <a:latin typeface="+mn-lt"/>
                          <a:ea typeface="+mn-ea"/>
                          <a:cs typeface="+mn-cs"/>
                          <a:hlinkClick r:id="rId3"/>
                        </a:rPr>
                        <a:t>Atanas</a:t>
                      </a:r>
                      <a:r>
                        <a:rPr kumimoji="0" lang="en-IN" b="0" i="0" kern="1200" dirty="0">
                          <a:solidFill>
                            <a:schemeClr val="lt1"/>
                          </a:solidFill>
                          <a:latin typeface="+mn-lt"/>
                          <a:ea typeface="+mn-ea"/>
                          <a:cs typeface="+mn-cs"/>
                          <a:hlinkClick r:id="rId3"/>
                        </a:rPr>
                        <a:t> Shterev</a:t>
                      </a:r>
                      <a:r>
                        <a:rPr kumimoji="0" lang="en-IN" b="0" i="0" kern="1200" dirty="0">
                          <a:solidFill>
                            <a:schemeClr val="lt1"/>
                          </a:solidFill>
                          <a:latin typeface="+mn-lt"/>
                          <a:ea typeface="+mn-ea"/>
                          <a:cs typeface="+mn-cs"/>
                        </a:rPr>
                        <a:t>,</a:t>
                      </a:r>
                      <a:r>
                        <a:rPr kumimoji="0" lang="en-IN" b="0" i="0" kern="1200" baseline="30000" dirty="0">
                          <a:solidFill>
                            <a:schemeClr val="lt1"/>
                          </a:solidFill>
                          <a:latin typeface="+mn-lt"/>
                          <a:ea typeface="+mn-ea"/>
                          <a:cs typeface="+mn-cs"/>
                        </a:rPr>
                        <a:t>1</a:t>
                      </a:r>
                      <a:r>
                        <a:rPr kumimoji="0" lang="en-IN" b="0" i="0" kern="1200" dirty="0">
                          <a:solidFill>
                            <a:schemeClr val="lt1"/>
                          </a:solidFill>
                          <a:latin typeface="+mn-lt"/>
                          <a:ea typeface="+mn-ea"/>
                          <a:cs typeface="+mn-cs"/>
                        </a:rPr>
                        <a:t> and </a:t>
                      </a:r>
                      <a:r>
                        <a:rPr kumimoji="0" lang="en-IN" b="0" i="0" kern="1200" dirty="0" err="1">
                          <a:solidFill>
                            <a:schemeClr val="lt1"/>
                          </a:solidFill>
                          <a:latin typeface="+mn-lt"/>
                          <a:ea typeface="+mn-ea"/>
                          <a:cs typeface="+mn-cs"/>
                          <a:hlinkClick r:id="rId4"/>
                        </a:rPr>
                        <a:t>Stanimir</a:t>
                      </a:r>
                      <a:r>
                        <a:rPr kumimoji="0" lang="en-IN" b="0" i="0" kern="1200" dirty="0">
                          <a:solidFill>
                            <a:schemeClr val="lt1"/>
                          </a:solidFill>
                          <a:latin typeface="+mn-lt"/>
                          <a:ea typeface="+mn-ea"/>
                          <a:cs typeface="+mn-cs"/>
                          <a:hlinkClick r:id="rId4"/>
                        </a:rPr>
                        <a:t> Kyurkchiev</a:t>
                      </a:r>
                      <a:r>
                        <a:rPr kumimoji="0" lang="en-IN" b="0" i="0" kern="1200" baseline="30000" dirty="0">
                          <a:solidFill>
                            <a:schemeClr val="lt1"/>
                          </a:solidFill>
                          <a:latin typeface="+mn-lt"/>
                          <a:ea typeface="+mn-ea"/>
                          <a:cs typeface="+mn-cs"/>
                        </a:rPr>
                        <a:t>2</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b="1" i="0" kern="1200" dirty="0">
                          <a:solidFill>
                            <a:schemeClr val="lt1"/>
                          </a:solidFill>
                          <a:latin typeface="+mn-lt"/>
                          <a:ea typeface="+mn-ea"/>
                          <a:cs typeface="+mn-cs"/>
                        </a:rPr>
                        <a:t>Recurrent Implantation Failure: The Role of the </a:t>
                      </a:r>
                      <a:r>
                        <a:rPr kumimoji="0" lang="en-IN" b="1" i="0" kern="1200" dirty="0" err="1">
                          <a:solidFill>
                            <a:schemeClr val="lt1"/>
                          </a:solidFill>
                          <a:latin typeface="+mn-lt"/>
                          <a:ea typeface="+mn-ea"/>
                          <a:cs typeface="+mn-cs"/>
                        </a:rPr>
                        <a:t>Endometrium</a:t>
                      </a:r>
                      <a:endParaRPr kumimoji="0" lang="en-IN" b="1" i="0" kern="1200" dirty="0">
                        <a:solidFill>
                          <a:schemeClr val="lt1"/>
                        </a:solidFill>
                        <a:latin typeface="+mn-lt"/>
                        <a:ea typeface="+mn-ea"/>
                        <a:cs typeface="+mn-cs"/>
                      </a:endParaRPr>
                    </a:p>
                    <a:p>
                      <a:endParaRPr lang="en-US" dirty="0"/>
                    </a:p>
                    <a:p>
                      <a:endParaRPr lang="en-US" dirty="0"/>
                    </a:p>
                    <a:p>
                      <a:r>
                        <a:rPr lang="en-US" dirty="0"/>
                        <a:t>Medium</a:t>
                      </a:r>
                      <a:r>
                        <a:rPr lang="en-US" baseline="0" dirty="0"/>
                        <a:t> level of evidence</a:t>
                      </a:r>
                      <a:endParaRPr lang="en-IN" dirty="0"/>
                    </a:p>
                  </a:txBody>
                  <a:tcPr/>
                </a:tc>
                <a:tc>
                  <a:txBody>
                    <a:bodyPr/>
                    <a:lstStyle/>
                    <a:p>
                      <a:r>
                        <a:rPr kumimoji="0" lang="en-IN" sz="1400" b="0" i="0" kern="1200" dirty="0">
                          <a:solidFill>
                            <a:schemeClr val="lt1"/>
                          </a:solidFill>
                          <a:latin typeface="+mn-lt"/>
                          <a:ea typeface="+mn-ea"/>
                          <a:cs typeface="+mn-cs"/>
                        </a:rPr>
                        <a:t>The most important and discussed ones in the literature are maternal age, the causes of infertility, the ovarian response to stimulation, the influence of the male factor and sperm quality, embryo quality and the various uterine pathologies. Some couples fail repeatedly after transferring good quality embryos without any obvious reason and this becomes a major continuing problem after IVF/ICSI procedures.</a:t>
                      </a:r>
                      <a:endParaRPr lang="en-IN" sz="1400" dirty="0"/>
                    </a:p>
                  </a:txBody>
                  <a:tcPr/>
                </a:tc>
                <a:tc>
                  <a:txBody>
                    <a:bodyPr/>
                    <a:lstStyle/>
                    <a:p>
                      <a:r>
                        <a:rPr kumimoji="0" lang="en-IN" b="0" i="0" kern="1200" dirty="0">
                          <a:solidFill>
                            <a:schemeClr val="lt1"/>
                          </a:solidFill>
                          <a:latin typeface="+mn-lt"/>
                          <a:ea typeface="+mn-ea"/>
                          <a:cs typeface="+mn-cs"/>
                        </a:rPr>
                        <a:t>It </a:t>
                      </a:r>
                      <a:r>
                        <a:rPr kumimoji="0" lang="en-IN" sz="1600" b="0" i="0" kern="1200" dirty="0">
                          <a:solidFill>
                            <a:schemeClr val="lt1"/>
                          </a:solidFill>
                          <a:latin typeface="+mn-lt"/>
                          <a:ea typeface="+mn-ea"/>
                          <a:cs typeface="+mn-cs"/>
                        </a:rPr>
                        <a:t>can be speculated that in these couples, insufficiency of the </a:t>
                      </a:r>
                      <a:r>
                        <a:rPr kumimoji="0" lang="en-IN" sz="1600" b="0" i="0" kern="1200" dirty="0" err="1">
                          <a:solidFill>
                            <a:schemeClr val="lt1"/>
                          </a:solidFill>
                          <a:latin typeface="+mn-lt"/>
                          <a:ea typeface="+mn-ea"/>
                          <a:cs typeface="+mn-cs"/>
                        </a:rPr>
                        <a:t>endometrium</a:t>
                      </a:r>
                      <a:r>
                        <a:rPr kumimoji="0" lang="en-IN" sz="1600" b="0" i="0" kern="1200" dirty="0">
                          <a:solidFill>
                            <a:schemeClr val="lt1"/>
                          </a:solidFill>
                          <a:latin typeface="+mn-lt"/>
                          <a:ea typeface="+mn-ea"/>
                          <a:cs typeface="+mn-cs"/>
                        </a:rPr>
                        <a:t> might be a possible reason for implantation failure. This review article summarized current literature describing the consecutive </a:t>
                      </a:r>
                      <a:r>
                        <a:rPr kumimoji="0" lang="en-IN" sz="1600" b="0" i="0" kern="1200" dirty="0" err="1">
                          <a:solidFill>
                            <a:schemeClr val="lt1"/>
                          </a:solidFill>
                          <a:latin typeface="+mn-lt"/>
                          <a:ea typeface="+mn-ea"/>
                          <a:cs typeface="+mn-cs"/>
                        </a:rPr>
                        <a:t>endomertial</a:t>
                      </a:r>
                      <a:r>
                        <a:rPr kumimoji="0" lang="en-IN" sz="1600" b="0" i="0" kern="1200" dirty="0">
                          <a:solidFill>
                            <a:schemeClr val="lt1"/>
                          </a:solidFill>
                          <a:latin typeface="+mn-lt"/>
                          <a:ea typeface="+mn-ea"/>
                          <a:cs typeface="+mn-cs"/>
                        </a:rPr>
                        <a:t> procedures involved in successful embryo implantation.</a:t>
                      </a:r>
                      <a:r>
                        <a:rPr kumimoji="0" lang="en-IN" b="0" i="0" kern="1200" dirty="0">
                          <a:solidFill>
                            <a:schemeClr val="lt1"/>
                          </a:solidFill>
                          <a:latin typeface="+mn-lt"/>
                          <a:ea typeface="+mn-ea"/>
                          <a:cs typeface="+mn-cs"/>
                        </a:rPr>
                        <a:t> </a:t>
                      </a:r>
                      <a:endParaRPr lang="en-IN" dirty="0"/>
                    </a:p>
                  </a:txBody>
                  <a:tcPr/>
                </a:tc>
                <a:tc>
                  <a:txBody>
                    <a:bodyPr/>
                    <a:lstStyle/>
                    <a:p>
                      <a:r>
                        <a:rPr kumimoji="0" lang="en-IN" b="0" i="0" kern="1200">
                          <a:solidFill>
                            <a:schemeClr val="lt1"/>
                          </a:solidFill>
                          <a:latin typeface="+mn-lt"/>
                          <a:ea typeface="+mn-ea"/>
                          <a:cs typeface="+mn-cs"/>
                        </a:rPr>
                        <a:t> It is believed that efforts to align criteria for definition of recurrent implantation failure (RIF) and attempts to classify different RIF types would develop guidelines for treatment procedures which would result in an increase in patients’ opportunities to conceive.</a:t>
                      </a:r>
                      <a:endParaRPr lang="en-IN"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724400" y="152400"/>
            <a:ext cx="4419600" cy="914400"/>
          </a:xfrm>
        </p:spPr>
        <p:txBody>
          <a:bodyPr rtlCol="0">
            <a:normAutofit fontScale="90000"/>
          </a:bodyPr>
          <a:lstStyle/>
          <a:p>
            <a:pPr eaLnBrk="1" fontAlgn="auto" hangingPunct="1">
              <a:spcAft>
                <a:spcPts val="0"/>
              </a:spcAft>
              <a:defRPr/>
            </a:pPr>
            <a:r>
              <a:rPr lang="en-US" dirty="0">
                <a:solidFill>
                  <a:srgbClr val="000000"/>
                </a:solidFill>
              </a:rPr>
              <a:t>Cleavage of Zygote</a:t>
            </a:r>
          </a:p>
        </p:txBody>
      </p:sp>
      <p:sp>
        <p:nvSpPr>
          <p:cNvPr id="59395" name="Rectangle 3"/>
          <p:cNvSpPr>
            <a:spLocks noGrp="1" noChangeArrowheads="1"/>
          </p:cNvSpPr>
          <p:nvPr>
            <p:ph idx="1"/>
          </p:nvPr>
        </p:nvSpPr>
        <p:spPr>
          <a:xfrm>
            <a:off x="0" y="381000"/>
            <a:ext cx="4724400" cy="6324600"/>
          </a:xfrm>
        </p:spPr>
        <p:txBody>
          <a:bodyPr rtlCol="0">
            <a:normAutofit fontScale="92500" lnSpcReduction="20000"/>
          </a:bodyPr>
          <a:lstStyle/>
          <a:p>
            <a:pPr eaLnBrk="1" fontAlgn="auto" hangingPunct="1">
              <a:spcAft>
                <a:spcPts val="0"/>
              </a:spcAft>
              <a:buFontTx/>
              <a:buChar char="•"/>
              <a:defRPr/>
            </a:pPr>
            <a:r>
              <a:rPr lang="en-US" sz="2800" dirty="0">
                <a:solidFill>
                  <a:srgbClr val="000000"/>
                </a:solidFill>
              </a:rPr>
              <a:t>Begins about 30 hrs after fertilization</a:t>
            </a:r>
          </a:p>
          <a:p>
            <a:pPr eaLnBrk="1" fontAlgn="auto" hangingPunct="1">
              <a:spcAft>
                <a:spcPts val="0"/>
              </a:spcAft>
              <a:buFontTx/>
              <a:buChar char="•"/>
              <a:defRPr/>
            </a:pPr>
            <a:endParaRPr lang="en-US" sz="2800" dirty="0">
              <a:solidFill>
                <a:srgbClr val="000000"/>
              </a:solidFill>
            </a:endParaRPr>
          </a:p>
          <a:p>
            <a:pPr eaLnBrk="1" fontAlgn="auto" hangingPunct="1">
              <a:spcAft>
                <a:spcPts val="0"/>
              </a:spcAft>
              <a:buFontTx/>
              <a:buChar char="•"/>
              <a:defRPr/>
            </a:pPr>
            <a:r>
              <a:rPr lang="en-US" sz="2800" dirty="0">
                <a:solidFill>
                  <a:srgbClr val="000000"/>
                </a:solidFill>
              </a:rPr>
              <a:t>Zygote divides first into 2 then 4 then 8 &amp; 16 cells</a:t>
            </a:r>
          </a:p>
          <a:p>
            <a:pPr eaLnBrk="1" fontAlgn="auto" hangingPunct="1">
              <a:spcAft>
                <a:spcPts val="0"/>
              </a:spcAft>
              <a:buFontTx/>
              <a:buNone/>
              <a:defRPr/>
            </a:pPr>
            <a:endParaRPr lang="en-US" sz="2800" dirty="0">
              <a:solidFill>
                <a:srgbClr val="000000"/>
              </a:solidFill>
            </a:endParaRPr>
          </a:p>
          <a:p>
            <a:pPr eaLnBrk="1" fontAlgn="auto" hangingPunct="1">
              <a:spcAft>
                <a:spcPts val="0"/>
              </a:spcAft>
              <a:buFontTx/>
              <a:buChar char="•"/>
              <a:defRPr/>
            </a:pPr>
            <a:r>
              <a:rPr lang="en-US" sz="2800" dirty="0">
                <a:solidFill>
                  <a:srgbClr val="000000"/>
                </a:solidFill>
              </a:rPr>
              <a:t>Zygote is within the thick zona pellucida during cleavage</a:t>
            </a:r>
          </a:p>
          <a:p>
            <a:pPr eaLnBrk="1" fontAlgn="auto" hangingPunct="1">
              <a:spcAft>
                <a:spcPts val="0"/>
              </a:spcAft>
              <a:buFontTx/>
              <a:buChar char="•"/>
              <a:defRPr/>
            </a:pPr>
            <a:endParaRPr lang="en-US" sz="2800" dirty="0">
              <a:solidFill>
                <a:srgbClr val="000000"/>
              </a:solidFill>
            </a:endParaRPr>
          </a:p>
          <a:p>
            <a:pPr eaLnBrk="1" fontAlgn="auto" hangingPunct="1">
              <a:spcAft>
                <a:spcPts val="0"/>
              </a:spcAft>
              <a:buFontTx/>
              <a:buChar char="•"/>
              <a:defRPr/>
            </a:pPr>
            <a:r>
              <a:rPr lang="en-US" sz="2800" dirty="0">
                <a:solidFill>
                  <a:srgbClr val="000000"/>
                </a:solidFill>
              </a:rPr>
              <a:t>Zygote migrates in the uterine tube from its lateral end to its medial end.</a:t>
            </a:r>
          </a:p>
          <a:p>
            <a:pPr eaLnBrk="1" fontAlgn="auto" hangingPunct="1">
              <a:spcAft>
                <a:spcPts val="0"/>
              </a:spcAft>
              <a:buFontTx/>
              <a:buChar char="•"/>
              <a:defRPr/>
            </a:pPr>
            <a:endParaRPr lang="en-US" sz="2800" dirty="0">
              <a:solidFill>
                <a:srgbClr val="000000"/>
              </a:solidFill>
            </a:endParaRPr>
          </a:p>
          <a:p>
            <a:pPr eaLnBrk="1" fontAlgn="auto" hangingPunct="1">
              <a:spcAft>
                <a:spcPts val="0"/>
              </a:spcAft>
              <a:buFontTx/>
              <a:buChar char="•"/>
              <a:defRPr/>
            </a:pPr>
            <a:r>
              <a:rPr lang="en-US" sz="2800" dirty="0">
                <a:solidFill>
                  <a:srgbClr val="000000"/>
                </a:solidFill>
              </a:rPr>
              <a:t>Zona pellucida is translucent under light microscope</a:t>
            </a:r>
          </a:p>
          <a:p>
            <a:pPr eaLnBrk="1" fontAlgn="auto" hangingPunct="1">
              <a:spcAft>
                <a:spcPts val="0"/>
              </a:spcAft>
              <a:buFontTx/>
              <a:buChar char="•"/>
              <a:defRPr/>
            </a:pPr>
            <a:endParaRPr lang="en-US" sz="2800" dirty="0">
              <a:solidFill>
                <a:srgbClr val="000000"/>
              </a:solidFill>
            </a:endParaRPr>
          </a:p>
        </p:txBody>
      </p:sp>
      <p:pic>
        <p:nvPicPr>
          <p:cNvPr id="4" name="Picture 4" descr="11"/>
          <p:cNvPicPr>
            <a:picLocks noChangeAspect="1" noChangeArrowheads="1"/>
          </p:cNvPicPr>
          <p:nvPr/>
        </p:nvPicPr>
        <p:blipFill>
          <a:blip r:embed="rId3" cstate="print"/>
          <a:srcRect/>
          <a:stretch>
            <a:fillRect/>
          </a:stretch>
        </p:blipFill>
        <p:spPr bwMode="auto">
          <a:xfrm>
            <a:off x="4724400" y="1143000"/>
            <a:ext cx="4114800"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ipe(down)">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9395">
                                            <p:txEl>
                                              <p:pRg st="0" end="0"/>
                                            </p:txEl>
                                          </p:spTgt>
                                        </p:tgtEl>
                                        <p:attrNameLst>
                                          <p:attrName>style.visibility</p:attrName>
                                        </p:attrNameLst>
                                      </p:cBhvr>
                                      <p:to>
                                        <p:strVal val="visible"/>
                                      </p:to>
                                    </p:set>
                                    <p:anim calcmode="lin" valueType="num">
                                      <p:cBhvr additive="base">
                                        <p:cTn id="1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9395">
                                            <p:txEl>
                                              <p:pRg st="2" end="2"/>
                                            </p:txEl>
                                          </p:spTgt>
                                        </p:tgtEl>
                                        <p:attrNameLst>
                                          <p:attrName>style.visibility</p:attrName>
                                        </p:attrNameLst>
                                      </p:cBhvr>
                                      <p:to>
                                        <p:strVal val="visible"/>
                                      </p:to>
                                    </p:set>
                                    <p:anim calcmode="lin" valueType="num">
                                      <p:cBhvr additive="base">
                                        <p:cTn id="23"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9395">
                                            <p:txEl>
                                              <p:pRg st="4" end="4"/>
                                            </p:txEl>
                                          </p:spTgt>
                                        </p:tgtEl>
                                        <p:attrNameLst>
                                          <p:attrName>style.visibility</p:attrName>
                                        </p:attrNameLst>
                                      </p:cBhvr>
                                      <p:to>
                                        <p:strVal val="visible"/>
                                      </p:to>
                                    </p:set>
                                    <p:anim calcmode="lin" valueType="num">
                                      <p:cBhvr additive="base">
                                        <p:cTn id="29"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9395">
                                            <p:txEl>
                                              <p:pRg st="6" end="6"/>
                                            </p:txEl>
                                          </p:spTgt>
                                        </p:tgtEl>
                                        <p:attrNameLst>
                                          <p:attrName>style.visibility</p:attrName>
                                        </p:attrNameLst>
                                      </p:cBhvr>
                                      <p:to>
                                        <p:strVal val="visible"/>
                                      </p:to>
                                    </p:set>
                                    <p:anim calcmode="lin" valueType="num">
                                      <p:cBhvr additive="base">
                                        <p:cTn id="35"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9395">
                                            <p:txEl>
                                              <p:pRg st="8" end="8"/>
                                            </p:txEl>
                                          </p:spTgt>
                                        </p:tgtEl>
                                        <p:attrNameLst>
                                          <p:attrName>style.visibility</p:attrName>
                                        </p:attrNameLst>
                                      </p:cBhvr>
                                      <p:to>
                                        <p:strVal val="visible"/>
                                      </p:to>
                                    </p:set>
                                    <p:anim calcmode="lin" valueType="num">
                                      <p:cBhvr additive="base">
                                        <p:cTn id="41" dur="5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93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idx="1"/>
          </p:nvPr>
        </p:nvSpPr>
        <p:spPr>
          <a:xfrm>
            <a:off x="228600" y="381000"/>
            <a:ext cx="8305800" cy="6172200"/>
          </a:xfrm>
        </p:spPr>
        <p:txBody>
          <a:bodyPr/>
          <a:lstStyle/>
          <a:p>
            <a:pPr eaLnBrk="1" hangingPunct="1">
              <a:lnSpc>
                <a:spcPct val="90000"/>
              </a:lnSpc>
            </a:pPr>
            <a:r>
              <a:rPr lang="en-US" sz="2800" b="1" i="1" u="sng">
                <a:solidFill>
                  <a:srgbClr val="000000"/>
                </a:solidFill>
              </a:rPr>
              <a:t>Definition of implantation:</a:t>
            </a:r>
          </a:p>
          <a:p>
            <a:pPr eaLnBrk="1" hangingPunct="1">
              <a:lnSpc>
                <a:spcPct val="90000"/>
              </a:lnSpc>
            </a:pPr>
            <a:r>
              <a:rPr lang="en-US">
                <a:solidFill>
                  <a:srgbClr val="000000"/>
                </a:solidFill>
              </a:rPr>
              <a:t>It is the process by which the Blastocyst penetrates the superficial (Compact) layer of the endometrium of the uterus.</a:t>
            </a:r>
          </a:p>
          <a:p>
            <a:pPr eaLnBrk="1" hangingPunct="1">
              <a:lnSpc>
                <a:spcPct val="90000"/>
              </a:lnSpc>
            </a:pPr>
            <a:r>
              <a:rPr lang="en-US" b="1" i="1" u="sng">
                <a:solidFill>
                  <a:srgbClr val="000000"/>
                </a:solidFill>
              </a:rPr>
              <a:t>Site:</a:t>
            </a:r>
          </a:p>
          <a:p>
            <a:pPr eaLnBrk="1" hangingPunct="1">
              <a:lnSpc>
                <a:spcPct val="90000"/>
              </a:lnSpc>
            </a:pPr>
            <a:r>
              <a:rPr lang="en-US">
                <a:solidFill>
                  <a:srgbClr val="000000"/>
                </a:solidFill>
              </a:rPr>
              <a:t>The normal site of implantation is the posterior wall of uterus near the fundus. </a:t>
            </a:r>
          </a:p>
          <a:p>
            <a:pPr eaLnBrk="1" hangingPunct="1">
              <a:lnSpc>
                <a:spcPct val="90000"/>
              </a:lnSpc>
            </a:pPr>
            <a:r>
              <a:rPr lang="en-US" b="1" i="1" u="sng">
                <a:solidFill>
                  <a:srgbClr val="000000"/>
                </a:solidFill>
              </a:rPr>
              <a:t>Time:</a:t>
            </a:r>
            <a:r>
              <a:rPr lang="en-US">
                <a:solidFill>
                  <a:srgbClr val="000000"/>
                </a:solidFill>
              </a:rPr>
              <a:t> </a:t>
            </a:r>
          </a:p>
          <a:p>
            <a:pPr eaLnBrk="1" hangingPunct="1">
              <a:lnSpc>
                <a:spcPct val="90000"/>
              </a:lnSpc>
            </a:pPr>
            <a:r>
              <a:rPr lang="en-US">
                <a:solidFill>
                  <a:srgbClr val="000000"/>
                </a:solidFill>
              </a:rPr>
              <a:t>It begins about the 6</a:t>
            </a:r>
            <a:r>
              <a:rPr lang="en-US" baseline="30000">
                <a:solidFill>
                  <a:srgbClr val="000000"/>
                </a:solidFill>
              </a:rPr>
              <a:t>th</a:t>
            </a:r>
            <a:r>
              <a:rPr lang="en-US">
                <a:solidFill>
                  <a:srgbClr val="000000"/>
                </a:solidFill>
              </a:rPr>
              <a:t> day after fertilization.</a:t>
            </a:r>
          </a:p>
          <a:p>
            <a:pPr eaLnBrk="1" hangingPunct="1">
              <a:lnSpc>
                <a:spcPct val="90000"/>
              </a:lnSpc>
            </a:pPr>
            <a:r>
              <a:rPr lang="en-US">
                <a:solidFill>
                  <a:srgbClr val="000000"/>
                </a:solidFill>
              </a:rPr>
              <a:t>It is completed by the 11th or 12th day.</a:t>
            </a:r>
          </a:p>
          <a:p>
            <a:pPr eaLnBrk="1" hangingPunct="1">
              <a:lnSpc>
                <a:spcPct val="90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idx="1"/>
          </p:nvPr>
        </p:nvSpPr>
        <p:spPr>
          <a:xfrm>
            <a:off x="152400" y="304800"/>
            <a:ext cx="8991600" cy="6054725"/>
          </a:xfrm>
        </p:spPr>
        <p:txBody>
          <a:bodyPr/>
          <a:lstStyle/>
          <a:p>
            <a:pPr eaLnBrk="1" hangingPunct="1">
              <a:lnSpc>
                <a:spcPct val="80000"/>
              </a:lnSpc>
            </a:pPr>
            <a:r>
              <a:rPr lang="en-US" sz="2800" i="1" u="sng"/>
              <a:t>Mechanism:</a:t>
            </a:r>
          </a:p>
          <a:p>
            <a:pPr eaLnBrk="1" hangingPunct="1">
              <a:lnSpc>
                <a:spcPct val="80000"/>
              </a:lnSpc>
            </a:pPr>
            <a:r>
              <a:rPr lang="en-US" sz="2800"/>
              <a:t>The Morula reaches the uterine cavity by the 4</a:t>
            </a:r>
            <a:r>
              <a:rPr lang="en-US" sz="2800" baseline="30000"/>
              <a:t>th</a:t>
            </a:r>
            <a:r>
              <a:rPr lang="en-US" sz="2800"/>
              <a:t> day after fertilization, &amp; remains free for one or two days</a:t>
            </a:r>
          </a:p>
          <a:p>
            <a:pPr eaLnBrk="1" hangingPunct="1">
              <a:lnSpc>
                <a:spcPct val="80000"/>
              </a:lnSpc>
              <a:buFont typeface="Wingdings" pitchFamily="2" charset="2"/>
              <a:buNone/>
            </a:pPr>
            <a:r>
              <a:rPr lang="en-US">
                <a:solidFill>
                  <a:srgbClr val="000000"/>
                </a:solidFill>
              </a:rPr>
              <a:t>   </a:t>
            </a:r>
            <a:r>
              <a:rPr lang="en-US" sz="2800"/>
              <a:t>Fluid passes from uterine cavity to the Morula through the zona pellucida.</a:t>
            </a:r>
          </a:p>
          <a:p>
            <a:pPr eaLnBrk="1" hangingPunct="1">
              <a:lnSpc>
                <a:spcPct val="80000"/>
              </a:lnSpc>
            </a:pPr>
            <a:r>
              <a:rPr lang="en-US" sz="2800"/>
              <a:t>Now the Morula is called </a:t>
            </a:r>
            <a:r>
              <a:rPr lang="en-US" sz="2800" b="1" i="1" u="sng">
                <a:solidFill>
                  <a:srgbClr val="000000"/>
                </a:solidFill>
              </a:rPr>
              <a:t>Blastocyst</a:t>
            </a:r>
            <a:r>
              <a:rPr lang="en-US" sz="2800"/>
              <a:t>, its cavity is called blastocystic cavity, its cells divided into Embryoblast &amp; Trophoblast.</a:t>
            </a:r>
          </a:p>
          <a:p>
            <a:pPr eaLnBrk="1" hangingPunct="1">
              <a:lnSpc>
                <a:spcPct val="80000"/>
              </a:lnSpc>
            </a:pPr>
            <a:endParaRPr lang="en-US" sz="2800"/>
          </a:p>
          <a:p>
            <a:pPr eaLnBrk="1" hangingPunct="1">
              <a:lnSpc>
                <a:spcPct val="80000"/>
              </a:lnSpc>
            </a:pPr>
            <a:endParaRPr lang="en-US" sz="2800"/>
          </a:p>
          <a:p>
            <a:pPr eaLnBrk="1" hangingPunct="1">
              <a:lnSpc>
                <a:spcPct val="80000"/>
              </a:lnSpc>
            </a:pPr>
            <a:endParaRPr lang="en-US" sz="2800"/>
          </a:p>
          <a:p>
            <a:pPr eaLnBrk="1" hangingPunct="1">
              <a:lnSpc>
                <a:spcPct val="80000"/>
              </a:lnSpc>
            </a:pPr>
            <a:endParaRPr lang="en-US" sz="2800"/>
          </a:p>
        </p:txBody>
      </p:sp>
      <p:pic>
        <p:nvPicPr>
          <p:cNvPr id="3" name="Picture 4" descr="sp17_002"/>
          <p:cNvPicPr>
            <a:picLocks noChangeAspect="1" noChangeArrowheads="1"/>
          </p:cNvPicPr>
          <p:nvPr/>
        </p:nvPicPr>
        <p:blipFill>
          <a:blip r:embed="rId3" cstate="print"/>
          <a:srcRect/>
          <a:stretch>
            <a:fillRect/>
          </a:stretch>
        </p:blipFill>
        <p:spPr bwMode="auto">
          <a:xfrm>
            <a:off x="762000" y="3429000"/>
            <a:ext cx="76200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p:cTn id="13" dur="1000" fill="hold"/>
                                        <p:tgtEl>
                                          <p:spTgt spid="819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819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8195">
                                            <p:txEl>
                                              <p:pRg st="1" end="1"/>
                                            </p:txEl>
                                          </p:spTgt>
                                        </p:tgtEl>
                                        <p:attrNameLst>
                                          <p:attrName>style.visibility</p:attrName>
                                        </p:attrNameLst>
                                      </p:cBhvr>
                                      <p:to>
                                        <p:strVal val="visible"/>
                                      </p:to>
                                    </p:set>
                                    <p:anim calcmode="lin" valueType="num">
                                      <p:cBhvr>
                                        <p:cTn id="20" dur="1000" fill="hold"/>
                                        <p:tgtEl>
                                          <p:spTgt spid="8195">
                                            <p:txEl>
                                              <p:pRg st="1" end="1"/>
                                            </p:txEl>
                                          </p:spTgt>
                                        </p:tgtEl>
                                        <p:attrNameLst>
                                          <p:attrName>ppt_w</p:attrName>
                                        </p:attrNameLst>
                                      </p:cBhvr>
                                      <p:tavLst>
                                        <p:tav tm="0">
                                          <p:val>
                                            <p:strVal val="#ppt_w+.3"/>
                                          </p:val>
                                        </p:tav>
                                        <p:tav tm="100000">
                                          <p:val>
                                            <p:strVal val="#ppt_w"/>
                                          </p:val>
                                        </p:tav>
                                      </p:tavLst>
                                    </p:anim>
                                    <p:anim calcmode="lin" valueType="num">
                                      <p:cBhvr>
                                        <p:cTn id="21"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819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8195">
                                            <p:txEl>
                                              <p:pRg st="2" end="2"/>
                                            </p:txEl>
                                          </p:spTgt>
                                        </p:tgtEl>
                                        <p:attrNameLst>
                                          <p:attrName>style.visibility</p:attrName>
                                        </p:attrNameLst>
                                      </p:cBhvr>
                                      <p:to>
                                        <p:strVal val="visible"/>
                                      </p:to>
                                    </p:set>
                                    <p:anim calcmode="lin" valueType="num">
                                      <p:cBhvr>
                                        <p:cTn id="27" dur="1000" fill="hold"/>
                                        <p:tgtEl>
                                          <p:spTgt spid="8195">
                                            <p:txEl>
                                              <p:pRg st="2" end="2"/>
                                            </p:txEl>
                                          </p:spTgt>
                                        </p:tgtEl>
                                        <p:attrNameLst>
                                          <p:attrName>ppt_w</p:attrName>
                                        </p:attrNameLst>
                                      </p:cBhvr>
                                      <p:tavLst>
                                        <p:tav tm="0">
                                          <p:val>
                                            <p:strVal val="#ppt_w+.3"/>
                                          </p:val>
                                        </p:tav>
                                        <p:tav tm="100000">
                                          <p:val>
                                            <p:strVal val="#ppt_w"/>
                                          </p:val>
                                        </p:tav>
                                      </p:tavLst>
                                    </p:anim>
                                    <p:anim calcmode="lin" valueType="num">
                                      <p:cBhvr>
                                        <p:cTn id="28"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819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8195">
                                            <p:txEl>
                                              <p:pRg st="3" end="3"/>
                                            </p:txEl>
                                          </p:spTgt>
                                        </p:tgtEl>
                                        <p:attrNameLst>
                                          <p:attrName>style.visibility</p:attrName>
                                        </p:attrNameLst>
                                      </p:cBhvr>
                                      <p:to>
                                        <p:strVal val="visible"/>
                                      </p:to>
                                    </p:set>
                                    <p:anim calcmode="lin" valueType="num">
                                      <p:cBhvr>
                                        <p:cTn id="34" dur="1000" fill="hold"/>
                                        <p:tgtEl>
                                          <p:spTgt spid="8195">
                                            <p:txEl>
                                              <p:pRg st="3" end="3"/>
                                            </p:txEl>
                                          </p:spTgt>
                                        </p:tgtEl>
                                        <p:attrNameLst>
                                          <p:attrName>ppt_w</p:attrName>
                                        </p:attrNameLst>
                                      </p:cBhvr>
                                      <p:tavLst>
                                        <p:tav tm="0">
                                          <p:val>
                                            <p:strVal val="#ppt_w+.3"/>
                                          </p:val>
                                        </p:tav>
                                        <p:tav tm="100000">
                                          <p:val>
                                            <p:strVal val="#ppt_w"/>
                                          </p:val>
                                        </p:tav>
                                      </p:tavLst>
                                    </p:anim>
                                    <p:anim calcmode="lin" valueType="num">
                                      <p:cBhvr>
                                        <p:cTn id="35" dur="1000" fill="hold"/>
                                        <p:tgtEl>
                                          <p:spTgt spid="8195">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Rot="1" noChangeArrowheads="1"/>
          </p:cNvSpPr>
          <p:nvPr>
            <p:ph idx="1"/>
          </p:nvPr>
        </p:nvSpPr>
        <p:spPr>
          <a:xfrm>
            <a:off x="0" y="304800"/>
            <a:ext cx="9144000" cy="6248400"/>
          </a:xfrm>
        </p:spPr>
        <p:txBody>
          <a:bodyPr/>
          <a:lstStyle/>
          <a:p>
            <a:pPr eaLnBrk="1" hangingPunct="1"/>
            <a:r>
              <a:rPr lang="en-US" sz="2800" i="1"/>
              <a:t>The embryoblast</a:t>
            </a:r>
            <a:r>
              <a:rPr lang="en-US" sz="2800"/>
              <a:t> projects into the blastocystic cavity, while the trophoblast forms the wall of the blastocyst.</a:t>
            </a:r>
          </a:p>
          <a:p>
            <a:pPr eaLnBrk="1" hangingPunct="1"/>
            <a:r>
              <a:rPr lang="en-US" sz="2800"/>
              <a:t>Zona pellucida degenerates &amp; disappears by the 5</a:t>
            </a:r>
            <a:r>
              <a:rPr lang="en-US" sz="2800" baseline="30000"/>
              <a:t>th</a:t>
            </a:r>
            <a:r>
              <a:rPr lang="en-US" sz="2800"/>
              <a:t> day to allows the blastocyst to increase in size and  penetrates the endometrium.</a:t>
            </a:r>
          </a:p>
          <a:p>
            <a:pPr eaLnBrk="1" hangingPunct="1">
              <a:buFont typeface="Wingdings" pitchFamily="2" charset="2"/>
              <a:buNone/>
            </a:pPr>
            <a:r>
              <a:rPr lang="en-US" sz="2400"/>
              <a:t>    </a:t>
            </a:r>
            <a:r>
              <a:rPr lang="en-US" sz="2800"/>
              <a:t>By 6</a:t>
            </a:r>
            <a:r>
              <a:rPr lang="en-US" sz="2800" baseline="30000"/>
              <a:t>th</a:t>
            </a:r>
            <a:r>
              <a:rPr lang="en-US" sz="2800"/>
              <a:t> day the blastocyst adheres to the endometrium</a:t>
            </a:r>
          </a:p>
          <a:p>
            <a:pPr eaLnBrk="1" hangingPunct="1"/>
            <a:r>
              <a:rPr lang="en-US" sz="2800"/>
              <a:t>By 7</a:t>
            </a:r>
            <a:r>
              <a:rPr lang="en-US" sz="2800" baseline="30000"/>
              <a:t>th</a:t>
            </a:r>
            <a:r>
              <a:rPr lang="en-US" sz="2800"/>
              <a:t> day, </a:t>
            </a:r>
            <a:r>
              <a:rPr lang="en-US" sz="2800" u="sng"/>
              <a:t>T</a:t>
            </a:r>
            <a:r>
              <a:rPr lang="en-US" sz="2800" i="1" u="sng"/>
              <a:t>rophoblast</a:t>
            </a:r>
            <a:r>
              <a:rPr lang="en-US" sz="2800" b="1" i="1" u="sng"/>
              <a:t> </a:t>
            </a:r>
            <a:r>
              <a:rPr lang="en-US" sz="2800" u="sng"/>
              <a:t>differentiated into 2 layers:</a:t>
            </a:r>
          </a:p>
          <a:p>
            <a:pPr eaLnBrk="1" hangingPunct="1">
              <a:buFont typeface="Wingdings" pitchFamily="2" charset="2"/>
              <a:buNone/>
            </a:pPr>
            <a:r>
              <a:rPr lang="en-US" sz="2800"/>
              <a:t>    </a:t>
            </a:r>
            <a:r>
              <a:rPr lang="en-US" sz="2800" u="sng"/>
              <a:t>Cytotrophblast</a:t>
            </a:r>
            <a:r>
              <a:rPr lang="en-US" sz="2800"/>
              <a:t>, inner layer, mitotically active.</a:t>
            </a:r>
          </a:p>
          <a:p>
            <a:pPr eaLnBrk="1" hangingPunct="1">
              <a:buFont typeface="Wingdings" pitchFamily="2" charset="2"/>
              <a:buNone/>
            </a:pPr>
            <a:r>
              <a:rPr lang="en-US" sz="2800"/>
              <a:t>    </a:t>
            </a:r>
            <a:r>
              <a:rPr lang="en-US" sz="2800" u="sng"/>
              <a:t>Syncytiotrophoblast </a:t>
            </a:r>
            <a:r>
              <a:rPr lang="en-US" sz="2800"/>
              <a:t>(outer multinucleated mass, with </a:t>
            </a:r>
            <a:r>
              <a:rPr lang="en-US" sz="2800" i="1" u="sng"/>
              <a:t>indistinct</a:t>
            </a:r>
            <a:r>
              <a:rPr lang="en-US" sz="2800"/>
              <a:t> cell boundary.</a:t>
            </a:r>
          </a:p>
          <a:p>
            <a:pPr eaLnBrk="1" hangingPunct="1">
              <a:buFont typeface="Wingdings" pitchFamily="2" charset="2"/>
              <a:buNone/>
            </a:pPr>
            <a:r>
              <a:rPr lang="en-US" sz="2800"/>
              <a:t>    By 8</a:t>
            </a:r>
            <a:r>
              <a:rPr lang="en-US" sz="2800" baseline="30000"/>
              <a:t>th</a:t>
            </a:r>
            <a:r>
              <a:rPr lang="en-US" sz="2800"/>
              <a:t> day the blastocyst is superficially embedded in the compact layer of the endometrium. </a:t>
            </a:r>
          </a:p>
          <a:p>
            <a:pPr eaLnBrk="1" hangingPunct="1"/>
            <a:endParaRPr lang="en-US" sz="2800"/>
          </a:p>
          <a:p>
            <a:pPr eaLnBrk="1" hangingPunct="1"/>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28600"/>
            <a:ext cx="8763000" cy="2997200"/>
          </a:xfrm>
          <a:prstGeom prst="rect">
            <a:avLst/>
          </a:prstGeom>
          <a:noFill/>
          <a:ln w="9525">
            <a:noFill/>
            <a:miter lim="800000"/>
            <a:headEnd/>
            <a:tailEnd/>
          </a:ln>
        </p:spPr>
        <p:txBody>
          <a:bodyPr>
            <a:spAutoFit/>
          </a:bodyPr>
          <a:lstStyle/>
          <a:p>
            <a:pPr>
              <a:lnSpc>
                <a:spcPct val="80000"/>
              </a:lnSpc>
            </a:pPr>
            <a:r>
              <a:rPr lang="en-US" sz="2400">
                <a:solidFill>
                  <a:srgbClr val="000000"/>
                </a:solidFill>
              </a:rPr>
              <a:t>By the 5</a:t>
            </a:r>
            <a:r>
              <a:rPr lang="en-US" sz="2400" baseline="30000">
                <a:solidFill>
                  <a:srgbClr val="000000"/>
                </a:solidFill>
              </a:rPr>
              <a:t>th</a:t>
            </a:r>
            <a:r>
              <a:rPr lang="en-US" sz="2400">
                <a:solidFill>
                  <a:srgbClr val="000000"/>
                </a:solidFill>
              </a:rPr>
              <a:t> day the Zona pellucida degenerates.</a:t>
            </a:r>
          </a:p>
          <a:p>
            <a:pPr>
              <a:lnSpc>
                <a:spcPct val="80000"/>
              </a:lnSpc>
            </a:pPr>
            <a:endParaRPr lang="en-US" sz="2400">
              <a:solidFill>
                <a:srgbClr val="000000"/>
              </a:solidFill>
            </a:endParaRPr>
          </a:p>
          <a:p>
            <a:pPr>
              <a:lnSpc>
                <a:spcPct val="80000"/>
              </a:lnSpc>
            </a:pPr>
            <a:r>
              <a:rPr lang="en-US" sz="2400">
                <a:solidFill>
                  <a:srgbClr val="000000"/>
                </a:solidFill>
              </a:rPr>
              <a:t>Blastocyst begins implantation by the 6</a:t>
            </a:r>
            <a:r>
              <a:rPr lang="en-US" sz="2400" baseline="30000">
                <a:solidFill>
                  <a:srgbClr val="000000"/>
                </a:solidFill>
              </a:rPr>
              <a:t>th</a:t>
            </a:r>
            <a:r>
              <a:rPr lang="en-US" sz="2400">
                <a:solidFill>
                  <a:srgbClr val="000000"/>
                </a:solidFill>
              </a:rPr>
              <a:t> day, (</a:t>
            </a:r>
            <a:r>
              <a:rPr lang="en-US" sz="2400" i="1" u="sng">
                <a:solidFill>
                  <a:srgbClr val="000000"/>
                </a:solidFill>
              </a:rPr>
              <a:t>20 day of a 28 day menstrual cycle</a:t>
            </a:r>
            <a:r>
              <a:rPr lang="en-US" sz="2400">
                <a:solidFill>
                  <a:srgbClr val="000000"/>
                </a:solidFill>
              </a:rPr>
              <a:t>).</a:t>
            </a:r>
          </a:p>
          <a:p>
            <a:pPr>
              <a:lnSpc>
                <a:spcPct val="80000"/>
              </a:lnSpc>
            </a:pPr>
            <a:endParaRPr lang="en-US" sz="2400">
              <a:solidFill>
                <a:srgbClr val="000000"/>
              </a:solidFill>
            </a:endParaRPr>
          </a:p>
          <a:p>
            <a:pPr>
              <a:lnSpc>
                <a:spcPct val="80000"/>
              </a:lnSpc>
            </a:pPr>
            <a:r>
              <a:rPr lang="en-US" sz="2400">
                <a:solidFill>
                  <a:srgbClr val="000000"/>
                </a:solidFill>
              </a:rPr>
              <a:t>Trophoblast cells penetrate the epithelium of the endometrium.</a:t>
            </a:r>
          </a:p>
          <a:p>
            <a:pPr>
              <a:lnSpc>
                <a:spcPct val="80000"/>
              </a:lnSpc>
            </a:pPr>
            <a:endParaRPr lang="en-US" sz="3200">
              <a:solidFill>
                <a:srgbClr val="000000"/>
              </a:solidFill>
            </a:endParaRPr>
          </a:p>
          <a:p>
            <a:pPr>
              <a:lnSpc>
                <a:spcPct val="80000"/>
              </a:lnSpc>
            </a:pPr>
            <a:r>
              <a:rPr lang="en-US" sz="2800">
                <a:solidFill>
                  <a:srgbClr val="000000"/>
                </a:solidFill>
              </a:rPr>
              <a:t>Penetration results from proteolytic enzymes (eg.COX-2)  produced </a:t>
            </a:r>
            <a:r>
              <a:rPr lang="en-US" sz="3200">
                <a:solidFill>
                  <a:srgbClr val="000000"/>
                </a:solidFill>
              </a:rPr>
              <a:t>by </a:t>
            </a:r>
            <a:r>
              <a:rPr lang="en-US" sz="3200"/>
              <a:t>trophoblast.</a:t>
            </a:r>
          </a:p>
        </p:txBody>
      </p:sp>
      <p:pic>
        <p:nvPicPr>
          <p:cNvPr id="5" name="Picture 4" descr="sp17_001"/>
          <p:cNvPicPr>
            <a:picLocks noChangeAspect="1" noChangeArrowheads="1"/>
          </p:cNvPicPr>
          <p:nvPr/>
        </p:nvPicPr>
        <p:blipFill>
          <a:blip r:embed="rId3" cstate="print"/>
          <a:srcRect/>
          <a:stretch>
            <a:fillRect/>
          </a:stretch>
        </p:blipFill>
        <p:spPr bwMode="auto">
          <a:xfrm>
            <a:off x="381000" y="3276600"/>
            <a:ext cx="79248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 calcmode="lin" valueType="num">
                                      <p:cBhvr additive="base">
                                        <p:cTn id="3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Rot="1" noChangeArrowheads="1"/>
          </p:cNvSpPr>
          <p:nvPr>
            <p:ph idx="1"/>
          </p:nvPr>
        </p:nvSpPr>
        <p:spPr>
          <a:xfrm>
            <a:off x="0" y="228600"/>
            <a:ext cx="4572000" cy="6324600"/>
          </a:xfrm>
        </p:spPr>
        <p:txBody>
          <a:bodyPr>
            <a:normAutofit fontScale="92500"/>
          </a:bodyPr>
          <a:lstStyle/>
          <a:p>
            <a:pPr eaLnBrk="1" hangingPunct="1">
              <a:lnSpc>
                <a:spcPct val="80000"/>
              </a:lnSpc>
            </a:pPr>
            <a:r>
              <a:rPr lang="en-US" sz="2800"/>
              <a:t>Blood-filled Lacunae appear in the  Syncytiotrophoblast</a:t>
            </a:r>
          </a:p>
          <a:p>
            <a:pPr eaLnBrk="1" hangingPunct="1">
              <a:lnSpc>
                <a:spcPct val="80000"/>
              </a:lnSpc>
              <a:buFont typeface="Wingdings" pitchFamily="2" charset="2"/>
              <a:buNone/>
            </a:pPr>
            <a:r>
              <a:rPr lang="en-US" sz="2800"/>
              <a:t>    which communicate forming a network by the day 10th or 11th</a:t>
            </a:r>
          </a:p>
          <a:p>
            <a:pPr eaLnBrk="1" hangingPunct="1">
              <a:lnSpc>
                <a:spcPct val="80000"/>
              </a:lnSpc>
            </a:pPr>
            <a:r>
              <a:rPr lang="en-US" b="1">
                <a:solidFill>
                  <a:srgbClr val="000000"/>
                </a:solidFill>
              </a:rPr>
              <a:t>Syncytiotrophoblast </a:t>
            </a:r>
          </a:p>
          <a:p>
            <a:pPr eaLnBrk="1" hangingPunct="1">
              <a:lnSpc>
                <a:spcPct val="80000"/>
              </a:lnSpc>
              <a:buFont typeface="Wingdings" pitchFamily="2" charset="2"/>
              <a:buNone/>
            </a:pPr>
            <a:r>
              <a:rPr lang="en-US" sz="2800"/>
              <a:t>   erodes the endothelial lining of maternal capillaries which known as sinusoids.</a:t>
            </a:r>
          </a:p>
          <a:p>
            <a:pPr eaLnBrk="1" hangingPunct="1">
              <a:lnSpc>
                <a:spcPct val="80000"/>
              </a:lnSpc>
              <a:buFont typeface="Wingdings" pitchFamily="2" charset="2"/>
              <a:buNone/>
            </a:pPr>
            <a:r>
              <a:rPr lang="en-US" sz="2800"/>
              <a:t>   </a:t>
            </a:r>
            <a:r>
              <a:rPr lang="en-US" sz="2800" b="1"/>
              <a:t>Now</a:t>
            </a:r>
            <a:r>
              <a:rPr lang="en-US" sz="2800"/>
              <a:t> blood of maternal capillaries reaches the lacunae so </a:t>
            </a:r>
          </a:p>
          <a:p>
            <a:pPr eaLnBrk="1" hangingPunct="1">
              <a:lnSpc>
                <a:spcPct val="80000"/>
              </a:lnSpc>
              <a:buFont typeface="Wingdings" pitchFamily="2" charset="2"/>
              <a:buNone/>
            </a:pPr>
            <a:r>
              <a:rPr lang="en-US" sz="2800" b="1">
                <a:solidFill>
                  <a:srgbClr val="000000"/>
                </a:solidFill>
              </a:rPr>
              <a:t>   </a:t>
            </a:r>
            <a:r>
              <a:rPr lang="en-US" sz="2800" b="1" u="sng">
                <a:solidFill>
                  <a:srgbClr val="000000"/>
                </a:solidFill>
              </a:rPr>
              <a:t>Uteroplacental circulation </a:t>
            </a:r>
            <a:r>
              <a:rPr lang="en-US" sz="2800"/>
              <a:t>is established by 11</a:t>
            </a:r>
            <a:r>
              <a:rPr lang="en-US" sz="2800" baseline="30000"/>
              <a:t>th</a:t>
            </a:r>
            <a:r>
              <a:rPr lang="en-US" sz="2800"/>
              <a:t> or 12</a:t>
            </a:r>
            <a:r>
              <a:rPr lang="en-US" sz="2800" baseline="30000"/>
              <a:t>th</a:t>
            </a:r>
            <a:r>
              <a:rPr lang="en-US" sz="2800"/>
              <a:t> day.</a:t>
            </a:r>
          </a:p>
          <a:p>
            <a:pPr eaLnBrk="1" hangingPunct="1">
              <a:lnSpc>
                <a:spcPct val="80000"/>
              </a:lnSpc>
              <a:buFont typeface="Wingdings" pitchFamily="2" charset="2"/>
              <a:buNone/>
            </a:pPr>
            <a:endParaRPr lang="en-US" sz="2400"/>
          </a:p>
          <a:p>
            <a:pPr eaLnBrk="1" hangingPunct="1">
              <a:lnSpc>
                <a:spcPct val="80000"/>
              </a:lnSpc>
              <a:buFont typeface="Wingdings" pitchFamily="2" charset="2"/>
              <a:buNone/>
            </a:pPr>
            <a:r>
              <a:rPr lang="en-US" sz="2400"/>
              <a:t>  </a:t>
            </a:r>
          </a:p>
          <a:p>
            <a:pPr eaLnBrk="1" hangingPunct="1">
              <a:lnSpc>
                <a:spcPct val="80000"/>
              </a:lnSpc>
              <a:buFont typeface="Wingdings" pitchFamily="2" charset="2"/>
              <a:buNone/>
            </a:pPr>
            <a:r>
              <a:rPr lang="en-US" sz="2400"/>
              <a:t> </a:t>
            </a:r>
          </a:p>
        </p:txBody>
      </p:sp>
      <p:pic>
        <p:nvPicPr>
          <p:cNvPr id="17412" name="Picture 4" descr="Blas"/>
          <p:cNvPicPr>
            <a:picLocks noChangeAspect="1" noChangeArrowheads="1"/>
          </p:cNvPicPr>
          <p:nvPr/>
        </p:nvPicPr>
        <p:blipFill>
          <a:blip r:embed="rId3" cstate="print"/>
          <a:srcRect/>
          <a:stretch>
            <a:fillRect/>
          </a:stretch>
        </p:blipFill>
        <p:spPr bwMode="auto">
          <a:xfrm>
            <a:off x="4648200" y="0"/>
            <a:ext cx="4495800" cy="655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to="" calcmode="lin" valueType="num">
                                      <p:cBhvr>
                                        <p:cTn id="7" dur="1" fill="hold"/>
                                        <p:tgtEl>
                                          <p:spTgt spid="174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calcmode="lin" valueType="num">
                                      <p:cBhvr additive="base">
                                        <p:cTn id="12"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 calcmode="lin" valueType="num">
                                      <p:cBhvr additive="base">
                                        <p:cTn id="18"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800" decel="100000"/>
                                        <p:tgtEl>
                                          <p:spTgt spid="17411">
                                            <p:txEl>
                                              <p:pRg st="2" end="2"/>
                                            </p:txEl>
                                          </p:spTgt>
                                        </p:tgtEl>
                                      </p:cBhvr>
                                    </p:animEffect>
                                    <p:anim calcmode="lin" valueType="num">
                                      <p:cBhvr>
                                        <p:cTn id="25" dur="800" decel="100000" fill="hold"/>
                                        <p:tgtEl>
                                          <p:spTgt spid="17411">
                                            <p:txEl>
                                              <p:pRg st="2" end="2"/>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17411">
                                            <p:txEl>
                                              <p:pRg st="2" end="2"/>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17411">
                                            <p:txEl>
                                              <p:pRg st="2" end="2"/>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7411">
                                            <p:txEl>
                                              <p:pRg st="2" end="2"/>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74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411">
                                            <p:txEl>
                                              <p:pRg st="3" end="3"/>
                                            </p:txEl>
                                          </p:spTgt>
                                        </p:tgtEl>
                                        <p:attrNameLst>
                                          <p:attrName>style.visibility</p:attrName>
                                        </p:attrNameLst>
                                      </p:cBhvr>
                                      <p:to>
                                        <p:strVal val="visible"/>
                                      </p:to>
                                    </p:set>
                                    <p:anim calcmode="lin" valueType="num">
                                      <p:cBhvr additive="base">
                                        <p:cTn id="34"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411">
                                            <p:txEl>
                                              <p:pRg st="4" end="4"/>
                                            </p:txEl>
                                          </p:spTgt>
                                        </p:tgtEl>
                                        <p:attrNameLst>
                                          <p:attrName>style.visibility</p:attrName>
                                        </p:attrNameLst>
                                      </p:cBhvr>
                                      <p:to>
                                        <p:strVal val="visible"/>
                                      </p:to>
                                    </p:set>
                                    <p:anim calcmode="lin" valueType="num">
                                      <p:cBhvr additive="base">
                                        <p:cTn id="40"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7411">
                                            <p:txEl>
                                              <p:pRg st="5" end="5"/>
                                            </p:txEl>
                                          </p:spTgt>
                                        </p:tgtEl>
                                        <p:attrNameLst>
                                          <p:attrName>style.visibility</p:attrName>
                                        </p:attrNameLst>
                                      </p:cBhvr>
                                      <p:to>
                                        <p:strVal val="visible"/>
                                      </p:to>
                                    </p:set>
                                    <p:animEffect transition="in" filter="wipe(left)">
                                      <p:cBhvr>
                                        <p:cTn id="46" dur="20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Rot="1" noChangeArrowheads="1"/>
          </p:cNvSpPr>
          <p:nvPr>
            <p:ph idx="1"/>
          </p:nvPr>
        </p:nvSpPr>
        <p:spPr>
          <a:xfrm>
            <a:off x="0" y="0"/>
            <a:ext cx="4724400" cy="6629400"/>
          </a:xfrm>
        </p:spPr>
        <p:txBody>
          <a:bodyPr>
            <a:normAutofit lnSpcReduction="10000"/>
          </a:bodyPr>
          <a:lstStyle/>
          <a:p>
            <a:pPr eaLnBrk="1" hangingPunct="1">
              <a:lnSpc>
                <a:spcPct val="80000"/>
              </a:lnSpc>
              <a:buFont typeface="Wingdings" pitchFamily="2" charset="2"/>
              <a:buNone/>
            </a:pPr>
            <a:endParaRPr lang="en-US" sz="2800"/>
          </a:p>
          <a:p>
            <a:pPr eaLnBrk="1" hangingPunct="1">
              <a:lnSpc>
                <a:spcPct val="80000"/>
              </a:lnSpc>
              <a:buFont typeface="Wingdings" pitchFamily="2" charset="2"/>
              <a:buNone/>
            </a:pPr>
            <a:r>
              <a:rPr lang="en-US" sz="2400" b="1" i="1">
                <a:solidFill>
                  <a:srgbClr val="000000"/>
                </a:solidFill>
              </a:rPr>
              <a:t>   Endometrial cells </a:t>
            </a:r>
            <a:r>
              <a:rPr lang="en-US" sz="2400">
                <a:solidFill>
                  <a:srgbClr val="000000"/>
                </a:solidFill>
              </a:rPr>
              <a:t>undergo apoptosis (programmed cell death) to facilitates invasion of endometrium by the Syncytiotrophoblast.</a:t>
            </a:r>
          </a:p>
          <a:p>
            <a:pPr eaLnBrk="1" hangingPunct="1">
              <a:lnSpc>
                <a:spcPct val="80000"/>
              </a:lnSpc>
              <a:buFont typeface="Wingdings" pitchFamily="2" charset="2"/>
              <a:buNone/>
            </a:pPr>
            <a:endParaRPr lang="en-US" sz="2400">
              <a:solidFill>
                <a:srgbClr val="000000"/>
              </a:solidFill>
            </a:endParaRPr>
          </a:p>
          <a:p>
            <a:pPr eaLnBrk="1" hangingPunct="1">
              <a:lnSpc>
                <a:spcPct val="80000"/>
              </a:lnSpc>
              <a:buFont typeface="Wingdings" pitchFamily="2" charset="2"/>
              <a:buNone/>
            </a:pPr>
            <a:r>
              <a:rPr lang="en-US" sz="2400">
                <a:solidFill>
                  <a:srgbClr val="000000"/>
                </a:solidFill>
              </a:rPr>
              <a:t>  </a:t>
            </a:r>
            <a:r>
              <a:rPr lang="en-US" sz="2400" b="1">
                <a:solidFill>
                  <a:srgbClr val="000000"/>
                </a:solidFill>
              </a:rPr>
              <a:t>Syncytiotrophoblast</a:t>
            </a:r>
            <a:r>
              <a:rPr lang="en-US" sz="2400">
                <a:solidFill>
                  <a:srgbClr val="000000"/>
                </a:solidFill>
              </a:rPr>
              <a:t> engulf these degenerating cells for nutrition of the embryo.</a:t>
            </a:r>
          </a:p>
          <a:p>
            <a:pPr eaLnBrk="1" hangingPunct="1">
              <a:lnSpc>
                <a:spcPct val="80000"/>
              </a:lnSpc>
              <a:buFont typeface="Wingdings" pitchFamily="2" charset="2"/>
              <a:buNone/>
            </a:pPr>
            <a:endParaRPr lang="en-US" sz="2400">
              <a:solidFill>
                <a:srgbClr val="000000"/>
              </a:solidFill>
            </a:endParaRPr>
          </a:p>
          <a:p>
            <a:pPr eaLnBrk="1" hangingPunct="1">
              <a:lnSpc>
                <a:spcPct val="80000"/>
              </a:lnSpc>
              <a:buFont typeface="Wingdings" pitchFamily="2" charset="2"/>
              <a:buNone/>
            </a:pPr>
            <a:r>
              <a:rPr lang="en-US" sz="2400" b="1" i="1">
                <a:solidFill>
                  <a:srgbClr val="000000"/>
                </a:solidFill>
              </a:rPr>
              <a:t>   </a:t>
            </a:r>
            <a:r>
              <a:rPr lang="en-US" sz="2400" b="1" i="1" u="sng">
                <a:solidFill>
                  <a:srgbClr val="000000"/>
                </a:solidFill>
              </a:rPr>
              <a:t>Implantation</a:t>
            </a:r>
          </a:p>
          <a:p>
            <a:pPr eaLnBrk="1" hangingPunct="1">
              <a:lnSpc>
                <a:spcPct val="80000"/>
              </a:lnSpc>
              <a:buFont typeface="Wingdings" pitchFamily="2" charset="2"/>
              <a:buNone/>
            </a:pPr>
            <a:r>
              <a:rPr lang="en-US" sz="2400">
                <a:solidFill>
                  <a:srgbClr val="000000"/>
                </a:solidFill>
              </a:rPr>
              <a:t>    can be detected by:</a:t>
            </a:r>
          </a:p>
          <a:p>
            <a:pPr eaLnBrk="1" hangingPunct="1">
              <a:lnSpc>
                <a:spcPct val="80000"/>
              </a:lnSpc>
              <a:buFont typeface="Wingdings" pitchFamily="2" charset="2"/>
              <a:buNone/>
            </a:pPr>
            <a:r>
              <a:rPr lang="en-US" sz="2400">
                <a:solidFill>
                  <a:srgbClr val="000000"/>
                </a:solidFill>
              </a:rPr>
              <a:t>          1- Ultrasonography.</a:t>
            </a:r>
          </a:p>
          <a:p>
            <a:pPr eaLnBrk="1" hangingPunct="1">
              <a:lnSpc>
                <a:spcPct val="80000"/>
              </a:lnSpc>
              <a:buFont typeface="Wingdings" pitchFamily="2" charset="2"/>
              <a:buNone/>
            </a:pPr>
            <a:r>
              <a:rPr lang="en-US" sz="2400">
                <a:solidFill>
                  <a:srgbClr val="000000"/>
                </a:solidFill>
              </a:rPr>
              <a:t>          2- hCG (human chorionic gonadotrophin which is secreted by the Syncytiotrophoblast) about  the end of 2</a:t>
            </a:r>
            <a:r>
              <a:rPr lang="en-US" sz="2400" baseline="30000">
                <a:solidFill>
                  <a:srgbClr val="000000"/>
                </a:solidFill>
              </a:rPr>
              <a:t>nd</a:t>
            </a:r>
            <a:r>
              <a:rPr lang="en-US" sz="2400">
                <a:solidFill>
                  <a:srgbClr val="000000"/>
                </a:solidFill>
              </a:rPr>
              <a:t> week</a:t>
            </a:r>
          </a:p>
          <a:p>
            <a:pPr eaLnBrk="1" hangingPunct="1">
              <a:lnSpc>
                <a:spcPct val="80000"/>
              </a:lnSpc>
              <a:buFont typeface="Wingdings" pitchFamily="2" charset="2"/>
              <a:buNone/>
            </a:pPr>
            <a:r>
              <a:rPr lang="en-US" sz="2400">
                <a:solidFill>
                  <a:srgbClr val="000000"/>
                </a:solidFill>
              </a:rPr>
              <a:t> </a:t>
            </a:r>
          </a:p>
        </p:txBody>
      </p:sp>
      <p:pic>
        <p:nvPicPr>
          <p:cNvPr id="19460" name="Picture 4" descr="Blastocy"/>
          <p:cNvPicPr>
            <a:picLocks noChangeAspect="1" noChangeArrowheads="1"/>
          </p:cNvPicPr>
          <p:nvPr/>
        </p:nvPicPr>
        <p:blipFill>
          <a:blip r:embed="rId3" cstate="print"/>
          <a:srcRect/>
          <a:stretch>
            <a:fillRect/>
          </a:stretch>
        </p:blipFill>
        <p:spPr bwMode="auto">
          <a:xfrm>
            <a:off x="4800600" y="0"/>
            <a:ext cx="43434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to="" calcmode="lin" valueType="num">
                                      <p:cBhvr>
                                        <p:cTn id="7" dur="1" fill="hold"/>
                                        <p:tgtEl>
                                          <p:spTgt spid="1946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 calcmode="lin" valueType="num">
                                      <p:cBhvr additive="base">
                                        <p:cTn id="12"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459">
                                            <p:txEl>
                                              <p:pRg st="3" end="3"/>
                                            </p:txEl>
                                          </p:spTgt>
                                        </p:tgtEl>
                                        <p:attrNameLst>
                                          <p:attrName>style.visibility</p:attrName>
                                        </p:attrNameLst>
                                      </p:cBhvr>
                                      <p:to>
                                        <p:strVal val="visible"/>
                                      </p:to>
                                    </p:set>
                                    <p:anim calcmode="lin" valueType="num">
                                      <p:cBhvr additive="base">
                                        <p:cTn id="18"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459">
                                            <p:txEl>
                                              <p:pRg st="5" end="5"/>
                                            </p:txEl>
                                          </p:spTgt>
                                        </p:tgtEl>
                                        <p:attrNameLst>
                                          <p:attrName>style.visibility</p:attrName>
                                        </p:attrNameLst>
                                      </p:cBhvr>
                                      <p:to>
                                        <p:strVal val="visible"/>
                                      </p:to>
                                    </p:set>
                                    <p:anim calcmode="lin" valueType="num">
                                      <p:cBhvr additive="base">
                                        <p:cTn id="24"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459">
                                            <p:txEl>
                                              <p:pRg st="6" end="6"/>
                                            </p:txEl>
                                          </p:spTgt>
                                        </p:tgtEl>
                                        <p:attrNameLst>
                                          <p:attrName>style.visibility</p:attrName>
                                        </p:attrNameLst>
                                      </p:cBhvr>
                                      <p:to>
                                        <p:strVal val="visible"/>
                                      </p:to>
                                    </p:set>
                                    <p:anim calcmode="lin" valueType="num">
                                      <p:cBhvr additive="base">
                                        <p:cTn id="30"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459">
                                            <p:txEl>
                                              <p:pRg st="7" end="7"/>
                                            </p:txEl>
                                          </p:spTgt>
                                        </p:tgtEl>
                                        <p:attrNameLst>
                                          <p:attrName>style.visibility</p:attrName>
                                        </p:attrNameLst>
                                      </p:cBhvr>
                                      <p:to>
                                        <p:strVal val="visible"/>
                                      </p:to>
                                    </p:set>
                                    <p:anim calcmode="lin" valueType="num">
                                      <p:cBhvr additive="base">
                                        <p:cTn id="36" dur="5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4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459">
                                            <p:txEl>
                                              <p:pRg st="8" end="8"/>
                                            </p:txEl>
                                          </p:spTgt>
                                        </p:tgtEl>
                                        <p:attrNameLst>
                                          <p:attrName>style.visibility</p:attrName>
                                        </p:attrNameLst>
                                      </p:cBhvr>
                                      <p:to>
                                        <p:strVal val="visible"/>
                                      </p:to>
                                    </p:set>
                                    <p:anim calcmode="lin" valueType="num">
                                      <p:cBhvr additive="base">
                                        <p:cTn id="42" dur="5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4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TotalTime>
  <Words>1006</Words>
  <Application>Microsoft Office PowerPoint</Application>
  <PresentationFormat>On-screen Show (4:3)</PresentationFormat>
  <Paragraphs>135</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Constantia</vt:lpstr>
      <vt:lpstr>Wingdings</vt:lpstr>
      <vt:lpstr>Wingdings 2</vt:lpstr>
      <vt:lpstr>Flow</vt:lpstr>
      <vt:lpstr>Implantation </vt:lpstr>
      <vt:lpstr>PowerPoint Presentation</vt:lpstr>
      <vt:lpstr>Cleavage of Zygote</vt:lpstr>
      <vt:lpstr>PowerPoint Presentation</vt:lpstr>
      <vt:lpstr>PowerPoint Presentation</vt:lpstr>
      <vt:lpstr>PowerPoint Presentation</vt:lpstr>
      <vt:lpstr>PowerPoint Presentation</vt:lpstr>
      <vt:lpstr>PowerPoint Presentation</vt:lpstr>
      <vt:lpstr>PowerPoint Presentation</vt:lpstr>
      <vt:lpstr>Early Pregnancy Factor</vt:lpstr>
      <vt:lpstr>PowerPoint Presentation</vt:lpstr>
      <vt:lpstr>PowerPoint Presentation</vt:lpstr>
      <vt:lpstr>PowerPoint Presentation</vt:lpstr>
      <vt:lpstr>Primary chorionic Villi</vt:lpstr>
      <vt:lpstr>Ectopic Implantation (Pregnancy)</vt:lpstr>
      <vt:lpstr>PowerPoint Presentation</vt:lpstr>
      <vt:lpstr>    Types 0f Placenta Praevia</vt:lpstr>
      <vt:lpstr>PowerPoint Presentation</vt:lpstr>
      <vt:lpstr>PowerPoint Presentation</vt:lpstr>
      <vt:lpstr>PowerPoint Presentation</vt:lpstr>
      <vt:lpstr>Tanya Timeva,1,* Atanas Shterev,1 and Stanimir Kyurkchiev2, J Reprod Infertil. 2014 Oct-Dec; 15(4): 173–183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Implantation </dc:title>
  <dc:creator>asus</dc:creator>
  <cp:lastModifiedBy>Priyanka Sharma</cp:lastModifiedBy>
  <cp:revision>5</cp:revision>
  <dcterms:created xsi:type="dcterms:W3CDTF">2015-09-29T09:38:00Z</dcterms:created>
  <dcterms:modified xsi:type="dcterms:W3CDTF">2023-11-27T07:17:34Z</dcterms:modified>
</cp:coreProperties>
</file>