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7" r:id="rId2"/>
    <p:sldId id="286" r:id="rId3"/>
    <p:sldId id="287" r:id="rId4"/>
    <p:sldId id="288" r:id="rId5"/>
    <p:sldId id="279" r:id="rId6"/>
    <p:sldId id="280" r:id="rId7"/>
    <p:sldId id="281" r:id="rId8"/>
    <p:sldId id="282" r:id="rId9"/>
    <p:sldId id="283" r:id="rId10"/>
    <p:sldId id="284"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85" r:id="rId28"/>
    <p:sldId id="289" r:id="rId29"/>
    <p:sldId id="290" r:id="rId30"/>
    <p:sldId id="274" r:id="rId31"/>
    <p:sldId id="275" r:id="rId32"/>
    <p:sldId id="276" r:id="rId33"/>
    <p:sldId id="277" r:id="rId34"/>
    <p:sldId id="27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2D83F-C094-4A10-A52F-F7203034E0EC}" type="datetimeFigureOut">
              <a:rPr lang="en-IN" smtClean="0"/>
              <a:pPr/>
              <a:t>19-03-2020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40A12B-76B1-4A21-9038-8FEBB039ED6C}"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8FEEE59D-C706-47A7-BBA3-413962134CE7}"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8FEEE59D-C706-47A7-BBA3-413962134CE7}" type="slidenum">
              <a:rPr lang="en-IN" smtClean="0"/>
              <a:pPr/>
              <a:t>31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ED29E37-C712-477C-A9B5-B13E623134FE}" type="slidenum">
              <a:rPr lang="en-IN" smtClean="0"/>
              <a:pPr/>
              <a:t>4</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7745343-E506-44AA-BCE6-A325DDA26ACF}" type="slidenum">
              <a:rPr lang="en-IN" smtClean="0"/>
              <a:pPr/>
              <a:t>5</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7745343-E506-44AA-BCE6-A325DDA26ACF}" type="slidenum">
              <a:rPr lang="en-IN" smtClean="0"/>
              <a:pPr/>
              <a:t>8</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57745343-E506-44AA-BCE6-A325DDA26ACF}" type="slidenum">
              <a:rPr lang="en-IN" smtClean="0"/>
              <a:pPr/>
              <a:t>10</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8FEEE59D-C706-47A7-BBA3-413962134CE7}" type="slidenum">
              <a:rPr lang="en-IN" smtClean="0"/>
              <a:pPr/>
              <a:t>11</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8FEEE59D-C706-47A7-BBA3-413962134CE7}" type="slidenum">
              <a:rPr lang="en-IN" smtClean="0"/>
              <a:pPr/>
              <a:t>12</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8FEEE59D-C706-47A7-BBA3-413962134CE7}" type="slidenum">
              <a:rPr lang="en-IN" smtClean="0"/>
              <a:pPr/>
              <a:t>13</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8FEEE59D-C706-47A7-BBA3-413962134CE7}" type="slidenum">
              <a:rPr lang="en-IN" smtClean="0"/>
              <a:pPr/>
              <a:t>15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3/19/2020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3/19/2020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3/19/2020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3/19/2020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3/19/2020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3/19/2020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globalizationandhealth.biomedcentral.com/" TargetMode="External"/><Relationship Id="rId2" Type="http://schemas.openxmlformats.org/officeDocument/2006/relationships/hyperlink" Target="https://globalizationandhealth.biomedcentral.com/articles/10.1186/s12992-016-0205-5"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0600"/>
            <a:ext cx="7772400" cy="1829761"/>
          </a:xfrm>
        </p:spPr>
        <p:txBody>
          <a:bodyPr>
            <a:normAutofit/>
          </a:bodyPr>
          <a:lstStyle/>
          <a:p>
            <a:pPr algn="ctr"/>
            <a:r>
              <a:rPr lang="en-US" sz="5400" dirty="0" smtClean="0"/>
              <a:t>TWINNING </a:t>
            </a:r>
            <a:r>
              <a:rPr lang="en-US" dirty="0" smtClean="0"/>
              <a:t/>
            </a:r>
            <a:br>
              <a:rPr lang="en-US" dirty="0" smtClean="0"/>
            </a:br>
            <a:endParaRPr lang="en-IN" dirty="0"/>
          </a:p>
        </p:txBody>
      </p:sp>
      <p:sp>
        <p:nvSpPr>
          <p:cNvPr id="3" name="Subtitle 2"/>
          <p:cNvSpPr>
            <a:spLocks noGrp="1"/>
          </p:cNvSpPr>
          <p:nvPr>
            <p:ph type="subTitle" idx="1"/>
          </p:nvPr>
        </p:nvSpPr>
        <p:spPr>
          <a:xfrm>
            <a:off x="4953000" y="4800600"/>
            <a:ext cx="4191000" cy="2057400"/>
          </a:xfrm>
        </p:spPr>
        <p:txBody>
          <a:bodyPr>
            <a:noAutofit/>
          </a:bodyPr>
          <a:lstStyle/>
          <a:p>
            <a:pPr algn="l"/>
            <a:r>
              <a:rPr lang="en-US" sz="2800" b="1" dirty="0" smtClean="0">
                <a:solidFill>
                  <a:schemeClr val="tx2">
                    <a:lumMod val="50000"/>
                  </a:schemeClr>
                </a:solidFill>
              </a:rPr>
              <a:t>Dr. Hetal Vaishnani</a:t>
            </a:r>
          </a:p>
          <a:p>
            <a:pPr algn="l"/>
            <a:r>
              <a:rPr lang="en-US" sz="2800" b="1" dirty="0" smtClean="0">
                <a:solidFill>
                  <a:schemeClr val="tx2">
                    <a:lumMod val="50000"/>
                  </a:schemeClr>
                </a:solidFill>
              </a:rPr>
              <a:t>Professor</a:t>
            </a:r>
          </a:p>
          <a:p>
            <a:pPr algn="l"/>
            <a:r>
              <a:rPr lang="en-US" sz="2800" b="1" dirty="0" smtClean="0">
                <a:solidFill>
                  <a:schemeClr val="tx2">
                    <a:lumMod val="50000"/>
                  </a:schemeClr>
                </a:solidFill>
              </a:rPr>
              <a:t>Dept. of Anatomy</a:t>
            </a:r>
          </a:p>
          <a:p>
            <a:pPr algn="l"/>
            <a:r>
              <a:rPr lang="en-US" sz="2800" dirty="0" smtClean="0">
                <a:solidFill>
                  <a:schemeClr val="tx2">
                    <a:lumMod val="50000"/>
                  </a:schemeClr>
                </a:solidFill>
              </a:rPr>
              <a:t>S.B.K.S.M.I.&amp; R.C.</a:t>
            </a:r>
          </a:p>
          <a:p>
            <a:pPr algn="l"/>
            <a:endParaRPr lang="en-IN" sz="28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The excessive accumulation of AF is more than 2000ml</a:t>
            </a:r>
          </a:p>
          <a:p>
            <a:endParaRPr lang="en-US" sz="3200" dirty="0" smtClean="0"/>
          </a:p>
          <a:p>
            <a:r>
              <a:rPr lang="en-US" sz="3200" b="1" dirty="0" smtClean="0"/>
              <a:t>Causes:</a:t>
            </a:r>
          </a:p>
          <a:p>
            <a:r>
              <a:rPr lang="en-US" sz="3200" dirty="0" smtClean="0"/>
              <a:t>Esophageal </a:t>
            </a:r>
            <a:r>
              <a:rPr lang="en-US" sz="3200" dirty="0" err="1" smtClean="0"/>
              <a:t>atresia</a:t>
            </a:r>
            <a:endParaRPr lang="en-US" sz="3200" dirty="0" smtClean="0"/>
          </a:p>
          <a:p>
            <a:r>
              <a:rPr lang="en-US" sz="3200" dirty="0" smtClean="0"/>
              <a:t>Defect of CNS</a:t>
            </a:r>
          </a:p>
          <a:p>
            <a:r>
              <a:rPr lang="en-US" sz="3200" dirty="0" smtClean="0"/>
              <a:t>Fetus is unable to swallow the AF and is not absorbed in the GIT</a:t>
            </a:r>
            <a:endParaRPr lang="en-IN" sz="3200" dirty="0"/>
          </a:p>
        </p:txBody>
      </p:sp>
      <p:sp>
        <p:nvSpPr>
          <p:cNvPr id="3" name="Title 2"/>
          <p:cNvSpPr>
            <a:spLocks noGrp="1"/>
          </p:cNvSpPr>
          <p:nvPr>
            <p:ph type="title"/>
          </p:nvPr>
        </p:nvSpPr>
        <p:spPr/>
        <p:txBody>
          <a:bodyPr/>
          <a:lstStyle/>
          <a:p>
            <a:r>
              <a:rPr lang="en-US" sz="4400" b="1" dirty="0" err="1" smtClean="0"/>
              <a:t>Polyhydramnios</a:t>
            </a:r>
            <a:r>
              <a:rPr lang="en-US" dirty="0" smtClean="0"/>
              <a:t> </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7772400" cy="4873752"/>
          </a:xfrm>
        </p:spPr>
        <p:txBody>
          <a:bodyPr>
            <a:normAutofit/>
          </a:bodyPr>
          <a:lstStyle/>
          <a:p>
            <a:r>
              <a:rPr lang="en-US" sz="3600" b="1" dirty="0" smtClean="0"/>
              <a:t>Twinning</a:t>
            </a:r>
            <a:r>
              <a:rPr lang="en-US" sz="3600" dirty="0" smtClean="0"/>
              <a:t> – when mother gives birth to 2 young individuals in single pregnancy</a:t>
            </a:r>
          </a:p>
          <a:p>
            <a:endParaRPr lang="en-US" sz="3600" dirty="0" smtClean="0"/>
          </a:p>
          <a:p>
            <a:r>
              <a:rPr lang="en-US" sz="3600" dirty="0" smtClean="0"/>
              <a:t>Twinning in human - hereditary trait, 1 in 8 birth</a:t>
            </a:r>
            <a:endParaRPr lang="en-IN" sz="3600"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2000"/>
            <a:ext cx="8610600" cy="4788091"/>
          </a:xfrm>
        </p:spPr>
        <p:txBody>
          <a:bodyPr>
            <a:noAutofit/>
          </a:bodyPr>
          <a:lstStyle/>
          <a:p>
            <a:pPr marL="624078" indent="-514350">
              <a:buAutoNum type="arabicPeriod"/>
            </a:pPr>
            <a:r>
              <a:rPr lang="en-US" sz="3200" b="1" dirty="0" err="1" smtClean="0"/>
              <a:t>Eutherian</a:t>
            </a:r>
            <a:r>
              <a:rPr lang="en-US" sz="3200" b="1" dirty="0" smtClean="0"/>
              <a:t> and </a:t>
            </a:r>
            <a:r>
              <a:rPr lang="en-US" sz="3200" b="1" dirty="0" err="1" smtClean="0"/>
              <a:t>Metatherian</a:t>
            </a:r>
            <a:r>
              <a:rPr lang="en-US" sz="3200" b="1" dirty="0" smtClean="0"/>
              <a:t> mammals- </a:t>
            </a:r>
            <a:r>
              <a:rPr lang="en-US" sz="3200" dirty="0" smtClean="0"/>
              <a:t>are poly-</a:t>
            </a:r>
            <a:r>
              <a:rPr lang="en-US" sz="3200" dirty="0" err="1" smtClean="0"/>
              <a:t>ovulatory</a:t>
            </a:r>
            <a:r>
              <a:rPr lang="en-US" sz="3200" dirty="0" smtClean="0"/>
              <a:t> and shed multiple ova in single ovarian cycle, multiple birth in these species</a:t>
            </a:r>
          </a:p>
          <a:p>
            <a:pPr marL="624078" indent="-514350">
              <a:buAutoNum type="arabicPeriod"/>
            </a:pPr>
            <a:r>
              <a:rPr lang="en-US" sz="3200" b="1" dirty="0" smtClean="0"/>
              <a:t>Marmosets</a:t>
            </a:r>
            <a:r>
              <a:rPr lang="en-US" sz="3200" dirty="0" smtClean="0"/>
              <a:t>- are </a:t>
            </a:r>
            <a:r>
              <a:rPr lang="en-US" sz="3200" dirty="0" err="1" smtClean="0"/>
              <a:t>diovulatory</a:t>
            </a:r>
            <a:r>
              <a:rPr lang="en-US" sz="3200" dirty="0" smtClean="0"/>
              <a:t> and discharge two ova in each cycle</a:t>
            </a:r>
          </a:p>
          <a:p>
            <a:pPr marL="624078" indent="-514350">
              <a:buAutoNum type="arabicPeriod"/>
            </a:pPr>
            <a:r>
              <a:rPr lang="en-US" sz="3200" b="1" dirty="0" smtClean="0"/>
              <a:t>Primates including Man- </a:t>
            </a:r>
            <a:r>
              <a:rPr lang="en-US" sz="3200" dirty="0" smtClean="0"/>
              <a:t>are mono-</a:t>
            </a:r>
            <a:r>
              <a:rPr lang="en-US" sz="3200" dirty="0" err="1" smtClean="0"/>
              <a:t>ovulatory</a:t>
            </a:r>
            <a:r>
              <a:rPr lang="en-US" sz="3200" dirty="0" smtClean="0"/>
              <a:t> and shed single ovum in each cycle.</a:t>
            </a:r>
          </a:p>
          <a:p>
            <a:pPr marL="624078" indent="-514350">
              <a:buNone/>
            </a:pPr>
            <a:r>
              <a:rPr lang="en-US" sz="3200" dirty="0" smtClean="0"/>
              <a:t>    -Twinning or multiple birth are accidental and sporadic by genetic and environmental factors</a:t>
            </a:r>
            <a:endParaRPr lang="en-IN" sz="3200" dirty="0"/>
          </a:p>
        </p:txBody>
      </p:sp>
      <p:sp>
        <p:nvSpPr>
          <p:cNvPr id="3" name="Title 2"/>
          <p:cNvSpPr>
            <a:spLocks noGrp="1"/>
          </p:cNvSpPr>
          <p:nvPr>
            <p:ph type="title"/>
          </p:nvPr>
        </p:nvSpPr>
        <p:spPr>
          <a:xfrm>
            <a:off x="0" y="0"/>
            <a:ext cx="9144000" cy="792162"/>
          </a:xfrm>
        </p:spPr>
        <p:txBody>
          <a:bodyPr>
            <a:noAutofit/>
          </a:bodyPr>
          <a:lstStyle/>
          <a:p>
            <a:r>
              <a:rPr lang="en-US" sz="3600" b="1" dirty="0" smtClean="0"/>
              <a:t>3 classes of mammals are included-</a:t>
            </a:r>
            <a:endParaRPr lang="en-IN"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525963"/>
          </a:xfrm>
        </p:spPr>
        <p:txBody>
          <a:bodyPr>
            <a:noAutofit/>
          </a:bodyPr>
          <a:lstStyle/>
          <a:p>
            <a:r>
              <a:rPr lang="en-US" sz="3200" b="1" dirty="0" err="1" smtClean="0"/>
              <a:t>Superfecundation</a:t>
            </a:r>
            <a:r>
              <a:rPr lang="en-US" sz="3200" dirty="0" smtClean="0"/>
              <a:t>- it is a process of multiple births affecting poly-</a:t>
            </a:r>
            <a:r>
              <a:rPr lang="en-US" sz="3200" dirty="0" err="1" smtClean="0"/>
              <a:t>ovulatory</a:t>
            </a:r>
            <a:r>
              <a:rPr lang="en-US" sz="3200" dirty="0" smtClean="0"/>
              <a:t> mammals.</a:t>
            </a:r>
          </a:p>
          <a:p>
            <a:r>
              <a:rPr lang="en-US" sz="3200" b="1" dirty="0" err="1" smtClean="0"/>
              <a:t>Superfoetation</a:t>
            </a:r>
            <a:r>
              <a:rPr lang="en-US" sz="3200" dirty="0" smtClean="0"/>
              <a:t>- Aberrant ovulation when takes place during pregnancy, in this case embryos are of different ages.</a:t>
            </a:r>
          </a:p>
          <a:p>
            <a:endParaRPr lang="en-US" sz="3200" dirty="0" smtClean="0"/>
          </a:p>
          <a:p>
            <a:pPr>
              <a:buNone/>
            </a:pPr>
            <a:r>
              <a:rPr lang="en-US" sz="3200" dirty="0" smtClean="0"/>
              <a:t>  - If ovulation when takes place during pregnancy may lead to multiple birth at subsequent period, but embryos are of different ages.</a:t>
            </a:r>
            <a:endParaRPr lang="en-IN" sz="3200"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linds(horizontal)">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0"/>
            <a:ext cx="8153400" cy="838200"/>
          </a:xfrm>
        </p:spPr>
        <p:txBody>
          <a:bodyPr>
            <a:normAutofit/>
          </a:bodyPr>
          <a:lstStyle/>
          <a:p>
            <a:pPr eaLnBrk="1" hangingPunct="1"/>
            <a:r>
              <a:rPr lang="en-US" sz="3600" b="1" dirty="0" smtClean="0"/>
              <a:t>Causes of Multiple Gestation</a:t>
            </a:r>
          </a:p>
        </p:txBody>
      </p:sp>
      <p:sp>
        <p:nvSpPr>
          <p:cNvPr id="6147" name="Rectangle 3"/>
          <p:cNvSpPr>
            <a:spLocks noGrp="1" noChangeArrowheads="1"/>
          </p:cNvSpPr>
          <p:nvPr>
            <p:ph type="body" idx="1"/>
          </p:nvPr>
        </p:nvSpPr>
        <p:spPr>
          <a:xfrm>
            <a:off x="457200" y="990600"/>
            <a:ext cx="8229600" cy="5562600"/>
          </a:xfrm>
        </p:spPr>
        <p:txBody>
          <a:bodyPr>
            <a:normAutofit lnSpcReduction="10000"/>
          </a:bodyPr>
          <a:lstStyle/>
          <a:p>
            <a:pPr eaLnBrk="1" hangingPunct="1">
              <a:lnSpc>
                <a:spcPct val="90000"/>
              </a:lnSpc>
            </a:pPr>
            <a:r>
              <a:rPr lang="en-US" sz="3200" b="1" dirty="0" smtClean="0"/>
              <a:t>Spontaneously</a:t>
            </a:r>
          </a:p>
          <a:p>
            <a:pPr eaLnBrk="1" hangingPunct="1">
              <a:lnSpc>
                <a:spcPct val="90000"/>
              </a:lnSpc>
            </a:pPr>
            <a:r>
              <a:rPr lang="en-US" sz="3200" b="1" dirty="0" smtClean="0"/>
              <a:t>In Vitro fertilization</a:t>
            </a:r>
          </a:p>
          <a:p>
            <a:pPr lvl="1" eaLnBrk="1" hangingPunct="1">
              <a:lnSpc>
                <a:spcPct val="90000"/>
              </a:lnSpc>
            </a:pPr>
            <a:r>
              <a:rPr lang="en-US" sz="3200" dirty="0" smtClean="0"/>
              <a:t>Intrauterine insemination</a:t>
            </a:r>
          </a:p>
          <a:p>
            <a:pPr lvl="1" eaLnBrk="1" hangingPunct="1">
              <a:lnSpc>
                <a:spcPct val="90000"/>
              </a:lnSpc>
            </a:pPr>
            <a:r>
              <a:rPr lang="en-US" sz="3200" dirty="0" smtClean="0"/>
              <a:t>Assisted Hatching</a:t>
            </a:r>
          </a:p>
          <a:p>
            <a:pPr lvl="1" eaLnBrk="1" hangingPunct="1">
              <a:lnSpc>
                <a:spcPct val="90000"/>
              </a:lnSpc>
            </a:pPr>
            <a:r>
              <a:rPr lang="en-US" sz="3200" dirty="0" smtClean="0"/>
              <a:t>GIFT, ZIFT</a:t>
            </a:r>
          </a:p>
          <a:p>
            <a:pPr lvl="1" eaLnBrk="1" hangingPunct="1">
              <a:lnSpc>
                <a:spcPct val="90000"/>
              </a:lnSpc>
            </a:pPr>
            <a:r>
              <a:rPr lang="en-US" sz="3200" dirty="0" smtClean="0"/>
              <a:t>Frozen Embryo Transfer, </a:t>
            </a:r>
            <a:r>
              <a:rPr lang="en-US" sz="3200" dirty="0" err="1" smtClean="0"/>
              <a:t>Blastocyst</a:t>
            </a:r>
            <a:r>
              <a:rPr lang="en-US" sz="3200" dirty="0" smtClean="0"/>
              <a:t> Embryo Transfer</a:t>
            </a:r>
          </a:p>
          <a:p>
            <a:pPr eaLnBrk="1" hangingPunct="1">
              <a:lnSpc>
                <a:spcPct val="90000"/>
              </a:lnSpc>
            </a:pPr>
            <a:r>
              <a:rPr lang="en-US" sz="3200" b="1" dirty="0" smtClean="0"/>
              <a:t>Fertility Drugs</a:t>
            </a:r>
          </a:p>
          <a:p>
            <a:pPr lvl="1" eaLnBrk="1" hangingPunct="1">
              <a:lnSpc>
                <a:spcPct val="90000"/>
              </a:lnSpc>
            </a:pPr>
            <a:r>
              <a:rPr lang="en-US" sz="3200" dirty="0" err="1" smtClean="0"/>
              <a:t>Clomiphene</a:t>
            </a:r>
            <a:r>
              <a:rPr lang="en-US" sz="3200" dirty="0" smtClean="0"/>
              <a:t> citrate (</a:t>
            </a:r>
            <a:r>
              <a:rPr lang="en-US" sz="3200" dirty="0" err="1" smtClean="0"/>
              <a:t>clomid</a:t>
            </a:r>
            <a:r>
              <a:rPr lang="en-US" sz="3200" dirty="0" smtClean="0"/>
              <a:t>, </a:t>
            </a:r>
            <a:r>
              <a:rPr lang="en-US" sz="3200" dirty="0" err="1" smtClean="0"/>
              <a:t>serrophene</a:t>
            </a:r>
            <a:r>
              <a:rPr lang="en-US" sz="3200" dirty="0" smtClean="0"/>
              <a:t>)</a:t>
            </a:r>
          </a:p>
          <a:p>
            <a:pPr lvl="1" eaLnBrk="1" hangingPunct="1">
              <a:lnSpc>
                <a:spcPct val="90000"/>
              </a:lnSpc>
            </a:pPr>
            <a:r>
              <a:rPr lang="en-US" sz="3200" dirty="0" err="1" smtClean="0"/>
              <a:t>Gonadotropins</a:t>
            </a:r>
            <a:r>
              <a:rPr lang="en-US" sz="3200" dirty="0" smtClean="0"/>
              <a:t> (</a:t>
            </a:r>
            <a:r>
              <a:rPr lang="en-US" sz="3200" dirty="0" err="1" smtClean="0">
                <a:cs typeface="Times New Roman" charset="0"/>
              </a:rPr>
              <a:t>GonalF</a:t>
            </a:r>
            <a:r>
              <a:rPr lang="en-US" sz="3200" dirty="0" smtClean="0">
                <a:cs typeface="Times New Roman" charset="0"/>
              </a:rPr>
              <a:t>, </a:t>
            </a:r>
            <a:r>
              <a:rPr lang="en-US" sz="3200" dirty="0" err="1" smtClean="0">
                <a:cs typeface="Times New Roman" charset="0"/>
              </a:rPr>
              <a:t>follistim</a:t>
            </a:r>
            <a:r>
              <a:rPr lang="en-US" sz="3200" dirty="0" smtClean="0">
                <a:cs typeface="Times New Roman" charset="0"/>
              </a:rPr>
              <a:t>, </a:t>
            </a:r>
            <a:r>
              <a:rPr lang="en-US" sz="3200" dirty="0" err="1" smtClean="0">
                <a:cs typeface="Times New Roman" charset="0"/>
              </a:rPr>
              <a:t>humagon</a:t>
            </a:r>
            <a:r>
              <a:rPr lang="en-US" sz="3200" dirty="0" smtClean="0">
                <a:cs typeface="Times New Roman" charset="0"/>
              </a:rPr>
              <a:t>) </a:t>
            </a:r>
            <a:endParaRPr lang="en-US" sz="3200" dirty="0" smtClean="0"/>
          </a:p>
          <a:p>
            <a:pPr eaLnBrk="1" hangingPunct="1">
              <a:lnSpc>
                <a:spcPct val="90000"/>
              </a:lnSpc>
              <a:buFontTx/>
              <a:buNone/>
            </a:pPr>
            <a:endParaRPr lang="en-US" sz="28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500"/>
                                        <p:tgtEl>
                                          <p:spTgt spid="614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5" dur="500"/>
                                        <p:tgtEl>
                                          <p:spTgt spid="614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blinds(horizontal)">
                                      <p:cBhvr>
                                        <p:cTn id="18" dur="500"/>
                                        <p:tgtEl>
                                          <p:spTgt spid="6147">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1" dur="500"/>
                                        <p:tgtEl>
                                          <p:spTgt spid="614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147">
                                            <p:txEl>
                                              <p:pRg st="5" end="5"/>
                                            </p:txEl>
                                          </p:spTgt>
                                        </p:tgtEl>
                                        <p:attrNameLst>
                                          <p:attrName>style.visibility</p:attrName>
                                        </p:attrNameLst>
                                      </p:cBhvr>
                                      <p:to>
                                        <p:strVal val="visible"/>
                                      </p:to>
                                    </p:set>
                                    <p:animEffect transition="in" filter="blinds(horizontal)">
                                      <p:cBhvr>
                                        <p:cTn id="24" dur="500"/>
                                        <p:tgtEl>
                                          <p:spTgt spid="614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147">
                                            <p:txEl>
                                              <p:pRg st="6" end="6"/>
                                            </p:txEl>
                                          </p:spTgt>
                                        </p:tgtEl>
                                        <p:attrNameLst>
                                          <p:attrName>style.visibility</p:attrName>
                                        </p:attrNameLst>
                                      </p:cBhvr>
                                      <p:to>
                                        <p:strVal val="visible"/>
                                      </p:to>
                                    </p:set>
                                    <p:animEffect transition="in" filter="blinds(horizontal)">
                                      <p:cBhvr>
                                        <p:cTn id="29" dur="500"/>
                                        <p:tgtEl>
                                          <p:spTgt spid="6147">
                                            <p:txEl>
                                              <p:pRg st="6" end="6"/>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blinds(horizontal)">
                                      <p:cBhvr>
                                        <p:cTn id="32" dur="500"/>
                                        <p:tgtEl>
                                          <p:spTgt spid="6147">
                                            <p:txEl>
                                              <p:pRg st="7" end="7"/>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6147">
                                            <p:txEl>
                                              <p:pRg st="8" end="8"/>
                                            </p:txEl>
                                          </p:spTgt>
                                        </p:tgtEl>
                                        <p:attrNameLst>
                                          <p:attrName>style.visibility</p:attrName>
                                        </p:attrNameLst>
                                      </p:cBhvr>
                                      <p:to>
                                        <p:strVal val="visible"/>
                                      </p:to>
                                    </p:set>
                                    <p:animEffect transition="in" filter="blinds(horizontal)">
                                      <p:cBhvr>
                                        <p:cTn id="35"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2 Types: Monozygotic</a:t>
            </a:r>
          </a:p>
          <a:p>
            <a:pPr>
              <a:buNone/>
            </a:pPr>
            <a:r>
              <a:rPr lang="en-US" sz="3200" dirty="0" smtClean="0"/>
              <a:t>                 </a:t>
            </a:r>
            <a:r>
              <a:rPr lang="en-US" sz="3200" dirty="0" err="1" smtClean="0"/>
              <a:t>Dizygotic</a:t>
            </a:r>
            <a:r>
              <a:rPr lang="en-US" sz="3200" dirty="0" smtClean="0"/>
              <a:t>- M.C.</a:t>
            </a:r>
          </a:p>
          <a:p>
            <a:pPr>
              <a:buNone/>
            </a:pPr>
            <a:endParaRPr lang="en-US" sz="3200" dirty="0" smtClean="0"/>
          </a:p>
          <a:p>
            <a:r>
              <a:rPr lang="en-US" sz="3200" dirty="0" smtClean="0"/>
              <a:t>In twin birth (2 babies): Boys- M.C.</a:t>
            </a:r>
          </a:p>
          <a:p>
            <a:pPr>
              <a:buNone/>
            </a:pPr>
            <a:r>
              <a:rPr lang="en-US" sz="3200" dirty="0" smtClean="0"/>
              <a:t>                                           Boy and Girl</a:t>
            </a:r>
          </a:p>
          <a:p>
            <a:pPr>
              <a:buNone/>
            </a:pPr>
            <a:r>
              <a:rPr lang="en-US" sz="3200" dirty="0" smtClean="0"/>
              <a:t>                                           Girls- L.C.</a:t>
            </a:r>
          </a:p>
          <a:p>
            <a:r>
              <a:rPr lang="en-US" sz="3200" dirty="0" smtClean="0"/>
              <a:t>Triplets (three babies)</a:t>
            </a:r>
          </a:p>
          <a:p>
            <a:r>
              <a:rPr lang="en-US" sz="3200" dirty="0" smtClean="0"/>
              <a:t>Quadruplets (four babies)</a:t>
            </a:r>
          </a:p>
          <a:p>
            <a:endParaRPr lang="en-IN" dirty="0"/>
          </a:p>
        </p:txBody>
      </p:sp>
      <p:sp>
        <p:nvSpPr>
          <p:cNvPr id="3" name="Title 2"/>
          <p:cNvSpPr>
            <a:spLocks noGrp="1"/>
          </p:cNvSpPr>
          <p:nvPr>
            <p:ph type="title"/>
          </p:nvPr>
        </p:nvSpPr>
        <p:spPr/>
        <p:txBody>
          <a:bodyPr>
            <a:normAutofit/>
          </a:bodyPr>
          <a:lstStyle/>
          <a:p>
            <a:r>
              <a:rPr lang="en-US" sz="3600" b="1" dirty="0" smtClean="0"/>
              <a:t>Twinning in women</a:t>
            </a:r>
            <a:endParaRPr lang="en-IN"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linds(horizontal)">
                                      <p:cBhvr>
                                        <p:cTn id="15" dur="500"/>
                                        <p:tgtEl>
                                          <p:spTgt spid="2">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linds(horizontal)">
                                      <p:cBhvr>
                                        <p:cTn id="18" dur="500"/>
                                        <p:tgtEl>
                                          <p:spTgt spid="2">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linds(horizontal)">
                                      <p:cBhvr>
                                        <p:cTn id="21" dur="500"/>
                                        <p:tgtEl>
                                          <p:spTgt spid="2">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blinds(horizontal)">
                                      <p:cBhvr>
                                        <p:cTn id="26" dur="500"/>
                                        <p:tgtEl>
                                          <p:spTgt spid="2">
                                            <p:txEl>
                                              <p:pRg st="5" end="5"/>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linds(horizontal)">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blinds(horizontal)">
                                      <p:cBhvr>
                                        <p:cTn id="3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457200" y="0"/>
            <a:ext cx="8229600" cy="914400"/>
          </a:xfrm>
        </p:spPr>
        <p:txBody>
          <a:bodyPr>
            <a:normAutofit/>
          </a:bodyPr>
          <a:lstStyle/>
          <a:p>
            <a:pPr eaLnBrk="1" hangingPunct="1"/>
            <a:r>
              <a:rPr lang="en-US" sz="4000" b="1" dirty="0" smtClean="0"/>
              <a:t>Twins</a:t>
            </a:r>
          </a:p>
        </p:txBody>
      </p:sp>
      <p:sp>
        <p:nvSpPr>
          <p:cNvPr id="7171" name="Rectangle 7"/>
          <p:cNvSpPr>
            <a:spLocks noGrp="1" noChangeArrowheads="1"/>
          </p:cNvSpPr>
          <p:nvPr>
            <p:ph type="body" sz="half" idx="1"/>
          </p:nvPr>
        </p:nvSpPr>
        <p:spPr>
          <a:xfrm>
            <a:off x="152400" y="914400"/>
            <a:ext cx="4038600" cy="5410200"/>
          </a:xfrm>
        </p:spPr>
        <p:txBody>
          <a:bodyPr>
            <a:noAutofit/>
          </a:bodyPr>
          <a:lstStyle/>
          <a:p>
            <a:pPr eaLnBrk="1" hangingPunct="1"/>
            <a:r>
              <a:rPr lang="en-US" sz="3200" dirty="0" err="1" smtClean="0">
                <a:solidFill>
                  <a:srgbClr val="FF0000"/>
                </a:solidFill>
              </a:rPr>
              <a:t>Dizygotic</a:t>
            </a:r>
            <a:r>
              <a:rPr lang="en-US" sz="3200" dirty="0" smtClean="0">
                <a:solidFill>
                  <a:srgbClr val="FF0000"/>
                </a:solidFill>
              </a:rPr>
              <a:t> twins</a:t>
            </a:r>
          </a:p>
          <a:p>
            <a:pPr lvl="1"/>
            <a:r>
              <a:rPr lang="en-US" sz="3200" i="1" dirty="0" err="1" smtClean="0"/>
              <a:t>Dichorionic</a:t>
            </a:r>
            <a:r>
              <a:rPr lang="en-US" sz="3200" dirty="0" smtClean="0"/>
              <a:t> – separate </a:t>
            </a:r>
            <a:r>
              <a:rPr lang="en-US" sz="3200" dirty="0" err="1" smtClean="0"/>
              <a:t>chorion</a:t>
            </a:r>
            <a:r>
              <a:rPr lang="en-US" sz="3200" dirty="0" smtClean="0"/>
              <a:t> (placenta)</a:t>
            </a:r>
          </a:p>
          <a:p>
            <a:pPr lvl="1" eaLnBrk="1" hangingPunct="1"/>
            <a:endParaRPr lang="en-US" sz="3200" dirty="0" smtClean="0"/>
          </a:p>
          <a:p>
            <a:pPr lvl="1" eaLnBrk="1" hangingPunct="1"/>
            <a:r>
              <a:rPr lang="en-US" sz="3200" i="1" dirty="0" err="1" smtClean="0"/>
              <a:t>Diamniotic</a:t>
            </a:r>
            <a:r>
              <a:rPr lang="en-US" sz="3200" dirty="0" smtClean="0"/>
              <a:t> – separate amnion (amniotic sac)</a:t>
            </a:r>
          </a:p>
        </p:txBody>
      </p:sp>
      <p:sp>
        <p:nvSpPr>
          <p:cNvPr id="7172" name="Rectangle 11"/>
          <p:cNvSpPr>
            <a:spLocks noGrp="1" noChangeArrowheads="1"/>
          </p:cNvSpPr>
          <p:nvPr>
            <p:ph type="body" sz="half" idx="2"/>
          </p:nvPr>
        </p:nvSpPr>
        <p:spPr>
          <a:xfrm>
            <a:off x="4114800" y="609600"/>
            <a:ext cx="4648200" cy="6632585"/>
          </a:xfrm>
        </p:spPr>
        <p:txBody>
          <a:bodyPr wrap="square">
            <a:spAutoFit/>
          </a:bodyPr>
          <a:lstStyle/>
          <a:p>
            <a:pPr eaLnBrk="1" hangingPunct="1"/>
            <a:r>
              <a:rPr lang="en-US" sz="3200" dirty="0" smtClean="0">
                <a:solidFill>
                  <a:srgbClr val="FF0000"/>
                </a:solidFill>
              </a:rPr>
              <a:t>Monozygotic twin</a:t>
            </a:r>
          </a:p>
          <a:p>
            <a:pPr lvl="1" eaLnBrk="1" hangingPunct="1">
              <a:buFontTx/>
              <a:buNone/>
            </a:pPr>
            <a:r>
              <a:rPr lang="en-US" sz="2800" dirty="0" smtClean="0">
                <a:solidFill>
                  <a:srgbClr val="FF0000"/>
                </a:solidFill>
              </a:rPr>
              <a:t>Ova division:</a:t>
            </a:r>
          </a:p>
          <a:p>
            <a:pPr lvl="2" eaLnBrk="1" hangingPunct="1"/>
            <a:r>
              <a:rPr lang="en-US" sz="2800" dirty="0" smtClean="0"/>
              <a:t>&lt; 72 hours: </a:t>
            </a:r>
            <a:r>
              <a:rPr lang="en-US" sz="2800" dirty="0" err="1" smtClean="0"/>
              <a:t>Dichorionic</a:t>
            </a:r>
            <a:r>
              <a:rPr lang="en-US" sz="2800" dirty="0" smtClean="0"/>
              <a:t>, </a:t>
            </a:r>
            <a:r>
              <a:rPr lang="en-US" sz="2800" dirty="0" err="1" smtClean="0"/>
              <a:t>diamniotic</a:t>
            </a:r>
            <a:endParaRPr lang="en-US" sz="2800" dirty="0" smtClean="0"/>
          </a:p>
          <a:p>
            <a:pPr lvl="2" eaLnBrk="1" hangingPunct="1"/>
            <a:r>
              <a:rPr lang="en-US" sz="2800" dirty="0" smtClean="0"/>
              <a:t>4-8 days:  </a:t>
            </a:r>
            <a:r>
              <a:rPr lang="en-US" sz="2800" dirty="0" err="1" smtClean="0"/>
              <a:t>Monochorionic</a:t>
            </a:r>
            <a:r>
              <a:rPr lang="en-US" sz="2800" dirty="0" smtClean="0"/>
              <a:t>, </a:t>
            </a:r>
            <a:r>
              <a:rPr lang="en-US" sz="2800" dirty="0" err="1" smtClean="0"/>
              <a:t>diamniotic</a:t>
            </a:r>
            <a:endParaRPr lang="en-US" sz="2800" dirty="0" smtClean="0"/>
          </a:p>
          <a:p>
            <a:pPr lvl="2" eaLnBrk="1" hangingPunct="1"/>
            <a:r>
              <a:rPr lang="en-US" sz="2800" dirty="0" smtClean="0"/>
              <a:t>8-13 days: </a:t>
            </a:r>
            <a:r>
              <a:rPr lang="en-US" sz="2800" dirty="0" err="1" smtClean="0"/>
              <a:t>Monochorionic</a:t>
            </a:r>
            <a:r>
              <a:rPr lang="en-US" sz="2800" dirty="0" smtClean="0"/>
              <a:t>, </a:t>
            </a:r>
            <a:r>
              <a:rPr lang="en-US" sz="2800" dirty="0" err="1" smtClean="0"/>
              <a:t>monoamniotic</a:t>
            </a:r>
            <a:endParaRPr lang="en-US" sz="2800" dirty="0" smtClean="0"/>
          </a:p>
          <a:p>
            <a:pPr lvl="2" eaLnBrk="1" hangingPunct="1"/>
            <a:r>
              <a:rPr lang="en-US" sz="2800" dirty="0" smtClean="0"/>
              <a:t>&gt; 13 days: conjoined twins</a:t>
            </a:r>
          </a:p>
          <a:p>
            <a:pPr eaLnBrk="1" hangingPunct="1">
              <a:buFontTx/>
              <a:buNone/>
            </a:pPr>
            <a:endParaRPr lang="en-US" sz="24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90600"/>
            <a:ext cx="4419600" cy="5562600"/>
          </a:xfrm>
        </p:spPr>
        <p:txBody>
          <a:bodyPr>
            <a:normAutofit fontScale="92500" lnSpcReduction="10000"/>
          </a:bodyPr>
          <a:lstStyle/>
          <a:p>
            <a:r>
              <a:rPr lang="en-US" sz="3200" dirty="0" smtClean="0"/>
              <a:t>Incidences are increase with the age of the mother</a:t>
            </a:r>
          </a:p>
          <a:p>
            <a:r>
              <a:rPr lang="en-US" sz="3200" dirty="0" smtClean="0"/>
              <a:t>2 ova are discharged at the same time in a single ovarian cycle</a:t>
            </a:r>
          </a:p>
          <a:p>
            <a:r>
              <a:rPr lang="en-US" sz="3200" dirty="0" smtClean="0"/>
              <a:t>Non identical, may be of different sex</a:t>
            </a:r>
          </a:p>
          <a:p>
            <a:r>
              <a:rPr lang="en-US" sz="3200" dirty="0" smtClean="0"/>
              <a:t>Two </a:t>
            </a:r>
            <a:r>
              <a:rPr lang="en-US" sz="3200" dirty="0" err="1" smtClean="0"/>
              <a:t>chorion</a:t>
            </a:r>
            <a:r>
              <a:rPr lang="en-US" sz="3200" dirty="0" smtClean="0"/>
              <a:t> and two amnion.</a:t>
            </a:r>
          </a:p>
          <a:p>
            <a:r>
              <a:rPr lang="en-US" sz="3200" dirty="0" smtClean="0"/>
              <a:t>Placenta may be separate or fused</a:t>
            </a:r>
            <a:r>
              <a:rPr lang="en-US" dirty="0" smtClean="0"/>
              <a:t>.</a:t>
            </a:r>
          </a:p>
          <a:p>
            <a:endParaRPr lang="en-US" dirty="0" smtClean="0"/>
          </a:p>
          <a:p>
            <a:endParaRPr lang="en-IN" dirty="0"/>
          </a:p>
        </p:txBody>
      </p:sp>
      <p:sp>
        <p:nvSpPr>
          <p:cNvPr id="3" name="Title 2"/>
          <p:cNvSpPr>
            <a:spLocks noGrp="1"/>
          </p:cNvSpPr>
          <p:nvPr>
            <p:ph type="title"/>
          </p:nvPr>
        </p:nvSpPr>
        <p:spPr>
          <a:xfrm>
            <a:off x="457200" y="0"/>
            <a:ext cx="8229600" cy="838200"/>
          </a:xfrm>
        </p:spPr>
        <p:txBody>
          <a:bodyPr>
            <a:normAutofit/>
          </a:bodyPr>
          <a:lstStyle/>
          <a:p>
            <a:r>
              <a:rPr lang="en-US" sz="4000" b="1" dirty="0" err="1" smtClean="0"/>
              <a:t>Dizygotic</a:t>
            </a:r>
            <a:r>
              <a:rPr lang="en-US" sz="4000" b="1" dirty="0" smtClean="0"/>
              <a:t> twinning- </a:t>
            </a:r>
            <a:endParaRPr lang="en-IN" sz="4000" b="1" dirty="0"/>
          </a:p>
        </p:txBody>
      </p:sp>
      <p:pic>
        <p:nvPicPr>
          <p:cNvPr id="1026" name="Picture 2"/>
          <p:cNvPicPr>
            <a:picLocks noChangeAspect="1" noChangeArrowheads="1"/>
          </p:cNvPicPr>
          <p:nvPr/>
        </p:nvPicPr>
        <p:blipFill>
          <a:blip r:embed="rId2" cstate="print"/>
          <a:srcRect/>
          <a:stretch>
            <a:fillRect/>
          </a:stretch>
        </p:blipFill>
        <p:spPr bwMode="auto">
          <a:xfrm>
            <a:off x="4495800" y="1219200"/>
            <a:ext cx="4476750" cy="4562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Monozygotic twins</a:t>
            </a:r>
          </a:p>
        </p:txBody>
      </p:sp>
      <p:pic>
        <p:nvPicPr>
          <p:cNvPr id="8195" name="Picture 2" descr="C:\Users\arun\Desktop\Twin-Sketches.jpg"/>
          <p:cNvPicPr>
            <a:picLocks noGrp="1" noChangeAspect="1" noChangeArrowheads="1"/>
          </p:cNvPicPr>
          <p:nvPr>
            <p:ph idx="1"/>
          </p:nvPr>
        </p:nvPicPr>
        <p:blipFill>
          <a:blip r:embed="rId2" cstate="print"/>
          <a:srcRect/>
          <a:stretch>
            <a:fillRect/>
          </a:stretch>
        </p:blipFill>
        <p:spPr>
          <a:xfrm>
            <a:off x="0" y="1314450"/>
            <a:ext cx="9144000" cy="5543550"/>
          </a:xfr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pPr eaLnBrk="1" hangingPunct="1"/>
            <a:r>
              <a:rPr lang="en-US" sz="4000" b="1" dirty="0" smtClean="0"/>
              <a:t>Conjoined Twins</a:t>
            </a:r>
          </a:p>
        </p:txBody>
      </p:sp>
      <p:sp>
        <p:nvSpPr>
          <p:cNvPr id="8195" name="Rectangle 3"/>
          <p:cNvSpPr>
            <a:spLocks noGrp="1" noChangeArrowheads="1"/>
          </p:cNvSpPr>
          <p:nvPr>
            <p:ph type="body" sz="half" idx="1"/>
          </p:nvPr>
        </p:nvSpPr>
        <p:spPr>
          <a:xfrm>
            <a:off x="228600" y="1752600"/>
            <a:ext cx="4267200" cy="4254691"/>
          </a:xfrm>
        </p:spPr>
        <p:txBody>
          <a:bodyPr/>
          <a:lstStyle/>
          <a:p>
            <a:pPr eaLnBrk="1" hangingPunct="1"/>
            <a:r>
              <a:rPr lang="en-US" sz="3200" dirty="0" err="1" smtClean="0"/>
              <a:t>Craniopagus</a:t>
            </a:r>
            <a:endParaRPr lang="en-US" sz="3200" dirty="0" smtClean="0"/>
          </a:p>
          <a:p>
            <a:pPr eaLnBrk="1" hangingPunct="1"/>
            <a:r>
              <a:rPr lang="en-US" sz="3200" dirty="0" err="1" smtClean="0"/>
              <a:t>Pygopagus</a:t>
            </a:r>
            <a:r>
              <a:rPr lang="en-US" sz="3200" dirty="0" smtClean="0"/>
              <a:t> </a:t>
            </a:r>
          </a:p>
          <a:p>
            <a:pPr eaLnBrk="1" hangingPunct="1"/>
            <a:r>
              <a:rPr lang="en-US" sz="3200" dirty="0" err="1" smtClean="0"/>
              <a:t>Thoracopagus</a:t>
            </a:r>
            <a:r>
              <a:rPr lang="en-US" sz="3200" dirty="0" smtClean="0"/>
              <a:t>- M.C.</a:t>
            </a:r>
          </a:p>
          <a:p>
            <a:pPr eaLnBrk="1" hangingPunct="1"/>
            <a:r>
              <a:rPr lang="en-US" sz="3200" dirty="0" err="1" smtClean="0"/>
              <a:t>Cephalopagus</a:t>
            </a:r>
            <a:endParaRPr lang="en-US" sz="3200" dirty="0" smtClean="0"/>
          </a:p>
          <a:p>
            <a:pPr eaLnBrk="1" hangingPunct="1">
              <a:buNone/>
            </a:pPr>
            <a:endParaRPr lang="en-US" dirty="0" smtClean="0"/>
          </a:p>
        </p:txBody>
      </p:sp>
      <p:sp>
        <p:nvSpPr>
          <p:cNvPr id="8196" name="Rectangle 4"/>
          <p:cNvSpPr>
            <a:spLocks noGrp="1" noChangeArrowheads="1"/>
          </p:cNvSpPr>
          <p:nvPr>
            <p:ph type="body" sz="half" idx="2"/>
          </p:nvPr>
        </p:nvSpPr>
        <p:spPr>
          <a:xfrm>
            <a:off x="4419600" y="1828800"/>
            <a:ext cx="3657600" cy="4572000"/>
          </a:xfrm>
        </p:spPr>
        <p:txBody>
          <a:bodyPr>
            <a:normAutofit/>
          </a:bodyPr>
          <a:lstStyle/>
          <a:p>
            <a:pPr eaLnBrk="1" hangingPunct="1"/>
            <a:r>
              <a:rPr lang="en-US" sz="3200" dirty="0" err="1" smtClean="0"/>
              <a:t>Parapagus</a:t>
            </a:r>
            <a:r>
              <a:rPr lang="en-US" sz="3200" dirty="0" smtClean="0"/>
              <a:t> </a:t>
            </a:r>
          </a:p>
          <a:p>
            <a:pPr eaLnBrk="1" hangingPunct="1"/>
            <a:r>
              <a:rPr lang="en-US" sz="3200" dirty="0" err="1" smtClean="0"/>
              <a:t>Omphalopagus</a:t>
            </a:r>
            <a:r>
              <a:rPr lang="en-US" sz="3200" dirty="0" smtClean="0"/>
              <a:t> </a:t>
            </a:r>
          </a:p>
          <a:p>
            <a:pPr eaLnBrk="1" hangingPunct="1"/>
            <a:r>
              <a:rPr lang="en-US" sz="3200" dirty="0" smtClean="0"/>
              <a:t>Parasitic twins</a:t>
            </a:r>
          </a:p>
          <a:p>
            <a:pPr eaLnBrk="1" hangingPunct="1"/>
            <a:r>
              <a:rPr lang="en-US" sz="3200" dirty="0" smtClean="0"/>
              <a:t>Fetus in </a:t>
            </a:r>
            <a:r>
              <a:rPr lang="en-US" sz="3200" dirty="0" err="1" smtClean="0"/>
              <a:t>fetu</a:t>
            </a:r>
            <a:endParaRPr lang="en-US" sz="32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sz="4000" b="1" dirty="0" smtClean="0"/>
              <a:t>Competency </a:t>
            </a:r>
            <a:endParaRPr lang="en-IN" sz="4000" b="1" dirty="0"/>
          </a:p>
        </p:txBody>
      </p:sp>
      <p:sp>
        <p:nvSpPr>
          <p:cNvPr id="3" name="Content Placeholder 2"/>
          <p:cNvSpPr>
            <a:spLocks noGrp="1"/>
          </p:cNvSpPr>
          <p:nvPr>
            <p:ph sz="quarter" idx="1"/>
          </p:nvPr>
        </p:nvSpPr>
        <p:spPr/>
        <p:txBody>
          <a:bodyPr>
            <a:normAutofit/>
          </a:bodyPr>
          <a:lstStyle/>
          <a:p>
            <a:r>
              <a:rPr lang="en-US" sz="3200" dirty="0" smtClean="0"/>
              <a:t>AN 80.4 Twinning</a:t>
            </a:r>
            <a:endParaRPr lang="en-IN"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err="1" smtClean="0"/>
              <a:t>Craniophagus</a:t>
            </a:r>
            <a:r>
              <a:rPr lang="en-US" sz="4000" b="1" dirty="0" smtClean="0"/>
              <a:t> </a:t>
            </a:r>
            <a:endParaRPr lang="en-IN" sz="40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057400" y="1884664"/>
            <a:ext cx="5798171" cy="4287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b="1" dirty="0" err="1" smtClean="0"/>
              <a:t>Thoracophagus</a:t>
            </a:r>
            <a:r>
              <a:rPr lang="en-US" sz="3600" b="1" dirty="0" smtClean="0"/>
              <a:t>- M.C. </a:t>
            </a:r>
            <a:endParaRPr lang="en-IN" sz="3600"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0" y="1516673"/>
            <a:ext cx="4572000" cy="53413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b="1" dirty="0" err="1" smtClean="0"/>
              <a:t>Pyophagus</a:t>
            </a:r>
            <a:r>
              <a:rPr lang="en-US" dirty="0" smtClean="0"/>
              <a:t> </a:t>
            </a:r>
            <a:endParaRPr lang="en-IN"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590800" y="1688877"/>
            <a:ext cx="4419600" cy="51691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eaLnBrk="1" hangingPunct="1"/>
            <a:r>
              <a:rPr lang="en-US" sz="3200" b="1" dirty="0" smtClean="0"/>
              <a:t>Conjoined Twins</a:t>
            </a:r>
            <a:br>
              <a:rPr lang="en-US" sz="3200" b="1" dirty="0" smtClean="0"/>
            </a:br>
            <a:r>
              <a:rPr lang="en-US" sz="4000" b="1" dirty="0" smtClean="0"/>
              <a:t>(</a:t>
            </a:r>
            <a:r>
              <a:rPr lang="en-US" sz="4000" b="1" dirty="0" err="1" smtClean="0"/>
              <a:t>paraphagus</a:t>
            </a:r>
            <a:r>
              <a:rPr lang="en-US" sz="4000" b="1" dirty="0" smtClean="0"/>
              <a:t>)</a:t>
            </a:r>
          </a:p>
        </p:txBody>
      </p:sp>
      <p:pic>
        <p:nvPicPr>
          <p:cNvPr id="9219" name="Picture 5" descr="conjoined"/>
          <p:cNvPicPr>
            <a:picLocks noGrp="1" noChangeAspect="1" noChangeArrowheads="1"/>
          </p:cNvPicPr>
          <p:nvPr>
            <p:ph idx="1"/>
          </p:nvPr>
        </p:nvPicPr>
        <p:blipFill>
          <a:blip r:embed="rId2" cstate="print"/>
          <a:srcRect/>
          <a:stretch>
            <a:fillRect/>
          </a:stretch>
        </p:blipFill>
        <p:spPr>
          <a:xfrm>
            <a:off x="3367088" y="1981200"/>
            <a:ext cx="2408237" cy="4114800"/>
          </a:xfrm>
          <a:noFill/>
        </p:spPr>
      </p:pic>
      <p:sp>
        <p:nvSpPr>
          <p:cNvPr id="9220" name="Rectangle 6"/>
          <p:cNvSpPr>
            <a:spLocks noChangeArrowheads="1"/>
          </p:cNvSpPr>
          <p:nvPr/>
        </p:nvSpPr>
        <p:spPr bwMode="auto">
          <a:xfrm>
            <a:off x="5029200" y="6248400"/>
            <a:ext cx="3886200" cy="336550"/>
          </a:xfrm>
          <a:prstGeom prst="rect">
            <a:avLst/>
          </a:prstGeom>
          <a:noFill/>
          <a:ln w="9525">
            <a:noFill/>
            <a:miter lim="800000"/>
            <a:headEnd/>
            <a:tailEnd/>
          </a:ln>
        </p:spPr>
        <p:txBody>
          <a:bodyPr>
            <a:spAutoFit/>
          </a:bodyPr>
          <a:lstStyle/>
          <a:p>
            <a:pPr>
              <a:buFontTx/>
              <a:buNone/>
            </a:pPr>
            <a:r>
              <a:rPr lang="en-US" sz="1600"/>
              <a:t>http://www.conjoined-twins.i-p.com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7467600" cy="1143000"/>
          </a:xfrm>
        </p:spPr>
        <p:txBody>
          <a:bodyPr/>
          <a:lstStyle/>
          <a:p>
            <a:r>
              <a:rPr lang="en-US" sz="4000" b="1" dirty="0" err="1" smtClean="0"/>
              <a:t>Omphalophagus</a:t>
            </a:r>
            <a:r>
              <a:rPr lang="en-US" dirty="0" smtClean="0"/>
              <a:t> </a:t>
            </a:r>
            <a:endParaRPr lang="en-IN"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362200" y="1361342"/>
            <a:ext cx="4724400" cy="54966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t>Parasitic twins</a:t>
            </a:r>
            <a:endParaRPr lang="en-IN" sz="4000" b="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066800" y="1981200"/>
            <a:ext cx="7016277" cy="35638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868362"/>
          </a:xfrm>
        </p:spPr>
        <p:txBody>
          <a:bodyPr>
            <a:normAutofit/>
          </a:bodyPr>
          <a:lstStyle/>
          <a:p>
            <a:r>
              <a:rPr lang="en-US" sz="3600" b="1" dirty="0" err="1" smtClean="0"/>
              <a:t>Foetus</a:t>
            </a:r>
            <a:r>
              <a:rPr lang="en-US" sz="3600" b="1" dirty="0" smtClean="0"/>
              <a:t> in </a:t>
            </a:r>
            <a:r>
              <a:rPr lang="en-US" sz="3600" b="1" dirty="0" err="1" smtClean="0"/>
              <a:t>foetu</a:t>
            </a:r>
            <a:endParaRPr lang="en-IN" sz="3600" b="1"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524000" y="1458119"/>
            <a:ext cx="6019800" cy="451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pPr>
              <a:buNone/>
            </a:pPr>
            <a:r>
              <a:rPr lang="en-US" dirty="0" smtClean="0"/>
              <a:t> </a:t>
            </a:r>
          </a:p>
          <a:p>
            <a:pPr>
              <a:buNone/>
            </a:pPr>
            <a:endParaRPr lang="en-US" dirty="0" smtClean="0"/>
          </a:p>
          <a:p>
            <a:pPr>
              <a:buNone/>
            </a:pPr>
            <a:endParaRPr lang="en-US" dirty="0" smtClean="0"/>
          </a:p>
          <a:p>
            <a:pPr>
              <a:buNone/>
            </a:pPr>
            <a:endParaRPr lang="en-US" dirty="0" smtClean="0"/>
          </a:p>
          <a:p>
            <a:pPr algn="ctr">
              <a:buNone/>
            </a:pPr>
            <a:r>
              <a:rPr lang="en-US" sz="6600" b="1" dirty="0" smtClean="0"/>
              <a:t>THANK YOU </a:t>
            </a:r>
            <a:endParaRPr lang="en-IN" sz="66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r>
              <a:rPr lang="en-IN" sz="2400" u="sng" dirty="0" err="1" smtClean="0">
                <a:solidFill>
                  <a:schemeClr val="bg1"/>
                </a:solidFill>
                <a:hlinkClick r:id="rId2"/>
              </a:rPr>
              <a:t>Franka</a:t>
            </a:r>
            <a:r>
              <a:rPr lang="en-IN" sz="2400" u="sng" dirty="0" smtClean="0">
                <a:solidFill>
                  <a:schemeClr val="bg1"/>
                </a:solidFill>
                <a:hlinkClick r:id="rId2"/>
              </a:rPr>
              <a:t> </a:t>
            </a:r>
            <a:r>
              <a:rPr lang="en-IN" sz="2400" u="sng" dirty="0" err="1" smtClean="0">
                <a:solidFill>
                  <a:schemeClr val="bg1"/>
                </a:solidFill>
                <a:hlinkClick r:id="rId2"/>
              </a:rPr>
              <a:t>Cadée</a:t>
            </a:r>
            <a:r>
              <a:rPr lang="en-IN" sz="2400" dirty="0" smtClean="0">
                <a:solidFill>
                  <a:schemeClr val="bg1"/>
                </a:solidFill>
              </a:rPr>
              <a:t>, </a:t>
            </a:r>
            <a:r>
              <a:rPr lang="en-IN" sz="2400" u="sng" dirty="0" smtClean="0">
                <a:solidFill>
                  <a:schemeClr val="bg1"/>
                </a:solidFill>
                <a:hlinkClick r:id="rId2"/>
              </a:rPr>
              <a:t>Marianne </a:t>
            </a:r>
            <a:r>
              <a:rPr lang="en-IN" sz="2400" u="sng" dirty="0" smtClean="0">
                <a:solidFill>
                  <a:schemeClr val="bg1"/>
                </a:solidFill>
                <a:hlinkClick r:id="rId2"/>
              </a:rPr>
              <a:t>J. </a:t>
            </a:r>
            <a:r>
              <a:rPr lang="en-IN" sz="2400" u="sng" dirty="0" err="1" smtClean="0">
                <a:solidFill>
                  <a:schemeClr val="bg1"/>
                </a:solidFill>
                <a:hlinkClick r:id="rId2"/>
              </a:rPr>
              <a:t>Nieuwenhuijze</a:t>
            </a:r>
            <a:r>
              <a:rPr lang="en-IN" sz="2400" dirty="0" smtClean="0">
                <a:solidFill>
                  <a:schemeClr val="bg1"/>
                </a:solidFill>
              </a:rPr>
              <a:t>, </a:t>
            </a:r>
            <a:br>
              <a:rPr lang="en-IN" sz="2400" dirty="0" smtClean="0">
                <a:solidFill>
                  <a:schemeClr val="bg1"/>
                </a:solidFill>
              </a:rPr>
            </a:br>
            <a:r>
              <a:rPr lang="en-IN" sz="2400" u="sng" dirty="0" smtClean="0">
                <a:solidFill>
                  <a:schemeClr val="bg1"/>
                </a:solidFill>
                <a:hlinkClick r:id="rId2"/>
              </a:rPr>
              <a:t>A. L. M. </a:t>
            </a:r>
            <a:r>
              <a:rPr lang="en-IN" sz="2400" u="sng" dirty="0" err="1" smtClean="0">
                <a:solidFill>
                  <a:schemeClr val="bg1"/>
                </a:solidFill>
                <a:hlinkClick r:id="rId2"/>
              </a:rPr>
              <a:t>Lagro</a:t>
            </a:r>
            <a:r>
              <a:rPr lang="en-IN" sz="2400" u="sng" dirty="0" smtClean="0">
                <a:solidFill>
                  <a:schemeClr val="bg1"/>
                </a:solidFill>
                <a:hlinkClick r:id="rId2"/>
              </a:rPr>
              <a:t>-Janssen</a:t>
            </a:r>
            <a:r>
              <a:rPr lang="en-IN" sz="2400" dirty="0" smtClean="0">
                <a:solidFill>
                  <a:schemeClr val="bg1"/>
                </a:solidFill>
                <a:hlinkClick r:id="rId2"/>
              </a:rPr>
              <a:t>, </a:t>
            </a:r>
            <a:r>
              <a:rPr lang="en-IN" sz="2400" u="sng" dirty="0" smtClean="0">
                <a:solidFill>
                  <a:schemeClr val="bg1"/>
                </a:solidFill>
                <a:hlinkClick r:id="rId2"/>
              </a:rPr>
              <a:t>Raymond </a:t>
            </a:r>
            <a:r>
              <a:rPr lang="en-IN" sz="2400" u="sng" dirty="0" smtClean="0">
                <a:solidFill>
                  <a:schemeClr val="bg1"/>
                </a:solidFill>
                <a:hlinkClick r:id="rId2"/>
              </a:rPr>
              <a:t>De </a:t>
            </a:r>
            <a:r>
              <a:rPr lang="en-IN" sz="2400" u="sng" dirty="0" err="1" smtClean="0">
                <a:solidFill>
                  <a:schemeClr val="bg1"/>
                </a:solidFill>
                <a:hlinkClick r:id="rId2"/>
              </a:rPr>
              <a:t>Vries</a:t>
            </a:r>
            <a:r>
              <a:rPr lang="en-IN" sz="2400" dirty="0" smtClean="0">
                <a:solidFill>
                  <a:schemeClr val="bg1"/>
                </a:solidFill>
              </a:rPr>
              <a:t> </a:t>
            </a:r>
            <a:br>
              <a:rPr lang="en-IN" sz="2400" dirty="0" smtClean="0">
                <a:solidFill>
                  <a:schemeClr val="bg1"/>
                </a:solidFill>
              </a:rPr>
            </a:br>
            <a:r>
              <a:rPr lang="en-IN" sz="2400" i="1" u="sng" dirty="0" smtClean="0">
                <a:solidFill>
                  <a:schemeClr val="bg1"/>
                </a:solidFill>
                <a:hlinkClick r:id="rId3"/>
              </a:rPr>
              <a:t>Globalization and Health</a:t>
            </a:r>
            <a:endParaRPr lang="en-IN" sz="1400" dirty="0"/>
          </a:p>
        </p:txBody>
      </p:sp>
      <p:graphicFrame>
        <p:nvGraphicFramePr>
          <p:cNvPr id="4" name="Content Placeholder 3"/>
          <p:cNvGraphicFramePr>
            <a:graphicFrameLocks noGrp="1"/>
          </p:cNvGraphicFramePr>
          <p:nvPr>
            <p:ph sz="quarter" idx="1"/>
          </p:nvPr>
        </p:nvGraphicFramePr>
        <p:xfrm>
          <a:off x="0" y="1600200"/>
          <a:ext cx="9144000" cy="670560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370840">
                <a:tc>
                  <a:txBody>
                    <a:bodyPr/>
                    <a:lstStyle/>
                    <a:p>
                      <a:r>
                        <a:rPr kumimoji="0" lang="en-IN" b="0" i="0" u="sng" kern="1200" dirty="0" err="1" smtClean="0">
                          <a:solidFill>
                            <a:schemeClr val="bg1"/>
                          </a:solidFill>
                          <a:latin typeface="+mn-lt"/>
                          <a:ea typeface="+mn-ea"/>
                          <a:cs typeface="+mn-cs"/>
                          <a:hlinkClick r:id="rId2"/>
                        </a:rPr>
                        <a:t>Franka</a:t>
                      </a:r>
                      <a:r>
                        <a:rPr kumimoji="0" lang="en-IN" b="0" i="0" u="sng" kern="1200" dirty="0" smtClean="0">
                          <a:solidFill>
                            <a:schemeClr val="bg1"/>
                          </a:solidFill>
                          <a:latin typeface="+mn-lt"/>
                          <a:ea typeface="+mn-ea"/>
                          <a:cs typeface="+mn-cs"/>
                          <a:hlinkClick r:id="rId2"/>
                        </a:rPr>
                        <a:t> </a:t>
                      </a:r>
                      <a:r>
                        <a:rPr kumimoji="0" lang="en-IN" b="0" i="0" u="sng" kern="1200" dirty="0" err="1" smtClean="0">
                          <a:solidFill>
                            <a:schemeClr val="bg1"/>
                          </a:solidFill>
                          <a:latin typeface="+mn-lt"/>
                          <a:ea typeface="+mn-ea"/>
                          <a:cs typeface="+mn-cs"/>
                          <a:hlinkClick r:id="rId2"/>
                        </a:rPr>
                        <a:t>Cadée</a:t>
                      </a:r>
                      <a:r>
                        <a:rPr kumimoji="0" lang="en-IN" b="0" i="0" kern="1200" dirty="0" smtClean="0">
                          <a:solidFill>
                            <a:schemeClr val="bg1"/>
                          </a:solidFill>
                          <a:latin typeface="+mn-lt"/>
                          <a:ea typeface="+mn-ea"/>
                          <a:cs typeface="+mn-cs"/>
                        </a:rPr>
                        <a:t>, </a:t>
                      </a:r>
                    </a:p>
                    <a:p>
                      <a:r>
                        <a:rPr kumimoji="0" lang="en-IN" b="0" i="0" u="sng" kern="1200" dirty="0" smtClean="0">
                          <a:solidFill>
                            <a:schemeClr val="bg1"/>
                          </a:solidFill>
                          <a:latin typeface="+mn-lt"/>
                          <a:ea typeface="+mn-ea"/>
                          <a:cs typeface="+mn-cs"/>
                          <a:hlinkClick r:id="rId2"/>
                        </a:rPr>
                        <a:t>Marianne J. </a:t>
                      </a:r>
                      <a:r>
                        <a:rPr kumimoji="0" lang="en-IN" b="0" i="0" u="sng" kern="1200" dirty="0" err="1" smtClean="0">
                          <a:solidFill>
                            <a:schemeClr val="bg1"/>
                          </a:solidFill>
                          <a:latin typeface="+mn-lt"/>
                          <a:ea typeface="+mn-ea"/>
                          <a:cs typeface="+mn-cs"/>
                          <a:hlinkClick r:id="rId2"/>
                        </a:rPr>
                        <a:t>Nieuwenhuijze</a:t>
                      </a:r>
                      <a:r>
                        <a:rPr kumimoji="0" lang="en-IN" b="0" i="0" kern="1200" dirty="0" smtClean="0">
                          <a:solidFill>
                            <a:schemeClr val="bg1"/>
                          </a:solidFill>
                          <a:latin typeface="+mn-lt"/>
                          <a:ea typeface="+mn-ea"/>
                          <a:cs typeface="+mn-cs"/>
                        </a:rPr>
                        <a:t>, </a:t>
                      </a:r>
                    </a:p>
                    <a:p>
                      <a:r>
                        <a:rPr kumimoji="0" lang="en-IN" b="0" i="0" u="sng" kern="1200" dirty="0" smtClean="0">
                          <a:solidFill>
                            <a:schemeClr val="bg1"/>
                          </a:solidFill>
                          <a:latin typeface="+mn-lt"/>
                          <a:ea typeface="+mn-ea"/>
                          <a:cs typeface="+mn-cs"/>
                          <a:hlinkClick r:id="rId2"/>
                        </a:rPr>
                        <a:t>A. L. M. </a:t>
                      </a:r>
                      <a:r>
                        <a:rPr kumimoji="0" lang="en-IN" b="0" i="0" u="sng" kern="1200" dirty="0" err="1" smtClean="0">
                          <a:solidFill>
                            <a:schemeClr val="bg1"/>
                          </a:solidFill>
                          <a:latin typeface="+mn-lt"/>
                          <a:ea typeface="+mn-ea"/>
                          <a:cs typeface="+mn-cs"/>
                          <a:hlinkClick r:id="rId2"/>
                        </a:rPr>
                        <a:t>Lagro</a:t>
                      </a:r>
                      <a:r>
                        <a:rPr kumimoji="0" lang="en-IN" b="0" i="0" u="sng" kern="1200" dirty="0" smtClean="0">
                          <a:solidFill>
                            <a:schemeClr val="bg1"/>
                          </a:solidFill>
                          <a:latin typeface="+mn-lt"/>
                          <a:ea typeface="+mn-ea"/>
                          <a:cs typeface="+mn-cs"/>
                          <a:hlinkClick r:id="rId2"/>
                        </a:rPr>
                        <a:t>-Janssen</a:t>
                      </a:r>
                      <a:r>
                        <a:rPr kumimoji="0" lang="en-IN" b="0" i="0" kern="1200" dirty="0" smtClean="0">
                          <a:solidFill>
                            <a:schemeClr val="bg1"/>
                          </a:solidFill>
                          <a:latin typeface="+mn-lt"/>
                          <a:ea typeface="+mn-ea"/>
                          <a:cs typeface="+mn-cs"/>
                        </a:rPr>
                        <a:t> &amp; </a:t>
                      </a:r>
                    </a:p>
                    <a:p>
                      <a:r>
                        <a:rPr kumimoji="0" lang="en-IN" b="0" i="0" u="sng" kern="1200" dirty="0" smtClean="0">
                          <a:solidFill>
                            <a:schemeClr val="bg1"/>
                          </a:solidFill>
                          <a:latin typeface="+mn-lt"/>
                          <a:ea typeface="+mn-ea"/>
                          <a:cs typeface="+mn-cs"/>
                          <a:hlinkClick r:id="rId2"/>
                        </a:rPr>
                        <a:t>Raymond De </a:t>
                      </a:r>
                      <a:r>
                        <a:rPr kumimoji="0" lang="en-IN" b="0" i="0" u="sng" kern="1200" dirty="0" err="1" smtClean="0">
                          <a:solidFill>
                            <a:schemeClr val="bg1"/>
                          </a:solidFill>
                          <a:latin typeface="+mn-lt"/>
                          <a:ea typeface="+mn-ea"/>
                          <a:cs typeface="+mn-cs"/>
                          <a:hlinkClick r:id="rId2"/>
                        </a:rPr>
                        <a:t>Vries</a:t>
                      </a:r>
                      <a:r>
                        <a:rPr kumimoji="0" lang="en-IN" b="0" i="0" kern="1200" dirty="0" smtClean="0">
                          <a:solidFill>
                            <a:schemeClr val="bg1"/>
                          </a:solidFill>
                          <a:latin typeface="+mn-lt"/>
                          <a:ea typeface="+mn-ea"/>
                          <a:cs typeface="+mn-cs"/>
                        </a:rPr>
                        <a:t> </a:t>
                      </a:r>
                    </a:p>
                    <a:p>
                      <a:r>
                        <a:rPr kumimoji="0" lang="en-IN" b="0" i="1" u="sng" kern="1200" dirty="0" smtClean="0">
                          <a:solidFill>
                            <a:schemeClr val="bg1"/>
                          </a:solidFill>
                          <a:latin typeface="+mn-lt"/>
                          <a:ea typeface="+mn-ea"/>
                          <a:cs typeface="+mn-cs"/>
                          <a:hlinkClick r:id="rId3"/>
                        </a:rPr>
                        <a:t>Globalization and Health</a:t>
                      </a:r>
                      <a:r>
                        <a:rPr kumimoji="0" lang="en-IN" b="0" i="0" kern="1200" dirty="0" smtClean="0">
                          <a:solidFill>
                            <a:schemeClr val="lt1"/>
                          </a:solidFill>
                          <a:latin typeface="+mn-lt"/>
                          <a:ea typeface="+mn-ea"/>
                          <a:cs typeface="+mn-cs"/>
                        </a:rPr>
                        <a:t> </a:t>
                      </a:r>
                      <a:r>
                        <a:rPr kumimoji="0" lang="en-IN" b="1" i="0" kern="1200" dirty="0" smtClean="0">
                          <a:solidFill>
                            <a:schemeClr val="lt1"/>
                          </a:solidFill>
                          <a:latin typeface="+mn-lt"/>
                          <a:ea typeface="+mn-ea"/>
                          <a:cs typeface="+mn-cs"/>
                        </a:rPr>
                        <a:t>volume 12</a:t>
                      </a:r>
                      <a:r>
                        <a:rPr kumimoji="0" lang="en-IN" b="0" i="0" kern="1200" dirty="0" smtClean="0">
                          <a:solidFill>
                            <a:schemeClr val="lt1"/>
                          </a:solidFill>
                          <a:latin typeface="+mn-lt"/>
                          <a:ea typeface="+mn-ea"/>
                          <a:cs typeface="+mn-cs"/>
                        </a:rPr>
                        <a:t>, Article number: 66 (2016)</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IN" b="1" i="0" kern="1200" dirty="0" smtClean="0">
                          <a:solidFill>
                            <a:schemeClr val="lt1"/>
                          </a:solidFill>
                          <a:latin typeface="+mn-lt"/>
                          <a:ea typeface="+mn-ea"/>
                          <a:cs typeface="+mn-cs"/>
                        </a:rPr>
                        <a:t>The state of the art of twinning, a concept analysis of twinning in healthcare</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b="1" i="0" kern="1200" dirty="0" smtClean="0">
                        <a:solidFill>
                          <a:schemeClr val="lt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b="1" i="0" kern="1200" dirty="0" smtClean="0">
                        <a:solidFill>
                          <a:schemeClr val="lt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b="1" i="0" kern="1200" dirty="0" smtClean="0">
                          <a:solidFill>
                            <a:schemeClr val="lt1"/>
                          </a:solidFill>
                          <a:latin typeface="+mn-lt"/>
                          <a:ea typeface="+mn-ea"/>
                          <a:cs typeface="+mn-cs"/>
                        </a:rPr>
                        <a:t>Medium level of evidence</a:t>
                      </a:r>
                      <a:endParaRPr kumimoji="0" lang="en-IN" b="1" i="0" kern="1200" dirty="0" smtClean="0">
                        <a:solidFill>
                          <a:schemeClr val="lt1"/>
                        </a:solidFill>
                        <a:latin typeface="+mn-lt"/>
                        <a:ea typeface="+mn-ea"/>
                        <a:cs typeface="+mn-cs"/>
                      </a:endParaRPr>
                    </a:p>
                    <a:p>
                      <a:endParaRPr lang="en-IN" dirty="0"/>
                    </a:p>
                  </a:txBody>
                  <a:tcPr/>
                </a:tc>
                <a:tc>
                  <a:txBody>
                    <a:bodyPr/>
                    <a:lstStyle/>
                    <a:p>
                      <a:r>
                        <a:rPr kumimoji="0" lang="en-IN" sz="1600" b="0" i="0" kern="1200" dirty="0" smtClean="0">
                          <a:solidFill>
                            <a:schemeClr val="lt1"/>
                          </a:solidFill>
                          <a:latin typeface="+mn-lt"/>
                          <a:ea typeface="+mn-ea"/>
                          <a:cs typeface="+mn-cs"/>
                        </a:rPr>
                        <a:t>We conducted a Concept Analysis (CA) of twinning in healthcare using Morse’s method. A qualitative study of the broad literature was performed, including scientific papers, manuals, project reports, and websites. We identified relevant papers through a systematic search using scientific databases, backtracking of references, and experts in the field</a:t>
                      </a:r>
                      <a:endParaRPr lang="en-IN" sz="1600" dirty="0"/>
                    </a:p>
                  </a:txBody>
                  <a:tcPr/>
                </a:tc>
                <a:tc>
                  <a:txBody>
                    <a:bodyPr/>
                    <a:lstStyle/>
                    <a:p>
                      <a:r>
                        <a:rPr kumimoji="0" lang="en-IN" sz="1400" b="0" i="0" kern="1200" dirty="0" smtClean="0">
                          <a:solidFill>
                            <a:schemeClr val="lt1"/>
                          </a:solidFill>
                          <a:latin typeface="+mn-lt"/>
                          <a:ea typeface="+mn-ea"/>
                          <a:cs typeface="+mn-cs"/>
                        </a:rPr>
                        <a:t>Our CA of the literature resulted in four main attributes of twinning in healthcare. First, and most frequently mentioned, was reciprocity. The other three attributes were that twinning: 2) entails the building of personal relationships, 3) is dynamic process, 4) is between two named organisations across different cultures. The literature also indicated that these four attributes, and especially reciprocity, can have an empowering effect on healthcare professionals</a:t>
                      </a:r>
                      <a:endParaRPr lang="en-IN" sz="1400" dirty="0"/>
                    </a:p>
                  </a:txBody>
                  <a:tcPr/>
                </a:tc>
                <a:tc>
                  <a:txBody>
                    <a:bodyPr/>
                    <a:lstStyle/>
                    <a:p>
                      <a:r>
                        <a:rPr kumimoji="0" lang="en-IN" b="0" i="0" kern="1200" dirty="0" smtClean="0">
                          <a:solidFill>
                            <a:schemeClr val="lt1"/>
                          </a:solidFill>
                          <a:latin typeface="+mn-lt"/>
                          <a:ea typeface="+mn-ea"/>
                          <a:cs typeface="+mn-cs"/>
                        </a:rPr>
                        <a:t> A greater understanding and a mature definition of twinning results in clear expectations for participants and thus more effective twinning. This can be the starting point for new collaborations and for further international studies on the effect of twinning in healthcare.</a:t>
                      </a:r>
                      <a:endParaRPr lang="en-IN" dirty="0"/>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467600" cy="1143000"/>
          </a:xfrm>
        </p:spPr>
        <p:txBody>
          <a:bodyPr>
            <a:normAutofit/>
          </a:bodyPr>
          <a:lstStyle/>
          <a:p>
            <a:r>
              <a:rPr lang="en-US" sz="3600" b="1" dirty="0" smtClean="0"/>
              <a:t>Specific learning objective</a:t>
            </a:r>
            <a:endParaRPr lang="en-IN" sz="3600" b="1" dirty="0"/>
          </a:p>
        </p:txBody>
      </p:sp>
      <p:sp>
        <p:nvSpPr>
          <p:cNvPr id="3" name="Content Placeholder 2"/>
          <p:cNvSpPr>
            <a:spLocks noGrp="1"/>
          </p:cNvSpPr>
          <p:nvPr>
            <p:ph sz="quarter" idx="1"/>
          </p:nvPr>
        </p:nvSpPr>
        <p:spPr>
          <a:xfrm>
            <a:off x="228600" y="1600200"/>
            <a:ext cx="8458200" cy="4873752"/>
          </a:xfrm>
        </p:spPr>
        <p:txBody>
          <a:bodyPr>
            <a:noAutofit/>
          </a:bodyPr>
          <a:lstStyle/>
          <a:p>
            <a:r>
              <a:rPr lang="en-IN" sz="3200" dirty="0" smtClean="0"/>
              <a:t>Describe formation of amnion, constituents, function and volume of amniotic fluid </a:t>
            </a:r>
          </a:p>
          <a:p>
            <a:r>
              <a:rPr lang="en-US" sz="3200" dirty="0" smtClean="0"/>
              <a:t>Describe </a:t>
            </a:r>
            <a:r>
              <a:rPr lang="en-US" sz="3200" dirty="0" err="1" smtClean="0"/>
              <a:t>oligohydramnios</a:t>
            </a:r>
            <a:r>
              <a:rPr lang="en-US" sz="3200" dirty="0" smtClean="0"/>
              <a:t> and </a:t>
            </a:r>
            <a:r>
              <a:rPr lang="en-US" sz="3200" dirty="0" err="1" smtClean="0"/>
              <a:t>polyhydramnios</a:t>
            </a:r>
            <a:endParaRPr lang="en-US" sz="3200" dirty="0" smtClean="0"/>
          </a:p>
          <a:p>
            <a:r>
              <a:rPr lang="en-US" sz="3200" dirty="0" smtClean="0"/>
              <a:t>Describe types of twinning</a:t>
            </a:r>
          </a:p>
          <a:p>
            <a:r>
              <a:rPr lang="en-US" sz="3200" dirty="0" smtClean="0"/>
              <a:t>Explain differences between monozygotic and </a:t>
            </a:r>
            <a:r>
              <a:rPr lang="en-US" sz="3200" dirty="0" err="1" smtClean="0"/>
              <a:t>dizygotic</a:t>
            </a:r>
            <a:r>
              <a:rPr lang="en-US" sz="3200" dirty="0" smtClean="0"/>
              <a:t> twins.</a:t>
            </a:r>
          </a:p>
          <a:p>
            <a:r>
              <a:rPr lang="en-US" sz="3200" dirty="0" smtClean="0"/>
              <a:t>Enumerate congenital anomalies of twins </a:t>
            </a:r>
            <a:endParaRPr lang="en-IN" sz="32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685800"/>
            <a:ext cx="7467600" cy="1143000"/>
          </a:xfrm>
        </p:spPr>
        <p:txBody>
          <a:bodyPr>
            <a:noAutofit/>
          </a:bodyPr>
          <a:lstStyle/>
          <a:p>
            <a:r>
              <a:rPr lang="en-US" sz="3600" b="1" dirty="0" smtClean="0">
                <a:solidFill>
                  <a:srgbClr val="FF0000"/>
                </a:solidFill>
              </a:rPr>
              <a:t> 1. Splitting of single fertilized ovum between 8 to 13 days results in </a:t>
            </a:r>
          </a:p>
        </p:txBody>
      </p:sp>
      <p:sp>
        <p:nvSpPr>
          <p:cNvPr id="35843" name="Content Placeholder 2"/>
          <p:cNvSpPr>
            <a:spLocks noGrp="1"/>
          </p:cNvSpPr>
          <p:nvPr>
            <p:ph idx="1"/>
          </p:nvPr>
        </p:nvSpPr>
        <p:spPr>
          <a:xfrm>
            <a:off x="357188" y="2209800"/>
            <a:ext cx="8229600" cy="3916363"/>
          </a:xfrm>
        </p:spPr>
        <p:txBody>
          <a:bodyPr>
            <a:normAutofit/>
          </a:bodyPr>
          <a:lstStyle/>
          <a:p>
            <a:pPr marL="624078" indent="-514350">
              <a:buFont typeface="Arial" charset="0"/>
              <a:buAutoNum type="alphaLcParenR"/>
            </a:pPr>
            <a:r>
              <a:rPr lang="en-US" sz="3600" dirty="0" smtClean="0"/>
              <a:t>Conjoined twins</a:t>
            </a:r>
          </a:p>
          <a:p>
            <a:pPr marL="624078" indent="-514350">
              <a:buFont typeface="Arial" charset="0"/>
              <a:buAutoNum type="alphaLcParenR"/>
            </a:pPr>
            <a:r>
              <a:rPr lang="en-US" sz="3600" dirty="0" err="1" smtClean="0"/>
              <a:t>Monochorionic</a:t>
            </a:r>
            <a:r>
              <a:rPr lang="en-US" sz="3600" dirty="0" smtClean="0"/>
              <a:t> </a:t>
            </a:r>
            <a:r>
              <a:rPr lang="en-US" sz="3600" dirty="0" err="1" smtClean="0"/>
              <a:t>monoamniotic</a:t>
            </a:r>
            <a:r>
              <a:rPr lang="en-US" sz="3600" dirty="0" smtClean="0"/>
              <a:t> twin</a:t>
            </a:r>
          </a:p>
          <a:p>
            <a:pPr marL="624078" indent="-514350">
              <a:buFont typeface="Arial" charset="0"/>
              <a:buAutoNum type="alphaLcParenR"/>
            </a:pPr>
            <a:r>
              <a:rPr lang="en-US" sz="3600" dirty="0" err="1" smtClean="0"/>
              <a:t>Dichorionic</a:t>
            </a:r>
            <a:r>
              <a:rPr lang="en-US" sz="3600" dirty="0" smtClean="0"/>
              <a:t> </a:t>
            </a:r>
            <a:r>
              <a:rPr lang="en-US" sz="3600" dirty="0" err="1" smtClean="0"/>
              <a:t>diamniotic</a:t>
            </a:r>
            <a:r>
              <a:rPr lang="en-US" sz="3600" dirty="0" smtClean="0"/>
              <a:t> twin</a:t>
            </a:r>
          </a:p>
          <a:p>
            <a:pPr marL="624078" indent="-514350">
              <a:buFont typeface="Arial" charset="0"/>
              <a:buAutoNum type="alphaLcParenR"/>
            </a:pPr>
            <a:r>
              <a:rPr lang="en-US" sz="3600" dirty="0" err="1" smtClean="0"/>
              <a:t>Monochorionic</a:t>
            </a:r>
            <a:r>
              <a:rPr lang="en-US" sz="3600" dirty="0" smtClean="0"/>
              <a:t> </a:t>
            </a:r>
            <a:r>
              <a:rPr lang="en-US" sz="3600" dirty="0" err="1" smtClean="0"/>
              <a:t>diamniotic</a:t>
            </a:r>
            <a:r>
              <a:rPr lang="en-US" sz="3600" dirty="0" smtClean="0"/>
              <a:t> twin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7467600" cy="4187952"/>
          </a:xfrm>
        </p:spPr>
        <p:txBody>
          <a:bodyPr/>
          <a:lstStyle/>
          <a:p>
            <a:pPr marL="624078" indent="-514350">
              <a:buAutoNum type="alphaUcParenR"/>
            </a:pPr>
            <a:r>
              <a:rPr lang="en-US" sz="3200" dirty="0" err="1" smtClean="0"/>
              <a:t>Dizogotic</a:t>
            </a:r>
            <a:r>
              <a:rPr lang="en-US" sz="3200" dirty="0" smtClean="0"/>
              <a:t> </a:t>
            </a:r>
            <a:r>
              <a:rPr lang="en-US" sz="3200" dirty="0" err="1" smtClean="0"/>
              <a:t>tiwns</a:t>
            </a:r>
            <a:endParaRPr lang="en-US" sz="3200" dirty="0" smtClean="0"/>
          </a:p>
          <a:p>
            <a:pPr marL="624078" indent="-514350">
              <a:buFont typeface="Wingdings 3"/>
              <a:buAutoNum type="alphaUcParenR"/>
            </a:pPr>
            <a:r>
              <a:rPr lang="en-US" sz="3200" dirty="0" err="1" smtClean="0"/>
              <a:t>Monochorionic</a:t>
            </a:r>
            <a:r>
              <a:rPr lang="en-US" sz="3200" dirty="0" smtClean="0"/>
              <a:t> </a:t>
            </a:r>
            <a:r>
              <a:rPr lang="en-US" sz="3200" dirty="0" err="1" smtClean="0"/>
              <a:t>diamniotic</a:t>
            </a:r>
            <a:r>
              <a:rPr lang="en-US" sz="3200" dirty="0" smtClean="0"/>
              <a:t> twin</a:t>
            </a:r>
          </a:p>
          <a:p>
            <a:pPr marL="624078" indent="-514350">
              <a:buAutoNum type="alphaUcParenR"/>
            </a:pPr>
            <a:r>
              <a:rPr lang="en-US" sz="3200" dirty="0" err="1" smtClean="0"/>
              <a:t>Monochorionic</a:t>
            </a:r>
            <a:r>
              <a:rPr lang="en-US" sz="3200" dirty="0" smtClean="0"/>
              <a:t> </a:t>
            </a:r>
            <a:r>
              <a:rPr lang="en-US" sz="3200" dirty="0" err="1" smtClean="0"/>
              <a:t>monoamniotic</a:t>
            </a:r>
            <a:r>
              <a:rPr lang="en-US" sz="3200" dirty="0" smtClean="0"/>
              <a:t> twin</a:t>
            </a:r>
          </a:p>
          <a:p>
            <a:pPr marL="624078" indent="-514350">
              <a:buAutoNum type="alphaUcParenR"/>
            </a:pPr>
            <a:r>
              <a:rPr lang="en-US" sz="3200" dirty="0" smtClean="0"/>
              <a:t>Conjoined twin</a:t>
            </a:r>
          </a:p>
          <a:p>
            <a:pPr marL="624078" indent="-514350">
              <a:buAutoNum type="alphaUcParenR"/>
            </a:pPr>
            <a:endParaRPr lang="en-IN" dirty="0"/>
          </a:p>
        </p:txBody>
      </p:sp>
      <p:sp>
        <p:nvSpPr>
          <p:cNvPr id="3" name="Title 2"/>
          <p:cNvSpPr>
            <a:spLocks noGrp="1"/>
          </p:cNvSpPr>
          <p:nvPr>
            <p:ph type="title"/>
          </p:nvPr>
        </p:nvSpPr>
        <p:spPr>
          <a:xfrm>
            <a:off x="457200" y="609600"/>
            <a:ext cx="7467600" cy="1143000"/>
          </a:xfrm>
        </p:spPr>
        <p:txBody>
          <a:bodyPr>
            <a:noAutofit/>
          </a:bodyPr>
          <a:lstStyle/>
          <a:p>
            <a:r>
              <a:rPr lang="en-US" sz="3600" b="1" dirty="0" smtClean="0">
                <a:solidFill>
                  <a:srgbClr val="FF0000"/>
                </a:solidFill>
              </a:rPr>
              <a:t>2. Variety of twins with 2 ova which is fertilized by 2 spermatozoa</a:t>
            </a:r>
            <a:endParaRPr lang="en-IN" sz="3600" b="1"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Autofit/>
          </a:bodyPr>
          <a:lstStyle/>
          <a:p>
            <a:r>
              <a:rPr lang="en-US" sz="3600" b="1" dirty="0" smtClean="0">
                <a:solidFill>
                  <a:srgbClr val="FF0000"/>
                </a:solidFill>
              </a:rPr>
              <a:t>3. Most common variety of conjoined twins is</a:t>
            </a:r>
          </a:p>
        </p:txBody>
      </p:sp>
      <p:sp>
        <p:nvSpPr>
          <p:cNvPr id="54275" name="Content Placeholder 2"/>
          <p:cNvSpPr>
            <a:spLocks noGrp="1"/>
          </p:cNvSpPr>
          <p:nvPr>
            <p:ph idx="1"/>
          </p:nvPr>
        </p:nvSpPr>
        <p:spPr>
          <a:xfrm>
            <a:off x="457200" y="1752600"/>
            <a:ext cx="8229600" cy="4525963"/>
          </a:xfrm>
        </p:spPr>
        <p:txBody>
          <a:bodyPr>
            <a:normAutofit/>
          </a:bodyPr>
          <a:lstStyle/>
          <a:p>
            <a:pPr marL="624078" indent="-514350">
              <a:buFont typeface="Arial" charset="0"/>
              <a:buAutoNum type="alphaUcParenR"/>
            </a:pPr>
            <a:r>
              <a:rPr lang="en-US" sz="3600" dirty="0" err="1" smtClean="0"/>
              <a:t>Craniopagus</a:t>
            </a:r>
            <a:endParaRPr lang="en-US" sz="3600" dirty="0" smtClean="0"/>
          </a:p>
          <a:p>
            <a:pPr marL="624078" indent="-514350">
              <a:buFont typeface="Arial" charset="0"/>
              <a:buAutoNum type="alphaUcParenR"/>
            </a:pPr>
            <a:r>
              <a:rPr lang="en-US" sz="3600" dirty="0" err="1" smtClean="0"/>
              <a:t>Thoracopagus</a:t>
            </a:r>
            <a:endParaRPr lang="en-US" sz="3600" dirty="0" smtClean="0"/>
          </a:p>
          <a:p>
            <a:pPr marL="624078" indent="-514350">
              <a:buFont typeface="Arial" charset="0"/>
              <a:buAutoNum type="alphaUcParenR"/>
            </a:pPr>
            <a:r>
              <a:rPr lang="en-US" sz="3600" dirty="0" err="1" smtClean="0"/>
              <a:t>Omphalopagus</a:t>
            </a:r>
            <a:endParaRPr lang="en-US" sz="3600" dirty="0" smtClean="0"/>
          </a:p>
          <a:p>
            <a:pPr marL="624078" indent="-514350">
              <a:buFont typeface="Arial" charset="0"/>
              <a:buAutoNum type="alphaUcParenR"/>
            </a:pPr>
            <a:r>
              <a:rPr lang="en-US" sz="3600" dirty="0" err="1" smtClean="0"/>
              <a:t>pyopagus</a:t>
            </a:r>
            <a:r>
              <a:rPr lang="en-US" sz="3600" dirty="0"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600" b="1" dirty="0" smtClean="0">
                <a:solidFill>
                  <a:srgbClr val="FF0000"/>
                </a:solidFill>
              </a:rPr>
              <a:t>4. Which is the most common type of the twinning?</a:t>
            </a:r>
          </a:p>
          <a:p>
            <a:pPr marL="624078" indent="-514350">
              <a:buAutoNum type="alphaUcParenR"/>
            </a:pPr>
            <a:r>
              <a:rPr lang="en-US" sz="3200" dirty="0" err="1" smtClean="0"/>
              <a:t>Dizygotic</a:t>
            </a:r>
            <a:endParaRPr lang="en-US" sz="3200" dirty="0" smtClean="0"/>
          </a:p>
          <a:p>
            <a:pPr marL="624078" indent="-514350">
              <a:buAutoNum type="alphaUcParenR"/>
            </a:pPr>
            <a:r>
              <a:rPr lang="en-US" sz="3200" dirty="0" smtClean="0"/>
              <a:t>Monozygotic</a:t>
            </a:r>
          </a:p>
          <a:p>
            <a:pPr marL="624078" indent="-514350">
              <a:buAutoNum type="alphaUcParenR"/>
            </a:pPr>
            <a:r>
              <a:rPr lang="en-US" sz="3200" dirty="0" smtClean="0"/>
              <a:t>Both</a:t>
            </a:r>
          </a:p>
          <a:p>
            <a:pPr marL="624078" indent="-514350">
              <a:buAutoNum type="alphaUcParenR"/>
            </a:pPr>
            <a:r>
              <a:rPr lang="en-US" sz="3200" dirty="0" smtClean="0"/>
              <a:t>None  </a:t>
            </a:r>
            <a:endParaRPr lang="en-IN" sz="3200"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3600" b="1" dirty="0" smtClean="0">
                <a:solidFill>
                  <a:srgbClr val="FF0000"/>
                </a:solidFill>
              </a:rPr>
              <a:t>5. Which type of ovulation occur in the human?</a:t>
            </a:r>
          </a:p>
          <a:p>
            <a:pPr marL="624078" indent="-514350">
              <a:buAutoNum type="alphaUcParenR"/>
            </a:pPr>
            <a:r>
              <a:rPr lang="en-US" sz="3200" dirty="0" smtClean="0"/>
              <a:t>Poly-</a:t>
            </a:r>
            <a:r>
              <a:rPr lang="en-US" sz="3200" dirty="0" err="1" smtClean="0"/>
              <a:t>ovulatory</a:t>
            </a:r>
            <a:endParaRPr lang="en-US" sz="3200" dirty="0" smtClean="0"/>
          </a:p>
          <a:p>
            <a:pPr marL="624078" indent="-514350">
              <a:buAutoNum type="alphaUcParenR"/>
            </a:pPr>
            <a:r>
              <a:rPr lang="en-US" sz="3200" dirty="0" smtClean="0"/>
              <a:t>Di-</a:t>
            </a:r>
            <a:r>
              <a:rPr lang="en-US" sz="3200" dirty="0" err="1" smtClean="0"/>
              <a:t>ovulatory</a:t>
            </a:r>
            <a:endParaRPr lang="en-US" sz="3200" dirty="0" smtClean="0"/>
          </a:p>
          <a:p>
            <a:pPr marL="624078" indent="-514350">
              <a:buAutoNum type="alphaUcParenR"/>
            </a:pPr>
            <a:r>
              <a:rPr lang="en-US" sz="3200" dirty="0" smtClean="0"/>
              <a:t>Mono-</a:t>
            </a:r>
            <a:r>
              <a:rPr lang="en-US" sz="3200" dirty="0" err="1" smtClean="0"/>
              <a:t>ovulatory</a:t>
            </a:r>
            <a:endParaRPr lang="en-US" sz="3200" dirty="0" smtClean="0"/>
          </a:p>
          <a:p>
            <a:pPr marL="624078" indent="-514350">
              <a:buAutoNum type="alphaUcParenR"/>
            </a:pPr>
            <a:r>
              <a:rPr lang="en-US" sz="3200" dirty="0" smtClean="0"/>
              <a:t>None  </a:t>
            </a:r>
            <a:endParaRPr lang="en-IN" sz="3200" dirty="0"/>
          </a:p>
        </p:txBody>
      </p:sp>
      <p:sp>
        <p:nvSpPr>
          <p:cNvPr id="3" name="Title 2"/>
          <p:cNvSpPr>
            <a:spLocks noGrp="1"/>
          </p:cNvSpPr>
          <p:nvPr>
            <p:ph type="title"/>
          </p:nvPr>
        </p:nvSpPr>
        <p:spPr/>
        <p:txBody>
          <a:bodyPr/>
          <a:lstStyle/>
          <a:p>
            <a:endParaRPr lang="en-I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normAutofit/>
          </a:bodyPr>
          <a:lstStyle/>
          <a:p>
            <a:r>
              <a:rPr lang="en-US" sz="4000" b="1" dirty="0" smtClean="0"/>
              <a:t>Integration</a:t>
            </a:r>
            <a:r>
              <a:rPr lang="en-US" sz="3200" dirty="0" smtClean="0"/>
              <a:t> </a:t>
            </a:r>
            <a:endParaRPr lang="en-IN" sz="3200" dirty="0"/>
          </a:p>
        </p:txBody>
      </p:sp>
      <p:sp>
        <p:nvSpPr>
          <p:cNvPr id="3" name="Content Placeholder 2"/>
          <p:cNvSpPr>
            <a:spLocks noGrp="1"/>
          </p:cNvSpPr>
          <p:nvPr>
            <p:ph sz="quarter" idx="1"/>
          </p:nvPr>
        </p:nvSpPr>
        <p:spPr/>
        <p:txBody>
          <a:bodyPr>
            <a:normAutofit/>
          </a:bodyPr>
          <a:lstStyle/>
          <a:p>
            <a:r>
              <a:rPr lang="en-US" sz="3200" dirty="0" smtClean="0"/>
              <a:t>Vertical integration with obstetrics and gynecology department</a:t>
            </a:r>
          </a:p>
          <a:p>
            <a:endParaRPr lang="en-US" sz="3200" dirty="0" smtClean="0"/>
          </a:p>
          <a:p>
            <a:r>
              <a:rPr lang="en-US" sz="3200" dirty="0" smtClean="0"/>
              <a:t>Faculty of obstetrics and gynecology department will discuss the congenital anomalies of twins </a:t>
            </a:r>
            <a:endParaRPr lang="en-IN"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N" dirty="0"/>
          </a:p>
        </p:txBody>
      </p:sp>
      <p:sp>
        <p:nvSpPr>
          <p:cNvPr id="3" name="Title 2"/>
          <p:cNvSpPr>
            <a:spLocks noGrp="1"/>
          </p:cNvSpPr>
          <p:nvPr>
            <p:ph type="title"/>
          </p:nvPr>
        </p:nvSpPr>
        <p:spPr>
          <a:xfrm>
            <a:off x="457200" y="304800"/>
            <a:ext cx="8229600" cy="1524000"/>
          </a:xfrm>
        </p:spPr>
        <p:txBody>
          <a:bodyPr>
            <a:noAutofit/>
          </a:bodyPr>
          <a:lstStyle/>
          <a:p>
            <a:r>
              <a:rPr lang="en-US" sz="3200" b="1" dirty="0" smtClean="0">
                <a:latin typeface="Times New Roman" pitchFamily="18" charset="0"/>
                <a:cs typeface="Times New Roman" pitchFamily="18" charset="0"/>
              </a:rPr>
              <a:t>Amnion- is a thin </a:t>
            </a:r>
            <a:r>
              <a:rPr lang="en-US" sz="3200" b="1" dirty="0" err="1" smtClean="0">
                <a:latin typeface="Times New Roman" pitchFamily="18" charset="0"/>
                <a:cs typeface="Times New Roman" pitchFamily="18" charset="0"/>
              </a:rPr>
              <a:t>extraembryonic</a:t>
            </a:r>
            <a:r>
              <a:rPr lang="en-US" sz="3200" b="1" dirty="0" smtClean="0">
                <a:latin typeface="Times New Roman" pitchFamily="18" charset="0"/>
                <a:cs typeface="Times New Roman" pitchFamily="18" charset="0"/>
              </a:rPr>
              <a:t> membrane is filled with the amniotic fluid.</a:t>
            </a:r>
            <a:endParaRPr lang="en-IN" sz="3200" b="1" dirty="0">
              <a:latin typeface="Times New Roman" pitchFamily="18" charset="0"/>
              <a:cs typeface="Times New Roman" pitchFamily="18" charset="0"/>
            </a:endParaRPr>
          </a:p>
        </p:txBody>
      </p:sp>
      <p:pic>
        <p:nvPicPr>
          <p:cNvPr id="4" name="Picture 2" descr="030fig 3"/>
          <p:cNvPicPr>
            <a:picLocks noChangeAspect="1" noChangeArrowheads="1"/>
          </p:cNvPicPr>
          <p:nvPr/>
        </p:nvPicPr>
        <p:blipFill>
          <a:blip r:embed="rId3" cstate="print"/>
          <a:srcRect t="33305" b="36397"/>
          <a:stretch>
            <a:fillRect/>
          </a:stretch>
        </p:blipFill>
        <p:spPr bwMode="auto">
          <a:xfrm>
            <a:off x="0" y="2057400"/>
            <a:ext cx="8229599"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457200" y="838200"/>
            <a:ext cx="8306605" cy="5086350"/>
            <a:chOff x="1304925" y="685800"/>
            <a:chExt cx="9582150" cy="5867400"/>
          </a:xfrm>
        </p:grpSpPr>
        <p:pic>
          <p:nvPicPr>
            <p:cNvPr id="2" name="Picture 1" descr="Schematic diagrams to show extraembryonic membranes A. Outside the uterine cavity"/>
            <p:cNvPicPr>
              <a:picLocks noRot="1" noChangeAspect="1" noMove="1" noResize="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1304925" y="685800"/>
              <a:ext cx="9582150" cy="5486400"/>
            </a:xfrm>
            <a:prstGeom prst="rect">
              <a:avLst/>
            </a:prstGeom>
          </p:spPr>
        </p:pic>
        <p:sp>
          <p:nvSpPr>
            <p:cNvPr id="3" name="Rectangle 2"/>
            <p:cNvSpPr/>
            <p:nvPr/>
          </p:nvSpPr>
          <p:spPr>
            <a:xfrm>
              <a:off x="1304925" y="6210300"/>
              <a:ext cx="9582150" cy="342900"/>
            </a:xfrm>
            <a:prstGeom prst="rect">
              <a:avLst/>
            </a:prstGeom>
            <a:noFill/>
            <a:ln>
              <a:noFill/>
            </a:ln>
          </p:spPr>
          <p:txBody>
            <a:bodyPr anchor="ctr">
              <a:noAutofit/>
            </a:bodyPr>
            <a:lstStyle/>
            <a:p>
              <a:pPr algn="ctr"/>
              <a:r>
                <a:rPr lang="en-US" sz="1200"/>
                <a:t>Schematic diagrams to show extraembryonic membranes A. Outside the uterine cavity</a:t>
              </a:r>
            </a:p>
          </p:txBody>
        </p:sp>
      </p:grpSp>
    </p:spTree>
    <p:extLst>
      <p:ext uri="{BB962C8B-B14F-4D97-AF65-F5344CB8AC3E}">
        <p14:creationId xmlns="" xmlns:p14="http://schemas.microsoft.com/office/powerpoint/2010/main" val="1823476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noGrp="1" noUngrp="1" noChangeAspect="1"/>
          </p:cNvGrpSpPr>
          <p:nvPr/>
        </p:nvGrpSpPr>
        <p:grpSpPr>
          <a:xfrm>
            <a:off x="762000" y="762000"/>
            <a:ext cx="7867671" cy="5010150"/>
            <a:chOff x="1489075" y="685800"/>
            <a:chExt cx="9213850" cy="5867400"/>
          </a:xfrm>
        </p:grpSpPr>
        <p:pic>
          <p:nvPicPr>
            <p:cNvPr id="2" name="Picture 1" descr="Schematic diagrams to show extraembryonic membranes. B. Within the uterine cavity"/>
            <p:cNvPicPr>
              <a:picLocks noRot="1" noChangeAspect="1" noMove="1" noResize="1"/>
            </p:cNvPicPr>
            <p:nvPr isPhoto="1"/>
          </p:nvPicPr>
          <p:blipFill>
            <a:blip r:embed="rId2" cstate="print">
              <a:lum/>
              <a:extLst>
                <a:ext uri="{28A0092B-C50C-407E-A947-70E740481C1C}">
                  <a14:useLocalDpi xmlns="" xmlns:a14="http://schemas.microsoft.com/office/drawing/2010/main" val="0"/>
                </a:ext>
              </a:extLst>
            </a:blip>
            <a:stretch>
              <a:fillRect/>
            </a:stretch>
          </p:blipFill>
          <p:spPr>
            <a:xfrm>
              <a:off x="1489075" y="685800"/>
              <a:ext cx="9213850" cy="5486400"/>
            </a:xfrm>
            <a:prstGeom prst="rect">
              <a:avLst/>
            </a:prstGeom>
          </p:spPr>
        </p:pic>
        <p:sp>
          <p:nvSpPr>
            <p:cNvPr id="3" name="Rectangle 2"/>
            <p:cNvSpPr/>
            <p:nvPr/>
          </p:nvSpPr>
          <p:spPr>
            <a:xfrm>
              <a:off x="1489075" y="6210300"/>
              <a:ext cx="9213850" cy="342900"/>
            </a:xfrm>
            <a:prstGeom prst="rect">
              <a:avLst/>
            </a:prstGeom>
            <a:noFill/>
            <a:ln>
              <a:noFill/>
            </a:ln>
          </p:spPr>
          <p:txBody>
            <a:bodyPr anchor="ctr">
              <a:noAutofit/>
            </a:bodyPr>
            <a:lstStyle/>
            <a:p>
              <a:pPr algn="ctr"/>
              <a:r>
                <a:rPr lang="en-US" sz="1200"/>
                <a:t>Schematic diagrams to show extraembryonic membranes. B. Within the uterine cavity</a:t>
              </a:r>
            </a:p>
          </p:txBody>
        </p:sp>
      </p:grpSp>
    </p:spTree>
    <p:extLst>
      <p:ext uri="{BB962C8B-B14F-4D97-AF65-F5344CB8AC3E}">
        <p14:creationId xmlns="" xmlns:p14="http://schemas.microsoft.com/office/powerpoint/2010/main" val="802199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4788091"/>
          </a:xfrm>
        </p:spPr>
        <p:txBody>
          <a:bodyPr>
            <a:normAutofit lnSpcReduction="10000"/>
          </a:bodyPr>
          <a:lstStyle/>
          <a:p>
            <a:r>
              <a:rPr lang="en-US" sz="3200" dirty="0" smtClean="0"/>
              <a:t>Clear, watery fluid containing salt, sugar, urea and proteins.</a:t>
            </a:r>
          </a:p>
          <a:p>
            <a:r>
              <a:rPr lang="en-US" sz="3200" dirty="0" smtClean="0"/>
              <a:t>AF at full term is 700-1000ml</a:t>
            </a:r>
          </a:p>
          <a:p>
            <a:r>
              <a:rPr lang="en-US" sz="3200" b="1" dirty="0" smtClean="0"/>
              <a:t>It is derived from:</a:t>
            </a:r>
          </a:p>
          <a:p>
            <a:pPr marL="624078" indent="-514350">
              <a:buAutoNum type="arabicPeriod"/>
            </a:pPr>
            <a:r>
              <a:rPr lang="en-US" sz="3200" dirty="0" smtClean="0"/>
              <a:t>Amniotic cells by filtration or secretion</a:t>
            </a:r>
          </a:p>
          <a:p>
            <a:pPr marL="624078" indent="-514350">
              <a:buAutoNum type="arabicPeriod"/>
            </a:pPr>
            <a:r>
              <a:rPr lang="en-US" sz="3200" dirty="0" smtClean="0"/>
              <a:t>Fetal urine when kidneys start functioning</a:t>
            </a:r>
          </a:p>
          <a:p>
            <a:pPr marL="624078" indent="-514350">
              <a:buAutoNum type="arabicPeriod"/>
            </a:pPr>
            <a:r>
              <a:rPr lang="en-US" sz="3200" dirty="0" smtClean="0"/>
              <a:t>Secretion of lung cells</a:t>
            </a:r>
          </a:p>
          <a:p>
            <a:pPr marL="624078" indent="-514350">
              <a:buAutoNum type="arabicPeriod"/>
            </a:pPr>
            <a:r>
              <a:rPr lang="en-US" sz="3200" dirty="0" smtClean="0"/>
              <a:t>Secretion by placenta</a:t>
            </a:r>
          </a:p>
          <a:p>
            <a:endParaRPr lang="en-IN" dirty="0"/>
          </a:p>
        </p:txBody>
      </p:sp>
      <p:sp>
        <p:nvSpPr>
          <p:cNvPr id="3" name="Title 2"/>
          <p:cNvSpPr>
            <a:spLocks noGrp="1"/>
          </p:cNvSpPr>
          <p:nvPr>
            <p:ph type="title"/>
          </p:nvPr>
        </p:nvSpPr>
        <p:spPr>
          <a:xfrm>
            <a:off x="457200" y="0"/>
            <a:ext cx="8229600" cy="1143000"/>
          </a:xfrm>
        </p:spPr>
        <p:txBody>
          <a:bodyPr>
            <a:normAutofit/>
          </a:bodyPr>
          <a:lstStyle/>
          <a:p>
            <a:r>
              <a:rPr lang="en-US" sz="4000" b="1" dirty="0" smtClean="0"/>
              <a:t>Amniotic fluid </a:t>
            </a:r>
            <a:endParaRPr lang="en-IN" sz="4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81600"/>
          </a:xfrm>
        </p:spPr>
        <p:txBody>
          <a:bodyPr>
            <a:normAutofit lnSpcReduction="10000"/>
          </a:bodyPr>
          <a:lstStyle/>
          <a:p>
            <a:r>
              <a:rPr lang="en-US" sz="3200" dirty="0" smtClean="0"/>
              <a:t>It is a clinical condition in which the volume of AF is less than normal</a:t>
            </a:r>
          </a:p>
          <a:p>
            <a:r>
              <a:rPr lang="en-US" sz="3200" dirty="0" smtClean="0"/>
              <a:t>If this volume becomes 400ml or less</a:t>
            </a:r>
          </a:p>
          <a:p>
            <a:endParaRPr lang="en-US" sz="3200" dirty="0" smtClean="0"/>
          </a:p>
          <a:p>
            <a:r>
              <a:rPr lang="en-US" sz="3200" b="1" dirty="0" smtClean="0"/>
              <a:t>Causes:</a:t>
            </a:r>
          </a:p>
          <a:p>
            <a:r>
              <a:rPr lang="en-US" sz="3200" dirty="0" smtClean="0"/>
              <a:t>Placental insufficiency with reduced placental blood flow</a:t>
            </a:r>
          </a:p>
          <a:p>
            <a:r>
              <a:rPr lang="en-US" sz="3200" dirty="0" smtClean="0"/>
              <a:t>Agenesis of kidneys</a:t>
            </a:r>
          </a:p>
          <a:p>
            <a:r>
              <a:rPr lang="en-US" sz="3200" dirty="0" smtClean="0"/>
              <a:t>Loss of AF due to preterm rupture of amnion</a:t>
            </a:r>
          </a:p>
          <a:p>
            <a:endParaRPr lang="en-IN" dirty="0"/>
          </a:p>
        </p:txBody>
      </p:sp>
      <p:sp>
        <p:nvSpPr>
          <p:cNvPr id="3" name="Title 2"/>
          <p:cNvSpPr>
            <a:spLocks noGrp="1"/>
          </p:cNvSpPr>
          <p:nvPr>
            <p:ph type="title"/>
          </p:nvPr>
        </p:nvSpPr>
        <p:spPr>
          <a:xfrm>
            <a:off x="457200" y="274638"/>
            <a:ext cx="7467600" cy="944562"/>
          </a:xfrm>
        </p:spPr>
        <p:txBody>
          <a:bodyPr/>
          <a:lstStyle/>
          <a:p>
            <a:r>
              <a:rPr lang="en-US" sz="4000" b="1" dirty="0" err="1" smtClean="0"/>
              <a:t>Oligohydramnios</a:t>
            </a:r>
            <a:r>
              <a:rPr lang="en-US" sz="4000" b="1" dirty="0" smtClean="0"/>
              <a:t> </a:t>
            </a:r>
            <a:endParaRPr lang="en-IN"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105</TotalTime>
  <Words>852</Words>
  <Application>Microsoft Office PowerPoint</Application>
  <PresentationFormat>On-screen Show (4:3)</PresentationFormat>
  <Paragraphs>162</Paragraphs>
  <Slides>34</Slides>
  <Notes>10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Oriel</vt:lpstr>
      <vt:lpstr>TWINNING  </vt:lpstr>
      <vt:lpstr>Competency </vt:lpstr>
      <vt:lpstr>Specific learning objective</vt:lpstr>
      <vt:lpstr>Integration </vt:lpstr>
      <vt:lpstr>Amnion- is a thin extraembryonic membrane is filled with the amniotic fluid.</vt:lpstr>
      <vt:lpstr>Slide 6</vt:lpstr>
      <vt:lpstr>Slide 7</vt:lpstr>
      <vt:lpstr>Amniotic fluid </vt:lpstr>
      <vt:lpstr>Oligohydramnios </vt:lpstr>
      <vt:lpstr>Polyhydramnios </vt:lpstr>
      <vt:lpstr>Slide 11</vt:lpstr>
      <vt:lpstr>3 classes of mammals are included-</vt:lpstr>
      <vt:lpstr>Slide 13</vt:lpstr>
      <vt:lpstr>Causes of Multiple Gestation</vt:lpstr>
      <vt:lpstr>Twinning in women</vt:lpstr>
      <vt:lpstr>Twins</vt:lpstr>
      <vt:lpstr>Dizygotic twinning- </vt:lpstr>
      <vt:lpstr>Monozygotic twins</vt:lpstr>
      <vt:lpstr>Conjoined Twins</vt:lpstr>
      <vt:lpstr>Craniophagus </vt:lpstr>
      <vt:lpstr>Thoracophagus- M.C. </vt:lpstr>
      <vt:lpstr>Pyophagus </vt:lpstr>
      <vt:lpstr>Conjoined Twins (paraphagus)</vt:lpstr>
      <vt:lpstr>Omphalophagus </vt:lpstr>
      <vt:lpstr>Parasitic twins</vt:lpstr>
      <vt:lpstr>Foetus in foetu</vt:lpstr>
      <vt:lpstr>Slide 27</vt:lpstr>
      <vt:lpstr>Franka Cadée, Marianne J. Nieuwenhuijze,  A. L. M. Lagro-Janssen, Raymond De Vries  Globalization and Health</vt:lpstr>
      <vt:lpstr>Slide 29</vt:lpstr>
      <vt:lpstr> 1. Splitting of single fertilized ovum between 8 to 13 days results in </vt:lpstr>
      <vt:lpstr>2. Variety of twins with 2 ova which is fertilized by 2 spermatozoa</vt:lpstr>
      <vt:lpstr>3. Most common variety of conjoined twins is</vt:lpstr>
      <vt:lpstr>Slide 33</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TWINNING  </dc:title>
  <dc:creator>DR. HETAL</dc:creator>
  <cp:lastModifiedBy>asus</cp:lastModifiedBy>
  <cp:revision>13</cp:revision>
  <dcterms:created xsi:type="dcterms:W3CDTF">2006-08-16T00:00:00Z</dcterms:created>
  <dcterms:modified xsi:type="dcterms:W3CDTF">2020-03-19T10:32:20Z</dcterms:modified>
</cp:coreProperties>
</file>