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370" r:id="rId16"/>
    <p:sldId id="271" r:id="rId17"/>
    <p:sldId id="272" r:id="rId18"/>
    <p:sldId id="273" r:id="rId19"/>
    <p:sldId id="274" r:id="rId20"/>
    <p:sldId id="275" r:id="rId21"/>
    <p:sldId id="277" r:id="rId22"/>
    <p:sldId id="278" r:id="rId23"/>
    <p:sldId id="279" r:id="rId24"/>
    <p:sldId id="280" r:id="rId25"/>
    <p:sldId id="369" r:id="rId26"/>
    <p:sldId id="283" r:id="rId27"/>
    <p:sldId id="282" r:id="rId28"/>
    <p:sldId id="284" r:id="rId29"/>
    <p:sldId id="285" r:id="rId30"/>
    <p:sldId id="286" r:id="rId31"/>
    <p:sldId id="287" r:id="rId32"/>
    <p:sldId id="288" r:id="rId33"/>
    <p:sldId id="289" r:id="rId34"/>
    <p:sldId id="290" r:id="rId35"/>
    <p:sldId id="339" r:id="rId36"/>
    <p:sldId id="340" r:id="rId37"/>
    <p:sldId id="341" r:id="rId38"/>
    <p:sldId id="368"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2" r:id="rId59"/>
    <p:sldId id="363" r:id="rId60"/>
    <p:sldId id="364" r:id="rId61"/>
    <p:sldId id="366" r:id="rId62"/>
    <p:sldId id="371" r:id="rId63"/>
    <p:sldId id="372" r:id="rId64"/>
    <p:sldId id="373" r:id="rId65"/>
    <p:sldId id="374" r:id="rId66"/>
    <p:sldId id="375" r:id="rId67"/>
    <p:sldId id="367" r:id="rId68"/>
  </p:sldIdLst>
  <p:sldSz cx="12192000" cy="6858000"/>
  <p:notesSz cx="6858000" cy="9144000"/>
  <p:defaultTextStyle>
    <a:defPPr>
      <a:defRPr lang="gu-I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719" autoAdjust="0"/>
    <p:restoredTop sz="94660"/>
  </p:normalViewPr>
  <p:slideViewPr>
    <p:cSldViewPr snapToGrid="0">
      <p:cViewPr varScale="1">
        <p:scale>
          <a:sx n="73" d="100"/>
          <a:sy n="73" d="100"/>
        </p:scale>
        <p:origin x="-552"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990BC-4F3C-4E6D-24B9-E3884D4D7C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gu-IN"/>
          </a:p>
        </p:txBody>
      </p:sp>
      <p:sp>
        <p:nvSpPr>
          <p:cNvPr id="3" name="Subtitle 2">
            <a:extLst>
              <a:ext uri="{FF2B5EF4-FFF2-40B4-BE49-F238E27FC236}">
                <a16:creationId xmlns:a16="http://schemas.microsoft.com/office/drawing/2014/main" xmlns="" id="{97FFFABC-AEA5-F0E6-5EF0-8EF1F058A6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gu-IN"/>
          </a:p>
        </p:txBody>
      </p:sp>
      <p:sp>
        <p:nvSpPr>
          <p:cNvPr id="4" name="Date Placeholder 3">
            <a:extLst>
              <a:ext uri="{FF2B5EF4-FFF2-40B4-BE49-F238E27FC236}">
                <a16:creationId xmlns:a16="http://schemas.microsoft.com/office/drawing/2014/main" xmlns="" id="{38E06ECA-631D-91A1-25F2-7D8BDCFDA3C8}"/>
              </a:ext>
            </a:extLst>
          </p:cNvPr>
          <p:cNvSpPr>
            <a:spLocks noGrp="1"/>
          </p:cNvSpPr>
          <p:nvPr>
            <p:ph type="dt" sz="half" idx="10"/>
          </p:nvPr>
        </p:nvSpPr>
        <p:spPr/>
        <p:txBody>
          <a:bodyPr/>
          <a:lstStyle/>
          <a:p>
            <a:fld id="{0BEBF820-27EA-442C-A4A5-0FC01A20120D}" type="datetimeFigureOut">
              <a:rPr lang="gu-IN" smtClean="0"/>
              <a:pPr/>
              <a:t>30-11-23</a:t>
            </a:fld>
            <a:endParaRPr lang="gu-IN"/>
          </a:p>
        </p:txBody>
      </p:sp>
      <p:sp>
        <p:nvSpPr>
          <p:cNvPr id="5" name="Footer Placeholder 4">
            <a:extLst>
              <a:ext uri="{FF2B5EF4-FFF2-40B4-BE49-F238E27FC236}">
                <a16:creationId xmlns:a16="http://schemas.microsoft.com/office/drawing/2014/main" xmlns="" id="{77A0C0B4-8526-C97D-F8F7-6DC9C4D443E9}"/>
              </a:ext>
            </a:extLst>
          </p:cNvPr>
          <p:cNvSpPr>
            <a:spLocks noGrp="1"/>
          </p:cNvSpPr>
          <p:nvPr>
            <p:ph type="ftr" sz="quarter" idx="11"/>
          </p:nvPr>
        </p:nvSpPr>
        <p:spPr/>
        <p:txBody>
          <a:bodyPr/>
          <a:lstStyle/>
          <a:p>
            <a:endParaRPr lang="gu-IN"/>
          </a:p>
        </p:txBody>
      </p:sp>
      <p:sp>
        <p:nvSpPr>
          <p:cNvPr id="6" name="Slide Number Placeholder 5">
            <a:extLst>
              <a:ext uri="{FF2B5EF4-FFF2-40B4-BE49-F238E27FC236}">
                <a16:creationId xmlns:a16="http://schemas.microsoft.com/office/drawing/2014/main" xmlns="" id="{E946F0DB-A9D7-C142-DE4A-89522E8537EC}"/>
              </a:ext>
            </a:extLst>
          </p:cNvPr>
          <p:cNvSpPr>
            <a:spLocks noGrp="1"/>
          </p:cNvSpPr>
          <p:nvPr>
            <p:ph type="sldNum" sz="quarter" idx="12"/>
          </p:nvPr>
        </p:nvSpPr>
        <p:spPr/>
        <p:txBody>
          <a:body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3404713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ED94B3-0CCD-C8FF-3C8A-2B4F3DFC5955}"/>
              </a:ext>
            </a:extLst>
          </p:cNvPr>
          <p:cNvSpPr>
            <a:spLocks noGrp="1"/>
          </p:cNvSpPr>
          <p:nvPr>
            <p:ph type="title"/>
          </p:nvPr>
        </p:nvSpPr>
        <p:spPr/>
        <p:txBody>
          <a:bodyPr/>
          <a:lstStyle/>
          <a:p>
            <a:r>
              <a:rPr lang="en-US"/>
              <a:t>Click to edit Master title style</a:t>
            </a:r>
            <a:endParaRPr lang="gu-IN"/>
          </a:p>
        </p:txBody>
      </p:sp>
      <p:sp>
        <p:nvSpPr>
          <p:cNvPr id="3" name="Vertical Text Placeholder 2">
            <a:extLst>
              <a:ext uri="{FF2B5EF4-FFF2-40B4-BE49-F238E27FC236}">
                <a16:creationId xmlns:a16="http://schemas.microsoft.com/office/drawing/2014/main" xmlns="" id="{CC69E2EF-2B14-3C56-2B06-789FEB01F9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gu-IN"/>
          </a:p>
        </p:txBody>
      </p:sp>
      <p:sp>
        <p:nvSpPr>
          <p:cNvPr id="4" name="Date Placeholder 3">
            <a:extLst>
              <a:ext uri="{FF2B5EF4-FFF2-40B4-BE49-F238E27FC236}">
                <a16:creationId xmlns:a16="http://schemas.microsoft.com/office/drawing/2014/main" xmlns="" id="{962D3A59-AF3A-BE39-ECDD-7ED3B56FB3C0}"/>
              </a:ext>
            </a:extLst>
          </p:cNvPr>
          <p:cNvSpPr>
            <a:spLocks noGrp="1"/>
          </p:cNvSpPr>
          <p:nvPr>
            <p:ph type="dt" sz="half" idx="10"/>
          </p:nvPr>
        </p:nvSpPr>
        <p:spPr/>
        <p:txBody>
          <a:bodyPr/>
          <a:lstStyle/>
          <a:p>
            <a:fld id="{0BEBF820-27EA-442C-A4A5-0FC01A20120D}" type="datetimeFigureOut">
              <a:rPr lang="gu-IN" smtClean="0"/>
              <a:pPr/>
              <a:t>30-11-23</a:t>
            </a:fld>
            <a:endParaRPr lang="gu-IN"/>
          </a:p>
        </p:txBody>
      </p:sp>
      <p:sp>
        <p:nvSpPr>
          <p:cNvPr id="5" name="Footer Placeholder 4">
            <a:extLst>
              <a:ext uri="{FF2B5EF4-FFF2-40B4-BE49-F238E27FC236}">
                <a16:creationId xmlns:a16="http://schemas.microsoft.com/office/drawing/2014/main" xmlns="" id="{200E6F8D-E1D4-A971-8DD3-0C5EA2DC70FC}"/>
              </a:ext>
            </a:extLst>
          </p:cNvPr>
          <p:cNvSpPr>
            <a:spLocks noGrp="1"/>
          </p:cNvSpPr>
          <p:nvPr>
            <p:ph type="ftr" sz="quarter" idx="11"/>
          </p:nvPr>
        </p:nvSpPr>
        <p:spPr/>
        <p:txBody>
          <a:bodyPr/>
          <a:lstStyle/>
          <a:p>
            <a:endParaRPr lang="gu-IN"/>
          </a:p>
        </p:txBody>
      </p:sp>
      <p:sp>
        <p:nvSpPr>
          <p:cNvPr id="6" name="Slide Number Placeholder 5">
            <a:extLst>
              <a:ext uri="{FF2B5EF4-FFF2-40B4-BE49-F238E27FC236}">
                <a16:creationId xmlns:a16="http://schemas.microsoft.com/office/drawing/2014/main" xmlns="" id="{CE52737D-DF03-7894-DC1D-BA9A1D6D2FD6}"/>
              </a:ext>
            </a:extLst>
          </p:cNvPr>
          <p:cNvSpPr>
            <a:spLocks noGrp="1"/>
          </p:cNvSpPr>
          <p:nvPr>
            <p:ph type="sldNum" sz="quarter" idx="12"/>
          </p:nvPr>
        </p:nvSpPr>
        <p:spPr/>
        <p:txBody>
          <a:body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53721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988ADFE-5D4D-0077-516F-FBBF3A1291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gu-IN"/>
          </a:p>
        </p:txBody>
      </p:sp>
      <p:sp>
        <p:nvSpPr>
          <p:cNvPr id="3" name="Vertical Text Placeholder 2">
            <a:extLst>
              <a:ext uri="{FF2B5EF4-FFF2-40B4-BE49-F238E27FC236}">
                <a16:creationId xmlns:a16="http://schemas.microsoft.com/office/drawing/2014/main" xmlns="" id="{2A68CA4B-751D-4FAD-357D-B0DAB73081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gu-IN"/>
          </a:p>
        </p:txBody>
      </p:sp>
      <p:sp>
        <p:nvSpPr>
          <p:cNvPr id="4" name="Date Placeholder 3">
            <a:extLst>
              <a:ext uri="{FF2B5EF4-FFF2-40B4-BE49-F238E27FC236}">
                <a16:creationId xmlns:a16="http://schemas.microsoft.com/office/drawing/2014/main" xmlns="" id="{588CE43E-FA4C-285B-0EC4-CD3B3C292926}"/>
              </a:ext>
            </a:extLst>
          </p:cNvPr>
          <p:cNvSpPr>
            <a:spLocks noGrp="1"/>
          </p:cNvSpPr>
          <p:nvPr>
            <p:ph type="dt" sz="half" idx="10"/>
          </p:nvPr>
        </p:nvSpPr>
        <p:spPr/>
        <p:txBody>
          <a:bodyPr/>
          <a:lstStyle/>
          <a:p>
            <a:fld id="{0BEBF820-27EA-442C-A4A5-0FC01A20120D}" type="datetimeFigureOut">
              <a:rPr lang="gu-IN" smtClean="0"/>
              <a:pPr/>
              <a:t>30-11-23</a:t>
            </a:fld>
            <a:endParaRPr lang="gu-IN"/>
          </a:p>
        </p:txBody>
      </p:sp>
      <p:sp>
        <p:nvSpPr>
          <p:cNvPr id="5" name="Footer Placeholder 4">
            <a:extLst>
              <a:ext uri="{FF2B5EF4-FFF2-40B4-BE49-F238E27FC236}">
                <a16:creationId xmlns:a16="http://schemas.microsoft.com/office/drawing/2014/main" xmlns="" id="{F639CB30-1E9F-5D7B-8A9A-9687348E27BE}"/>
              </a:ext>
            </a:extLst>
          </p:cNvPr>
          <p:cNvSpPr>
            <a:spLocks noGrp="1"/>
          </p:cNvSpPr>
          <p:nvPr>
            <p:ph type="ftr" sz="quarter" idx="11"/>
          </p:nvPr>
        </p:nvSpPr>
        <p:spPr/>
        <p:txBody>
          <a:bodyPr/>
          <a:lstStyle/>
          <a:p>
            <a:endParaRPr lang="gu-IN"/>
          </a:p>
        </p:txBody>
      </p:sp>
      <p:sp>
        <p:nvSpPr>
          <p:cNvPr id="6" name="Slide Number Placeholder 5">
            <a:extLst>
              <a:ext uri="{FF2B5EF4-FFF2-40B4-BE49-F238E27FC236}">
                <a16:creationId xmlns:a16="http://schemas.microsoft.com/office/drawing/2014/main" xmlns="" id="{6CC41E4D-32CC-8238-00AB-A392D45E9665}"/>
              </a:ext>
            </a:extLst>
          </p:cNvPr>
          <p:cNvSpPr>
            <a:spLocks noGrp="1"/>
          </p:cNvSpPr>
          <p:nvPr>
            <p:ph type="sldNum" sz="quarter" idx="12"/>
          </p:nvPr>
        </p:nvSpPr>
        <p:spPr/>
        <p:txBody>
          <a:body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1186599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444468-CE71-DDF0-E142-119C3097F9F4}"/>
              </a:ext>
            </a:extLst>
          </p:cNvPr>
          <p:cNvSpPr>
            <a:spLocks noGrp="1"/>
          </p:cNvSpPr>
          <p:nvPr>
            <p:ph type="title"/>
          </p:nvPr>
        </p:nvSpPr>
        <p:spPr/>
        <p:txBody>
          <a:bodyPr/>
          <a:lstStyle/>
          <a:p>
            <a:r>
              <a:rPr lang="en-US"/>
              <a:t>Click to edit Master title style</a:t>
            </a:r>
            <a:endParaRPr lang="gu-IN"/>
          </a:p>
        </p:txBody>
      </p:sp>
      <p:sp>
        <p:nvSpPr>
          <p:cNvPr id="3" name="Content Placeholder 2">
            <a:extLst>
              <a:ext uri="{FF2B5EF4-FFF2-40B4-BE49-F238E27FC236}">
                <a16:creationId xmlns:a16="http://schemas.microsoft.com/office/drawing/2014/main" xmlns="" id="{F0AF4B06-7E57-645F-2A49-64918C8AE7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gu-IN"/>
          </a:p>
        </p:txBody>
      </p:sp>
      <p:sp>
        <p:nvSpPr>
          <p:cNvPr id="4" name="Date Placeholder 3">
            <a:extLst>
              <a:ext uri="{FF2B5EF4-FFF2-40B4-BE49-F238E27FC236}">
                <a16:creationId xmlns:a16="http://schemas.microsoft.com/office/drawing/2014/main" xmlns="" id="{9EFE4BED-01EF-015B-E601-23D9F1720446}"/>
              </a:ext>
            </a:extLst>
          </p:cNvPr>
          <p:cNvSpPr>
            <a:spLocks noGrp="1"/>
          </p:cNvSpPr>
          <p:nvPr>
            <p:ph type="dt" sz="half" idx="10"/>
          </p:nvPr>
        </p:nvSpPr>
        <p:spPr/>
        <p:txBody>
          <a:bodyPr/>
          <a:lstStyle/>
          <a:p>
            <a:fld id="{0BEBF820-27EA-442C-A4A5-0FC01A20120D}" type="datetimeFigureOut">
              <a:rPr lang="gu-IN" smtClean="0"/>
              <a:pPr/>
              <a:t>30-11-23</a:t>
            </a:fld>
            <a:endParaRPr lang="gu-IN"/>
          </a:p>
        </p:txBody>
      </p:sp>
      <p:sp>
        <p:nvSpPr>
          <p:cNvPr id="5" name="Footer Placeholder 4">
            <a:extLst>
              <a:ext uri="{FF2B5EF4-FFF2-40B4-BE49-F238E27FC236}">
                <a16:creationId xmlns:a16="http://schemas.microsoft.com/office/drawing/2014/main" xmlns="" id="{DE2D4BC8-6D1A-6268-07E5-6B8EBC8DCAF8}"/>
              </a:ext>
            </a:extLst>
          </p:cNvPr>
          <p:cNvSpPr>
            <a:spLocks noGrp="1"/>
          </p:cNvSpPr>
          <p:nvPr>
            <p:ph type="ftr" sz="quarter" idx="11"/>
          </p:nvPr>
        </p:nvSpPr>
        <p:spPr/>
        <p:txBody>
          <a:bodyPr/>
          <a:lstStyle/>
          <a:p>
            <a:endParaRPr lang="gu-IN"/>
          </a:p>
        </p:txBody>
      </p:sp>
      <p:sp>
        <p:nvSpPr>
          <p:cNvPr id="6" name="Slide Number Placeholder 5">
            <a:extLst>
              <a:ext uri="{FF2B5EF4-FFF2-40B4-BE49-F238E27FC236}">
                <a16:creationId xmlns:a16="http://schemas.microsoft.com/office/drawing/2014/main" xmlns="" id="{3E404622-DA4A-B624-24FB-C48E0D0BE16E}"/>
              </a:ext>
            </a:extLst>
          </p:cNvPr>
          <p:cNvSpPr>
            <a:spLocks noGrp="1"/>
          </p:cNvSpPr>
          <p:nvPr>
            <p:ph type="sldNum" sz="quarter" idx="12"/>
          </p:nvPr>
        </p:nvSpPr>
        <p:spPr/>
        <p:txBody>
          <a:body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264539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F9E267-B21A-2A6C-50A4-2C9B641D4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gu-IN"/>
          </a:p>
        </p:txBody>
      </p:sp>
      <p:sp>
        <p:nvSpPr>
          <p:cNvPr id="3" name="Text Placeholder 2">
            <a:extLst>
              <a:ext uri="{FF2B5EF4-FFF2-40B4-BE49-F238E27FC236}">
                <a16:creationId xmlns:a16="http://schemas.microsoft.com/office/drawing/2014/main" xmlns="" id="{FCD564AF-3F7F-CB6C-739B-194A62D76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D930EB5-4818-CE9D-BB82-F72F22A5E952}"/>
              </a:ext>
            </a:extLst>
          </p:cNvPr>
          <p:cNvSpPr>
            <a:spLocks noGrp="1"/>
          </p:cNvSpPr>
          <p:nvPr>
            <p:ph type="dt" sz="half" idx="10"/>
          </p:nvPr>
        </p:nvSpPr>
        <p:spPr/>
        <p:txBody>
          <a:bodyPr/>
          <a:lstStyle/>
          <a:p>
            <a:fld id="{0BEBF820-27EA-442C-A4A5-0FC01A20120D}" type="datetimeFigureOut">
              <a:rPr lang="gu-IN" smtClean="0"/>
              <a:pPr/>
              <a:t>30-11-23</a:t>
            </a:fld>
            <a:endParaRPr lang="gu-IN"/>
          </a:p>
        </p:txBody>
      </p:sp>
      <p:sp>
        <p:nvSpPr>
          <p:cNvPr id="5" name="Footer Placeholder 4">
            <a:extLst>
              <a:ext uri="{FF2B5EF4-FFF2-40B4-BE49-F238E27FC236}">
                <a16:creationId xmlns:a16="http://schemas.microsoft.com/office/drawing/2014/main" xmlns="" id="{13C04745-2AD2-CBDA-3BA7-D57DF44907F3}"/>
              </a:ext>
            </a:extLst>
          </p:cNvPr>
          <p:cNvSpPr>
            <a:spLocks noGrp="1"/>
          </p:cNvSpPr>
          <p:nvPr>
            <p:ph type="ftr" sz="quarter" idx="11"/>
          </p:nvPr>
        </p:nvSpPr>
        <p:spPr/>
        <p:txBody>
          <a:bodyPr/>
          <a:lstStyle/>
          <a:p>
            <a:endParaRPr lang="gu-IN"/>
          </a:p>
        </p:txBody>
      </p:sp>
      <p:sp>
        <p:nvSpPr>
          <p:cNvPr id="6" name="Slide Number Placeholder 5">
            <a:extLst>
              <a:ext uri="{FF2B5EF4-FFF2-40B4-BE49-F238E27FC236}">
                <a16:creationId xmlns:a16="http://schemas.microsoft.com/office/drawing/2014/main" xmlns="" id="{36044CE9-9D99-A33D-C431-E7D5E1D6AE26}"/>
              </a:ext>
            </a:extLst>
          </p:cNvPr>
          <p:cNvSpPr>
            <a:spLocks noGrp="1"/>
          </p:cNvSpPr>
          <p:nvPr>
            <p:ph type="sldNum" sz="quarter" idx="12"/>
          </p:nvPr>
        </p:nvSpPr>
        <p:spPr/>
        <p:txBody>
          <a:body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2651490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7C385-B96F-5EE8-CBCF-CF6F99861D1B}"/>
              </a:ext>
            </a:extLst>
          </p:cNvPr>
          <p:cNvSpPr>
            <a:spLocks noGrp="1"/>
          </p:cNvSpPr>
          <p:nvPr>
            <p:ph type="title"/>
          </p:nvPr>
        </p:nvSpPr>
        <p:spPr/>
        <p:txBody>
          <a:bodyPr/>
          <a:lstStyle/>
          <a:p>
            <a:r>
              <a:rPr lang="en-US"/>
              <a:t>Click to edit Master title style</a:t>
            </a:r>
            <a:endParaRPr lang="gu-IN"/>
          </a:p>
        </p:txBody>
      </p:sp>
      <p:sp>
        <p:nvSpPr>
          <p:cNvPr id="3" name="Content Placeholder 2">
            <a:extLst>
              <a:ext uri="{FF2B5EF4-FFF2-40B4-BE49-F238E27FC236}">
                <a16:creationId xmlns:a16="http://schemas.microsoft.com/office/drawing/2014/main" xmlns="" id="{4582FF92-26FB-F381-C28E-DF31A3530B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gu-IN"/>
          </a:p>
        </p:txBody>
      </p:sp>
      <p:sp>
        <p:nvSpPr>
          <p:cNvPr id="4" name="Content Placeholder 3">
            <a:extLst>
              <a:ext uri="{FF2B5EF4-FFF2-40B4-BE49-F238E27FC236}">
                <a16:creationId xmlns:a16="http://schemas.microsoft.com/office/drawing/2014/main" xmlns="" id="{F18D8591-2A95-45FA-5F01-860BD7620E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gu-IN"/>
          </a:p>
        </p:txBody>
      </p:sp>
      <p:sp>
        <p:nvSpPr>
          <p:cNvPr id="5" name="Date Placeholder 4">
            <a:extLst>
              <a:ext uri="{FF2B5EF4-FFF2-40B4-BE49-F238E27FC236}">
                <a16:creationId xmlns:a16="http://schemas.microsoft.com/office/drawing/2014/main" xmlns="" id="{CC597704-2348-2E32-2750-0F1916ACD023}"/>
              </a:ext>
            </a:extLst>
          </p:cNvPr>
          <p:cNvSpPr>
            <a:spLocks noGrp="1"/>
          </p:cNvSpPr>
          <p:nvPr>
            <p:ph type="dt" sz="half" idx="10"/>
          </p:nvPr>
        </p:nvSpPr>
        <p:spPr/>
        <p:txBody>
          <a:bodyPr/>
          <a:lstStyle/>
          <a:p>
            <a:fld id="{0BEBF820-27EA-442C-A4A5-0FC01A20120D}" type="datetimeFigureOut">
              <a:rPr lang="gu-IN" smtClean="0"/>
              <a:pPr/>
              <a:t>30-11-23</a:t>
            </a:fld>
            <a:endParaRPr lang="gu-IN"/>
          </a:p>
        </p:txBody>
      </p:sp>
      <p:sp>
        <p:nvSpPr>
          <p:cNvPr id="6" name="Footer Placeholder 5">
            <a:extLst>
              <a:ext uri="{FF2B5EF4-FFF2-40B4-BE49-F238E27FC236}">
                <a16:creationId xmlns:a16="http://schemas.microsoft.com/office/drawing/2014/main" xmlns="" id="{08B5E120-4E65-62BE-8D42-D83F4142BF9B}"/>
              </a:ext>
            </a:extLst>
          </p:cNvPr>
          <p:cNvSpPr>
            <a:spLocks noGrp="1"/>
          </p:cNvSpPr>
          <p:nvPr>
            <p:ph type="ftr" sz="quarter" idx="11"/>
          </p:nvPr>
        </p:nvSpPr>
        <p:spPr/>
        <p:txBody>
          <a:bodyPr/>
          <a:lstStyle/>
          <a:p>
            <a:endParaRPr lang="gu-IN"/>
          </a:p>
        </p:txBody>
      </p:sp>
      <p:sp>
        <p:nvSpPr>
          <p:cNvPr id="7" name="Slide Number Placeholder 6">
            <a:extLst>
              <a:ext uri="{FF2B5EF4-FFF2-40B4-BE49-F238E27FC236}">
                <a16:creationId xmlns:a16="http://schemas.microsoft.com/office/drawing/2014/main" xmlns="" id="{B54AD5C8-3DEE-1A3B-06A3-49F8F27C30EA}"/>
              </a:ext>
            </a:extLst>
          </p:cNvPr>
          <p:cNvSpPr>
            <a:spLocks noGrp="1"/>
          </p:cNvSpPr>
          <p:nvPr>
            <p:ph type="sldNum" sz="quarter" idx="12"/>
          </p:nvPr>
        </p:nvSpPr>
        <p:spPr/>
        <p:txBody>
          <a:body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1906458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3A2D2D-472D-5DFB-CD96-6DB19F67EE08}"/>
              </a:ext>
            </a:extLst>
          </p:cNvPr>
          <p:cNvSpPr>
            <a:spLocks noGrp="1"/>
          </p:cNvSpPr>
          <p:nvPr>
            <p:ph type="title"/>
          </p:nvPr>
        </p:nvSpPr>
        <p:spPr>
          <a:xfrm>
            <a:off x="839788" y="365125"/>
            <a:ext cx="10515600" cy="1325563"/>
          </a:xfrm>
        </p:spPr>
        <p:txBody>
          <a:bodyPr/>
          <a:lstStyle/>
          <a:p>
            <a:r>
              <a:rPr lang="en-US"/>
              <a:t>Click to edit Master title style</a:t>
            </a:r>
            <a:endParaRPr lang="gu-IN"/>
          </a:p>
        </p:txBody>
      </p:sp>
      <p:sp>
        <p:nvSpPr>
          <p:cNvPr id="3" name="Text Placeholder 2">
            <a:extLst>
              <a:ext uri="{FF2B5EF4-FFF2-40B4-BE49-F238E27FC236}">
                <a16:creationId xmlns:a16="http://schemas.microsoft.com/office/drawing/2014/main" xmlns="" id="{3C242281-3E91-00CD-CBF5-C7FB9A8C32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BD49E6F-DB78-67D2-321F-C97C13AFC4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gu-IN"/>
          </a:p>
        </p:txBody>
      </p:sp>
      <p:sp>
        <p:nvSpPr>
          <p:cNvPr id="5" name="Text Placeholder 4">
            <a:extLst>
              <a:ext uri="{FF2B5EF4-FFF2-40B4-BE49-F238E27FC236}">
                <a16:creationId xmlns:a16="http://schemas.microsoft.com/office/drawing/2014/main" xmlns="" id="{6D5022B5-5771-3614-156E-E48B6AB700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114F31C-CC9C-39D9-A5FB-1365F2E162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gu-IN"/>
          </a:p>
        </p:txBody>
      </p:sp>
      <p:sp>
        <p:nvSpPr>
          <p:cNvPr id="7" name="Date Placeholder 6">
            <a:extLst>
              <a:ext uri="{FF2B5EF4-FFF2-40B4-BE49-F238E27FC236}">
                <a16:creationId xmlns:a16="http://schemas.microsoft.com/office/drawing/2014/main" xmlns="" id="{727C2895-B0D1-5512-DAE6-C7D69565A6C9}"/>
              </a:ext>
            </a:extLst>
          </p:cNvPr>
          <p:cNvSpPr>
            <a:spLocks noGrp="1"/>
          </p:cNvSpPr>
          <p:nvPr>
            <p:ph type="dt" sz="half" idx="10"/>
          </p:nvPr>
        </p:nvSpPr>
        <p:spPr/>
        <p:txBody>
          <a:bodyPr/>
          <a:lstStyle/>
          <a:p>
            <a:fld id="{0BEBF820-27EA-442C-A4A5-0FC01A20120D}" type="datetimeFigureOut">
              <a:rPr lang="gu-IN" smtClean="0"/>
              <a:pPr/>
              <a:t>30-11-23</a:t>
            </a:fld>
            <a:endParaRPr lang="gu-IN"/>
          </a:p>
        </p:txBody>
      </p:sp>
      <p:sp>
        <p:nvSpPr>
          <p:cNvPr id="8" name="Footer Placeholder 7">
            <a:extLst>
              <a:ext uri="{FF2B5EF4-FFF2-40B4-BE49-F238E27FC236}">
                <a16:creationId xmlns:a16="http://schemas.microsoft.com/office/drawing/2014/main" xmlns="" id="{3ECC388B-A80F-DD88-9EA3-CEA0E465BB2B}"/>
              </a:ext>
            </a:extLst>
          </p:cNvPr>
          <p:cNvSpPr>
            <a:spLocks noGrp="1"/>
          </p:cNvSpPr>
          <p:nvPr>
            <p:ph type="ftr" sz="quarter" idx="11"/>
          </p:nvPr>
        </p:nvSpPr>
        <p:spPr/>
        <p:txBody>
          <a:bodyPr/>
          <a:lstStyle/>
          <a:p>
            <a:endParaRPr lang="gu-IN"/>
          </a:p>
        </p:txBody>
      </p:sp>
      <p:sp>
        <p:nvSpPr>
          <p:cNvPr id="9" name="Slide Number Placeholder 8">
            <a:extLst>
              <a:ext uri="{FF2B5EF4-FFF2-40B4-BE49-F238E27FC236}">
                <a16:creationId xmlns:a16="http://schemas.microsoft.com/office/drawing/2014/main" xmlns="" id="{44E86C1F-498B-8B9B-C87C-1A13DDBCA160}"/>
              </a:ext>
            </a:extLst>
          </p:cNvPr>
          <p:cNvSpPr>
            <a:spLocks noGrp="1"/>
          </p:cNvSpPr>
          <p:nvPr>
            <p:ph type="sldNum" sz="quarter" idx="12"/>
          </p:nvPr>
        </p:nvSpPr>
        <p:spPr/>
        <p:txBody>
          <a:body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202238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E3A27F-FA5E-AA1A-7341-17B42B555CBA}"/>
              </a:ext>
            </a:extLst>
          </p:cNvPr>
          <p:cNvSpPr>
            <a:spLocks noGrp="1"/>
          </p:cNvSpPr>
          <p:nvPr>
            <p:ph type="title"/>
          </p:nvPr>
        </p:nvSpPr>
        <p:spPr/>
        <p:txBody>
          <a:bodyPr/>
          <a:lstStyle/>
          <a:p>
            <a:r>
              <a:rPr lang="en-US"/>
              <a:t>Click to edit Master title style</a:t>
            </a:r>
            <a:endParaRPr lang="gu-IN"/>
          </a:p>
        </p:txBody>
      </p:sp>
      <p:sp>
        <p:nvSpPr>
          <p:cNvPr id="3" name="Date Placeholder 2">
            <a:extLst>
              <a:ext uri="{FF2B5EF4-FFF2-40B4-BE49-F238E27FC236}">
                <a16:creationId xmlns:a16="http://schemas.microsoft.com/office/drawing/2014/main" xmlns="" id="{7AACBA6A-EC5D-CA92-6E17-1C2C2E64CB91}"/>
              </a:ext>
            </a:extLst>
          </p:cNvPr>
          <p:cNvSpPr>
            <a:spLocks noGrp="1"/>
          </p:cNvSpPr>
          <p:nvPr>
            <p:ph type="dt" sz="half" idx="10"/>
          </p:nvPr>
        </p:nvSpPr>
        <p:spPr/>
        <p:txBody>
          <a:bodyPr/>
          <a:lstStyle/>
          <a:p>
            <a:fld id="{0BEBF820-27EA-442C-A4A5-0FC01A20120D}" type="datetimeFigureOut">
              <a:rPr lang="gu-IN" smtClean="0"/>
              <a:pPr/>
              <a:t>30-11-23</a:t>
            </a:fld>
            <a:endParaRPr lang="gu-IN"/>
          </a:p>
        </p:txBody>
      </p:sp>
      <p:sp>
        <p:nvSpPr>
          <p:cNvPr id="4" name="Footer Placeholder 3">
            <a:extLst>
              <a:ext uri="{FF2B5EF4-FFF2-40B4-BE49-F238E27FC236}">
                <a16:creationId xmlns:a16="http://schemas.microsoft.com/office/drawing/2014/main" xmlns="" id="{42E912E8-F983-FB00-8DA0-9A34C4844DF2}"/>
              </a:ext>
            </a:extLst>
          </p:cNvPr>
          <p:cNvSpPr>
            <a:spLocks noGrp="1"/>
          </p:cNvSpPr>
          <p:nvPr>
            <p:ph type="ftr" sz="quarter" idx="11"/>
          </p:nvPr>
        </p:nvSpPr>
        <p:spPr/>
        <p:txBody>
          <a:bodyPr/>
          <a:lstStyle/>
          <a:p>
            <a:endParaRPr lang="gu-IN"/>
          </a:p>
        </p:txBody>
      </p:sp>
      <p:sp>
        <p:nvSpPr>
          <p:cNvPr id="5" name="Slide Number Placeholder 4">
            <a:extLst>
              <a:ext uri="{FF2B5EF4-FFF2-40B4-BE49-F238E27FC236}">
                <a16:creationId xmlns:a16="http://schemas.microsoft.com/office/drawing/2014/main" xmlns="" id="{521FCCD1-27B1-4A44-C019-1D959A053226}"/>
              </a:ext>
            </a:extLst>
          </p:cNvPr>
          <p:cNvSpPr>
            <a:spLocks noGrp="1"/>
          </p:cNvSpPr>
          <p:nvPr>
            <p:ph type="sldNum" sz="quarter" idx="12"/>
          </p:nvPr>
        </p:nvSpPr>
        <p:spPr/>
        <p:txBody>
          <a:body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3253011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EB9CCA3-D166-F6C0-97EE-2ED80DD65B30}"/>
              </a:ext>
            </a:extLst>
          </p:cNvPr>
          <p:cNvSpPr>
            <a:spLocks noGrp="1"/>
          </p:cNvSpPr>
          <p:nvPr>
            <p:ph type="dt" sz="half" idx="10"/>
          </p:nvPr>
        </p:nvSpPr>
        <p:spPr/>
        <p:txBody>
          <a:bodyPr/>
          <a:lstStyle/>
          <a:p>
            <a:fld id="{0BEBF820-27EA-442C-A4A5-0FC01A20120D}" type="datetimeFigureOut">
              <a:rPr lang="gu-IN" smtClean="0"/>
              <a:pPr/>
              <a:t>30-11-23</a:t>
            </a:fld>
            <a:endParaRPr lang="gu-IN"/>
          </a:p>
        </p:txBody>
      </p:sp>
      <p:sp>
        <p:nvSpPr>
          <p:cNvPr id="3" name="Footer Placeholder 2">
            <a:extLst>
              <a:ext uri="{FF2B5EF4-FFF2-40B4-BE49-F238E27FC236}">
                <a16:creationId xmlns:a16="http://schemas.microsoft.com/office/drawing/2014/main" xmlns="" id="{89E6A66F-135C-FA81-4FB1-A527CC216ACC}"/>
              </a:ext>
            </a:extLst>
          </p:cNvPr>
          <p:cNvSpPr>
            <a:spLocks noGrp="1"/>
          </p:cNvSpPr>
          <p:nvPr>
            <p:ph type="ftr" sz="quarter" idx="11"/>
          </p:nvPr>
        </p:nvSpPr>
        <p:spPr/>
        <p:txBody>
          <a:bodyPr/>
          <a:lstStyle/>
          <a:p>
            <a:endParaRPr lang="gu-IN"/>
          </a:p>
        </p:txBody>
      </p:sp>
      <p:sp>
        <p:nvSpPr>
          <p:cNvPr id="4" name="Slide Number Placeholder 3">
            <a:extLst>
              <a:ext uri="{FF2B5EF4-FFF2-40B4-BE49-F238E27FC236}">
                <a16:creationId xmlns:a16="http://schemas.microsoft.com/office/drawing/2014/main" xmlns="" id="{FC381D64-6510-8C46-A9E4-1B9AA0E2CF7D}"/>
              </a:ext>
            </a:extLst>
          </p:cNvPr>
          <p:cNvSpPr>
            <a:spLocks noGrp="1"/>
          </p:cNvSpPr>
          <p:nvPr>
            <p:ph type="sldNum" sz="quarter" idx="12"/>
          </p:nvPr>
        </p:nvSpPr>
        <p:spPr/>
        <p:txBody>
          <a:body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165818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3661CA-4A41-2752-1734-97BDEFCFB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gu-IN"/>
          </a:p>
        </p:txBody>
      </p:sp>
      <p:sp>
        <p:nvSpPr>
          <p:cNvPr id="3" name="Content Placeholder 2">
            <a:extLst>
              <a:ext uri="{FF2B5EF4-FFF2-40B4-BE49-F238E27FC236}">
                <a16:creationId xmlns:a16="http://schemas.microsoft.com/office/drawing/2014/main" xmlns="" id="{E996AC83-A299-DAFE-E81A-F8ECB4FF02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gu-IN"/>
          </a:p>
        </p:txBody>
      </p:sp>
      <p:sp>
        <p:nvSpPr>
          <p:cNvPr id="4" name="Text Placeholder 3">
            <a:extLst>
              <a:ext uri="{FF2B5EF4-FFF2-40B4-BE49-F238E27FC236}">
                <a16:creationId xmlns:a16="http://schemas.microsoft.com/office/drawing/2014/main" xmlns="" id="{F7DA0104-3815-5E54-C58E-E3499668B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D228909-58E9-F4A6-38A9-490250ED77FB}"/>
              </a:ext>
            </a:extLst>
          </p:cNvPr>
          <p:cNvSpPr>
            <a:spLocks noGrp="1"/>
          </p:cNvSpPr>
          <p:nvPr>
            <p:ph type="dt" sz="half" idx="10"/>
          </p:nvPr>
        </p:nvSpPr>
        <p:spPr/>
        <p:txBody>
          <a:bodyPr/>
          <a:lstStyle/>
          <a:p>
            <a:fld id="{0BEBF820-27EA-442C-A4A5-0FC01A20120D}" type="datetimeFigureOut">
              <a:rPr lang="gu-IN" smtClean="0"/>
              <a:pPr/>
              <a:t>30-11-23</a:t>
            </a:fld>
            <a:endParaRPr lang="gu-IN"/>
          </a:p>
        </p:txBody>
      </p:sp>
      <p:sp>
        <p:nvSpPr>
          <p:cNvPr id="6" name="Footer Placeholder 5">
            <a:extLst>
              <a:ext uri="{FF2B5EF4-FFF2-40B4-BE49-F238E27FC236}">
                <a16:creationId xmlns:a16="http://schemas.microsoft.com/office/drawing/2014/main" xmlns="" id="{23DAD9C8-AF35-0429-7E41-B15951C081A2}"/>
              </a:ext>
            </a:extLst>
          </p:cNvPr>
          <p:cNvSpPr>
            <a:spLocks noGrp="1"/>
          </p:cNvSpPr>
          <p:nvPr>
            <p:ph type="ftr" sz="quarter" idx="11"/>
          </p:nvPr>
        </p:nvSpPr>
        <p:spPr/>
        <p:txBody>
          <a:bodyPr/>
          <a:lstStyle/>
          <a:p>
            <a:endParaRPr lang="gu-IN"/>
          </a:p>
        </p:txBody>
      </p:sp>
      <p:sp>
        <p:nvSpPr>
          <p:cNvPr id="7" name="Slide Number Placeholder 6">
            <a:extLst>
              <a:ext uri="{FF2B5EF4-FFF2-40B4-BE49-F238E27FC236}">
                <a16:creationId xmlns:a16="http://schemas.microsoft.com/office/drawing/2014/main" xmlns="" id="{577D6DF8-13A9-7F3D-A39C-6FB0F5A56F2E}"/>
              </a:ext>
            </a:extLst>
          </p:cNvPr>
          <p:cNvSpPr>
            <a:spLocks noGrp="1"/>
          </p:cNvSpPr>
          <p:nvPr>
            <p:ph type="sldNum" sz="quarter" idx="12"/>
          </p:nvPr>
        </p:nvSpPr>
        <p:spPr/>
        <p:txBody>
          <a:body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57544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7B39E4-CE57-5C29-66F8-0E8BE709C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gu-IN"/>
          </a:p>
        </p:txBody>
      </p:sp>
      <p:sp>
        <p:nvSpPr>
          <p:cNvPr id="3" name="Picture Placeholder 2">
            <a:extLst>
              <a:ext uri="{FF2B5EF4-FFF2-40B4-BE49-F238E27FC236}">
                <a16:creationId xmlns:a16="http://schemas.microsoft.com/office/drawing/2014/main" xmlns="" id="{4E148D5C-B114-F590-55B5-D5424204C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gu-IN"/>
          </a:p>
        </p:txBody>
      </p:sp>
      <p:sp>
        <p:nvSpPr>
          <p:cNvPr id="4" name="Text Placeholder 3">
            <a:extLst>
              <a:ext uri="{FF2B5EF4-FFF2-40B4-BE49-F238E27FC236}">
                <a16:creationId xmlns:a16="http://schemas.microsoft.com/office/drawing/2014/main" xmlns="" id="{D616106C-C469-183C-BCE5-35F500530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B9DAB63-B7C4-1DF1-EB12-0382BE279DC5}"/>
              </a:ext>
            </a:extLst>
          </p:cNvPr>
          <p:cNvSpPr>
            <a:spLocks noGrp="1"/>
          </p:cNvSpPr>
          <p:nvPr>
            <p:ph type="dt" sz="half" idx="10"/>
          </p:nvPr>
        </p:nvSpPr>
        <p:spPr/>
        <p:txBody>
          <a:bodyPr/>
          <a:lstStyle/>
          <a:p>
            <a:fld id="{0BEBF820-27EA-442C-A4A5-0FC01A20120D}" type="datetimeFigureOut">
              <a:rPr lang="gu-IN" smtClean="0"/>
              <a:pPr/>
              <a:t>30-11-23</a:t>
            </a:fld>
            <a:endParaRPr lang="gu-IN"/>
          </a:p>
        </p:txBody>
      </p:sp>
      <p:sp>
        <p:nvSpPr>
          <p:cNvPr id="6" name="Footer Placeholder 5">
            <a:extLst>
              <a:ext uri="{FF2B5EF4-FFF2-40B4-BE49-F238E27FC236}">
                <a16:creationId xmlns:a16="http://schemas.microsoft.com/office/drawing/2014/main" xmlns="" id="{4002856E-B1AA-E379-B421-005A6D8ABD69}"/>
              </a:ext>
            </a:extLst>
          </p:cNvPr>
          <p:cNvSpPr>
            <a:spLocks noGrp="1"/>
          </p:cNvSpPr>
          <p:nvPr>
            <p:ph type="ftr" sz="quarter" idx="11"/>
          </p:nvPr>
        </p:nvSpPr>
        <p:spPr/>
        <p:txBody>
          <a:bodyPr/>
          <a:lstStyle/>
          <a:p>
            <a:endParaRPr lang="gu-IN"/>
          </a:p>
        </p:txBody>
      </p:sp>
      <p:sp>
        <p:nvSpPr>
          <p:cNvPr id="7" name="Slide Number Placeholder 6">
            <a:extLst>
              <a:ext uri="{FF2B5EF4-FFF2-40B4-BE49-F238E27FC236}">
                <a16:creationId xmlns:a16="http://schemas.microsoft.com/office/drawing/2014/main" xmlns="" id="{B4DEE466-26F2-2612-DD02-2C2641F55CD6}"/>
              </a:ext>
            </a:extLst>
          </p:cNvPr>
          <p:cNvSpPr>
            <a:spLocks noGrp="1"/>
          </p:cNvSpPr>
          <p:nvPr>
            <p:ph type="sldNum" sz="quarter" idx="12"/>
          </p:nvPr>
        </p:nvSpPr>
        <p:spPr/>
        <p:txBody>
          <a:body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898126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8728269-6576-2079-395C-39FEFC0CA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gu-IN"/>
          </a:p>
        </p:txBody>
      </p:sp>
      <p:sp>
        <p:nvSpPr>
          <p:cNvPr id="3" name="Text Placeholder 2">
            <a:extLst>
              <a:ext uri="{FF2B5EF4-FFF2-40B4-BE49-F238E27FC236}">
                <a16:creationId xmlns:a16="http://schemas.microsoft.com/office/drawing/2014/main" xmlns="" id="{9EA08BF7-C845-1BF4-E065-B1197061C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gu-IN"/>
          </a:p>
        </p:txBody>
      </p:sp>
      <p:sp>
        <p:nvSpPr>
          <p:cNvPr id="4" name="Date Placeholder 3">
            <a:extLst>
              <a:ext uri="{FF2B5EF4-FFF2-40B4-BE49-F238E27FC236}">
                <a16:creationId xmlns:a16="http://schemas.microsoft.com/office/drawing/2014/main" xmlns="" id="{B51D4B1A-63AD-02EE-B534-ED73AE1040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BF820-27EA-442C-A4A5-0FC01A20120D}" type="datetimeFigureOut">
              <a:rPr lang="gu-IN" smtClean="0"/>
              <a:pPr/>
              <a:t>30-11-23</a:t>
            </a:fld>
            <a:endParaRPr lang="gu-IN"/>
          </a:p>
        </p:txBody>
      </p:sp>
      <p:sp>
        <p:nvSpPr>
          <p:cNvPr id="5" name="Footer Placeholder 4">
            <a:extLst>
              <a:ext uri="{FF2B5EF4-FFF2-40B4-BE49-F238E27FC236}">
                <a16:creationId xmlns:a16="http://schemas.microsoft.com/office/drawing/2014/main" xmlns="" id="{8FD36B42-11A7-F75E-EA4C-8852A2A06F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gu-IN"/>
          </a:p>
        </p:txBody>
      </p:sp>
      <p:sp>
        <p:nvSpPr>
          <p:cNvPr id="6" name="Slide Number Placeholder 5">
            <a:extLst>
              <a:ext uri="{FF2B5EF4-FFF2-40B4-BE49-F238E27FC236}">
                <a16:creationId xmlns:a16="http://schemas.microsoft.com/office/drawing/2014/main" xmlns="" id="{905553BA-84AA-2AE6-2443-F8B39EAB7B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B8AF7-81D3-4794-B601-165037C2FE6F}" type="slidenum">
              <a:rPr lang="gu-IN" smtClean="0"/>
              <a:pPr/>
              <a:t>‹#›</a:t>
            </a:fld>
            <a:endParaRPr lang="gu-IN"/>
          </a:p>
        </p:txBody>
      </p:sp>
    </p:spTree>
    <p:extLst>
      <p:ext uri="{BB962C8B-B14F-4D97-AF65-F5344CB8AC3E}">
        <p14:creationId xmlns:p14="http://schemas.microsoft.com/office/powerpoint/2010/main" xmlns="" val="1494334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gu-I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C2DB2-F504-F434-D4B5-F42E7C10BFDA}"/>
              </a:ext>
            </a:extLst>
          </p:cNvPr>
          <p:cNvSpPr>
            <a:spLocks noGrp="1"/>
          </p:cNvSpPr>
          <p:nvPr>
            <p:ph type="ctrTitle"/>
          </p:nvPr>
        </p:nvSpPr>
        <p:spPr/>
        <p:txBody>
          <a:bodyPr>
            <a:normAutofit/>
          </a:bodyPr>
          <a:lstStyle/>
          <a:p>
            <a:r>
              <a:rPr lang="en-IN" dirty="0">
                <a:solidFill>
                  <a:srgbClr val="FF0000"/>
                </a:solidFill>
                <a:latin typeface="Times New Roman" panose="02020603050405020304" pitchFamily="18" charset="0"/>
                <a:cs typeface="Times New Roman" panose="02020603050405020304" pitchFamily="18" charset="0"/>
              </a:rPr>
              <a:t>DIAGNOSIS OF ATYPICAL PNEUMONIA</a:t>
            </a:r>
            <a:endParaRPr lang="gu-IN" dirty="0">
              <a:solidFill>
                <a:srgbClr val="FF0000"/>
              </a:solidFill>
              <a:latin typeface="Times New Roman" panose="02020603050405020304" pitchFamily="18" charset="0"/>
            </a:endParaRPr>
          </a:p>
        </p:txBody>
      </p:sp>
      <p:sp>
        <p:nvSpPr>
          <p:cNvPr id="3" name="Subtitle 2">
            <a:extLst>
              <a:ext uri="{FF2B5EF4-FFF2-40B4-BE49-F238E27FC236}">
                <a16:creationId xmlns:a16="http://schemas.microsoft.com/office/drawing/2014/main" xmlns="" id="{7D5521B2-C3A9-3B56-A5A2-A3CF9FA6859C}"/>
              </a:ext>
            </a:extLst>
          </p:cNvPr>
          <p:cNvSpPr>
            <a:spLocks noGrp="1"/>
          </p:cNvSpPr>
          <p:nvPr>
            <p:ph type="subTitle" idx="1"/>
          </p:nvPr>
        </p:nvSpPr>
        <p:spPr>
          <a:xfrm>
            <a:off x="1524000" y="4640263"/>
            <a:ext cx="9144000" cy="1655762"/>
          </a:xfrm>
        </p:spPr>
        <p:txBody>
          <a:bodyPr/>
          <a:lstStyle/>
          <a:p>
            <a:pPr algn="r"/>
            <a:r>
              <a:rPr lang="en-IN" dirty="0" err="1" smtClean="0">
                <a:latin typeface="Times New Roman" panose="02020603050405020304" pitchFamily="18" charset="0"/>
                <a:cs typeface="Times New Roman" panose="02020603050405020304" pitchFamily="18" charset="0"/>
              </a:rPr>
              <a:t>Dr.Vidya</a:t>
            </a:r>
            <a:r>
              <a:rPr lang="en-IN" dirty="0" smtClean="0">
                <a:latin typeface="Times New Roman" panose="02020603050405020304" pitchFamily="18" charset="0"/>
                <a:cs typeface="Times New Roman" panose="02020603050405020304" pitchFamily="18" charset="0"/>
              </a:rPr>
              <a:t> Date</a:t>
            </a:r>
            <a:endParaRPr lang="en-IN" dirty="0">
              <a:latin typeface="Times New Roman" panose="02020603050405020304" pitchFamily="18" charset="0"/>
              <a:cs typeface="Times New Roman" panose="02020603050405020304" pitchFamily="18" charset="0"/>
            </a:endParaRPr>
          </a:p>
          <a:p>
            <a:pPr algn="r"/>
            <a:r>
              <a:rPr lang="en-IN" dirty="0" smtClean="0">
                <a:latin typeface="Times New Roman" panose="02020603050405020304" pitchFamily="18" charset="0"/>
                <a:cs typeface="Times New Roman" panose="02020603050405020304" pitchFamily="18" charset="0"/>
              </a:rPr>
              <a:t>Professor</a:t>
            </a:r>
          </a:p>
          <a:p>
            <a:pPr algn="r"/>
            <a:r>
              <a:rPr lang="en-IN" dirty="0" smtClean="0">
                <a:latin typeface="Times New Roman" panose="02020603050405020304" pitchFamily="18" charset="0"/>
                <a:cs typeface="Times New Roman" panose="02020603050405020304" pitchFamily="18" charset="0"/>
              </a:rPr>
              <a:t>Department </a:t>
            </a:r>
            <a:r>
              <a:rPr lang="en-IN" smtClean="0">
                <a:latin typeface="Times New Roman" panose="02020603050405020304" pitchFamily="18" charset="0"/>
                <a:cs typeface="Times New Roman" panose="02020603050405020304" pitchFamily="18" charset="0"/>
              </a:rPr>
              <a:t>of Microbiology</a:t>
            </a:r>
          </a:p>
          <a:p>
            <a:pPr algn="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87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05686-9E94-3E9C-F4DE-4BEAB3CD100C}"/>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DIAGNOSIS </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6C81ED69-5955-439E-62CB-00F52D7DCA07}"/>
              </a:ext>
            </a:extLst>
          </p:cNvPr>
          <p:cNvSpPr>
            <a:spLocks noGrp="1"/>
          </p:cNvSpPr>
          <p:nvPr>
            <p:ph idx="1"/>
          </p:nvPr>
        </p:nvSpPr>
        <p:spPr/>
        <p:txBody>
          <a:bodyPr/>
          <a:lstStyle/>
          <a:p>
            <a:r>
              <a:rPr lang="en-IN" sz="2800" b="1" dirty="0">
                <a:latin typeface="Times New Roman" panose="02020603050405020304" pitchFamily="18" charset="0"/>
                <a:cs typeface="Times New Roman" panose="02020603050405020304" pitchFamily="18" charset="0"/>
              </a:rPr>
              <a:t>Specimen Collection</a:t>
            </a:r>
          </a:p>
          <a:p>
            <a:pPr>
              <a:buFont typeface="Wingdings" panose="05000000000000000000" pitchFamily="2" charset="2"/>
              <a:buChar char="Ø"/>
            </a:pPr>
            <a:r>
              <a:rPr lang="en-IN" sz="2800" dirty="0">
                <a:latin typeface="Times New Roman" panose="02020603050405020304" pitchFamily="18" charset="0"/>
                <a:cs typeface="Times New Roman" panose="02020603050405020304" pitchFamily="18" charset="0"/>
              </a:rPr>
              <a:t>Nasopharyngeal Swab (</a:t>
            </a:r>
            <a:r>
              <a:rPr lang="en-US" sz="2800" dirty="0">
                <a:latin typeface="Times New Roman" panose="02020603050405020304" pitchFamily="18" charset="0"/>
                <a:cs typeface="Times New Roman" panose="02020603050405020304" pitchFamily="18" charset="0"/>
              </a:rPr>
              <a:t>Dacron-tipped swabs is mandatory because calcium alginate on cotton-tipped swabs inhibit the growth of the organism in tissue culture and may be toxic to cells).</a:t>
            </a:r>
            <a:endParaRPr lang="en-IN"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IN" sz="2800" dirty="0">
                <a:latin typeface="Times New Roman" panose="02020603050405020304" pitchFamily="18" charset="0"/>
                <a:cs typeface="Times New Roman" panose="02020603050405020304" pitchFamily="18" charset="0"/>
              </a:rPr>
              <a:t>Respiratory secretions.</a:t>
            </a:r>
          </a:p>
          <a:p>
            <a:pPr>
              <a:buFont typeface="Wingdings" panose="05000000000000000000" pitchFamily="2" charset="2"/>
              <a:buChar char="Ø"/>
            </a:pPr>
            <a:r>
              <a:rPr lang="en-IN" sz="2800" dirty="0">
                <a:latin typeface="Times New Roman" panose="02020603050405020304" pitchFamily="18" charset="0"/>
                <a:cs typeface="Times New Roman" panose="02020603050405020304" pitchFamily="18" charset="0"/>
              </a:rPr>
              <a:t>Serum</a:t>
            </a:r>
          </a:p>
          <a:p>
            <a:endParaRPr lang="gu-IN" dirty="0"/>
          </a:p>
        </p:txBody>
      </p:sp>
    </p:spTree>
    <p:extLst>
      <p:ext uri="{BB962C8B-B14F-4D97-AF65-F5344CB8AC3E}">
        <p14:creationId xmlns:p14="http://schemas.microsoft.com/office/powerpoint/2010/main" xmlns="" val="3960258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EC82490-BDFC-E996-B8CD-0C921144FA27}"/>
              </a:ext>
            </a:extLst>
          </p:cNvPr>
          <p:cNvSpPr>
            <a:spLocks noGrp="1"/>
          </p:cNvSpPr>
          <p:nvPr>
            <p:ph idx="1"/>
          </p:nvPr>
        </p:nvSpPr>
        <p:spPr>
          <a:xfrm>
            <a:off x="838200" y="659567"/>
            <a:ext cx="10515600" cy="5801194"/>
          </a:xfrm>
        </p:spPr>
        <p:txBody>
          <a:bodyPr>
            <a:normAutofit/>
          </a:bodyPr>
          <a:lstStyle/>
          <a:p>
            <a:pPr>
              <a:buFont typeface="Wingdings" panose="05000000000000000000" pitchFamily="2" charset="2"/>
              <a:buChar char="q"/>
            </a:pPr>
            <a:r>
              <a:rPr lang="en-IN" dirty="0">
                <a:latin typeface="Times New Roman" panose="02020603050405020304" pitchFamily="18" charset="0"/>
                <a:cs typeface="Times New Roman" panose="02020603050405020304" pitchFamily="18" charset="0"/>
              </a:rPr>
              <a:t>MICROSCOPY</a:t>
            </a:r>
            <a:endParaRPr lang="en-IN" sz="2800" dirty="0">
              <a:latin typeface="Times New Roman" panose="02020603050405020304" pitchFamily="18" charset="0"/>
              <a:cs typeface="Times New Roman" panose="02020603050405020304" pitchFamily="18" charset="0"/>
            </a:endParaRPr>
          </a:p>
          <a:p>
            <a:r>
              <a:rPr lang="en-IN" sz="2800" dirty="0">
                <a:latin typeface="Times New Roman" panose="02020603050405020304" pitchFamily="18" charset="0"/>
                <a:cs typeface="Times New Roman" panose="02020603050405020304" pitchFamily="18" charset="0"/>
              </a:rPr>
              <a:t>Gram staining: </a:t>
            </a:r>
            <a:r>
              <a:rPr lang="en-IN" sz="2800" i="1" dirty="0" err="1">
                <a:latin typeface="Times New Roman" panose="02020603050405020304" pitchFamily="18" charset="0"/>
                <a:cs typeface="Times New Roman" panose="02020603050405020304" pitchFamily="18" charset="0"/>
              </a:rPr>
              <a:t>chlamydiae</a:t>
            </a:r>
            <a:r>
              <a:rPr lang="en-IN" sz="2800" dirty="0">
                <a:latin typeface="Times New Roman" panose="02020603050405020304" pitchFamily="18" charset="0"/>
                <a:cs typeface="Times New Roman" panose="02020603050405020304" pitchFamily="18" charset="0"/>
              </a:rPr>
              <a:t> are gram negative, poorly stained.</a:t>
            </a:r>
          </a:p>
          <a:p>
            <a:r>
              <a:rPr lang="en-IN" sz="2800" dirty="0">
                <a:latin typeface="Times New Roman" panose="02020603050405020304" pitchFamily="18" charset="0"/>
                <a:cs typeface="Times New Roman" panose="02020603050405020304" pitchFamily="18" charset="0"/>
              </a:rPr>
              <a:t>Direct </a:t>
            </a:r>
            <a:r>
              <a:rPr lang="en-IN" sz="2800" dirty="0" err="1">
                <a:latin typeface="Times New Roman" panose="02020603050405020304" pitchFamily="18" charset="0"/>
                <a:cs typeface="Times New Roman" panose="02020603050405020304" pitchFamily="18" charset="0"/>
              </a:rPr>
              <a:t>lmmuno</a:t>
            </a:r>
            <a:r>
              <a:rPr lang="en-IN" sz="2800" dirty="0">
                <a:latin typeface="Times New Roman" panose="02020603050405020304" pitchFamily="18" charset="0"/>
                <a:cs typeface="Times New Roman" panose="02020603050405020304" pitchFamily="18" charset="0"/>
              </a:rPr>
              <a:t>-fluorescence Test (DIF)</a:t>
            </a:r>
          </a:p>
          <a:p>
            <a:r>
              <a:rPr lang="en-IN" sz="2800" dirty="0">
                <a:latin typeface="Times New Roman" panose="02020603050405020304" pitchFamily="18" charset="0"/>
                <a:cs typeface="Times New Roman" panose="02020603050405020304" pitchFamily="18" charset="0"/>
              </a:rPr>
              <a:t>Enzyme </a:t>
            </a:r>
            <a:r>
              <a:rPr lang="en-IN" sz="2800" dirty="0" err="1">
                <a:latin typeface="Times New Roman" panose="02020603050405020304" pitchFamily="18" charset="0"/>
                <a:cs typeface="Times New Roman" panose="02020603050405020304" pitchFamily="18" charset="0"/>
              </a:rPr>
              <a:t>lmmuno</a:t>
            </a:r>
            <a:r>
              <a:rPr lang="en-IN" sz="2800" dirty="0">
                <a:latin typeface="Times New Roman" panose="02020603050405020304" pitchFamily="18" charset="0"/>
                <a:cs typeface="Times New Roman" panose="02020603050405020304" pitchFamily="18" charset="0"/>
              </a:rPr>
              <a:t>-assays (Antigen Detection)</a:t>
            </a:r>
          </a:p>
          <a:p>
            <a:r>
              <a:rPr lang="en-US" sz="2800" b="1" dirty="0">
                <a:latin typeface="Times New Roman" panose="02020603050405020304" pitchFamily="18" charset="0"/>
                <a:cs typeface="Times New Roman" panose="02020603050405020304" pitchFamily="18" charset="0"/>
              </a:rPr>
              <a:t>Culture</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Chlamydiae</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cannot</a:t>
            </a:r>
            <a:r>
              <a:rPr lang="en-US" sz="2800" dirty="0">
                <a:latin typeface="Times New Roman" panose="02020603050405020304" pitchFamily="18" charset="0"/>
                <a:cs typeface="Times New Roman" panose="02020603050405020304" pitchFamily="18" charset="0"/>
              </a:rPr>
              <a:t> be cultivated in artificial media. </a:t>
            </a:r>
          </a:p>
          <a:p>
            <a:r>
              <a:rPr lang="en-US" sz="2800" dirty="0">
                <a:latin typeface="Times New Roman" panose="02020603050405020304" pitchFamily="18" charset="0"/>
                <a:cs typeface="Times New Roman" panose="02020603050405020304" pitchFamily="18" charset="0"/>
              </a:rPr>
              <a:t>They can grow only in embryonated egg (yolk sac), animal (mice) and cell line. </a:t>
            </a:r>
          </a:p>
          <a:p>
            <a:r>
              <a:rPr lang="en-US" sz="2800" dirty="0">
                <a:latin typeface="Times New Roman" panose="02020603050405020304" pitchFamily="18" charset="0"/>
                <a:cs typeface="Times New Roman" panose="02020603050405020304" pitchFamily="18" charset="0"/>
              </a:rPr>
              <a:t>Choice of the cell line depends on the species:</a:t>
            </a:r>
          </a:p>
          <a:p>
            <a:r>
              <a:rPr lang="en-US" sz="2800" i="1" dirty="0">
                <a:latin typeface="Times New Roman" panose="02020603050405020304" pitchFamily="18" charset="0"/>
                <a:cs typeface="Times New Roman" panose="02020603050405020304" pitchFamily="18" charset="0"/>
              </a:rPr>
              <a:t>C. pneumoniae</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HEp2 or human fibroblast cell line.</a:t>
            </a:r>
          </a:p>
          <a:p>
            <a:r>
              <a:rPr lang="en-US" sz="2800" i="1" dirty="0">
                <a:latin typeface="Times New Roman" panose="02020603050405020304" pitchFamily="18" charset="0"/>
                <a:cs typeface="Times New Roman" panose="02020603050405020304" pitchFamily="18" charset="0"/>
              </a:rPr>
              <a:t>C. psittaci</a:t>
            </a:r>
            <a:r>
              <a:rPr lang="en-US" sz="2800" dirty="0">
                <a:latin typeface="Times New Roman" panose="02020603050405020304" pitchFamily="18" charset="0"/>
                <a:cs typeface="Times New Roman" panose="02020603050405020304" pitchFamily="18" charset="0"/>
              </a:rPr>
              <a:t>: although grow well in cell culture, isolation </a:t>
            </a:r>
            <a:r>
              <a:rPr lang="en-US" sz="2800" b="1" dirty="0">
                <a:latin typeface="Times New Roman" panose="02020603050405020304" pitchFamily="18" charset="0"/>
                <a:cs typeface="Times New Roman" panose="02020603050405020304" pitchFamily="18" charset="0"/>
              </a:rPr>
              <a:t>should not be attempted in the routine laboratory</a:t>
            </a:r>
            <a:r>
              <a:rPr lang="en-US" sz="2800" dirty="0">
                <a:latin typeface="Times New Roman" panose="02020603050405020304" pitchFamily="18" charset="0"/>
                <a:cs typeface="Times New Roman" panose="02020603050405020304" pitchFamily="18" charset="0"/>
              </a:rPr>
              <a:t> because of the risk of laboratory infection. </a:t>
            </a:r>
            <a:endParaRPr lang="en-IN" sz="2800"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15150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488A3FD-D745-AB28-AACC-7E28E9675B3A}"/>
              </a:ext>
            </a:extLst>
          </p:cNvPr>
          <p:cNvPicPr>
            <a:picLocks noChangeAspect="1"/>
          </p:cNvPicPr>
          <p:nvPr/>
        </p:nvPicPr>
        <p:blipFill rotWithShape="1">
          <a:blip r:embed="rId2"/>
          <a:srcRect l="33770" t="38083" r="43830" b="24798"/>
          <a:stretch/>
        </p:blipFill>
        <p:spPr>
          <a:xfrm>
            <a:off x="792866" y="686383"/>
            <a:ext cx="4798797" cy="5264712"/>
          </a:xfrm>
          <a:prstGeom prst="rect">
            <a:avLst/>
          </a:prstGeom>
        </p:spPr>
      </p:pic>
      <p:sp>
        <p:nvSpPr>
          <p:cNvPr id="5" name="TextBox 4">
            <a:extLst>
              <a:ext uri="{FF2B5EF4-FFF2-40B4-BE49-F238E27FC236}">
                <a16:creationId xmlns:a16="http://schemas.microsoft.com/office/drawing/2014/main" xmlns="" id="{5E179AD7-D900-0FD1-B3EA-3B481D6279C6}"/>
              </a:ext>
            </a:extLst>
          </p:cNvPr>
          <p:cNvSpPr txBox="1"/>
          <p:nvPr/>
        </p:nvSpPr>
        <p:spPr>
          <a:xfrm>
            <a:off x="6096000" y="2813287"/>
            <a:ext cx="5695950"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Direct immunofluorescence staining of cell culture 72 hours after infection. The apple-green </a:t>
            </a:r>
            <a:r>
              <a:rPr lang="en-US" sz="2800" i="1" dirty="0">
                <a:latin typeface="Times New Roman" panose="02020603050405020304" pitchFamily="18" charset="0"/>
                <a:cs typeface="Times New Roman" panose="02020603050405020304" pitchFamily="18" charset="0"/>
              </a:rPr>
              <a:t>C. pneumoniae </a:t>
            </a:r>
            <a:r>
              <a:rPr lang="en-US" sz="2800" dirty="0">
                <a:latin typeface="Times New Roman" panose="02020603050405020304" pitchFamily="18" charset="0"/>
                <a:cs typeface="Times New Roman" panose="02020603050405020304" pitchFamily="18" charset="0"/>
              </a:rPr>
              <a:t>inclusion bodies are seen in red counterstained HEp-2 cells</a:t>
            </a:r>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5097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230ED97-7482-7234-54B6-0F2B385F4C1A}"/>
              </a:ext>
            </a:extLst>
          </p:cNvPr>
          <p:cNvSpPr>
            <a:spLocks noGrp="1"/>
          </p:cNvSpPr>
          <p:nvPr>
            <p:ph idx="1"/>
          </p:nvPr>
        </p:nvSpPr>
        <p:spPr>
          <a:xfrm>
            <a:off x="838200" y="600075"/>
            <a:ext cx="10515600" cy="5576888"/>
          </a:xfrm>
        </p:spPr>
        <p:txBody>
          <a:bodyPr>
            <a:normAutofit/>
          </a:bodyPr>
          <a:lstStyle/>
          <a:p>
            <a:r>
              <a:rPr lang="en-US" sz="2800" b="1" dirty="0">
                <a:latin typeface="Times New Roman" panose="02020603050405020304" pitchFamily="18" charset="0"/>
                <a:cs typeface="Times New Roman" panose="02020603050405020304" pitchFamily="18" charset="0"/>
              </a:rPr>
              <a:t>Nucleic Acid Amplification Tests </a:t>
            </a:r>
          </a:p>
          <a:p>
            <a:pPr>
              <a:buFont typeface="Wingdings" panose="05000000000000000000" pitchFamily="2" charset="2"/>
              <a:buChar char="q"/>
            </a:pPr>
            <a:r>
              <a:rPr lang="en-US" sz="2800" b="1" dirty="0">
                <a:latin typeface="Times New Roman" panose="02020603050405020304" pitchFamily="18" charset="0"/>
                <a:cs typeface="Times New Roman" panose="02020603050405020304" pitchFamily="18" charset="0"/>
              </a:rPr>
              <a:t>Diagnostic assays of choice for chlamydial infection as recommended by the CDC</a:t>
            </a:r>
          </a:p>
          <a:p>
            <a:pPr>
              <a:buFont typeface="Wingdings" panose="05000000000000000000" pitchFamily="2" charset="2"/>
              <a:buChar char="q"/>
            </a:pPr>
            <a:endParaRPr lang="en-US" sz="2800" dirty="0">
              <a:highlight>
                <a:srgbClr val="FFFF00"/>
              </a:highlight>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 Polymerase chain reaction (PCR) </a:t>
            </a:r>
          </a:p>
          <a:p>
            <a:pPr>
              <a:buFont typeface="Wingdings" panose="05000000000000000000" pitchFamily="2" charset="2"/>
              <a:buChar char="q"/>
            </a:pP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 Real time PCR </a:t>
            </a:r>
          </a:p>
          <a:p>
            <a:pPr>
              <a:buFont typeface="Wingdings" panose="05000000000000000000" pitchFamily="2" charset="2"/>
              <a:buChar char="q"/>
            </a:pP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 Bio-fire Film Array respiratory panel</a:t>
            </a:r>
            <a:endParaRPr lang="en-IN" sz="2800" dirty="0">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759127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A0D6835-9D1A-15BA-D1BD-A3FFFE99B958}"/>
              </a:ext>
            </a:extLst>
          </p:cNvPr>
          <p:cNvSpPr>
            <a:spLocks noGrp="1"/>
          </p:cNvSpPr>
          <p:nvPr>
            <p:ph idx="1"/>
          </p:nvPr>
        </p:nvSpPr>
        <p:spPr>
          <a:xfrm>
            <a:off x="590549" y="600075"/>
            <a:ext cx="6257925" cy="5786438"/>
          </a:xfrm>
        </p:spPr>
        <p:txBody>
          <a:bodyPr/>
          <a:lstStyle/>
          <a:p>
            <a:pPr marL="0" indent="0">
              <a:buNone/>
            </a:pPr>
            <a:r>
              <a:rPr lang="en-IN" sz="2800" b="1" dirty="0">
                <a:latin typeface="Times New Roman" panose="02020603050405020304" pitchFamily="18" charset="0"/>
                <a:cs typeface="Times New Roman" panose="02020603050405020304" pitchFamily="18" charset="0"/>
              </a:rPr>
              <a:t>Serology (Antibody Detection):</a:t>
            </a:r>
          </a:p>
          <a:p>
            <a:r>
              <a:rPr lang="en-IN" sz="2800" dirty="0">
                <a:latin typeface="Times New Roman" panose="02020603050405020304" pitchFamily="18" charset="0"/>
                <a:cs typeface="Times New Roman" panose="02020603050405020304" pitchFamily="18" charset="0"/>
              </a:rPr>
              <a:t>Complement fixation test (CFT) :</a:t>
            </a:r>
            <a:r>
              <a:rPr lang="en-IN" sz="2800" b="1" dirty="0" err="1">
                <a:latin typeface="Times New Roman" panose="02020603050405020304" pitchFamily="18" charset="0"/>
                <a:cs typeface="Times New Roman" panose="02020603050405020304" pitchFamily="18" charset="0"/>
              </a:rPr>
              <a:t>Titer</a:t>
            </a:r>
            <a:r>
              <a:rPr lang="en-IN" sz="2800" b="1" dirty="0">
                <a:latin typeface="Times New Roman" panose="02020603050405020304" pitchFamily="18" charset="0"/>
                <a:cs typeface="Times New Roman" panose="02020603050405020304" pitchFamily="18" charset="0"/>
              </a:rPr>
              <a:t> of &gt;l:64 is considered significant</a:t>
            </a:r>
          </a:p>
          <a:p>
            <a:r>
              <a:rPr lang="en-IN" sz="2800" dirty="0">
                <a:latin typeface="Times New Roman" panose="02020603050405020304" pitchFamily="18" charset="0"/>
                <a:cs typeface="Times New Roman" panose="02020603050405020304" pitchFamily="18" charset="0"/>
              </a:rPr>
              <a:t> ELISA</a:t>
            </a:r>
          </a:p>
          <a:p>
            <a:r>
              <a:rPr lang="en-IN" sz="2800" dirty="0">
                <a:latin typeface="Times New Roman" panose="02020603050405020304" pitchFamily="18" charset="0"/>
                <a:cs typeface="Times New Roman" panose="02020603050405020304" pitchFamily="18" charset="0"/>
              </a:rPr>
              <a:t> Micro-immunofluorescence (MIF) t</a:t>
            </a:r>
            <a:r>
              <a:rPr lang="en-US" sz="2800" dirty="0" err="1">
                <a:latin typeface="Times New Roman" panose="02020603050405020304" pitchFamily="18" charset="0"/>
                <a:cs typeface="Times New Roman" panose="02020603050405020304" pitchFamily="18" charset="0"/>
              </a:rPr>
              <a:t>est</a:t>
            </a:r>
            <a:r>
              <a:rPr lang="en-US"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best antibody detection test available at present.</a:t>
            </a:r>
          </a:p>
          <a:p>
            <a:r>
              <a:rPr lang="en-US" sz="2800" dirty="0">
                <a:latin typeface="Times New Roman" panose="02020603050405020304" pitchFamily="18" charset="0"/>
                <a:cs typeface="Times New Roman" panose="02020603050405020304" pitchFamily="18" charset="0"/>
              </a:rPr>
              <a:t> Single high titer of ≥ l :512 is diagnostic; fourfold rise of titer at 2-3 weeks interval is more significant. </a:t>
            </a:r>
            <a:endParaRPr lang="en-IN" sz="2800" dirty="0">
              <a:latin typeface="Times New Roman" panose="02020603050405020304" pitchFamily="18" charset="0"/>
              <a:cs typeface="Times New Roman" panose="02020603050405020304" pitchFamily="18" charset="0"/>
            </a:endParaRPr>
          </a:p>
          <a:p>
            <a:endParaRPr lang="gu-IN" dirty="0"/>
          </a:p>
        </p:txBody>
      </p:sp>
      <p:pic>
        <p:nvPicPr>
          <p:cNvPr id="4" name="Picture 3">
            <a:extLst>
              <a:ext uri="{FF2B5EF4-FFF2-40B4-BE49-F238E27FC236}">
                <a16:creationId xmlns:a16="http://schemas.microsoft.com/office/drawing/2014/main" xmlns="" id="{8B17D1C6-13BE-70EA-4E6A-713C396EBC81}"/>
              </a:ext>
            </a:extLst>
          </p:cNvPr>
          <p:cNvPicPr>
            <a:picLocks noChangeAspect="1"/>
          </p:cNvPicPr>
          <p:nvPr/>
        </p:nvPicPr>
        <p:blipFill rotWithShape="1">
          <a:blip r:embed="rId2"/>
          <a:srcRect l="50000" t="43010" r="28468" b="24875"/>
          <a:stretch/>
        </p:blipFill>
        <p:spPr>
          <a:xfrm>
            <a:off x="7193280" y="600075"/>
            <a:ext cx="4762747" cy="5576887"/>
          </a:xfrm>
          <a:prstGeom prst="rect">
            <a:avLst/>
          </a:prstGeom>
        </p:spPr>
      </p:pic>
    </p:spTree>
    <p:extLst>
      <p:ext uri="{BB962C8B-B14F-4D97-AF65-F5344CB8AC3E}">
        <p14:creationId xmlns:p14="http://schemas.microsoft.com/office/powerpoint/2010/main" xmlns="" val="372029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8D501A-2883-5826-44C1-B6F87F1481DC}"/>
              </a:ext>
            </a:extLst>
          </p:cNvPr>
          <p:cNvSpPr>
            <a:spLocks noGrp="1"/>
          </p:cNvSpPr>
          <p:nvPr>
            <p:ph type="title"/>
          </p:nvPr>
        </p:nvSpPr>
        <p:spPr/>
        <p:txBody>
          <a:bodyPr/>
          <a:lstStyle/>
          <a:p>
            <a:r>
              <a:rPr lang="en-IN" dirty="0">
                <a:solidFill>
                  <a:srgbClr val="FF0000"/>
                </a:solidFill>
                <a:latin typeface="Times New Roman" panose="02020603050405020304" pitchFamily="18" charset="0"/>
                <a:cs typeface="Times New Roman" panose="02020603050405020304" pitchFamily="18" charset="0"/>
              </a:rPr>
              <a:t>TREATMENT</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E46EB2C4-7261-3021-2AE4-A46CF6901734}"/>
              </a:ext>
            </a:extLst>
          </p:cNvPr>
          <p:cNvSpPr>
            <a:spLocks noGrp="1"/>
          </p:cNvSpPr>
          <p:nvPr>
            <p:ph idx="1"/>
          </p:nvPr>
        </p:nvSpPr>
        <p:spPr/>
        <p:txBody>
          <a:bodyPr/>
          <a:lstStyle/>
          <a:p>
            <a:r>
              <a:rPr lang="en-IN" dirty="0">
                <a:latin typeface="Times New Roman" panose="02020603050405020304" pitchFamily="18" charset="0"/>
                <a:cs typeface="Times New Roman" panose="02020603050405020304" pitchFamily="18" charset="0"/>
              </a:rPr>
              <a:t>Tetracycline</a:t>
            </a:r>
          </a:p>
          <a:p>
            <a:r>
              <a:rPr lang="en-IN" dirty="0">
                <a:latin typeface="Times New Roman" panose="02020603050405020304" pitchFamily="18" charset="0"/>
                <a:cs typeface="Times New Roman" panose="02020603050405020304" pitchFamily="18" charset="0"/>
              </a:rPr>
              <a:t>Doxycycline</a:t>
            </a:r>
          </a:p>
          <a:p>
            <a:r>
              <a:rPr lang="en-IN" dirty="0">
                <a:latin typeface="Times New Roman" panose="02020603050405020304" pitchFamily="18" charset="0"/>
                <a:cs typeface="Times New Roman" panose="02020603050405020304" pitchFamily="18" charset="0"/>
              </a:rPr>
              <a:t>Macrolides</a:t>
            </a:r>
          </a:p>
          <a:p>
            <a:r>
              <a:rPr lang="en-IN" dirty="0">
                <a:latin typeface="Times New Roman" panose="02020603050405020304" pitchFamily="18" charset="0"/>
                <a:cs typeface="Times New Roman" panose="02020603050405020304" pitchFamily="18" charset="0"/>
              </a:rPr>
              <a:t>Fluroquinolones</a:t>
            </a:r>
          </a:p>
          <a:p>
            <a:r>
              <a:rPr lang="en-IN" dirty="0">
                <a:latin typeface="Times New Roman" panose="02020603050405020304" pitchFamily="18" charset="0"/>
                <a:cs typeface="Times New Roman" panose="02020603050405020304" pitchFamily="18" charset="0"/>
              </a:rPr>
              <a:t>Erythromycin</a:t>
            </a:r>
            <a:endParaRPr lang="gu-IN" dirty="0">
              <a:latin typeface="Times New Roman" panose="02020603050405020304" pitchFamily="18" charset="0"/>
            </a:endParaRPr>
          </a:p>
        </p:txBody>
      </p:sp>
    </p:spTree>
    <p:extLst>
      <p:ext uri="{BB962C8B-B14F-4D97-AF65-F5344CB8AC3E}">
        <p14:creationId xmlns:p14="http://schemas.microsoft.com/office/powerpoint/2010/main" xmlns="" val="3406668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DD5278E-D15C-38B9-8465-1145AE10BCBC}"/>
              </a:ext>
            </a:extLst>
          </p:cNvPr>
          <p:cNvSpPr>
            <a:spLocks noGrp="1"/>
          </p:cNvSpPr>
          <p:nvPr>
            <p:ph type="ctrTitle"/>
          </p:nvPr>
        </p:nvSpPr>
        <p:spPr>
          <a:xfrm>
            <a:off x="1524000" y="2743199"/>
            <a:ext cx="9144000" cy="1185863"/>
          </a:xfrm>
        </p:spPr>
        <p:txBody>
          <a:bodyPr/>
          <a:lstStyle/>
          <a:p>
            <a:r>
              <a:rPr lang="en-IN" b="1" i="1" dirty="0">
                <a:solidFill>
                  <a:srgbClr val="FF0000"/>
                </a:solidFill>
                <a:latin typeface="Times New Roman" panose="02020603050405020304" pitchFamily="18" charset="0"/>
                <a:cs typeface="Times New Roman" panose="02020603050405020304" pitchFamily="18" charset="0"/>
              </a:rPr>
              <a:t>Legionella pneumonia</a:t>
            </a:r>
            <a:endParaRPr lang="gu-IN" b="1" i="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1583693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BFD5F6-69D2-5210-3173-99FDE6D34F36}"/>
              </a:ext>
            </a:extLst>
          </p:cNvPr>
          <p:cNvSpPr>
            <a:spLocks noGrp="1"/>
          </p:cNvSpPr>
          <p:nvPr>
            <p:ph type="title"/>
          </p:nvPr>
        </p:nvSpPr>
        <p:spPr/>
        <p:txBody>
          <a:bodyPr/>
          <a:lstStyle/>
          <a:p>
            <a:r>
              <a:rPr lang="en-IN" dirty="0">
                <a:solidFill>
                  <a:srgbClr val="FF0000"/>
                </a:solidFill>
                <a:latin typeface="Times New Roman" panose="02020603050405020304" pitchFamily="18" charset="0"/>
                <a:cs typeface="Times New Roman" panose="02020603050405020304" pitchFamily="18" charset="0"/>
              </a:rPr>
              <a:t>INTRODUCTION</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A7C670CA-A441-8712-0769-1EE33CCE278C}"/>
              </a:ext>
            </a:extLst>
          </p:cNvPr>
          <p:cNvSpPr>
            <a:spLocks noGrp="1"/>
          </p:cNvSpPr>
          <p:nvPr>
            <p:ph idx="1"/>
          </p:nvPr>
        </p:nvSpPr>
        <p:spPr/>
        <p:txBody>
          <a:bodyPr/>
          <a:lstStyle/>
          <a:p>
            <a:r>
              <a:rPr lang="en-IN" dirty="0">
                <a:latin typeface="Times New Roman" panose="02020603050405020304" pitchFamily="18" charset="0"/>
                <a:cs typeface="Times New Roman" panose="02020603050405020304" pitchFamily="18" charset="0"/>
              </a:rPr>
              <a:t>It is primarily associated with two clinically distinct syndromes: Legionnaires disease(LD), a potentially severe pneumonia, and Pontiac fever a self limited, non-pneumonic illness.</a:t>
            </a:r>
          </a:p>
          <a:p>
            <a:r>
              <a:rPr lang="en-IN" dirty="0">
                <a:latin typeface="Times New Roman" panose="02020603050405020304" pitchFamily="18" charset="0"/>
                <a:cs typeface="Times New Roman" panose="02020603050405020304" pitchFamily="18" charset="0"/>
              </a:rPr>
              <a:t>Many clinical features of LD are more typical of pyogenic</a:t>
            </a:r>
            <a:br>
              <a:rPr lang="en-IN" dirty="0">
                <a:latin typeface="Times New Roman" panose="02020603050405020304" pitchFamily="18" charset="0"/>
                <a:cs typeface="Times New Roman" panose="02020603050405020304" pitchFamily="18" charset="0"/>
              </a:rPr>
            </a:br>
            <a:r>
              <a:rPr lang="en-IN" dirty="0">
                <a:latin typeface="Times New Roman" panose="02020603050405020304" pitchFamily="18" charset="0"/>
                <a:cs typeface="Times New Roman" panose="02020603050405020304" pitchFamily="18" charset="0"/>
              </a:rPr>
              <a:t>(bacterial) pneumonias.</a:t>
            </a:r>
          </a:p>
          <a:p>
            <a:r>
              <a:rPr lang="en-IN" dirty="0">
                <a:latin typeface="Times New Roman" panose="02020603050405020304" pitchFamily="18" charset="0"/>
                <a:cs typeface="Times New Roman" panose="02020603050405020304" pitchFamily="18" charset="0"/>
              </a:rPr>
              <a:t>Legionella is not spread by person to person but usually by exposure to water.</a:t>
            </a:r>
          </a:p>
          <a:p>
            <a:r>
              <a:rPr lang="en-IN" dirty="0">
                <a:latin typeface="Times New Roman" panose="02020603050405020304" pitchFamily="18" charset="0"/>
                <a:cs typeface="Times New Roman" panose="02020603050405020304" pitchFamily="18" charset="0"/>
              </a:rPr>
              <a:t>The incubation period is 2 to 10 days.</a:t>
            </a:r>
            <a:endParaRPr lang="gu-IN" dirty="0">
              <a:latin typeface="Times New Roman" panose="02020603050405020304" pitchFamily="18" charset="0"/>
            </a:endParaRPr>
          </a:p>
        </p:txBody>
      </p:sp>
    </p:spTree>
    <p:extLst>
      <p:ext uri="{BB962C8B-B14F-4D97-AF65-F5344CB8AC3E}">
        <p14:creationId xmlns:p14="http://schemas.microsoft.com/office/powerpoint/2010/main" xmlns="" val="3280491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ADB70A-6182-F0B5-B567-A6AF466B152E}"/>
              </a:ext>
            </a:extLst>
          </p:cNvPr>
          <p:cNvSpPr>
            <a:spLocks noGrp="1"/>
          </p:cNvSpPr>
          <p:nvPr>
            <p:ph type="title"/>
          </p:nvPr>
        </p:nvSpPr>
        <p:spPr/>
        <p:txBody>
          <a:bodyPr/>
          <a:lstStyle/>
          <a:p>
            <a:r>
              <a:rPr lang="en-IN" dirty="0">
                <a:solidFill>
                  <a:srgbClr val="FF0000"/>
                </a:solidFill>
                <a:latin typeface="Times New Roman" panose="02020603050405020304" pitchFamily="18" charset="0"/>
                <a:cs typeface="Times New Roman" panose="02020603050405020304" pitchFamily="18" charset="0"/>
              </a:rPr>
              <a:t>CLINICAL MANIFESTATIONS</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B861E305-08FE-CFA9-6B4E-80955ED426AB}"/>
              </a:ext>
            </a:extLst>
          </p:cNvPr>
          <p:cNvSpPr>
            <a:spLocks noGrp="1"/>
          </p:cNvSpPr>
          <p:nvPr>
            <p:ph idx="1"/>
          </p:nvPr>
        </p:nvSpPr>
        <p:spPr/>
        <p:txBody>
          <a:bodyPr/>
          <a:lstStyle/>
          <a:p>
            <a:pPr>
              <a:lnSpc>
                <a:spcPct val="150000"/>
              </a:lnSpc>
            </a:pPr>
            <a:r>
              <a:rPr lang="en-IN" dirty="0">
                <a:latin typeface="Times New Roman" panose="02020603050405020304" pitchFamily="18" charset="0"/>
                <a:cs typeface="Times New Roman" panose="02020603050405020304" pitchFamily="18" charset="0"/>
              </a:rPr>
              <a:t>The onset of LD is often acute; with high fever, myalgias, anorexia, and headache. </a:t>
            </a:r>
          </a:p>
          <a:p>
            <a:pPr>
              <a:lnSpc>
                <a:spcPct val="150000"/>
              </a:lnSpc>
            </a:pPr>
            <a:r>
              <a:rPr lang="en-IN" dirty="0">
                <a:latin typeface="Times New Roman" panose="02020603050405020304" pitchFamily="18" charset="0"/>
                <a:cs typeface="Times New Roman" panose="02020603050405020304" pitchFamily="18" charset="0"/>
              </a:rPr>
              <a:t>Temperature often exceeds 40 C.</a:t>
            </a:r>
          </a:p>
          <a:p>
            <a:pPr>
              <a:lnSpc>
                <a:spcPct val="150000"/>
              </a:lnSpc>
            </a:pPr>
            <a:r>
              <a:rPr lang="en-IN" dirty="0">
                <a:latin typeface="Times New Roman" panose="02020603050405020304" pitchFamily="18" charset="0"/>
                <a:cs typeface="Times New Roman" panose="02020603050405020304" pitchFamily="18" charset="0"/>
              </a:rPr>
              <a:t>Gastrointestinal symptoms are prominent, especially diarrhoea.</a:t>
            </a:r>
          </a:p>
          <a:p>
            <a:pPr>
              <a:lnSpc>
                <a:spcPct val="150000"/>
              </a:lnSpc>
            </a:pPr>
            <a:r>
              <a:rPr lang="en-IN" dirty="0">
                <a:latin typeface="Times New Roman" panose="02020603050405020304" pitchFamily="18" charset="0"/>
                <a:cs typeface="Times New Roman" panose="02020603050405020304" pitchFamily="18" charset="0"/>
              </a:rPr>
              <a:t>Hyponatremia and elevated lactate dehydrogenase levels(LDH) were common abnormal laboratory studies observed in our experience. </a:t>
            </a:r>
            <a:endParaRPr lang="gu-IN" dirty="0">
              <a:latin typeface="Times New Roman" panose="02020603050405020304" pitchFamily="18" charset="0"/>
            </a:endParaRPr>
          </a:p>
        </p:txBody>
      </p:sp>
    </p:spTree>
    <p:extLst>
      <p:ext uri="{BB962C8B-B14F-4D97-AF65-F5344CB8AC3E}">
        <p14:creationId xmlns:p14="http://schemas.microsoft.com/office/powerpoint/2010/main" xmlns="" val="3847441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3ABE4-CD4C-73AB-6AC3-DF2CC5667297}"/>
              </a:ext>
            </a:extLst>
          </p:cNvPr>
          <p:cNvSpPr>
            <a:spLocks noGrp="1"/>
          </p:cNvSpPr>
          <p:nvPr>
            <p:ph type="title"/>
          </p:nvPr>
        </p:nvSpPr>
        <p:spPr/>
        <p:txBody>
          <a:bodyPr/>
          <a:lstStyle/>
          <a:p>
            <a:r>
              <a:rPr lang="en-IN" dirty="0">
                <a:solidFill>
                  <a:srgbClr val="FF0000"/>
                </a:solidFill>
                <a:latin typeface="Times New Roman" panose="02020603050405020304" pitchFamily="18" charset="0"/>
                <a:cs typeface="Times New Roman" panose="02020603050405020304" pitchFamily="18" charset="0"/>
              </a:rPr>
              <a:t>LAB DIAGNOSIS</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42F9CD33-F19C-A182-6448-A7F08C505BD6}"/>
              </a:ext>
            </a:extLst>
          </p:cNvPr>
          <p:cNvSpPr>
            <a:spLocks noGrp="1"/>
          </p:cNvSpPr>
          <p:nvPr>
            <p:ph idx="1"/>
          </p:nvPr>
        </p:nvSpPr>
        <p:spPr/>
        <p:txBody>
          <a:bodyPr/>
          <a:lstStyle/>
          <a:p>
            <a:pPr marL="0" indent="0">
              <a:buNone/>
            </a:pPr>
            <a:r>
              <a:rPr lang="en-IN" dirty="0">
                <a:latin typeface="Times New Roman" panose="02020603050405020304" pitchFamily="18" charset="0"/>
                <a:cs typeface="Times New Roman" panose="02020603050405020304" pitchFamily="18" charset="0"/>
              </a:rPr>
              <a:t>SPECIMENS</a:t>
            </a:r>
          </a:p>
          <a:p>
            <a:r>
              <a:rPr lang="en-IN" dirty="0">
                <a:latin typeface="Times New Roman" panose="02020603050405020304" pitchFamily="18" charset="0"/>
                <a:cs typeface="Times New Roman" panose="02020603050405020304" pitchFamily="18" charset="0"/>
              </a:rPr>
              <a:t>Sputum</a:t>
            </a:r>
          </a:p>
          <a:p>
            <a:r>
              <a:rPr lang="en-IN" dirty="0">
                <a:latin typeface="Times New Roman" panose="02020603050405020304" pitchFamily="18" charset="0"/>
                <a:cs typeface="Times New Roman" panose="02020603050405020304" pitchFamily="18" charset="0"/>
              </a:rPr>
              <a:t>BAL</a:t>
            </a:r>
          </a:p>
          <a:p>
            <a:r>
              <a:rPr lang="en-IN" dirty="0">
                <a:latin typeface="Times New Roman" panose="02020603050405020304" pitchFamily="18" charset="0"/>
                <a:cs typeface="Times New Roman" panose="02020603050405020304" pitchFamily="18" charset="0"/>
              </a:rPr>
              <a:t>Bronchial wash</a:t>
            </a:r>
          </a:p>
          <a:p>
            <a:r>
              <a:rPr lang="en-IN" dirty="0">
                <a:latin typeface="Times New Roman" panose="02020603050405020304" pitchFamily="18" charset="0"/>
                <a:cs typeface="Times New Roman" panose="02020603050405020304" pitchFamily="18" charset="0"/>
              </a:rPr>
              <a:t>Pleural fluid</a:t>
            </a:r>
            <a:endParaRPr lang="gu-IN" dirty="0">
              <a:latin typeface="Times New Roman" panose="02020603050405020304" pitchFamily="18" charset="0"/>
            </a:endParaRPr>
          </a:p>
        </p:txBody>
      </p:sp>
    </p:spTree>
    <p:extLst>
      <p:ext uri="{BB962C8B-B14F-4D97-AF65-F5344CB8AC3E}">
        <p14:creationId xmlns:p14="http://schemas.microsoft.com/office/powerpoint/2010/main" xmlns="" val="107682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93179-9F3F-F842-6BD6-95C2099FF902}"/>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INTRODUCTION</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F95F84FC-7EC3-D758-43BF-235F80453CFA}"/>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DEFINITION: It is type of pneumonia not caused by one of the pathogen most commonly associated with disease. It also have milder symptoms as compared to typical pneumonia</a:t>
            </a: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It is known as “walking pneumonia”</a:t>
            </a:r>
          </a:p>
          <a:p>
            <a:endParaRPr lang="gu-IN" dirty="0"/>
          </a:p>
        </p:txBody>
      </p:sp>
    </p:spTree>
    <p:extLst>
      <p:ext uri="{BB962C8B-B14F-4D97-AF65-F5344CB8AC3E}">
        <p14:creationId xmlns:p14="http://schemas.microsoft.com/office/powerpoint/2010/main" xmlns="" val="3667918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158E24-79AE-9316-82A0-A0EF467119B5}"/>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DIRECT MICROSCOPY</a:t>
            </a:r>
            <a:endParaRPr lang="gu-IN" dirty="0">
              <a:solidFill>
                <a:srgbClr val="FF0000"/>
              </a:solidFill>
              <a:latin typeface="Times New Roman" panose="02020603050405020304" pitchFamily="18" charset="0"/>
            </a:endParaRPr>
          </a:p>
        </p:txBody>
      </p:sp>
      <p:sp>
        <p:nvSpPr>
          <p:cNvPr id="4" name="Content Placeholder 2">
            <a:extLst>
              <a:ext uri="{FF2B5EF4-FFF2-40B4-BE49-F238E27FC236}">
                <a16:creationId xmlns:a16="http://schemas.microsoft.com/office/drawing/2014/main" xmlns="" id="{8E8CF71F-DD2D-27BC-D0DF-A8754B8D0F9A}"/>
              </a:ext>
            </a:extLst>
          </p:cNvPr>
          <p:cNvSpPr>
            <a:spLocks noGrp="1"/>
          </p:cNvSpPr>
          <p:nvPr>
            <p:ph idx="1"/>
          </p:nvPr>
        </p:nvSpPr>
        <p:spPr>
          <a:xfrm>
            <a:off x="838199" y="1825625"/>
            <a:ext cx="5112895" cy="4351338"/>
          </a:xfrm>
        </p:spPr>
        <p:txBody>
          <a:bodyPr>
            <a:normAutofit/>
          </a:bodyPr>
          <a:lstStyle/>
          <a:p>
            <a:r>
              <a:rPr lang="en-IN" dirty="0">
                <a:latin typeface="Times New Roman" panose="02020603050405020304" pitchFamily="18" charset="0"/>
                <a:cs typeface="Times New Roman" panose="02020603050405020304" pitchFamily="18" charset="0"/>
              </a:rPr>
              <a:t>Gram stain-</a:t>
            </a:r>
            <a:r>
              <a:rPr lang="en-US" dirty="0">
                <a:latin typeface="Times New Roman" panose="02020603050405020304" pitchFamily="18" charset="0"/>
                <a:cs typeface="Times New Roman" panose="02020603050405020304" pitchFamily="18" charset="0"/>
              </a:rPr>
              <a:t> poorly stained, pleomorphic gram-negative rods or coccobacilli</a:t>
            </a:r>
          </a:p>
          <a:p>
            <a:r>
              <a:rPr lang="en-US" dirty="0">
                <a:latin typeface="Times New Roman" panose="02020603050405020304" pitchFamily="18" charset="0"/>
                <a:cs typeface="Times New Roman" panose="02020603050405020304" pitchFamily="18" charset="0"/>
              </a:rPr>
              <a:t>  Silver impregnation and Giemsa stains can be used </a:t>
            </a:r>
          </a:p>
          <a:p>
            <a:r>
              <a:rPr lang="en-US" dirty="0">
                <a:latin typeface="Times New Roman" panose="02020603050405020304" pitchFamily="18" charset="0"/>
                <a:cs typeface="Times New Roman" panose="02020603050405020304" pitchFamily="18" charset="0"/>
              </a:rPr>
              <a:t> Direct immunofluorescence test</a:t>
            </a:r>
          </a:p>
          <a:p>
            <a:r>
              <a:rPr lang="en-US" dirty="0">
                <a:latin typeface="Times New Roman" panose="02020603050405020304" pitchFamily="18" charset="0"/>
                <a:cs typeface="Times New Roman" panose="02020603050405020304" pitchFamily="18" charset="0"/>
              </a:rPr>
              <a:t> Acid-fast staining: </a:t>
            </a:r>
            <a:r>
              <a:rPr lang="en-US" i="1" dirty="0">
                <a:latin typeface="Times New Roman" panose="02020603050405020304" pitchFamily="18" charset="0"/>
                <a:cs typeface="Times New Roman" panose="02020603050405020304" pitchFamily="18" charset="0"/>
              </a:rPr>
              <a:t>L. </a:t>
            </a:r>
            <a:r>
              <a:rPr lang="en-US" i="1" dirty="0" err="1">
                <a:latin typeface="Times New Roman" panose="02020603050405020304" pitchFamily="18" charset="0"/>
                <a:cs typeface="Times New Roman" panose="02020603050405020304" pitchFamily="18" charset="0"/>
              </a:rPr>
              <a:t>micdadei</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weakly acid fast. </a:t>
            </a:r>
          </a:p>
        </p:txBody>
      </p:sp>
      <p:pic>
        <p:nvPicPr>
          <p:cNvPr id="5" name="Picture 4">
            <a:extLst>
              <a:ext uri="{FF2B5EF4-FFF2-40B4-BE49-F238E27FC236}">
                <a16:creationId xmlns:a16="http://schemas.microsoft.com/office/drawing/2014/main" xmlns="" id="{33E57304-ED58-4C0A-E443-4B690997DA2A}"/>
              </a:ext>
            </a:extLst>
          </p:cNvPr>
          <p:cNvPicPr>
            <a:picLocks noChangeAspect="1"/>
          </p:cNvPicPr>
          <p:nvPr/>
        </p:nvPicPr>
        <p:blipFill rotWithShape="1">
          <a:blip r:embed="rId2"/>
          <a:srcRect l="44678" t="36559" r="34919" b="20144"/>
          <a:stretch/>
        </p:blipFill>
        <p:spPr>
          <a:xfrm>
            <a:off x="6719264" y="1146580"/>
            <a:ext cx="2324782" cy="2113394"/>
          </a:xfrm>
          <a:prstGeom prst="rect">
            <a:avLst/>
          </a:prstGeom>
        </p:spPr>
      </p:pic>
      <p:pic>
        <p:nvPicPr>
          <p:cNvPr id="6" name="Picture 5">
            <a:extLst>
              <a:ext uri="{FF2B5EF4-FFF2-40B4-BE49-F238E27FC236}">
                <a16:creationId xmlns:a16="http://schemas.microsoft.com/office/drawing/2014/main" xmlns="" id="{0F4E437B-E31F-797C-087D-BB6A7326066F}"/>
              </a:ext>
            </a:extLst>
          </p:cNvPr>
          <p:cNvPicPr>
            <a:picLocks noChangeAspect="1"/>
          </p:cNvPicPr>
          <p:nvPr/>
        </p:nvPicPr>
        <p:blipFill rotWithShape="1">
          <a:blip r:embed="rId3"/>
          <a:srcRect l="51765" t="23407" r="29167" b="31111"/>
          <a:stretch/>
        </p:blipFill>
        <p:spPr>
          <a:xfrm>
            <a:off x="9321633" y="1131340"/>
            <a:ext cx="2324782" cy="2143874"/>
          </a:xfrm>
          <a:prstGeom prst="rect">
            <a:avLst/>
          </a:prstGeom>
        </p:spPr>
      </p:pic>
      <p:pic>
        <p:nvPicPr>
          <p:cNvPr id="7" name="Picture 6">
            <a:extLst>
              <a:ext uri="{FF2B5EF4-FFF2-40B4-BE49-F238E27FC236}">
                <a16:creationId xmlns:a16="http://schemas.microsoft.com/office/drawing/2014/main" xmlns="" id="{B61348C1-DA38-1CF6-E3ED-018F2FE5354B}"/>
              </a:ext>
            </a:extLst>
          </p:cNvPr>
          <p:cNvPicPr>
            <a:picLocks noChangeAspect="1"/>
          </p:cNvPicPr>
          <p:nvPr/>
        </p:nvPicPr>
        <p:blipFill rotWithShape="1">
          <a:blip r:embed="rId4"/>
          <a:srcRect l="50000" t="31904" r="35583" b="46222"/>
          <a:stretch/>
        </p:blipFill>
        <p:spPr>
          <a:xfrm>
            <a:off x="6634515" y="3594575"/>
            <a:ext cx="2494280" cy="2620764"/>
          </a:xfrm>
          <a:prstGeom prst="rect">
            <a:avLst/>
          </a:prstGeom>
        </p:spPr>
      </p:pic>
      <p:pic>
        <p:nvPicPr>
          <p:cNvPr id="9" name="Picture 8">
            <a:extLst>
              <a:ext uri="{FF2B5EF4-FFF2-40B4-BE49-F238E27FC236}">
                <a16:creationId xmlns:a16="http://schemas.microsoft.com/office/drawing/2014/main" xmlns="" id="{7FE5483D-F94E-1A4C-512B-5CB7F4EF2740}"/>
              </a:ext>
            </a:extLst>
          </p:cNvPr>
          <p:cNvPicPr>
            <a:picLocks noChangeAspect="1"/>
          </p:cNvPicPr>
          <p:nvPr/>
        </p:nvPicPr>
        <p:blipFill rotWithShape="1">
          <a:blip r:embed="rId5" cstate="print"/>
          <a:srcRect l="26210" t="17347" r="27581" b="14695"/>
          <a:stretch/>
        </p:blipFill>
        <p:spPr>
          <a:xfrm>
            <a:off x="9321633" y="3594575"/>
            <a:ext cx="2324782" cy="2966204"/>
          </a:xfrm>
          <a:prstGeom prst="rect">
            <a:avLst/>
          </a:prstGeom>
        </p:spPr>
      </p:pic>
    </p:spTree>
    <p:extLst>
      <p:ext uri="{BB962C8B-B14F-4D97-AF65-F5344CB8AC3E}">
        <p14:creationId xmlns:p14="http://schemas.microsoft.com/office/powerpoint/2010/main" xmlns="" val="3556269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A9369D-4F38-6F9B-EA09-A6A22D018600}"/>
              </a:ext>
            </a:extLst>
          </p:cNvPr>
          <p:cNvSpPr>
            <a:spLocks noGrp="1"/>
          </p:cNvSpPr>
          <p:nvPr>
            <p:ph type="title"/>
          </p:nvPr>
        </p:nvSpPr>
        <p:spPr/>
        <p:txBody>
          <a:bodyPr/>
          <a:lstStyle/>
          <a:p>
            <a:r>
              <a:rPr lang="en-IN" b="1" dirty="0">
                <a:solidFill>
                  <a:srgbClr val="FF0000"/>
                </a:solidFill>
                <a:latin typeface="Times New Roman" panose="02020603050405020304" pitchFamily="18" charset="0"/>
                <a:cs typeface="Times New Roman" panose="02020603050405020304" pitchFamily="18" charset="0"/>
              </a:rPr>
              <a:t>Culture on Buffered Charcoal yeast extract (BCYE)agar</a:t>
            </a:r>
            <a:endParaRPr lang="gu-IN" b="1" dirty="0">
              <a:solidFill>
                <a:srgbClr val="FF0000"/>
              </a:solidFill>
              <a:latin typeface="Times New Roman" panose="02020603050405020304" pitchFamily="18" charset="0"/>
            </a:endParaRPr>
          </a:p>
        </p:txBody>
      </p:sp>
      <p:pic>
        <p:nvPicPr>
          <p:cNvPr id="4" name="Content Placeholder 3">
            <a:extLst>
              <a:ext uri="{FF2B5EF4-FFF2-40B4-BE49-F238E27FC236}">
                <a16:creationId xmlns:a16="http://schemas.microsoft.com/office/drawing/2014/main" xmlns="" id="{E61F54B2-7811-BECF-9CA5-98DF41EF3624}"/>
              </a:ext>
            </a:extLst>
          </p:cNvPr>
          <p:cNvPicPr>
            <a:picLocks noGrp="1" noChangeAspect="1"/>
          </p:cNvPicPr>
          <p:nvPr>
            <p:ph idx="1"/>
          </p:nvPr>
        </p:nvPicPr>
        <p:blipFill rotWithShape="1">
          <a:blip r:embed="rId2"/>
          <a:srcRect l="32167" t="31505" r="33583" b="38963"/>
          <a:stretch/>
        </p:blipFill>
        <p:spPr>
          <a:xfrm>
            <a:off x="1154243" y="1690688"/>
            <a:ext cx="9578713" cy="4802187"/>
          </a:xfrm>
          <a:prstGeom prst="rect">
            <a:avLst/>
          </a:prstGeom>
        </p:spPr>
      </p:pic>
    </p:spTree>
    <p:extLst>
      <p:ext uri="{BB962C8B-B14F-4D97-AF65-F5344CB8AC3E}">
        <p14:creationId xmlns:p14="http://schemas.microsoft.com/office/powerpoint/2010/main" xmlns="" val="1756346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F3793E-7B89-0880-F642-149AC02AD60F}"/>
              </a:ext>
            </a:extLst>
          </p:cNvPr>
          <p:cNvSpPr>
            <a:spLocks noGrp="1"/>
          </p:cNvSpPr>
          <p:nvPr>
            <p:ph type="title"/>
          </p:nvPr>
        </p:nvSpPr>
        <p:spPr>
          <a:xfrm>
            <a:off x="838200" y="384175"/>
            <a:ext cx="10515600" cy="1325563"/>
          </a:xfrm>
        </p:spPr>
        <p:txBody>
          <a:bodyPr/>
          <a:lstStyle/>
          <a:p>
            <a:r>
              <a:rPr lang="en-US" b="1" dirty="0">
                <a:solidFill>
                  <a:srgbClr val="FF0000"/>
                </a:solidFill>
                <a:latin typeface="Times New Roman" panose="02020603050405020304" pitchFamily="18" charset="0"/>
                <a:cs typeface="Times New Roman" panose="02020603050405020304" pitchFamily="18" charset="0"/>
              </a:rPr>
              <a:t>Antibody detection</a:t>
            </a:r>
            <a:endParaRPr lang="gu-IN" b="1"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7F7C8AEB-005A-847F-0455-FD0958C314AF}"/>
              </a:ext>
            </a:extLst>
          </p:cNvPr>
          <p:cNvSpPr>
            <a:spLocks noGrp="1"/>
          </p:cNvSpPr>
          <p:nvPr>
            <p:ph idx="1"/>
          </p:nvPr>
        </p:nvSpPr>
        <p:spPr/>
        <p:txBody>
          <a:bodyPr/>
          <a:lstStyle/>
          <a:p>
            <a:pPr>
              <a:lnSpc>
                <a:spcPct val="150000"/>
              </a:lnSpc>
            </a:pPr>
            <a:r>
              <a:rPr lang="en-US" sz="2800" dirty="0">
                <a:latin typeface="Times New Roman" panose="02020603050405020304" pitchFamily="18" charset="0"/>
                <a:cs typeface="Times New Roman" panose="02020603050405020304" pitchFamily="18" charset="0"/>
              </a:rPr>
              <a:t>Indirect immunofluorescent antibody test and enzyme immunoassays.</a:t>
            </a:r>
          </a:p>
          <a:p>
            <a:pPr>
              <a:lnSpc>
                <a:spcPct val="150000"/>
              </a:lnSpc>
            </a:pPr>
            <a:r>
              <a:rPr lang="en-US" sz="2800" dirty="0">
                <a:latin typeface="Times New Roman" panose="02020603050405020304" pitchFamily="18" charset="0"/>
                <a:cs typeface="Times New Roman" panose="02020603050405020304" pitchFamily="18" charset="0"/>
              </a:rPr>
              <a:t>  A single titer of more than 1:128 or fourfold rise in titer is considered as significant .</a:t>
            </a:r>
          </a:p>
          <a:p>
            <a:pPr>
              <a:lnSpc>
                <a:spcPct val="150000"/>
              </a:lnSpc>
            </a:pPr>
            <a:r>
              <a:rPr lang="en-US" sz="2800" dirty="0">
                <a:latin typeface="Times New Roman" panose="02020603050405020304" pitchFamily="18" charset="0"/>
                <a:cs typeface="Times New Roman" panose="02020603050405020304" pitchFamily="18" charset="0"/>
              </a:rPr>
              <a:t> Antibodies usually appear late after 12 weeks </a:t>
            </a:r>
          </a:p>
          <a:p>
            <a:endParaRPr lang="gu-IN" dirty="0"/>
          </a:p>
        </p:txBody>
      </p:sp>
    </p:spTree>
    <p:extLst>
      <p:ext uri="{BB962C8B-B14F-4D97-AF65-F5344CB8AC3E}">
        <p14:creationId xmlns:p14="http://schemas.microsoft.com/office/powerpoint/2010/main" xmlns="" val="3396966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5A0B9C-40BD-70D9-B670-B97BA7192508}"/>
              </a:ext>
            </a:extLst>
          </p:cNvPr>
          <p:cNvSpPr>
            <a:spLocks noGrp="1"/>
          </p:cNvSpPr>
          <p:nvPr>
            <p:ph type="title"/>
          </p:nvPr>
        </p:nvSpPr>
        <p:spPr/>
        <p:txBody>
          <a:bodyPr/>
          <a:lstStyle/>
          <a:p>
            <a:r>
              <a:rPr lang="en-IN" b="1" dirty="0">
                <a:latin typeface="Times New Roman" panose="02020603050405020304" pitchFamily="18" charset="0"/>
                <a:cs typeface="Times New Roman" panose="02020603050405020304" pitchFamily="18" charset="0"/>
              </a:rPr>
              <a:t> </a:t>
            </a:r>
            <a:r>
              <a:rPr lang="en-IN" b="1" dirty="0">
                <a:solidFill>
                  <a:srgbClr val="FF0000"/>
                </a:solidFill>
                <a:latin typeface="Times New Roman" panose="02020603050405020304" pitchFamily="18" charset="0"/>
                <a:cs typeface="Times New Roman" panose="02020603050405020304" pitchFamily="18" charset="0"/>
              </a:rPr>
              <a:t>Urinary antigen</a:t>
            </a:r>
            <a:endParaRPr lang="gu-IN" dirty="0">
              <a:solidFill>
                <a:srgbClr val="FF0000"/>
              </a:solidFill>
            </a:endParaRPr>
          </a:p>
        </p:txBody>
      </p:sp>
      <p:sp>
        <p:nvSpPr>
          <p:cNvPr id="3" name="Content Placeholder 2">
            <a:extLst>
              <a:ext uri="{FF2B5EF4-FFF2-40B4-BE49-F238E27FC236}">
                <a16:creationId xmlns:a16="http://schemas.microsoft.com/office/drawing/2014/main" xmlns="" id="{AEF85DE5-6178-569A-FF97-E0534FBED317}"/>
              </a:ext>
            </a:extLst>
          </p:cNvPr>
          <p:cNvSpPr>
            <a:spLocks noGrp="1"/>
          </p:cNvSpPr>
          <p:nvPr>
            <p:ph idx="1"/>
          </p:nvPr>
        </p:nvSpPr>
        <p:spPr/>
        <p:txBody>
          <a:bodyPr/>
          <a:lstStyle/>
          <a:p>
            <a:pPr>
              <a:lnSpc>
                <a:spcPct val="150000"/>
              </a:lnSpc>
            </a:pPr>
            <a:r>
              <a:rPr lang="en-US" sz="2800" dirty="0">
                <a:latin typeface="Times New Roman" panose="02020603050405020304" pitchFamily="18" charset="0"/>
                <a:cs typeface="Times New Roman" panose="02020603050405020304" pitchFamily="18" charset="0"/>
              </a:rPr>
              <a:t>Enzyme immunoassays are available to detect </a:t>
            </a:r>
            <a:r>
              <a:rPr lang="en-US" sz="2800" i="1" dirty="0">
                <a:latin typeface="Times New Roman" panose="02020603050405020304" pitchFamily="18" charset="0"/>
                <a:cs typeface="Times New Roman" panose="02020603050405020304" pitchFamily="18" charset="0"/>
              </a:rPr>
              <a:t>L. pneumophila </a:t>
            </a:r>
            <a:r>
              <a:rPr lang="en-US" sz="2800" dirty="0">
                <a:latin typeface="Times New Roman" panose="02020603050405020304" pitchFamily="18" charset="0"/>
                <a:cs typeface="Times New Roman" panose="02020603050405020304" pitchFamily="18" charset="0"/>
              </a:rPr>
              <a:t>serogroup 1 specific soluble antigens in urine.</a:t>
            </a:r>
          </a:p>
          <a:p>
            <a:pPr>
              <a:lnSpc>
                <a:spcPct val="150000"/>
              </a:lnSpc>
            </a:pPr>
            <a:r>
              <a:rPr lang="en-US" sz="2800" b="1" dirty="0">
                <a:latin typeface="Times New Roman" panose="02020603050405020304" pitchFamily="18" charset="0"/>
                <a:cs typeface="Times New Roman" panose="02020603050405020304" pitchFamily="18" charset="0"/>
              </a:rPr>
              <a:t>Antigen in urine is detectable 3 days </a:t>
            </a:r>
            <a:r>
              <a:rPr lang="en-US" sz="2800" dirty="0">
                <a:latin typeface="Times New Roman" panose="02020603050405020304" pitchFamily="18" charset="0"/>
                <a:cs typeface="Times New Roman" panose="02020603050405020304" pitchFamily="18" charset="0"/>
              </a:rPr>
              <a:t>after the onset of symptoms and disappears over 2 months.</a:t>
            </a:r>
          </a:p>
          <a:p>
            <a:pPr>
              <a:lnSpc>
                <a:spcPct val="150000"/>
              </a:lnSpc>
            </a:pPr>
            <a:r>
              <a:rPr lang="en-US" sz="2800" dirty="0">
                <a:latin typeface="Times New Roman" panose="02020603050405020304" pitchFamily="18" charset="0"/>
                <a:cs typeface="Times New Roman" panose="02020603050405020304" pitchFamily="18" charset="0"/>
              </a:rPr>
              <a:t> The test is not affected by prior antibiotic administration.</a:t>
            </a:r>
            <a:endParaRPr lang="en-IN" sz="2800" dirty="0">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2790680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12012-1F3D-EF89-02C5-F702D9D3E781}"/>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Molecular methods</a:t>
            </a:r>
            <a:endParaRPr lang="gu-IN" b="1"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CC960B5C-F96D-7FE5-25EC-BFDCD37DE5EA}"/>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Polymerase chain reaction </a:t>
            </a:r>
          </a:p>
          <a:p>
            <a:pPr marL="0" indent="0">
              <a:buNone/>
            </a:pP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5S and 16S rRNA and 16S-23S spacer region genes.</a:t>
            </a:r>
            <a:endParaRPr lang="en-IN" dirty="0">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2694970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D0F0BC-FE04-B0D0-E8B4-0A76E8A57B3F}"/>
              </a:ext>
            </a:extLst>
          </p:cNvPr>
          <p:cNvSpPr>
            <a:spLocks noGrp="1"/>
          </p:cNvSpPr>
          <p:nvPr>
            <p:ph type="title"/>
          </p:nvPr>
        </p:nvSpPr>
        <p:spPr/>
        <p:txBody>
          <a:bodyPr/>
          <a:lstStyle/>
          <a:p>
            <a:r>
              <a:rPr lang="en-IN" dirty="0">
                <a:solidFill>
                  <a:srgbClr val="FF0000"/>
                </a:solidFill>
                <a:latin typeface="Times New Roman" panose="02020603050405020304" pitchFamily="18" charset="0"/>
                <a:cs typeface="Times New Roman" panose="02020603050405020304" pitchFamily="18" charset="0"/>
              </a:rPr>
              <a:t>TREATMENT</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79760BB9-9398-C8C8-6394-7B8A901BF74E}"/>
              </a:ext>
            </a:extLst>
          </p:cNvPr>
          <p:cNvSpPr>
            <a:spLocks noGrp="1"/>
          </p:cNvSpPr>
          <p:nvPr>
            <p:ph idx="1"/>
          </p:nvPr>
        </p:nvSpPr>
        <p:spPr/>
        <p:txBody>
          <a:bodyPr/>
          <a:lstStyle/>
          <a:p>
            <a:pPr>
              <a:lnSpc>
                <a:spcPct val="150000"/>
              </a:lnSpc>
            </a:pPr>
            <a:r>
              <a:rPr lang="en-IN" dirty="0">
                <a:latin typeface="Times New Roman" panose="02020603050405020304" pitchFamily="18" charset="0"/>
                <a:cs typeface="Times New Roman" panose="02020603050405020304" pitchFamily="18" charset="0"/>
              </a:rPr>
              <a:t>Macrolides (especially Azithromycin and Clarithromycin)</a:t>
            </a:r>
          </a:p>
          <a:p>
            <a:pPr>
              <a:lnSpc>
                <a:spcPct val="150000"/>
              </a:lnSpc>
            </a:pPr>
            <a:r>
              <a:rPr lang="en-IN" dirty="0">
                <a:latin typeface="Times New Roman" panose="02020603050405020304" pitchFamily="18" charset="0"/>
                <a:cs typeface="Times New Roman" panose="02020603050405020304" pitchFamily="18" charset="0"/>
              </a:rPr>
              <a:t>Respiratory Quinolones(Levofloxacin)</a:t>
            </a:r>
          </a:p>
          <a:p>
            <a:pPr>
              <a:lnSpc>
                <a:spcPct val="150000"/>
              </a:lnSpc>
            </a:pPr>
            <a:r>
              <a:rPr lang="en-IN" dirty="0" err="1">
                <a:latin typeface="Times New Roman" panose="02020603050405020304" pitchFamily="18" charset="0"/>
                <a:cs typeface="Times New Roman" panose="02020603050405020304" pitchFamily="18" charset="0"/>
              </a:rPr>
              <a:t>Rifampin</a:t>
            </a:r>
            <a:r>
              <a:rPr lang="en-IN" dirty="0">
                <a:latin typeface="Times New Roman" panose="02020603050405020304" pitchFamily="18" charset="0"/>
                <a:cs typeface="Times New Roman" panose="02020603050405020304" pitchFamily="18" charset="0"/>
              </a:rPr>
              <a:t> is known to be very active in vitro and could be given in addition to erythromycin in patient who are seriously ill.</a:t>
            </a:r>
            <a:endParaRPr lang="gu-IN" dirty="0">
              <a:latin typeface="Times New Roman" panose="02020603050405020304" pitchFamily="18" charset="0"/>
            </a:endParaRPr>
          </a:p>
        </p:txBody>
      </p:sp>
    </p:spTree>
    <p:extLst>
      <p:ext uri="{BB962C8B-B14F-4D97-AF65-F5344CB8AC3E}">
        <p14:creationId xmlns:p14="http://schemas.microsoft.com/office/powerpoint/2010/main" xmlns="" val="152399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402763-1B53-73C1-0061-78EC8F4C535F}"/>
              </a:ext>
            </a:extLst>
          </p:cNvPr>
          <p:cNvSpPr>
            <a:spLocks noGrp="1"/>
          </p:cNvSpPr>
          <p:nvPr>
            <p:ph type="ctrTitle"/>
          </p:nvPr>
        </p:nvSpPr>
        <p:spPr>
          <a:xfrm>
            <a:off x="1524000" y="1512888"/>
            <a:ext cx="9144000" cy="2387600"/>
          </a:xfrm>
        </p:spPr>
        <p:txBody>
          <a:bodyPr/>
          <a:lstStyle/>
          <a:p>
            <a:r>
              <a:rPr lang="en-US" i="1" dirty="0">
                <a:solidFill>
                  <a:srgbClr val="FF0000"/>
                </a:solidFill>
                <a:latin typeface="Times New Roman" panose="02020603050405020304" pitchFamily="18" charset="0"/>
                <a:cs typeface="Times New Roman" panose="02020603050405020304" pitchFamily="18" charset="0"/>
              </a:rPr>
              <a:t>Mycoplasma pneumoniae</a:t>
            </a:r>
            <a:endParaRPr lang="gu-IN" i="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610674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F04D7BC-C174-B8A8-25E6-6C42A3A2142D}"/>
              </a:ext>
            </a:extLst>
          </p:cNvPr>
          <p:cNvSpPr>
            <a:spLocks noGrp="1"/>
          </p:cNvSpPr>
          <p:nvPr>
            <p:ph idx="1"/>
          </p:nvPr>
        </p:nvSpPr>
        <p:spPr>
          <a:xfrm>
            <a:off x="228600" y="409575"/>
            <a:ext cx="11391900" cy="6095999"/>
          </a:xfrm>
        </p:spPr>
        <p:txBody>
          <a:bodyPr>
            <a:normAutofit lnSpcReduction="10000"/>
          </a:bodyPr>
          <a:lstStyle/>
          <a:p>
            <a:pPr>
              <a:lnSpc>
                <a:spcPct val="16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Smallest microbes capable of free living in the environment and self-replicating on artificial culture media.</a:t>
            </a:r>
          </a:p>
          <a:p>
            <a:pPr>
              <a:lnSpc>
                <a:spcPct val="16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Lack a rigid cell wall.</a:t>
            </a:r>
          </a:p>
          <a:p>
            <a:pPr>
              <a:lnSpc>
                <a:spcPct val="160000"/>
              </a:lnSpc>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Sterol </a:t>
            </a:r>
            <a:r>
              <a:rPr lang="en-US" sz="2800" dirty="0">
                <a:latin typeface="Times New Roman" panose="02020603050405020304" pitchFamily="18" charset="0"/>
                <a:cs typeface="Times New Roman" panose="02020603050405020304" pitchFamily="18" charset="0"/>
              </a:rPr>
              <a:t>in cell membrane.</a:t>
            </a:r>
          </a:p>
          <a:p>
            <a:pPr>
              <a:lnSpc>
                <a:spcPct val="16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Resistant to antibiotics acting on cell wall such as beta lactams.</a:t>
            </a:r>
          </a:p>
          <a:p>
            <a:pPr>
              <a:lnSpc>
                <a:spcPct val="16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Poorly gram-negative, better stained by Giemsa stain</a:t>
            </a:r>
          </a:p>
          <a:p>
            <a:pPr>
              <a:lnSpc>
                <a:spcPct val="16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Non-sporing and non-flagellated, usually nonmotile. ( Gliding motility in some species which is due to their specialized tip structures). </a:t>
            </a:r>
            <a:endParaRPr lang="en-IN" sz="2800" dirty="0">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1694388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E79BF23-0910-5654-4CA5-2579A6AB7232}"/>
              </a:ext>
            </a:extLst>
          </p:cNvPr>
          <p:cNvSpPr>
            <a:spLocks noGrp="1"/>
          </p:cNvSpPr>
          <p:nvPr>
            <p:ph idx="1"/>
          </p:nvPr>
        </p:nvSpPr>
        <p:spPr>
          <a:xfrm>
            <a:off x="838200" y="466725"/>
            <a:ext cx="10515600" cy="5710238"/>
          </a:xfrm>
        </p:spPr>
        <p:txBody>
          <a:bodyPr/>
          <a:lstStyle/>
          <a:p>
            <a:pPr>
              <a:lnSpc>
                <a:spcPct val="150000"/>
              </a:lnSpc>
            </a:pPr>
            <a:r>
              <a:rPr lang="en-US" sz="2800" dirty="0">
                <a:latin typeface="Times New Roman" panose="02020603050405020304" pitchFamily="18" charset="0"/>
                <a:cs typeface="Times New Roman" panose="02020603050405020304" pitchFamily="18" charset="0"/>
              </a:rPr>
              <a:t>Transmission: Respiratory droplets expectorated during coughing.</a:t>
            </a:r>
          </a:p>
          <a:p>
            <a:pPr>
              <a:lnSpc>
                <a:spcPct val="150000"/>
              </a:lnSpc>
            </a:pP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Facilitating factors</a:t>
            </a:r>
            <a:r>
              <a:rPr lang="en-US" sz="2800" dirty="0">
                <a:latin typeface="Times New Roman" panose="02020603050405020304" pitchFamily="18" charset="0"/>
                <a:cs typeface="Times New Roman" panose="02020603050405020304" pitchFamily="18" charset="0"/>
              </a:rPr>
              <a:t>:  close contacts as </a:t>
            </a:r>
          </a:p>
          <a:p>
            <a:pPr>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Families</a:t>
            </a:r>
          </a:p>
          <a:p>
            <a:pPr>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Military bases</a:t>
            </a:r>
          </a:p>
          <a:p>
            <a:pPr>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Boarding schools</a:t>
            </a:r>
          </a:p>
          <a:p>
            <a:pPr>
              <a:lnSpc>
                <a:spcPct val="150000"/>
              </a:lnSpc>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Summer camps </a:t>
            </a:r>
          </a:p>
          <a:p>
            <a:pPr>
              <a:lnSpc>
                <a:spcPct val="150000"/>
              </a:lnSpc>
            </a:pPr>
            <a:r>
              <a:rPr lang="en-US" sz="2800" b="1" dirty="0">
                <a:latin typeface="Times New Roman" panose="02020603050405020304" pitchFamily="18" charset="0"/>
                <a:cs typeface="Times New Roman" panose="02020603050405020304" pitchFamily="18" charset="0"/>
              </a:rPr>
              <a:t>Incubation period</a:t>
            </a:r>
            <a:r>
              <a:rPr lang="en-US" sz="2800" dirty="0">
                <a:latin typeface="Times New Roman" panose="02020603050405020304" pitchFamily="18" charset="0"/>
                <a:cs typeface="Times New Roman" panose="02020603050405020304" pitchFamily="18" charset="0"/>
              </a:rPr>
              <a:t> is about 2-4 weeks.</a:t>
            </a:r>
            <a:endParaRPr lang="en-IN" sz="2800" dirty="0">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2012255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79DA61-B412-2435-1C3E-CEE169E7A812}"/>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CLINICAL MANIFESTATIONS</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E73E9CA2-C1E5-5A29-1315-937D038E767E}"/>
              </a:ext>
            </a:extLst>
          </p:cNvPr>
          <p:cNvSpPr>
            <a:spLocks noGrp="1"/>
          </p:cNvSpPr>
          <p:nvPr>
            <p:ph idx="1"/>
          </p:nvPr>
        </p:nvSpPr>
        <p:spPr/>
        <p:txBody>
          <a:bodyPr/>
          <a:lstStyle/>
          <a:p>
            <a:pPr algn="l">
              <a:lnSpc>
                <a:spcPct val="150000"/>
              </a:lnSpc>
            </a:pPr>
            <a:r>
              <a:rPr lang="en-US" sz="2800" b="0" i="0" dirty="0">
                <a:solidFill>
                  <a:srgbClr val="000000"/>
                </a:solidFill>
                <a:effectLst/>
                <a:latin typeface="Times New Roman" panose="02020603050405020304" pitchFamily="18" charset="0"/>
                <a:cs typeface="Times New Roman" panose="02020603050405020304" pitchFamily="18" charset="0"/>
              </a:rPr>
              <a:t>URTI</a:t>
            </a:r>
          </a:p>
          <a:p>
            <a:pPr algn="l">
              <a:lnSpc>
                <a:spcPct val="150000"/>
              </a:lnSpc>
            </a:pPr>
            <a:r>
              <a:rPr lang="en-US" sz="3200" b="1" i="0" dirty="0">
                <a:solidFill>
                  <a:srgbClr val="000000"/>
                </a:solidFill>
                <a:effectLst/>
                <a:latin typeface="Times New Roman" panose="02020603050405020304" pitchFamily="18" charset="0"/>
                <a:cs typeface="Times New Roman" panose="02020603050405020304" pitchFamily="18" charset="0"/>
              </a:rPr>
              <a:t>Pneumonia</a:t>
            </a:r>
          </a:p>
          <a:p>
            <a:pPr algn="l">
              <a:lnSpc>
                <a:spcPct val="150000"/>
              </a:lnSpc>
              <a:buFont typeface="Wingdings" panose="05000000000000000000" pitchFamily="2" charset="2"/>
              <a:buChar char="q"/>
            </a:pP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“Atypical" community acquired interstitial pneumonia</a:t>
            </a:r>
          </a:p>
          <a:p>
            <a:pPr algn="l">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Walking pneumonia</a:t>
            </a:r>
            <a:r>
              <a:rPr lang="en-US" sz="2800" dirty="0">
                <a:solidFill>
                  <a:schemeClr val="accent2"/>
                </a:solidFill>
                <a:latin typeface="Times New Roman" panose="02020603050405020304" pitchFamily="18" charset="0"/>
                <a:cs typeface="Times New Roman" panose="02020603050405020304" pitchFamily="18" charset="0"/>
              </a:rPr>
              <a:t>.</a:t>
            </a:r>
            <a:endParaRPr lang="en-US" sz="2800" b="0" i="0" dirty="0">
              <a:solidFill>
                <a:schemeClr val="accent2"/>
              </a:solidFill>
              <a:effectLst/>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1243617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DE71A3-2288-72F5-D8BA-4F5510C33F75}"/>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Etiological agents</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3A751CF0-682C-5880-262C-B550B330A883}"/>
              </a:ext>
            </a:extLst>
          </p:cNvPr>
          <p:cNvSpPr>
            <a:spLocks noGrp="1"/>
          </p:cNvSpPr>
          <p:nvPr>
            <p:ph idx="1"/>
          </p:nvPr>
        </p:nvSpPr>
        <p:spPr>
          <a:xfrm>
            <a:off x="838200" y="1702514"/>
            <a:ext cx="3438525" cy="2819718"/>
          </a:xfrm>
        </p:spPr>
        <p:txBody>
          <a:bodyPr>
            <a:normAutofit/>
          </a:bodyPr>
          <a:lstStyle/>
          <a:p>
            <a:pPr>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BACTERIA:</a:t>
            </a:r>
          </a:p>
          <a:p>
            <a:pPr marL="514350" indent="-514350">
              <a:buFont typeface="+mj-lt"/>
              <a:buAutoNum type="arabicPeriod"/>
            </a:pPr>
            <a:r>
              <a:rPr lang="en-US" sz="2000" i="1" dirty="0">
                <a:latin typeface="Times New Roman" panose="02020603050405020304" pitchFamily="18" charset="0"/>
                <a:cs typeface="Times New Roman" panose="02020603050405020304" pitchFamily="18" charset="0"/>
              </a:rPr>
              <a:t>Mycoplasma pneumoniae</a:t>
            </a:r>
          </a:p>
          <a:p>
            <a:pPr marL="514350" indent="-514350">
              <a:buFont typeface="+mj-lt"/>
              <a:buAutoNum type="arabicPeriod"/>
            </a:pPr>
            <a:r>
              <a:rPr lang="en-US" sz="2000" i="1" dirty="0">
                <a:latin typeface="Times New Roman" panose="02020603050405020304" pitchFamily="18" charset="0"/>
                <a:cs typeface="Times New Roman" panose="02020603050405020304" pitchFamily="18" charset="0"/>
              </a:rPr>
              <a:t>C. psittaci, C. pneumoniae</a:t>
            </a:r>
          </a:p>
          <a:p>
            <a:pPr marL="514350" indent="-514350">
              <a:buFont typeface="+mj-lt"/>
              <a:buAutoNum type="arabicPeriod"/>
            </a:pPr>
            <a:r>
              <a:rPr lang="en-US" sz="2000" i="1" dirty="0">
                <a:latin typeface="Times New Roman" panose="02020603050405020304" pitchFamily="18" charset="0"/>
                <a:cs typeface="Times New Roman" panose="02020603050405020304" pitchFamily="18" charset="0"/>
              </a:rPr>
              <a:t>Legionella</a:t>
            </a:r>
          </a:p>
          <a:p>
            <a:pPr marL="514350" indent="-514350">
              <a:buFont typeface="+mj-lt"/>
              <a:buAutoNum type="arabicPeriod"/>
            </a:pPr>
            <a:r>
              <a:rPr lang="en-US" sz="2000" i="1" dirty="0">
                <a:latin typeface="Times New Roman" panose="02020603050405020304" pitchFamily="18" charset="0"/>
                <a:cs typeface="Times New Roman" panose="02020603050405020304" pitchFamily="18" charset="0"/>
              </a:rPr>
              <a:t>F. tularensis</a:t>
            </a:r>
          </a:p>
          <a:p>
            <a:pPr marL="514350" indent="-514350">
              <a:buFont typeface="+mj-lt"/>
              <a:buAutoNum type="arabicPeriod"/>
            </a:pPr>
            <a:r>
              <a:rPr lang="en-US" sz="2000" i="1" dirty="0">
                <a:latin typeface="Times New Roman" panose="02020603050405020304" pitchFamily="18" charset="0"/>
                <a:cs typeface="Times New Roman" panose="02020603050405020304" pitchFamily="18" charset="0"/>
              </a:rPr>
              <a:t>Y. pestis</a:t>
            </a:r>
          </a:p>
          <a:p>
            <a:pPr marL="514350" indent="-514350">
              <a:buFont typeface="+mj-lt"/>
              <a:buAutoNum type="arabicPeriod"/>
            </a:pPr>
            <a:r>
              <a:rPr lang="en-US" sz="2000" i="1" dirty="0">
                <a:latin typeface="Times New Roman" panose="02020603050405020304" pitchFamily="18" charset="0"/>
                <a:cs typeface="Times New Roman" panose="02020603050405020304" pitchFamily="18" charset="0"/>
              </a:rPr>
              <a:t>B. anthracis</a:t>
            </a:r>
            <a:endParaRPr lang="gu-IN" sz="2000" i="1" dirty="0">
              <a:latin typeface="Times New Roman" panose="02020603050405020304" pitchFamily="18" charset="0"/>
            </a:endParaRPr>
          </a:p>
        </p:txBody>
      </p:sp>
      <p:sp>
        <p:nvSpPr>
          <p:cNvPr id="4" name="TextBox 3">
            <a:extLst>
              <a:ext uri="{FF2B5EF4-FFF2-40B4-BE49-F238E27FC236}">
                <a16:creationId xmlns:a16="http://schemas.microsoft.com/office/drawing/2014/main" xmlns="" id="{3FF10AD1-475E-5370-3F8F-9F393D91F688}"/>
              </a:ext>
            </a:extLst>
          </p:cNvPr>
          <p:cNvSpPr txBox="1"/>
          <p:nvPr/>
        </p:nvSpPr>
        <p:spPr>
          <a:xfrm>
            <a:off x="838200" y="5342255"/>
            <a:ext cx="2133600" cy="707886"/>
          </a:xfrm>
          <a:prstGeom prst="rect">
            <a:avLst/>
          </a:prstGeom>
          <a:noFill/>
        </p:spPr>
        <p:txBody>
          <a:bodyPr wrap="square" rtlCol="0">
            <a:spAutoFit/>
          </a:bodyPr>
          <a:lstStyle/>
          <a:p>
            <a:pPr marL="285750" indent="-28575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Rickettsia</a:t>
            </a:r>
          </a:p>
          <a:p>
            <a:pPr marL="342900" indent="-342900">
              <a:buFont typeface="+mj-lt"/>
              <a:buAutoNum type="arabicPeriod"/>
            </a:pPr>
            <a:r>
              <a:rPr lang="en-US" sz="2000" i="1" dirty="0">
                <a:latin typeface="Times New Roman" panose="02020603050405020304" pitchFamily="18" charset="0"/>
                <a:cs typeface="Times New Roman" panose="02020603050405020304" pitchFamily="18" charset="0"/>
              </a:rPr>
              <a:t>C. </a:t>
            </a:r>
            <a:r>
              <a:rPr lang="en-US" sz="2000" i="1" dirty="0" err="1">
                <a:latin typeface="Times New Roman" panose="02020603050405020304" pitchFamily="18" charset="0"/>
                <a:cs typeface="Times New Roman" panose="02020603050405020304" pitchFamily="18" charset="0"/>
              </a:rPr>
              <a:t>burnetti</a:t>
            </a:r>
            <a:endParaRPr lang="gu-IN" sz="2000" i="1" dirty="0">
              <a:latin typeface="Times New Roman" panose="02020603050405020304" pitchFamily="18" charset="0"/>
            </a:endParaRPr>
          </a:p>
        </p:txBody>
      </p:sp>
      <p:sp>
        <p:nvSpPr>
          <p:cNvPr id="5" name="TextBox 4">
            <a:extLst>
              <a:ext uri="{FF2B5EF4-FFF2-40B4-BE49-F238E27FC236}">
                <a16:creationId xmlns:a16="http://schemas.microsoft.com/office/drawing/2014/main" xmlns="" id="{71F4B8C2-8BB5-5A47-F697-9AED3607F484}"/>
              </a:ext>
            </a:extLst>
          </p:cNvPr>
          <p:cNvSpPr txBox="1"/>
          <p:nvPr/>
        </p:nvSpPr>
        <p:spPr>
          <a:xfrm>
            <a:off x="5119687" y="1685926"/>
            <a:ext cx="2752725" cy="2831544"/>
          </a:xfrm>
          <a:prstGeom prst="rect">
            <a:avLst/>
          </a:prstGeom>
          <a:noFill/>
        </p:spPr>
        <p:txBody>
          <a:bodyPr wrap="square" rtlCol="0">
            <a:spAutoFit/>
          </a:bodyPr>
          <a:lstStyle/>
          <a:p>
            <a:pPr marL="285750" indent="-28575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RESPIRATORY TRACT VIRUS:</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Influenza</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Adenovirus</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Respiratory syncytial virus</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Parainfluenza virus</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SARS-COVID</a:t>
            </a:r>
          </a:p>
          <a:p>
            <a:pPr marL="342900" indent="-342900">
              <a:buFont typeface="+mj-lt"/>
              <a:buAutoNum type="arabicPeriod"/>
            </a:pPr>
            <a:endParaRPr lang="gu-IN" dirty="0"/>
          </a:p>
        </p:txBody>
      </p:sp>
      <p:sp>
        <p:nvSpPr>
          <p:cNvPr id="6" name="TextBox 5">
            <a:extLst>
              <a:ext uri="{FF2B5EF4-FFF2-40B4-BE49-F238E27FC236}">
                <a16:creationId xmlns:a16="http://schemas.microsoft.com/office/drawing/2014/main" xmlns="" id="{EC0DE1AC-6C85-B99A-19ED-883FED531540}"/>
              </a:ext>
            </a:extLst>
          </p:cNvPr>
          <p:cNvSpPr txBox="1"/>
          <p:nvPr/>
        </p:nvSpPr>
        <p:spPr>
          <a:xfrm>
            <a:off x="8715375" y="1706881"/>
            <a:ext cx="3438525" cy="2215991"/>
          </a:xfrm>
          <a:prstGeom prst="rect">
            <a:avLst/>
          </a:prstGeom>
          <a:noFill/>
        </p:spPr>
        <p:txBody>
          <a:bodyPr wrap="square" rtlCol="0">
            <a:spAutoFit/>
          </a:bodyPr>
          <a:lstStyle/>
          <a:p>
            <a:pPr marL="285750" indent="-28575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OTHER VIRAL AGENTS:</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Varicella-zoster</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Measles</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Epstein-Barr virus</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CMV</a:t>
            </a:r>
          </a:p>
          <a:p>
            <a:pPr marL="342900" indent="-342900">
              <a:buFont typeface="+mj-lt"/>
              <a:buAutoNum type="arabicPeriod"/>
            </a:pPr>
            <a:r>
              <a:rPr lang="en-US" sz="2000" dirty="0">
                <a:latin typeface="Times New Roman" panose="02020603050405020304" pitchFamily="18" charset="0"/>
                <a:cs typeface="Times New Roman" panose="02020603050405020304" pitchFamily="18" charset="0"/>
              </a:rPr>
              <a:t>Hantavirus</a:t>
            </a:r>
          </a:p>
          <a:p>
            <a:pPr marL="342900" indent="-342900">
              <a:buFont typeface="+mj-lt"/>
              <a:buAutoNum type="arabicPeriod"/>
            </a:pPr>
            <a:endParaRPr lang="gu-IN" dirty="0"/>
          </a:p>
        </p:txBody>
      </p:sp>
      <p:sp>
        <p:nvSpPr>
          <p:cNvPr id="7" name="TextBox 6">
            <a:extLst>
              <a:ext uri="{FF2B5EF4-FFF2-40B4-BE49-F238E27FC236}">
                <a16:creationId xmlns:a16="http://schemas.microsoft.com/office/drawing/2014/main" xmlns="" id="{DCB93FFD-5128-5EA8-41A7-C36208B7EAB4}"/>
              </a:ext>
            </a:extLst>
          </p:cNvPr>
          <p:cNvSpPr txBox="1"/>
          <p:nvPr/>
        </p:nvSpPr>
        <p:spPr>
          <a:xfrm>
            <a:off x="5276850" y="4880590"/>
            <a:ext cx="3105150" cy="1631216"/>
          </a:xfrm>
          <a:prstGeom prst="rect">
            <a:avLst/>
          </a:prstGeom>
          <a:noFill/>
        </p:spPr>
        <p:txBody>
          <a:bodyPr wrap="square" rtlCol="0">
            <a:spAutoFit/>
          </a:bodyPr>
          <a:lstStyle/>
          <a:p>
            <a:pPr marL="285750" indent="-285750">
              <a:buFont typeface="Wingdings" panose="05000000000000000000" pitchFamily="2" charset="2"/>
              <a:buChar char="v"/>
            </a:pPr>
            <a:r>
              <a:rPr lang="en-US" sz="2000" dirty="0">
                <a:latin typeface="Times New Roman" panose="02020603050405020304" pitchFamily="18" charset="0"/>
                <a:cs typeface="Times New Roman" panose="02020603050405020304" pitchFamily="18" charset="0"/>
              </a:rPr>
              <a:t>FUNGI:</a:t>
            </a:r>
          </a:p>
          <a:p>
            <a:pPr marL="342900" indent="-342900">
              <a:buFont typeface="+mj-lt"/>
              <a:buAutoNum type="arabicPeriod"/>
            </a:pPr>
            <a:r>
              <a:rPr lang="en-US" sz="2000" i="1" dirty="0">
                <a:latin typeface="Times New Roman" panose="02020603050405020304" pitchFamily="18" charset="0"/>
                <a:cs typeface="Times New Roman" panose="02020603050405020304" pitchFamily="18" charset="0"/>
              </a:rPr>
              <a:t>Histoplasma</a:t>
            </a:r>
          </a:p>
          <a:p>
            <a:pPr marL="342900" indent="-342900">
              <a:buFont typeface="+mj-lt"/>
              <a:buAutoNum type="arabicPeriod"/>
            </a:pPr>
            <a:r>
              <a:rPr lang="en-US" sz="2000" i="1" dirty="0">
                <a:latin typeface="Times New Roman" panose="02020603050405020304" pitchFamily="18" charset="0"/>
                <a:cs typeface="Times New Roman" panose="02020603050405020304" pitchFamily="18" charset="0"/>
              </a:rPr>
              <a:t>Blastomyces</a:t>
            </a:r>
          </a:p>
          <a:p>
            <a:pPr marL="342900" indent="-342900">
              <a:buFont typeface="+mj-lt"/>
              <a:buAutoNum type="arabicPeriod"/>
            </a:pPr>
            <a:r>
              <a:rPr lang="en-US" sz="2000" i="1" dirty="0">
                <a:latin typeface="Times New Roman" panose="02020603050405020304" pitchFamily="18" charset="0"/>
                <a:cs typeface="Times New Roman" panose="02020603050405020304" pitchFamily="18" charset="0"/>
              </a:rPr>
              <a:t>Coccidiodes</a:t>
            </a:r>
          </a:p>
          <a:p>
            <a:pPr marL="342900" indent="-342900">
              <a:buFont typeface="+mj-lt"/>
              <a:buAutoNum type="arabicPeriod"/>
            </a:pPr>
            <a:r>
              <a:rPr lang="en-US" sz="2000" i="1" dirty="0">
                <a:latin typeface="Times New Roman" panose="02020603050405020304" pitchFamily="18" charset="0"/>
                <a:cs typeface="Times New Roman" panose="02020603050405020304" pitchFamily="18" charset="0"/>
              </a:rPr>
              <a:t>Pneumocystis</a:t>
            </a:r>
            <a:endParaRPr lang="gu-IN" sz="2000" i="1" dirty="0">
              <a:latin typeface="Times New Roman" panose="02020603050405020304" pitchFamily="18" charset="0"/>
            </a:endParaRPr>
          </a:p>
        </p:txBody>
      </p:sp>
    </p:spTree>
    <p:extLst>
      <p:ext uri="{BB962C8B-B14F-4D97-AF65-F5344CB8AC3E}">
        <p14:creationId xmlns:p14="http://schemas.microsoft.com/office/powerpoint/2010/main" xmlns="" val="3142514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A9A3B9-CCBE-FE85-0F97-6BD7D9133CFB}"/>
              </a:ext>
            </a:extLst>
          </p:cNvPr>
          <p:cNvSpPr>
            <a:spLocks noGrp="1"/>
          </p:cNvSpPr>
          <p:nvPr>
            <p:ph type="title"/>
          </p:nvPr>
        </p:nvSpPr>
        <p:spPr/>
        <p:txBody>
          <a:bodyPr>
            <a:normAutofit/>
          </a:bodyPr>
          <a:lstStyle/>
          <a:p>
            <a:r>
              <a:rPr lang="gu-IN" sz="1800" b="0" i="0" u="none" strike="noStrike" baseline="0" dirty="0">
                <a:solidFill>
                  <a:srgbClr val="000000"/>
                </a:solidFill>
                <a:latin typeface="Charis SIL"/>
              </a:rPr>
              <a:t/>
            </a:r>
            <a:br>
              <a:rPr lang="gu-IN" sz="1800" b="0" i="0" u="none" strike="noStrike" baseline="0" dirty="0">
                <a:solidFill>
                  <a:srgbClr val="000000"/>
                </a:solidFill>
                <a:latin typeface="Charis SIL"/>
              </a:rPr>
            </a:br>
            <a:r>
              <a:rPr lang="en-US" sz="3100" b="0" i="0" u="none" strike="noStrike" baseline="0" dirty="0">
                <a:solidFill>
                  <a:srgbClr val="000000"/>
                </a:solidFill>
                <a:latin typeface="Times New Roman" panose="02020603050405020304" pitchFamily="18" charset="0"/>
                <a:cs typeface="Times New Roman" panose="02020603050405020304" pitchFamily="18" charset="0"/>
              </a:rPr>
              <a:t> A fulminant pneumonia due to </a:t>
            </a:r>
            <a:r>
              <a:rPr lang="en-US" sz="3100" b="0" i="1" u="none" strike="noStrike" baseline="0" dirty="0">
                <a:solidFill>
                  <a:srgbClr val="000000"/>
                </a:solidFill>
                <a:latin typeface="Times New Roman" panose="02020603050405020304" pitchFamily="18" charset="0"/>
                <a:cs typeface="Times New Roman" panose="02020603050405020304" pitchFamily="18" charset="0"/>
              </a:rPr>
              <a:t>Mycoplasma pneumoniae </a:t>
            </a:r>
            <a:r>
              <a:rPr lang="en-US" sz="3100" b="0" i="0" u="none" strike="noStrike" baseline="0" dirty="0">
                <a:solidFill>
                  <a:srgbClr val="000000"/>
                </a:solidFill>
                <a:latin typeface="Times New Roman" panose="02020603050405020304" pitchFamily="18" charset="0"/>
                <a:cs typeface="Times New Roman" panose="02020603050405020304" pitchFamily="18" charset="0"/>
              </a:rPr>
              <a:t>– Case report</a:t>
            </a:r>
            <a:endParaRPr lang="gu-IN" dirty="0">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F59E1EC1-7AA8-878E-69DF-E4CFC9FB61A2}"/>
              </a:ext>
            </a:extLst>
          </p:cNvPr>
          <p:cNvSpPr>
            <a:spLocks noGrp="1"/>
          </p:cNvSpPr>
          <p:nvPr>
            <p:ph idx="1"/>
          </p:nvPr>
        </p:nvSpPr>
        <p:spPr/>
        <p:txBody>
          <a:bodyPr>
            <a:normAutofit/>
          </a:bodyPr>
          <a:lstStyle/>
          <a:p>
            <a:pPr>
              <a:lnSpc>
                <a:spcPct val="150000"/>
              </a:lnSpc>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A 19-year-old female, previously healthy, college student with a travel history to a hill station one week ago with friends, was brought to the nearest hospital with h/o abdominal pain, vomiting and fever of one day. </a:t>
            </a:r>
            <a:endParaRPr lang="gu-IN" sz="2400" b="0" i="0" u="none" strike="noStrike" baseline="0" dirty="0">
              <a:solidFill>
                <a:srgbClr val="000000"/>
              </a:solidFill>
              <a:latin typeface="Times New Roman" panose="02020603050405020304" pitchFamily="18" charset="0"/>
            </a:endParaRPr>
          </a:p>
          <a:p>
            <a:pPr>
              <a:lnSpc>
                <a:spcPct val="150000"/>
              </a:lnSpc>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Initially the case was managed with antiemetic and IV fluids and was referred to our hospital due to worsening of the abdominal pain. </a:t>
            </a:r>
          </a:p>
          <a:p>
            <a:pPr>
              <a:lnSpc>
                <a:spcPct val="150000"/>
              </a:lnSpc>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She gave a history of sudden onset of persistent pain in the epigastrium of one day, with radiation to right iliac fossa and high-grade fever</a:t>
            </a:r>
            <a:r>
              <a:rPr lang="en-US" sz="1800" b="0" i="0" u="none" strike="noStrike" baseline="0" dirty="0">
                <a:solidFill>
                  <a:srgbClr val="000000"/>
                </a:solidFill>
                <a:latin typeface="Times New Roman" panose="02020603050405020304" pitchFamily="18" charset="0"/>
                <a:cs typeface="Times New Roman" panose="02020603050405020304" pitchFamily="18" charset="0"/>
              </a:rPr>
              <a:t>. </a:t>
            </a:r>
            <a:endParaRPr lang="gu-IN" dirty="0">
              <a:latin typeface="Times New Roman" panose="02020603050405020304" pitchFamily="18" charset="0"/>
            </a:endParaRPr>
          </a:p>
        </p:txBody>
      </p:sp>
    </p:spTree>
    <p:extLst>
      <p:ext uri="{BB962C8B-B14F-4D97-AF65-F5344CB8AC3E}">
        <p14:creationId xmlns:p14="http://schemas.microsoft.com/office/powerpoint/2010/main" xmlns="" val="648196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CFDBA99-CEF6-C243-4F5A-870126FC2C33}"/>
              </a:ext>
            </a:extLst>
          </p:cNvPr>
          <p:cNvSpPr>
            <a:spLocks noGrp="1"/>
          </p:cNvSpPr>
          <p:nvPr>
            <p:ph idx="1"/>
          </p:nvPr>
        </p:nvSpPr>
        <p:spPr>
          <a:xfrm>
            <a:off x="323850" y="314325"/>
            <a:ext cx="11010900" cy="6324599"/>
          </a:xfrm>
        </p:spPr>
        <p:txBody>
          <a:bodyPr>
            <a:normAutofit fontScale="92500"/>
          </a:bodyPr>
          <a:lstStyle/>
          <a:p>
            <a:pPr>
              <a:lnSpc>
                <a:spcPct val="150000"/>
              </a:lnSpc>
            </a:pPr>
            <a:r>
              <a:rPr lang="en-US" b="0" i="0" u="none" strike="noStrike" baseline="0" dirty="0">
                <a:solidFill>
                  <a:srgbClr val="000000"/>
                </a:solidFill>
                <a:latin typeface="Times New Roman" panose="02020603050405020304" pitchFamily="18" charset="0"/>
                <a:cs typeface="Times New Roman" panose="02020603050405020304" pitchFamily="18" charset="0"/>
              </a:rPr>
              <a:t>Patient was shifted to the OT for appendicectomy. Intra-operatively, patient developed respiratory distress with increased work of breathing, saturation fall and bilateral rales on auscultation. </a:t>
            </a:r>
          </a:p>
          <a:p>
            <a:pPr>
              <a:lnSpc>
                <a:spcPct val="150000"/>
              </a:lnSpc>
            </a:pPr>
            <a:r>
              <a:rPr lang="en-US" b="0" i="0" u="none" strike="noStrike" baseline="0" dirty="0">
                <a:solidFill>
                  <a:srgbClr val="000000"/>
                </a:solidFill>
                <a:latin typeface="Times New Roman" panose="02020603050405020304" pitchFamily="18" charset="0"/>
                <a:cs typeface="Times New Roman" panose="02020603050405020304" pitchFamily="18" charset="0"/>
              </a:rPr>
              <a:t>She was started on oxygen via face mask. Post-operatively she was shifted to ICU and intubated and ventilated due to the worsening respiratory distress.</a:t>
            </a:r>
          </a:p>
          <a:p>
            <a:pPr>
              <a:lnSpc>
                <a:spcPct val="150000"/>
              </a:lnSpc>
            </a:pPr>
            <a:r>
              <a:rPr lang="en-US" b="0" i="0" u="none" strike="noStrike" baseline="0" dirty="0">
                <a:solidFill>
                  <a:srgbClr val="000000"/>
                </a:solidFill>
                <a:latin typeface="Times New Roman" panose="02020603050405020304" pitchFamily="18" charset="0"/>
                <a:cs typeface="Times New Roman" panose="02020603050405020304" pitchFamily="18" charset="0"/>
              </a:rPr>
              <a:t> Multiple injection marks were noted over the left forearm. </a:t>
            </a:r>
          </a:p>
          <a:p>
            <a:pPr>
              <a:lnSpc>
                <a:spcPct val="150000"/>
              </a:lnSpc>
            </a:pPr>
            <a:r>
              <a:rPr lang="en-US" b="0" i="0" u="none" strike="noStrike" baseline="0" dirty="0">
                <a:solidFill>
                  <a:srgbClr val="000000"/>
                </a:solidFill>
                <a:latin typeface="Times New Roman" panose="02020603050405020304" pitchFamily="18" charset="0"/>
                <a:cs typeface="Times New Roman" panose="02020603050405020304" pitchFamily="18" charset="0"/>
              </a:rPr>
              <a:t>Though initial POCUS on admission showed normal cardiac status, repeated from ICU showed severe LV dysfunction, global hypokinesia, lung-B profile and minimal pleural effusion bilaterally. </a:t>
            </a:r>
          </a:p>
        </p:txBody>
      </p:sp>
    </p:spTree>
    <p:extLst>
      <p:ext uri="{BB962C8B-B14F-4D97-AF65-F5344CB8AC3E}">
        <p14:creationId xmlns:p14="http://schemas.microsoft.com/office/powerpoint/2010/main" xmlns="" val="3370203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C495D31-451B-ADA4-4D93-7E42039CEC56}"/>
              </a:ext>
            </a:extLst>
          </p:cNvPr>
          <p:cNvSpPr>
            <a:spLocks noGrp="1"/>
          </p:cNvSpPr>
          <p:nvPr>
            <p:ph idx="1"/>
          </p:nvPr>
        </p:nvSpPr>
        <p:spPr>
          <a:xfrm>
            <a:off x="219076" y="381001"/>
            <a:ext cx="7562850" cy="6010274"/>
          </a:xfrm>
        </p:spPr>
        <p:txBody>
          <a:bodyPr>
            <a:normAutofit fontScale="70000" lnSpcReduction="20000"/>
          </a:bodyPr>
          <a:lstStyle/>
          <a:p>
            <a:pPr>
              <a:lnSpc>
                <a:spcPct val="150000"/>
              </a:lnSpc>
            </a:pPr>
            <a:r>
              <a:rPr lang="en-IN" sz="3100" b="0" i="0" u="none" strike="noStrike" baseline="0" dirty="0">
                <a:solidFill>
                  <a:srgbClr val="000000"/>
                </a:solidFill>
                <a:latin typeface="Times New Roman" panose="02020603050405020304" pitchFamily="18" charset="0"/>
                <a:cs typeface="Times New Roman" panose="02020603050405020304" pitchFamily="18" charset="0"/>
              </a:rPr>
              <a:t>She was started on antibiotics and antiviral (Piperacillin Tazobactam, Levofloxacin, Azithromycin, Oseltamivir). </a:t>
            </a:r>
          </a:p>
          <a:p>
            <a:pPr>
              <a:lnSpc>
                <a:spcPct val="150000"/>
              </a:lnSpc>
            </a:pPr>
            <a:r>
              <a:rPr lang="en-IN" sz="3100" b="0" i="0" u="none" strike="noStrike" baseline="0" dirty="0">
                <a:solidFill>
                  <a:srgbClr val="000000"/>
                </a:solidFill>
                <a:latin typeface="Times New Roman" panose="02020603050405020304" pitchFamily="18" charset="0"/>
                <a:cs typeface="Times New Roman" panose="02020603050405020304" pitchFamily="18" charset="0"/>
              </a:rPr>
              <a:t>Blood culture and tracheal aspirate culture, Virology panel of respiratory pathogens and Multiplex PCR were sent. Blood and Tracheal aspirate cultures came negative. </a:t>
            </a:r>
          </a:p>
          <a:p>
            <a:pPr>
              <a:lnSpc>
                <a:spcPct val="150000"/>
              </a:lnSpc>
            </a:pPr>
            <a:r>
              <a:rPr lang="en-IN" sz="3100" b="0" i="0" u="none" strike="noStrike" baseline="0" dirty="0">
                <a:solidFill>
                  <a:srgbClr val="000000"/>
                </a:solidFill>
                <a:latin typeface="Times New Roman" panose="02020603050405020304" pitchFamily="18" charset="0"/>
                <a:cs typeface="Times New Roman" panose="02020603050405020304" pitchFamily="18" charset="0"/>
              </a:rPr>
              <a:t>Mycoplasma PCR from tracheal aspirate reported as positive. Serum IgM ELISA - Leptospirosis, Scrub typhus, Dengue fever, Hepatitis A &amp; E Virus were reported negative. </a:t>
            </a:r>
          </a:p>
          <a:p>
            <a:pPr>
              <a:lnSpc>
                <a:spcPct val="150000"/>
              </a:lnSpc>
            </a:pPr>
            <a:r>
              <a:rPr lang="en-IN" sz="3100" b="0" i="0" u="none" strike="noStrike" baseline="0" dirty="0">
                <a:solidFill>
                  <a:srgbClr val="000000"/>
                </a:solidFill>
                <a:latin typeface="Times New Roman" panose="02020603050405020304" pitchFamily="18" charset="0"/>
                <a:cs typeface="Times New Roman" panose="02020603050405020304" pitchFamily="18" charset="0"/>
              </a:rPr>
              <a:t>Peripheral smear, Rapid malarial antigen also reported normal. </a:t>
            </a:r>
          </a:p>
          <a:p>
            <a:pPr>
              <a:lnSpc>
                <a:spcPct val="150000"/>
              </a:lnSpc>
            </a:pPr>
            <a:r>
              <a:rPr lang="en-IN" sz="3100" b="0" i="0" u="none" strike="noStrike" baseline="0" dirty="0">
                <a:solidFill>
                  <a:srgbClr val="000000"/>
                </a:solidFill>
                <a:latin typeface="Times New Roman" panose="02020603050405020304" pitchFamily="18" charset="0"/>
                <a:cs typeface="Times New Roman" panose="02020603050405020304" pitchFamily="18" charset="0"/>
              </a:rPr>
              <a:t>Cold agglutination test came positive </a:t>
            </a:r>
            <a:endParaRPr lang="gu-IN" sz="3100" dirty="0">
              <a:latin typeface="Times New Roman" panose="02020603050405020304" pitchFamily="18" charset="0"/>
            </a:endParaRPr>
          </a:p>
          <a:p>
            <a:endParaRPr lang="gu-IN" dirty="0"/>
          </a:p>
        </p:txBody>
      </p:sp>
      <p:pic>
        <p:nvPicPr>
          <p:cNvPr id="5" name="Picture 4">
            <a:extLst>
              <a:ext uri="{FF2B5EF4-FFF2-40B4-BE49-F238E27FC236}">
                <a16:creationId xmlns:a16="http://schemas.microsoft.com/office/drawing/2014/main" xmlns="" id="{28F229A0-C834-7855-3C55-B66722DB600F}"/>
              </a:ext>
            </a:extLst>
          </p:cNvPr>
          <p:cNvPicPr>
            <a:picLocks noChangeAspect="1"/>
          </p:cNvPicPr>
          <p:nvPr/>
        </p:nvPicPr>
        <p:blipFill>
          <a:blip r:embed="rId2"/>
          <a:stretch>
            <a:fillRect/>
          </a:stretch>
        </p:blipFill>
        <p:spPr>
          <a:xfrm>
            <a:off x="8077200" y="838200"/>
            <a:ext cx="3895725" cy="5448300"/>
          </a:xfrm>
          <a:prstGeom prst="rect">
            <a:avLst/>
          </a:prstGeom>
        </p:spPr>
      </p:pic>
    </p:spTree>
    <p:extLst>
      <p:ext uri="{BB962C8B-B14F-4D97-AF65-F5344CB8AC3E}">
        <p14:creationId xmlns:p14="http://schemas.microsoft.com/office/powerpoint/2010/main" xmlns="" val="185535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8470B93-363A-D217-CBB2-B14B91A93C79}"/>
              </a:ext>
            </a:extLst>
          </p:cNvPr>
          <p:cNvSpPr>
            <a:spLocks noGrp="1"/>
          </p:cNvSpPr>
          <p:nvPr>
            <p:ph idx="1"/>
          </p:nvPr>
        </p:nvSpPr>
        <p:spPr>
          <a:xfrm>
            <a:off x="838200" y="695325"/>
            <a:ext cx="10515600" cy="5481638"/>
          </a:xfrm>
        </p:spPr>
        <p:txBody>
          <a:bodyPr>
            <a:normAutofit/>
          </a:bodyPr>
          <a:lstStyle/>
          <a:p>
            <a:pPr>
              <a:lnSpc>
                <a:spcPct val="150000"/>
              </a:lnSpc>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She had a progressively deteriorating course in the ICU, clinically progressed to multiorgan dysfunction [MODS] with Acute Kidney Injury, coagulopathy and myocarditis.</a:t>
            </a:r>
          </a:p>
          <a:p>
            <a:pPr>
              <a:lnSpc>
                <a:spcPct val="150000"/>
              </a:lnSpc>
            </a:pPr>
            <a:r>
              <a:rPr lang="en-US" sz="2400" b="0" i="0" u="none" strike="noStrike" baseline="0" dirty="0">
                <a:solidFill>
                  <a:srgbClr val="000000"/>
                </a:solidFill>
                <a:latin typeface="Times New Roman" panose="02020603050405020304" pitchFamily="18" charset="0"/>
                <a:cs typeface="Times New Roman" panose="02020603050405020304" pitchFamily="18" charset="0"/>
              </a:rPr>
              <a:t> She succumbed to the illness after 7 days. Autopsy revealed ARDS findings in the lungs and there was diffuse shower of emboli in bilateral cerebral cortex. </a:t>
            </a:r>
            <a:endParaRPr lang="gu-IN" sz="3600" dirty="0">
              <a:latin typeface="Times New Roman" panose="02020603050405020304" pitchFamily="18" charset="0"/>
            </a:endParaRPr>
          </a:p>
        </p:txBody>
      </p:sp>
    </p:spTree>
    <p:extLst>
      <p:ext uri="{BB962C8B-B14F-4D97-AF65-F5344CB8AC3E}">
        <p14:creationId xmlns:p14="http://schemas.microsoft.com/office/powerpoint/2010/main" xmlns="" val="2598014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8A1B77-D451-BDB1-03A9-F8B4A1BAABF4}"/>
              </a:ext>
            </a:extLst>
          </p:cNvPr>
          <p:cNvSpPr>
            <a:spLocks noGrp="1"/>
          </p:cNvSpPr>
          <p:nvPr>
            <p:ph type="title"/>
          </p:nvPr>
        </p:nvSpPr>
        <p:spPr>
          <a:xfrm>
            <a:off x="276225" y="169862"/>
            <a:ext cx="10515600" cy="1325563"/>
          </a:xfrm>
        </p:spPr>
        <p:txBody>
          <a:bodyPr/>
          <a:lstStyle/>
          <a:p>
            <a:r>
              <a:rPr lang="en-US" dirty="0">
                <a:solidFill>
                  <a:srgbClr val="FF0000"/>
                </a:solidFill>
                <a:latin typeface="Times New Roman" panose="02020603050405020304" pitchFamily="18" charset="0"/>
                <a:cs typeface="Times New Roman" panose="02020603050405020304" pitchFamily="18" charset="0"/>
              </a:rPr>
              <a:t>DIAGNOSIS </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06CE33F3-8EBB-FC99-8A53-AA6F6EBA6BA4}"/>
              </a:ext>
            </a:extLst>
          </p:cNvPr>
          <p:cNvSpPr>
            <a:spLocks noGrp="1"/>
          </p:cNvSpPr>
          <p:nvPr>
            <p:ph idx="1"/>
          </p:nvPr>
        </p:nvSpPr>
        <p:spPr>
          <a:xfrm>
            <a:off x="276225" y="1504950"/>
            <a:ext cx="6772275" cy="4681538"/>
          </a:xfrm>
        </p:spPr>
        <p:txBody>
          <a:bodyPr>
            <a:normAutofit/>
          </a:bodyPr>
          <a:lstStyle/>
          <a:p>
            <a:pPr>
              <a:buFont typeface="Wingdings" panose="05000000000000000000" pitchFamily="2" charset="2"/>
              <a:buChar char="q"/>
            </a:pPr>
            <a:r>
              <a:rPr lang="en-IN" sz="2400" dirty="0">
                <a:latin typeface="Times New Roman" panose="02020603050405020304" pitchFamily="18" charset="0"/>
                <a:cs typeface="Times New Roman" panose="02020603050405020304" pitchFamily="18" charset="0"/>
              </a:rPr>
              <a:t>CULTURE:</a:t>
            </a:r>
          </a:p>
          <a:p>
            <a:pPr>
              <a:buFont typeface="Wingdings" panose="05000000000000000000" pitchFamily="2" charset="2"/>
              <a:buChar char="q"/>
            </a:pPr>
            <a:r>
              <a:rPr lang="en-IN" sz="2400" dirty="0">
                <a:latin typeface="Times New Roman" panose="02020603050405020304" pitchFamily="18" charset="0"/>
                <a:cs typeface="Times New Roman" panose="02020603050405020304" pitchFamily="18" charset="0"/>
              </a:rPr>
              <a:t>Incubated at 37°C for 5-7 days or sometimes even up to 1-3 weeks </a:t>
            </a:r>
          </a:p>
          <a:p>
            <a:pPr>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In </a:t>
            </a:r>
            <a:r>
              <a:rPr lang="en-US" sz="2400" b="1" dirty="0">
                <a:latin typeface="Times New Roman" panose="02020603050405020304" pitchFamily="18" charset="0"/>
                <a:cs typeface="Times New Roman" panose="02020603050405020304" pitchFamily="18" charset="0"/>
              </a:rPr>
              <a:t>liquid</a:t>
            </a:r>
            <a:r>
              <a:rPr lang="en-US" sz="2400" dirty="0">
                <a:latin typeface="Times New Roman" panose="02020603050405020304" pitchFamily="18" charset="0"/>
                <a:cs typeface="Times New Roman" panose="02020603050405020304" pitchFamily="18" charset="0"/>
              </a:rPr>
              <a:t> medium: </a:t>
            </a:r>
            <a:r>
              <a:rPr lang="en-US" sz="2400" i="1" dirty="0">
                <a:latin typeface="Times New Roman" panose="02020603050405020304" pitchFamily="18" charset="0"/>
                <a:cs typeface="Times New Roman" panose="02020603050405020304" pitchFamily="18" charset="0"/>
              </a:rPr>
              <a:t>M . pneumoniae </a:t>
            </a:r>
            <a:r>
              <a:rPr lang="en-US" sz="2400" dirty="0">
                <a:latin typeface="Times New Roman" panose="02020603050405020304" pitchFamily="18" charset="0"/>
                <a:cs typeface="Times New Roman" panose="02020603050405020304" pitchFamily="18" charset="0"/>
              </a:rPr>
              <a:t>growth is detected by </a:t>
            </a:r>
            <a:r>
              <a:rPr lang="en-US" sz="2400" b="1" dirty="0">
                <a:latin typeface="Times New Roman" panose="02020603050405020304" pitchFamily="18" charset="0"/>
                <a:cs typeface="Times New Roman" panose="02020603050405020304" pitchFamily="18" charset="0"/>
              </a:rPr>
              <a:t>turbidit</a:t>
            </a:r>
            <a:r>
              <a:rPr lang="en-US" sz="2400" dirty="0">
                <a:latin typeface="Times New Roman" panose="02020603050405020304" pitchFamily="18" charset="0"/>
                <a:cs typeface="Times New Roman" panose="02020603050405020304" pitchFamily="18" charset="0"/>
              </a:rPr>
              <a:t>y and a color change ( red to </a:t>
            </a:r>
            <a:r>
              <a:rPr lang="en-US" sz="2400" b="1" dirty="0">
                <a:latin typeface="Times New Roman" panose="02020603050405020304" pitchFamily="18" charset="0"/>
                <a:cs typeface="Times New Roman" panose="02020603050405020304" pitchFamily="18" charset="0"/>
              </a:rPr>
              <a:t>yellow</a:t>
            </a:r>
            <a:r>
              <a:rPr lang="en-US" sz="2400" dirty="0">
                <a:latin typeface="Times New Roman" panose="02020603050405020304" pitchFamily="18" charset="0"/>
                <a:cs typeface="Times New Roman" panose="02020603050405020304" pitchFamily="18" charset="0"/>
              </a:rPr>
              <a:t>) of phenol red indicator due to fermentation of glucose. </a:t>
            </a:r>
          </a:p>
          <a:p>
            <a:pPr>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In </a:t>
            </a:r>
            <a:r>
              <a:rPr lang="en-US" sz="2400" b="1" dirty="0">
                <a:latin typeface="Times New Roman" panose="02020603050405020304" pitchFamily="18" charset="0"/>
                <a:cs typeface="Times New Roman" panose="02020603050405020304" pitchFamily="18" charset="0"/>
              </a:rPr>
              <a:t>solid</a:t>
            </a:r>
            <a:r>
              <a:rPr lang="en-US" sz="2400" dirty="0">
                <a:latin typeface="Times New Roman" panose="02020603050405020304" pitchFamily="18" charset="0"/>
                <a:cs typeface="Times New Roman" panose="02020603050405020304" pitchFamily="18" charset="0"/>
              </a:rPr>
              <a:t> medium</a:t>
            </a:r>
            <a:r>
              <a:rPr lang="en-IN" sz="2400" dirty="0">
                <a:latin typeface="Times New Roman" panose="02020603050405020304" pitchFamily="18" charset="0"/>
                <a:cs typeface="Times New Roman" panose="02020603050405020304" pitchFamily="18" charset="0"/>
              </a:rPr>
              <a:t> (PPLO agar) </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Fried egg appearance.</a:t>
            </a:r>
          </a:p>
          <a:p>
            <a:pPr marL="0" indent="0">
              <a:buNone/>
            </a:pPr>
            <a:r>
              <a:rPr lang="en-US" sz="2400" dirty="0">
                <a:latin typeface="Times New Roman" panose="02020603050405020304" pitchFamily="18" charset="0"/>
                <a:cs typeface="Times New Roman" panose="02020603050405020304" pitchFamily="18" charset="0"/>
              </a:rPr>
              <a:t>                                     Size :200-500µm</a:t>
            </a:r>
            <a:endParaRPr lang="en-IN" sz="2400" dirty="0"/>
          </a:p>
          <a:p>
            <a:endParaRPr lang="gu-IN" dirty="0"/>
          </a:p>
        </p:txBody>
      </p:sp>
      <p:pic>
        <p:nvPicPr>
          <p:cNvPr id="4" name="Picture 3">
            <a:extLst>
              <a:ext uri="{FF2B5EF4-FFF2-40B4-BE49-F238E27FC236}">
                <a16:creationId xmlns:a16="http://schemas.microsoft.com/office/drawing/2014/main" xmlns="" id="{9348962E-B893-C102-4B04-F679A5525029}"/>
              </a:ext>
            </a:extLst>
          </p:cNvPr>
          <p:cNvPicPr>
            <a:picLocks noChangeAspect="1"/>
          </p:cNvPicPr>
          <p:nvPr/>
        </p:nvPicPr>
        <p:blipFill rotWithShape="1">
          <a:blip r:embed="rId2"/>
          <a:srcRect l="14583" t="29778" r="52500" b="25481"/>
          <a:stretch/>
        </p:blipFill>
        <p:spPr>
          <a:xfrm>
            <a:off x="7620000" y="365125"/>
            <a:ext cx="4013200" cy="3068320"/>
          </a:xfrm>
          <a:prstGeom prst="rect">
            <a:avLst/>
          </a:prstGeom>
        </p:spPr>
      </p:pic>
      <p:pic>
        <p:nvPicPr>
          <p:cNvPr id="5" name="Picture 4">
            <a:extLst>
              <a:ext uri="{FF2B5EF4-FFF2-40B4-BE49-F238E27FC236}">
                <a16:creationId xmlns:a16="http://schemas.microsoft.com/office/drawing/2014/main" xmlns="" id="{DE7CFB80-E079-AC03-F515-910E1C2F3F86}"/>
              </a:ext>
            </a:extLst>
          </p:cNvPr>
          <p:cNvPicPr>
            <a:picLocks noChangeAspect="1"/>
          </p:cNvPicPr>
          <p:nvPr/>
        </p:nvPicPr>
        <p:blipFill rotWithShape="1">
          <a:blip r:embed="rId3"/>
          <a:srcRect l="59483" t="34483" r="17845" b="37931"/>
          <a:stretch/>
        </p:blipFill>
        <p:spPr>
          <a:xfrm>
            <a:off x="7620000" y="3798668"/>
            <a:ext cx="3905249" cy="2583081"/>
          </a:xfrm>
          <a:prstGeom prst="rect">
            <a:avLst/>
          </a:prstGeom>
        </p:spPr>
      </p:pic>
    </p:spTree>
    <p:extLst>
      <p:ext uri="{BB962C8B-B14F-4D97-AF65-F5344CB8AC3E}">
        <p14:creationId xmlns:p14="http://schemas.microsoft.com/office/powerpoint/2010/main" xmlns="" val="1493788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EC8A9C-C776-290A-5476-417656A26604}"/>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Antigenic Detection</a:t>
            </a:r>
            <a:endParaRPr lang="en-IN"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A5672765-93BD-A0EE-F751-E69FA128F06C}"/>
              </a:ext>
            </a:extLst>
          </p:cNvPr>
          <p:cNvSpPr>
            <a:spLocks noGrp="1"/>
          </p:cNvSpPr>
          <p:nvPr>
            <p:ph idx="1"/>
          </p:nvPr>
        </p:nvSpPr>
        <p:spPr/>
        <p:txBody>
          <a:bodyPr>
            <a:normAutofit/>
          </a:bodyPr>
          <a:lstStyle/>
          <a:p>
            <a:r>
              <a:rPr lang="en-US" sz="2800" dirty="0">
                <a:latin typeface="Times New Roman" panose="02020603050405020304" pitchFamily="18" charset="0"/>
                <a:cs typeface="Times New Roman" panose="02020603050405020304" pitchFamily="18" charset="0"/>
              </a:rPr>
              <a:t>Direct immunofluorescence test</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ELISA</a:t>
            </a:r>
            <a:endParaRPr lang="en-I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15934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42369C-E92E-F158-8DE3-B9BCC4E8DA13}"/>
              </a:ext>
            </a:extLst>
          </p:cNvPr>
          <p:cNvSpPr>
            <a:spLocks noGrp="1"/>
          </p:cNvSpPr>
          <p:nvPr>
            <p:ph type="title"/>
          </p:nvPr>
        </p:nvSpPr>
        <p:spPr>
          <a:xfrm>
            <a:off x="981381" y="377925"/>
            <a:ext cx="8310441" cy="648929"/>
          </a:xfrm>
        </p:spPr>
        <p:txBody>
          <a:bodyPr>
            <a:normAutofit fontScale="90000"/>
          </a:bodyPr>
          <a:lstStyle/>
          <a:p>
            <a:r>
              <a:rPr lang="en-US" dirty="0">
                <a:latin typeface="Arial Black" panose="020B0A04020102020204" pitchFamily="34" charset="0"/>
              </a:rPr>
              <a:t>      </a:t>
            </a:r>
            <a:r>
              <a:rPr lang="en-US" b="1" dirty="0">
                <a:solidFill>
                  <a:srgbClr val="FF0000"/>
                </a:solidFill>
                <a:latin typeface="Times New Roman" panose="02020603050405020304" pitchFamily="18" charset="0"/>
                <a:cs typeface="Times New Roman" panose="02020603050405020304" pitchFamily="18" charset="0"/>
              </a:rPr>
              <a:t>Antibody Detection</a:t>
            </a:r>
            <a:endParaRPr lang="en-IN"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08780CAF-FEF0-5B80-BC39-0A1A9A93D051}"/>
              </a:ext>
            </a:extLst>
          </p:cNvPr>
          <p:cNvSpPr>
            <a:spLocks noGrp="1"/>
          </p:cNvSpPr>
          <p:nvPr>
            <p:ph idx="1"/>
          </p:nvPr>
        </p:nvSpPr>
        <p:spPr>
          <a:xfrm>
            <a:off x="5394075" y="1599188"/>
            <a:ext cx="4900448" cy="3934044"/>
          </a:xfrm>
        </p:spPr>
        <p:txBody>
          <a:bodyPr>
            <a:noAutofit/>
          </a:bodyPr>
          <a:lstStyle/>
          <a:p>
            <a:pPr marL="0" indent="0">
              <a:buNone/>
            </a:pPr>
            <a:r>
              <a:rPr lang="en-US" sz="2800" b="1" dirty="0">
                <a:latin typeface="Times New Roman" panose="02020603050405020304" pitchFamily="18" charset="0"/>
                <a:cs typeface="Times New Roman" panose="02020603050405020304" pitchFamily="18" charset="0"/>
              </a:rPr>
              <a:t>Specific antibody detection </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Complement fixation test</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Immunofluorescence assays </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Latex agglutination assays</a:t>
            </a: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ELISA</a:t>
            </a:r>
            <a:endParaRPr lang="en-IN" sz="2800"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xmlns="" id="{04DBA44A-B708-1FD2-5E41-66140AACF169}"/>
              </a:ext>
            </a:extLst>
          </p:cNvPr>
          <p:cNvSpPr txBox="1">
            <a:spLocks/>
          </p:cNvSpPr>
          <p:nvPr/>
        </p:nvSpPr>
        <p:spPr>
          <a:xfrm>
            <a:off x="784738" y="1599188"/>
            <a:ext cx="4286865" cy="30283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Times New Roman" panose="02020603050405020304" pitchFamily="18" charset="0"/>
                <a:cs typeface="Times New Roman" panose="02020603050405020304" pitchFamily="18" charset="0"/>
              </a:rPr>
              <a:t>Nonspecific Antibody Detection (Heterophile antibodies)</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Cold agglutination test</a:t>
            </a:r>
          </a:p>
          <a:p>
            <a:pPr>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Streptococcus MG tests (group F Streptococcus)</a:t>
            </a:r>
          </a:p>
        </p:txBody>
      </p:sp>
    </p:spTree>
    <p:extLst>
      <p:ext uri="{BB962C8B-B14F-4D97-AF65-F5344CB8AC3E}">
        <p14:creationId xmlns:p14="http://schemas.microsoft.com/office/powerpoint/2010/main" xmlns="" val="3073463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7E9674-5821-A844-DFD5-D5E5D856D0A0}"/>
              </a:ext>
            </a:extLst>
          </p:cNvPr>
          <p:cNvSpPr>
            <a:spLocks noGrp="1"/>
          </p:cNvSpPr>
          <p:nvPr>
            <p:ph type="title"/>
          </p:nvPr>
        </p:nvSpPr>
        <p:spPr>
          <a:xfrm>
            <a:off x="788171" y="142875"/>
            <a:ext cx="8596668" cy="1320800"/>
          </a:xfrm>
        </p:spPr>
        <p:txBody>
          <a:bodyPr/>
          <a:lstStyle/>
          <a:p>
            <a:r>
              <a:rPr lang="en-US" dirty="0">
                <a:solidFill>
                  <a:srgbClr val="FF0000"/>
                </a:solidFill>
                <a:latin typeface="Arial Black" panose="020B0A04020102020204" pitchFamily="34" charset="0"/>
              </a:rPr>
              <a:t>            </a:t>
            </a:r>
            <a:r>
              <a:rPr lang="en-US" b="1" dirty="0">
                <a:solidFill>
                  <a:srgbClr val="FF0000"/>
                </a:solidFill>
                <a:latin typeface="Times New Roman" panose="02020603050405020304" pitchFamily="18" charset="0"/>
                <a:cs typeface="Times New Roman" panose="02020603050405020304" pitchFamily="18" charset="0"/>
              </a:rPr>
              <a:t>Molecular Methods</a:t>
            </a:r>
            <a:endParaRPr lang="en-IN" b="1"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xmlns="" id="{0A0B83F0-1984-5A36-DCBD-029FD9AB486E}"/>
              </a:ext>
            </a:extLst>
          </p:cNvPr>
          <p:cNvSpPr>
            <a:spLocks noGrp="1"/>
          </p:cNvSpPr>
          <p:nvPr>
            <p:ph idx="1"/>
          </p:nvPr>
        </p:nvSpPr>
        <p:spPr>
          <a:xfrm>
            <a:off x="788171" y="1632096"/>
            <a:ext cx="8596668" cy="3880773"/>
          </a:xfrm>
        </p:spPr>
        <p:txBody>
          <a:bodyPr>
            <a:normAutofit/>
          </a:bodyPr>
          <a:lstStyle/>
          <a:p>
            <a:pPr marL="0" indent="0">
              <a:buNone/>
            </a:pPr>
            <a:r>
              <a:rPr lang="en-US" sz="2800" b="1" dirty="0">
                <a:latin typeface="Arial Black" panose="020B0A04020102020204" pitchFamily="34" charset="0"/>
                <a:cs typeface="Times New Roman" panose="02020603050405020304" pitchFamily="18" charset="0"/>
              </a:rPr>
              <a:t>PCR</a:t>
            </a:r>
            <a:r>
              <a:rPr lang="en-US" sz="2800" dirty="0">
                <a:latin typeface="Times New Roman" panose="02020603050405020304" pitchFamily="18" charset="0"/>
                <a:cs typeface="Times New Roman" panose="02020603050405020304" pitchFamily="18" charset="0"/>
              </a:rPr>
              <a:t> -16S rRNA gene and P 1 adhesion gene </a:t>
            </a:r>
          </a:p>
          <a:p>
            <a:pPr marL="0" indent="0">
              <a:buNone/>
            </a:pPr>
            <a:r>
              <a:rPr lang="en-US" sz="2800" dirty="0">
                <a:latin typeface="Times New Roman" panose="02020603050405020304" pitchFamily="18" charset="0"/>
                <a:cs typeface="Times New Roman" panose="02020603050405020304" pitchFamily="18" charset="0"/>
              </a:rPr>
              <a:t>       </a:t>
            </a:r>
          </a:p>
          <a:p>
            <a:r>
              <a:rPr lang="en-IN" sz="2800" dirty="0">
                <a:latin typeface="Times New Roman" panose="02020603050405020304" pitchFamily="18" charset="0"/>
                <a:cs typeface="Times New Roman" panose="02020603050405020304" pitchFamily="18" charset="0"/>
              </a:rPr>
              <a:t>Multiplex PCR </a:t>
            </a:r>
          </a:p>
          <a:p>
            <a:r>
              <a:rPr lang="en-IN" sz="2800" dirty="0">
                <a:latin typeface="Times New Roman" panose="02020603050405020304" pitchFamily="18" charset="0"/>
                <a:cs typeface="Times New Roman" panose="02020603050405020304" pitchFamily="18" charset="0"/>
              </a:rPr>
              <a:t>Real-time PCR</a:t>
            </a:r>
          </a:p>
        </p:txBody>
      </p:sp>
    </p:spTree>
    <p:extLst>
      <p:ext uri="{BB962C8B-B14F-4D97-AF65-F5344CB8AC3E}">
        <p14:creationId xmlns:p14="http://schemas.microsoft.com/office/powerpoint/2010/main" xmlns="" val="3711846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DC9A2C-1AA7-F098-788B-7D4A55FB327B}"/>
              </a:ext>
            </a:extLst>
          </p:cNvPr>
          <p:cNvSpPr>
            <a:spLocks noGrp="1"/>
          </p:cNvSpPr>
          <p:nvPr>
            <p:ph type="title"/>
          </p:nvPr>
        </p:nvSpPr>
        <p:spPr/>
        <p:txBody>
          <a:bodyPr/>
          <a:lstStyle/>
          <a:p>
            <a:r>
              <a:rPr lang="en-IN" dirty="0">
                <a:solidFill>
                  <a:srgbClr val="FF0000"/>
                </a:solidFill>
                <a:latin typeface="Times New Roman" panose="02020603050405020304" pitchFamily="18" charset="0"/>
                <a:cs typeface="Times New Roman" panose="02020603050405020304" pitchFamily="18" charset="0"/>
              </a:rPr>
              <a:t>TREATMENT </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25065336-6FEA-3424-F351-09205F26D095}"/>
              </a:ext>
            </a:extLst>
          </p:cNvPr>
          <p:cNvSpPr>
            <a:spLocks noGrp="1"/>
          </p:cNvSpPr>
          <p:nvPr>
            <p:ph idx="1"/>
          </p:nvPr>
        </p:nvSpPr>
        <p:spPr/>
        <p:txBody>
          <a:bodyPr/>
          <a:lstStyle/>
          <a:p>
            <a:pPr>
              <a:lnSpc>
                <a:spcPct val="150000"/>
              </a:lnSpc>
            </a:pPr>
            <a:r>
              <a:rPr lang="en-IN" dirty="0">
                <a:latin typeface="Times New Roman" panose="02020603050405020304" pitchFamily="18" charset="0"/>
                <a:cs typeface="Times New Roman" panose="02020603050405020304" pitchFamily="18" charset="0"/>
              </a:rPr>
              <a:t>Macrolides are the drug of choice (oral Azithromycin 500mg on Day 1, then 250mg on Day 2 to 5)</a:t>
            </a:r>
          </a:p>
          <a:p>
            <a:pPr>
              <a:lnSpc>
                <a:spcPct val="150000"/>
              </a:lnSpc>
            </a:pPr>
            <a:r>
              <a:rPr lang="en-IN" dirty="0">
                <a:latin typeface="Times New Roman" panose="02020603050405020304" pitchFamily="18" charset="0"/>
                <a:cs typeface="Times New Roman" panose="02020603050405020304" pitchFamily="18" charset="0"/>
              </a:rPr>
              <a:t>Alternative drugs are as follows:</a:t>
            </a:r>
          </a:p>
          <a:p>
            <a:pPr>
              <a:lnSpc>
                <a:spcPct val="150000"/>
              </a:lnSpc>
            </a:pPr>
            <a:r>
              <a:rPr lang="en-IN" dirty="0">
                <a:latin typeface="Times New Roman" panose="02020603050405020304" pitchFamily="18" charset="0"/>
                <a:cs typeface="Times New Roman" panose="02020603050405020304" pitchFamily="18" charset="0"/>
              </a:rPr>
              <a:t>Doxycycline</a:t>
            </a:r>
          </a:p>
          <a:p>
            <a:pPr>
              <a:lnSpc>
                <a:spcPct val="150000"/>
              </a:lnSpc>
            </a:pPr>
            <a:r>
              <a:rPr lang="en-IN" dirty="0">
                <a:latin typeface="Times New Roman" panose="02020603050405020304" pitchFamily="18" charset="0"/>
                <a:cs typeface="Times New Roman" panose="02020603050405020304" pitchFamily="18" charset="0"/>
              </a:rPr>
              <a:t>Respiratory fluroquinolones such as Levofloxacin, Moxifloxacin, Gemifloxacin (NOT ciprofloxacin)</a:t>
            </a:r>
            <a:endParaRPr lang="gu-IN" dirty="0">
              <a:latin typeface="Times New Roman" panose="02020603050405020304" pitchFamily="18" charset="0"/>
            </a:endParaRPr>
          </a:p>
        </p:txBody>
      </p:sp>
    </p:spTree>
    <p:extLst>
      <p:ext uri="{BB962C8B-B14F-4D97-AF65-F5344CB8AC3E}">
        <p14:creationId xmlns:p14="http://schemas.microsoft.com/office/powerpoint/2010/main" xmlns="" val="633133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DE9EE32-8680-9611-4322-8EE06E4E920E}"/>
              </a:ext>
            </a:extLst>
          </p:cNvPr>
          <p:cNvSpPr>
            <a:spLocks noGrp="1"/>
          </p:cNvSpPr>
          <p:nvPr>
            <p:ph type="ctrTitle"/>
          </p:nvPr>
        </p:nvSpPr>
        <p:spPr>
          <a:xfrm>
            <a:off x="1524000" y="1389063"/>
            <a:ext cx="9144000" cy="2387600"/>
          </a:xfrm>
        </p:spPr>
        <p:txBody>
          <a:bodyPr>
            <a:normAutofit/>
          </a:bodyPr>
          <a:lstStyle/>
          <a:p>
            <a:r>
              <a:rPr lang="en-IN" b="0" i="1" u="none" strike="noStrike" baseline="0" dirty="0">
                <a:solidFill>
                  <a:srgbClr val="FF0000"/>
                </a:solidFill>
                <a:latin typeface="Times New Roman" panose="02020603050405020304" pitchFamily="18" charset="0"/>
                <a:cs typeface="Times New Roman" panose="02020603050405020304" pitchFamily="18" charset="0"/>
              </a:rPr>
              <a:t>Francisella</a:t>
            </a:r>
            <a:r>
              <a:rPr lang="en-IN" i="1" dirty="0">
                <a:solidFill>
                  <a:srgbClr val="FF0000"/>
                </a:solidFill>
                <a:latin typeface="Times New Roman" panose="02020603050405020304" pitchFamily="18" charset="0"/>
                <a:cs typeface="Times New Roman" panose="02020603050405020304" pitchFamily="18" charset="0"/>
              </a:rPr>
              <a:t> </a:t>
            </a:r>
            <a:r>
              <a:rPr lang="en-IN" b="0" i="1" u="none" strike="noStrike" baseline="0" dirty="0">
                <a:solidFill>
                  <a:srgbClr val="FF0000"/>
                </a:solidFill>
                <a:latin typeface="Times New Roman" panose="02020603050405020304" pitchFamily="18" charset="0"/>
                <a:cs typeface="Times New Roman" panose="02020603050405020304" pitchFamily="18" charset="0"/>
              </a:rPr>
              <a:t>tularensis</a:t>
            </a:r>
            <a:endParaRPr lang="gu-IN" sz="239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428183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13BEDD-82C3-0681-5D4F-960957A4A339}"/>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CLINICAL FEATURES</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AB834A03-09BD-418C-DBFA-2421C5727924}"/>
              </a:ext>
            </a:extLst>
          </p:cNvPr>
          <p:cNvSpPr>
            <a:spLocks noGrp="1"/>
          </p:cNvSpPr>
          <p:nvPr>
            <p:ph idx="1"/>
          </p:nvPr>
        </p:nvSpPr>
        <p:spPr>
          <a:xfrm>
            <a:off x="838200" y="1825625"/>
            <a:ext cx="10515600" cy="4508500"/>
          </a:xfrm>
        </p:spPr>
        <p:txBody>
          <a:bodyPr/>
          <a:lstStyle/>
          <a:p>
            <a:r>
              <a:rPr lang="en-IN" sz="2800" b="1" dirty="0">
                <a:latin typeface="Times New Roman" panose="02020603050405020304" pitchFamily="18" charset="0"/>
                <a:cs typeface="Times New Roman" panose="02020603050405020304" pitchFamily="18" charset="0"/>
              </a:rPr>
              <a:t>Non productive cough</a:t>
            </a:r>
            <a:endParaRPr lang="en-US" sz="24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Low grade Fever</a:t>
            </a:r>
          </a:p>
          <a:p>
            <a:r>
              <a:rPr lang="en-US" sz="2800" dirty="0">
                <a:latin typeface="Times New Roman" panose="02020603050405020304" pitchFamily="18" charset="0"/>
                <a:cs typeface="Times New Roman" panose="02020603050405020304" pitchFamily="18" charset="0"/>
              </a:rPr>
              <a:t>Tachypnea </a:t>
            </a:r>
          </a:p>
          <a:p>
            <a:r>
              <a:rPr lang="en-US" sz="2800" dirty="0">
                <a:latin typeface="Times New Roman" panose="02020603050405020304" pitchFamily="18" charset="0"/>
                <a:cs typeface="Times New Roman" panose="02020603050405020304" pitchFamily="18" charset="0"/>
              </a:rPr>
              <a:t>Dyspnea </a:t>
            </a:r>
          </a:p>
          <a:p>
            <a:r>
              <a:rPr lang="en-US" sz="2800" dirty="0">
                <a:latin typeface="Times New Roman" panose="02020603050405020304" pitchFamily="18" charset="0"/>
                <a:cs typeface="Times New Roman" panose="02020603050405020304" pitchFamily="18" charset="0"/>
              </a:rPr>
              <a:t>Interstitial pneumonia</a:t>
            </a:r>
          </a:p>
          <a:p>
            <a:r>
              <a:rPr lang="en-US" sz="2800" dirty="0">
                <a:latin typeface="Times New Roman" panose="02020603050405020304" pitchFamily="18" charset="0"/>
                <a:cs typeface="Times New Roman" panose="02020603050405020304" pitchFamily="18" charset="0"/>
              </a:rPr>
              <a:t>Gastrointestinal symptoms: may be seen up to 20% of patients such as nausea, vomiting, and/or diarrhea </a:t>
            </a:r>
          </a:p>
          <a:p>
            <a:r>
              <a:rPr lang="en-US" sz="2800" dirty="0">
                <a:latin typeface="Times New Roman" panose="02020603050405020304" pitchFamily="18" charset="0"/>
                <a:cs typeface="Times New Roman" panose="02020603050405020304" pitchFamily="18" charset="0"/>
              </a:rPr>
              <a:t>Other symptoms may include fatigue, headache, myalgia, and arthralgia</a:t>
            </a:r>
            <a:endParaRPr lang="en-IN" sz="2800" dirty="0">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3267392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4536070-2000-6659-009A-3AD218C26264}"/>
              </a:ext>
            </a:extLst>
          </p:cNvPr>
          <p:cNvSpPr>
            <a:spLocks noGrp="1"/>
          </p:cNvSpPr>
          <p:nvPr>
            <p:ph idx="1"/>
          </p:nvPr>
        </p:nvSpPr>
        <p:spPr>
          <a:xfrm>
            <a:off x="838200" y="1123950"/>
            <a:ext cx="10515600" cy="5053013"/>
          </a:xfrm>
        </p:spPr>
        <p:txBody>
          <a:bodyPr/>
          <a:lstStyle/>
          <a:p>
            <a:pPr>
              <a:lnSpc>
                <a:spcPct val="150000"/>
              </a:lnSpc>
            </a:pPr>
            <a:r>
              <a:rPr lang="en-US" sz="2800" b="1" dirty="0">
                <a:latin typeface="Times New Roman" panose="02020603050405020304" pitchFamily="18" charset="0"/>
                <a:cs typeface="Times New Roman" panose="02020603050405020304" pitchFamily="18" charset="0"/>
              </a:rPr>
              <a:t>Source</a:t>
            </a:r>
            <a:r>
              <a:rPr lang="en-US" sz="2800" dirty="0">
                <a:latin typeface="Times New Roman" panose="02020603050405020304" pitchFamily="18" charset="0"/>
                <a:cs typeface="Times New Roman" panose="02020603050405020304" pitchFamily="18" charset="0"/>
              </a:rPr>
              <a:t>: contaminated environments, insects, and animal.</a:t>
            </a:r>
          </a:p>
          <a:p>
            <a:pPr>
              <a:lnSpc>
                <a:spcPct val="150000"/>
              </a:lnSpc>
            </a:pPr>
            <a:r>
              <a:rPr lang="en-US" sz="2800" b="1" dirty="0">
                <a:latin typeface="Times New Roman" panose="02020603050405020304" pitchFamily="18" charset="0"/>
                <a:cs typeface="Times New Roman" panose="02020603050405020304" pitchFamily="18" charset="0"/>
              </a:rPr>
              <a:t>Transmission</a:t>
            </a:r>
            <a:r>
              <a:rPr lang="en-US" sz="2800" dirty="0">
                <a:latin typeface="Times New Roman" panose="02020603050405020304" pitchFamily="18" charset="0"/>
                <a:cs typeface="Times New Roman" panose="02020603050405020304" pitchFamily="18" charset="0"/>
              </a:rPr>
              <a:t>: Human infection is </a:t>
            </a:r>
            <a:r>
              <a:rPr lang="en-US" sz="2800" b="1" dirty="0">
                <a:latin typeface="Times New Roman" panose="02020603050405020304" pitchFamily="18" charset="0"/>
                <a:cs typeface="Times New Roman" panose="02020603050405020304" pitchFamily="18" charset="0"/>
              </a:rPr>
              <a:t>zoonotic, </a:t>
            </a:r>
            <a:r>
              <a:rPr lang="en-US" sz="2800" dirty="0">
                <a:latin typeface="Times New Roman" panose="02020603050405020304" pitchFamily="18" charset="0"/>
                <a:cs typeface="Times New Roman" panose="02020603050405020304" pitchFamily="18" charset="0"/>
              </a:rPr>
              <a:t>results from: </a:t>
            </a:r>
          </a:p>
          <a:p>
            <a:pPr>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Biting or blood-sucking insects ( especially ticks and tabanid flies)</a:t>
            </a:r>
          </a:p>
          <a:p>
            <a:pPr>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 Contact with animals</a:t>
            </a:r>
          </a:p>
          <a:p>
            <a:pPr>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Ingestion of contaminated water or food</a:t>
            </a:r>
          </a:p>
          <a:p>
            <a:pPr>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 Inhalation of infective aerosols</a:t>
            </a:r>
            <a:r>
              <a:rPr lang="en-US" sz="2800" dirty="0"/>
              <a:t>. </a:t>
            </a:r>
            <a:endParaRPr lang="en-IN" sz="2800" dirty="0"/>
          </a:p>
          <a:p>
            <a:endParaRPr lang="gu-IN" dirty="0"/>
          </a:p>
        </p:txBody>
      </p:sp>
    </p:spTree>
    <p:extLst>
      <p:ext uri="{BB962C8B-B14F-4D97-AF65-F5344CB8AC3E}">
        <p14:creationId xmlns:p14="http://schemas.microsoft.com/office/powerpoint/2010/main" xmlns="" val="2553643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B554D7-78F7-4E03-1416-BABCE5027CE1}"/>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CLINICAL MANIFESTATIONS</a:t>
            </a:r>
            <a:endParaRPr lang="gu-IN" dirty="0">
              <a:solidFill>
                <a:srgbClr val="FF0000"/>
              </a:solidFill>
              <a:latin typeface="Times New Roman" panose="02020603050405020304" pitchFamily="18" charset="0"/>
            </a:endParaRPr>
          </a:p>
        </p:txBody>
      </p:sp>
      <p:sp>
        <p:nvSpPr>
          <p:cNvPr id="4" name="Content Placeholder 2">
            <a:extLst>
              <a:ext uri="{FF2B5EF4-FFF2-40B4-BE49-F238E27FC236}">
                <a16:creationId xmlns:a16="http://schemas.microsoft.com/office/drawing/2014/main" xmlns="" id="{ADE469E0-EF00-5B90-35ED-64A4AB1C66D9}"/>
              </a:ext>
            </a:extLst>
          </p:cNvPr>
          <p:cNvSpPr>
            <a:spLocks noGrp="1"/>
          </p:cNvSpPr>
          <p:nvPr>
            <p:ph idx="1"/>
          </p:nvPr>
        </p:nvSpPr>
        <p:spPr>
          <a:xfrm>
            <a:off x="838200" y="1511300"/>
            <a:ext cx="10515600" cy="5118100"/>
          </a:xfrm>
        </p:spPr>
        <p:txBody>
          <a:bodyPr>
            <a:noAutofit/>
          </a:bodyPr>
          <a:lstStyle/>
          <a:p>
            <a:pPr>
              <a:lnSpc>
                <a:spcPct val="150000"/>
              </a:lnSpc>
            </a:pPr>
            <a:r>
              <a:rPr lang="en-US" sz="2400" dirty="0" err="1">
                <a:latin typeface="Times New Roman" panose="02020603050405020304" pitchFamily="18" charset="0"/>
                <a:cs typeface="Times New Roman" panose="02020603050405020304" pitchFamily="18" charset="0"/>
              </a:rPr>
              <a:t>Ulceroglandular</a:t>
            </a:r>
            <a:r>
              <a:rPr lang="en-US" sz="2400" dirty="0">
                <a:latin typeface="Times New Roman" panose="02020603050405020304" pitchFamily="18" charset="0"/>
                <a:cs typeface="Times New Roman" panose="02020603050405020304" pitchFamily="18" charset="0"/>
              </a:rPr>
              <a:t> tularemia</a:t>
            </a:r>
          </a:p>
          <a:p>
            <a:pPr>
              <a:lnSpc>
                <a:spcPct val="150000"/>
              </a:lnSpc>
            </a:pPr>
            <a:r>
              <a:rPr lang="en-US" sz="2400" dirty="0">
                <a:latin typeface="Times New Roman" panose="02020603050405020304" pitchFamily="18" charset="0"/>
                <a:cs typeface="Times New Roman" panose="02020603050405020304" pitchFamily="18" charset="0"/>
              </a:rPr>
              <a:t>Pulmonary tularemia: result from aerosol inhalation (laboratory workers) or can spread to the lungs following bacteremia. Patients present with </a:t>
            </a:r>
            <a:r>
              <a:rPr lang="en-US" sz="2400" b="1" i="1" dirty="0">
                <a:latin typeface="Times New Roman" panose="02020603050405020304" pitchFamily="18" charset="0"/>
                <a:cs typeface="Times New Roman" panose="02020603050405020304" pitchFamily="18" charset="0"/>
              </a:rPr>
              <a:t>Atypical pneumonia </a:t>
            </a:r>
            <a:endParaRPr lang="en-US" sz="2400" b="1" i="1" dirty="0">
              <a:highlight>
                <a:srgbClr val="FFFF00"/>
              </a:highlight>
              <a:latin typeface="Times New Roman" panose="02020603050405020304" pitchFamily="18" charset="0"/>
              <a:cs typeface="Times New Roman" panose="02020603050405020304" pitchFamily="18" charset="0"/>
            </a:endParaRPr>
          </a:p>
          <a:p>
            <a:pPr>
              <a:lnSpc>
                <a:spcPct val="150000"/>
              </a:lnSpc>
            </a:pPr>
            <a:r>
              <a:rPr lang="en-US" sz="2400" dirty="0">
                <a:latin typeface="Times New Roman" panose="02020603050405020304" pitchFamily="18" charset="0"/>
                <a:cs typeface="Times New Roman" panose="02020603050405020304" pitchFamily="18" charset="0"/>
              </a:rPr>
              <a:t>Oropharyngeal tularemia-Lemming fever</a:t>
            </a:r>
          </a:p>
          <a:p>
            <a:pPr>
              <a:lnSpc>
                <a:spcPct val="150000"/>
              </a:lnSpc>
            </a:pPr>
            <a:r>
              <a:rPr lang="en-US" sz="2400" dirty="0" err="1">
                <a:latin typeface="Times New Roman" panose="02020603050405020304" pitchFamily="18" charset="0"/>
                <a:cs typeface="Times New Roman" panose="02020603050405020304" pitchFamily="18" charset="0"/>
              </a:rPr>
              <a:t>Oculoglandular</a:t>
            </a:r>
            <a:r>
              <a:rPr lang="en-US" sz="2400" dirty="0">
                <a:latin typeface="Times New Roman" panose="02020603050405020304" pitchFamily="18" charset="0"/>
                <a:cs typeface="Times New Roman" panose="02020603050405020304" pitchFamily="18" charset="0"/>
              </a:rPr>
              <a:t> tularemia</a:t>
            </a:r>
          </a:p>
          <a:p>
            <a:pPr>
              <a:lnSpc>
                <a:spcPct val="150000"/>
              </a:lnSpc>
            </a:pPr>
            <a:r>
              <a:rPr lang="en-US" sz="2400" dirty="0">
                <a:latin typeface="Times New Roman" panose="02020603050405020304" pitchFamily="18" charset="0"/>
                <a:cs typeface="Times New Roman" panose="02020603050405020304" pitchFamily="18" charset="0"/>
              </a:rPr>
              <a:t>Typhoid-like illness </a:t>
            </a:r>
          </a:p>
          <a:p>
            <a:pPr>
              <a:lnSpc>
                <a:spcPct val="150000"/>
              </a:lnSpc>
            </a:pPr>
            <a:r>
              <a:rPr lang="en-US" sz="2400" b="1" dirty="0">
                <a:latin typeface="Times New Roman" panose="02020603050405020304" pitchFamily="18" charset="0"/>
                <a:cs typeface="Times New Roman" panose="02020603050405020304" pitchFamily="18" charset="0"/>
              </a:rPr>
              <a:t>Agent of bioterrorism: category A</a:t>
            </a:r>
            <a:endParaRPr lang="en-I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28506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FE617F-FEB2-6153-E5F6-EBDA8C8BB181}"/>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LAB DIAGNOSIS</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25DB9BDC-AB57-8A73-C40F-6A1A51669485}"/>
              </a:ext>
            </a:extLst>
          </p:cNvPr>
          <p:cNvSpPr>
            <a:spLocks noGrp="1"/>
          </p:cNvSpPr>
          <p:nvPr>
            <p:ph idx="1"/>
          </p:nvPr>
        </p:nvSpPr>
        <p:spPr>
          <a:xfrm>
            <a:off x="838200" y="1362075"/>
            <a:ext cx="6943725" cy="4814888"/>
          </a:xfrm>
        </p:spPr>
        <p:txBody>
          <a:bodyPr>
            <a:normAutofit lnSpcReduction="10000"/>
          </a:bodyPr>
          <a:lstStyle/>
          <a:p>
            <a:endParaRPr lang="en-US" sz="28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Specimen</a:t>
            </a:r>
            <a:r>
              <a:rPr lang="en-US" sz="2400" dirty="0">
                <a:latin typeface="Times New Roman" panose="02020603050405020304" pitchFamily="18" charset="0"/>
                <a:cs typeface="Times New Roman" panose="02020603050405020304" pitchFamily="18" charset="0"/>
              </a:rPr>
              <a:t>: sputum and blood are inoculated onto the media and incubated at 37°C for 2-4 days aerobically.</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It is weakly catalase positive, oxidase negative and H2S positive </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It produces acid but not gas from glucose, maltose and mannose</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Gram Staining </a:t>
            </a:r>
            <a:r>
              <a:rPr lang="en-US" sz="2400" dirty="0">
                <a:latin typeface="Times New Roman" panose="02020603050405020304" pitchFamily="18" charset="0"/>
                <a:cs typeface="Times New Roman" panose="02020603050405020304" pitchFamily="18" charset="0"/>
              </a:rPr>
              <a:t>:small gram-negative coccobacillus</a:t>
            </a:r>
          </a:p>
          <a:p>
            <a:endParaRPr lang="gu-IN" dirty="0"/>
          </a:p>
        </p:txBody>
      </p:sp>
      <p:pic>
        <p:nvPicPr>
          <p:cNvPr id="4" name="Picture 3">
            <a:extLst>
              <a:ext uri="{FF2B5EF4-FFF2-40B4-BE49-F238E27FC236}">
                <a16:creationId xmlns:a16="http://schemas.microsoft.com/office/drawing/2014/main" xmlns="" id="{2E0035D3-6432-F0AA-464B-0406E8F08FF5}"/>
              </a:ext>
            </a:extLst>
          </p:cNvPr>
          <p:cNvPicPr>
            <a:picLocks noChangeAspect="1"/>
          </p:cNvPicPr>
          <p:nvPr/>
        </p:nvPicPr>
        <p:blipFill rotWithShape="1">
          <a:blip r:embed="rId2"/>
          <a:srcRect l="42110" t="26389" r="27227" b="25115"/>
          <a:stretch/>
        </p:blipFill>
        <p:spPr>
          <a:xfrm>
            <a:off x="8448675" y="1690688"/>
            <a:ext cx="3438525" cy="4219769"/>
          </a:xfrm>
          <a:prstGeom prst="rect">
            <a:avLst/>
          </a:prstGeom>
        </p:spPr>
      </p:pic>
    </p:spTree>
    <p:extLst>
      <p:ext uri="{BB962C8B-B14F-4D97-AF65-F5344CB8AC3E}">
        <p14:creationId xmlns:p14="http://schemas.microsoft.com/office/powerpoint/2010/main" xmlns="" val="1951667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868EEE9-5746-FE6E-6E10-0C441ECEA7FF}"/>
              </a:ext>
            </a:extLst>
          </p:cNvPr>
          <p:cNvSpPr>
            <a:spLocks noGrp="1"/>
          </p:cNvSpPr>
          <p:nvPr>
            <p:ph idx="1"/>
          </p:nvPr>
        </p:nvSpPr>
        <p:spPr>
          <a:xfrm>
            <a:off x="838200" y="1009650"/>
            <a:ext cx="5572125" cy="5167313"/>
          </a:xfrm>
        </p:spPr>
        <p:txBody>
          <a:bodyPr/>
          <a:lstStyle/>
          <a:p>
            <a:pPr>
              <a:lnSpc>
                <a:spcPct val="150000"/>
              </a:lnSpc>
            </a:pPr>
            <a:r>
              <a:rPr lang="en-US" sz="2800" b="1" dirty="0">
                <a:latin typeface="Times New Roman" panose="02020603050405020304" pitchFamily="18" charset="0"/>
                <a:cs typeface="Times New Roman" panose="02020603050405020304" pitchFamily="18" charset="0"/>
              </a:rPr>
              <a:t>Culture: </a:t>
            </a:r>
          </a:p>
          <a:p>
            <a:pPr>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Blood cysteine glucose agar </a:t>
            </a:r>
          </a:p>
          <a:p>
            <a:pPr>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Cysteine heart agar supplemented with 9% heated sheep blood</a:t>
            </a:r>
          </a:p>
          <a:p>
            <a:pPr>
              <a:lnSpc>
                <a:spcPct val="150000"/>
              </a:lnSpc>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Colonies are blue-gray, round, smooth, and slightly mucoid with small zone of a.-hemolysis </a:t>
            </a:r>
          </a:p>
          <a:p>
            <a:endParaRPr lang="gu-IN" dirty="0"/>
          </a:p>
        </p:txBody>
      </p:sp>
      <p:pic>
        <p:nvPicPr>
          <p:cNvPr id="4" name="Picture 3">
            <a:extLst>
              <a:ext uri="{FF2B5EF4-FFF2-40B4-BE49-F238E27FC236}">
                <a16:creationId xmlns:a16="http://schemas.microsoft.com/office/drawing/2014/main" xmlns="" id="{984D8FAE-678F-21EA-F162-17C68B118FCF}"/>
              </a:ext>
            </a:extLst>
          </p:cNvPr>
          <p:cNvPicPr>
            <a:picLocks noChangeAspect="1"/>
          </p:cNvPicPr>
          <p:nvPr/>
        </p:nvPicPr>
        <p:blipFill rotWithShape="1">
          <a:blip r:embed="rId2"/>
          <a:srcRect l="12661" t="19641" r="32016" b="11565"/>
          <a:stretch/>
        </p:blipFill>
        <p:spPr>
          <a:xfrm>
            <a:off x="6399877" y="918766"/>
            <a:ext cx="5329085" cy="5167312"/>
          </a:xfrm>
          <a:prstGeom prst="rect">
            <a:avLst/>
          </a:prstGeom>
        </p:spPr>
      </p:pic>
    </p:spTree>
    <p:extLst>
      <p:ext uri="{BB962C8B-B14F-4D97-AF65-F5344CB8AC3E}">
        <p14:creationId xmlns:p14="http://schemas.microsoft.com/office/powerpoint/2010/main" xmlns="" val="3372811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584E293-5645-4669-53E6-F4FD021E2FCB}"/>
              </a:ext>
            </a:extLst>
          </p:cNvPr>
          <p:cNvSpPr>
            <a:spLocks noGrp="1"/>
          </p:cNvSpPr>
          <p:nvPr>
            <p:ph idx="1"/>
          </p:nvPr>
        </p:nvSpPr>
        <p:spPr>
          <a:xfrm>
            <a:off x="838200" y="733425"/>
            <a:ext cx="10515600" cy="5443538"/>
          </a:xfrm>
        </p:spPr>
        <p:txBody>
          <a:bodyPr>
            <a:normAutofit/>
          </a:bodyPr>
          <a:lstStyle/>
          <a:p>
            <a:r>
              <a:rPr lang="en-IN" sz="2800" dirty="0">
                <a:latin typeface="Times New Roman" panose="02020603050405020304" pitchFamily="18" charset="0"/>
                <a:cs typeface="Times New Roman" panose="02020603050405020304" pitchFamily="18" charset="0"/>
              </a:rPr>
              <a:t>Direct fluorescent antibody.</a:t>
            </a:r>
          </a:p>
          <a:p>
            <a:endParaRPr lang="en-I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Antibody detection </a:t>
            </a:r>
          </a:p>
          <a:p>
            <a:pPr>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Agglutination tests  </a:t>
            </a:r>
          </a:p>
          <a:p>
            <a:pPr>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ELISA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PCR assay: FT-1 targeting Tul4 (lipoprotein gene).</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Safety precautions such as biosafety level III </a:t>
            </a:r>
            <a:endParaRPr lang="en-IN" sz="2800" dirty="0">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1293264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8260B7E-6512-E51F-5A30-E4C40EBAE2FF}"/>
              </a:ext>
            </a:extLst>
          </p:cNvPr>
          <p:cNvSpPr>
            <a:spLocks noGrp="1"/>
          </p:cNvSpPr>
          <p:nvPr>
            <p:ph type="ctrTitle"/>
          </p:nvPr>
        </p:nvSpPr>
        <p:spPr/>
        <p:txBody>
          <a:bodyPr/>
          <a:lstStyle/>
          <a:p>
            <a:r>
              <a:rPr lang="en-US" b="1" i="1" dirty="0">
                <a:solidFill>
                  <a:srgbClr val="FF0000"/>
                </a:solidFill>
                <a:latin typeface="Times New Roman" panose="02020603050405020304" pitchFamily="18" charset="0"/>
                <a:cs typeface="Times New Roman" panose="02020603050405020304" pitchFamily="18" charset="0"/>
              </a:rPr>
              <a:t>Coxiella </a:t>
            </a:r>
            <a:r>
              <a:rPr lang="en-US" b="1" i="1" dirty="0" err="1">
                <a:solidFill>
                  <a:srgbClr val="FF0000"/>
                </a:solidFill>
                <a:latin typeface="Times New Roman" panose="02020603050405020304" pitchFamily="18" charset="0"/>
                <a:cs typeface="Times New Roman" panose="02020603050405020304" pitchFamily="18" charset="0"/>
              </a:rPr>
              <a:t>burnetii</a:t>
            </a:r>
            <a:endParaRPr lang="gu-IN" i="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4189825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268F57D-F1F7-13BD-73B2-F8D921589CA9}"/>
              </a:ext>
            </a:extLst>
          </p:cNvPr>
          <p:cNvSpPr>
            <a:spLocks noGrp="1"/>
          </p:cNvSpPr>
          <p:nvPr>
            <p:ph idx="1"/>
          </p:nvPr>
        </p:nvSpPr>
        <p:spPr>
          <a:xfrm>
            <a:off x="838200" y="1095375"/>
            <a:ext cx="10515600" cy="5081588"/>
          </a:xfrm>
        </p:spPr>
        <p:txBody>
          <a:bodyPr/>
          <a:lstStyle/>
          <a:p>
            <a:r>
              <a:rPr lang="en-US" sz="2800" dirty="0">
                <a:latin typeface="Times New Roman" panose="02020603050405020304" pitchFamily="18" charset="0"/>
                <a:cs typeface="Times New Roman" panose="02020603050405020304" pitchFamily="18" charset="0"/>
              </a:rPr>
              <a:t>Obligate intracellular organism that causes Q fever</a:t>
            </a:r>
          </a:p>
          <a:p>
            <a:endParaRPr lang="en-US" sz="2800" dirty="0">
              <a:latin typeface="Times New Roman" panose="02020603050405020304" pitchFamily="18" charset="0"/>
              <a:cs typeface="Times New Roman" panose="02020603050405020304" pitchFamily="18" charset="0"/>
            </a:endParaRPr>
          </a:p>
          <a:p>
            <a:pPr marL="0" indent="0">
              <a:buNone/>
            </a:pPr>
            <a:r>
              <a:rPr lang="en-US" sz="2800" b="1" dirty="0">
                <a:latin typeface="Times New Roman" panose="02020603050405020304" pitchFamily="18" charset="0"/>
                <a:cs typeface="Times New Roman" panose="02020603050405020304" pitchFamily="18" charset="0"/>
              </a:rPr>
              <a:t>  </a:t>
            </a:r>
            <a:r>
              <a:rPr lang="en-US" sz="3200" b="1" dirty="0">
                <a:solidFill>
                  <a:schemeClr val="accent1">
                    <a:lumMod val="75000"/>
                  </a:schemeClr>
                </a:solidFill>
                <a:latin typeface="Times New Roman" panose="02020603050405020304" pitchFamily="18" charset="0"/>
                <a:cs typeface="Times New Roman" panose="02020603050405020304" pitchFamily="18" charset="0"/>
              </a:rPr>
              <a:t>History </a:t>
            </a:r>
          </a:p>
          <a:p>
            <a:r>
              <a:rPr lang="en-US" sz="2800" dirty="0">
                <a:latin typeface="Times New Roman" panose="02020603050405020304" pitchFamily="18" charset="0"/>
                <a:cs typeface="Times New Roman" panose="02020603050405020304" pitchFamily="18" charset="0"/>
              </a:rPr>
              <a:t>Causative agent was unknown, hence was referred to as 'Query' or Q fever by Edward Derrick.</a:t>
            </a:r>
          </a:p>
          <a:p>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Coxiella </a:t>
            </a:r>
            <a:r>
              <a:rPr lang="en-US" sz="2800" i="1" dirty="0" err="1">
                <a:latin typeface="Times New Roman" panose="02020603050405020304" pitchFamily="18" charset="0"/>
                <a:cs typeface="Times New Roman" panose="02020603050405020304" pitchFamily="18" charset="0"/>
              </a:rPr>
              <a:t>burnetii</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(formerly named as Rickettsia </a:t>
            </a:r>
            <a:r>
              <a:rPr lang="en-US" sz="2800" dirty="0" err="1">
                <a:latin typeface="Times New Roman" panose="02020603050405020304" pitchFamily="18" charset="0"/>
                <a:cs typeface="Times New Roman" panose="02020603050405020304" pitchFamily="18" charset="0"/>
              </a:rPr>
              <a:t>diaporica</a:t>
            </a:r>
            <a:r>
              <a:rPr lang="en-US" sz="2800" dirty="0">
                <a:latin typeface="Times New Roman" panose="02020603050405020304" pitchFamily="18" charset="0"/>
                <a:cs typeface="Times New Roman" panose="02020603050405020304" pitchFamily="18" charset="0"/>
              </a:rPr>
              <a:t>) as named after the two scientists Cox and Burnet.</a:t>
            </a:r>
            <a:endParaRPr lang="en-IN" sz="2800" b="1" dirty="0">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3135734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2E4DBC-D72D-2C3E-8512-9E050EEEE99E}"/>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MODE OF TRANSMISSION</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D88CB348-FB35-2B60-642D-DE8F2AED8628}"/>
              </a:ext>
            </a:extLst>
          </p:cNvPr>
          <p:cNvSpPr>
            <a:spLocks noGrp="1"/>
          </p:cNvSpPr>
          <p:nvPr>
            <p:ph idx="1"/>
          </p:nvPr>
        </p:nvSpPr>
        <p:spPr/>
        <p:txBody>
          <a:bodyPr/>
          <a:lstStyle/>
          <a:p>
            <a:r>
              <a:rPr lang="en-US" sz="2800" dirty="0">
                <a:latin typeface="Times New Roman" panose="02020603050405020304" pitchFamily="18" charset="0"/>
                <a:cs typeface="Times New Roman" panose="02020603050405020304" pitchFamily="18" charset="0"/>
              </a:rPr>
              <a:t>Inhalation of infected dust from soil, previously contaminated by urine and feces of diseased animals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By ingestion of contaminated milk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Rarely, transplacental, blood transfusion or through skin abrasions/mucosa.</a:t>
            </a:r>
            <a:endParaRPr lang="en-IN" sz="2800" dirty="0">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3351889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09D5DA-B7B4-6B32-AA08-2C2612BC0866}"/>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CLINICAL MANIFESTATION</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A3644979-9070-DE07-EC03-49C3F7832A0A}"/>
              </a:ext>
            </a:extLst>
          </p:cNvPr>
          <p:cNvSpPr>
            <a:spLocks noGrp="1"/>
          </p:cNvSpPr>
          <p:nvPr>
            <p:ph idx="1"/>
          </p:nvPr>
        </p:nvSpPr>
        <p:spPr>
          <a:xfrm>
            <a:off x="838200" y="1825625"/>
            <a:ext cx="10515600" cy="4667250"/>
          </a:xfrm>
        </p:spPr>
        <p:txBody>
          <a:bodyPr>
            <a:normAutofit lnSpcReduction="10000"/>
          </a:bodyPr>
          <a:lstStyle/>
          <a:p>
            <a:r>
              <a:rPr lang="en-US" sz="2800" dirty="0">
                <a:latin typeface="Times New Roman" panose="02020603050405020304" pitchFamily="18" charset="0"/>
                <a:cs typeface="Times New Roman" panose="02020603050405020304" pitchFamily="18" charset="0"/>
              </a:rPr>
              <a:t>Acute Q fever: After an incubation period of 3-30 days, patients present with hepatitis, </a:t>
            </a:r>
            <a:r>
              <a:rPr lang="en-US" sz="2800" b="1" dirty="0">
                <a:latin typeface="Times New Roman" panose="02020603050405020304" pitchFamily="18" charset="0"/>
                <a:cs typeface="Times New Roman" panose="02020603050405020304" pitchFamily="18" charset="0"/>
              </a:rPr>
              <a:t>interstitial pneumonia</a:t>
            </a:r>
            <a:r>
              <a:rPr lang="en-US" sz="2800" dirty="0">
                <a:latin typeface="Times New Roman" panose="02020603050405020304" pitchFamily="18" charset="0"/>
                <a:cs typeface="Times New Roman" panose="02020603050405020304" pitchFamily="18" charset="0"/>
              </a:rPr>
              <a:t>, fever, CNS involvement and pericarditis or myocarditis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Post Q fever fatigue syndrome: Profound myalgia, headache, sweating, arthralgia, myalgia.</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Latency: 2-3 years</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Chronic Q fever : endocarditis</a:t>
            </a:r>
            <a:endParaRPr lang="en-IN" sz="2800" dirty="0">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3271949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AEE6F9-73CB-51FD-2DCF-1747F15A8C5B}"/>
              </a:ext>
            </a:extLst>
          </p:cNvPr>
          <p:cNvSpPr>
            <a:spLocks noGrp="1"/>
          </p:cNvSpPr>
          <p:nvPr>
            <p:ph type="title"/>
          </p:nvPr>
        </p:nvSpPr>
        <p:spPr>
          <a:xfrm>
            <a:off x="400050" y="150812"/>
            <a:ext cx="10515600" cy="1325563"/>
          </a:xfrm>
        </p:spPr>
        <p:txBody>
          <a:bodyPr/>
          <a:lstStyle/>
          <a:p>
            <a:r>
              <a:rPr lang="en-US" dirty="0">
                <a:solidFill>
                  <a:srgbClr val="FF0000"/>
                </a:solidFill>
                <a:latin typeface="Times New Roman" panose="02020603050405020304" pitchFamily="18" charset="0"/>
                <a:cs typeface="Times New Roman" panose="02020603050405020304" pitchFamily="18" charset="0"/>
              </a:rPr>
              <a:t>LAB DIAGNOSIS</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738F3B63-4497-E17C-E173-E9C30911227C}"/>
              </a:ext>
            </a:extLst>
          </p:cNvPr>
          <p:cNvSpPr>
            <a:spLocks noGrp="1"/>
          </p:cNvSpPr>
          <p:nvPr>
            <p:ph idx="1"/>
          </p:nvPr>
        </p:nvSpPr>
        <p:spPr>
          <a:xfrm>
            <a:off x="552450" y="1476375"/>
            <a:ext cx="10801350" cy="5200650"/>
          </a:xfrm>
        </p:spPr>
        <p:txBody>
          <a:bodyPr>
            <a:normAutofit fontScale="92500" lnSpcReduction="20000"/>
          </a:bodyPr>
          <a:lstStyle/>
          <a:p>
            <a:pPr>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Gram Stain</a:t>
            </a:r>
            <a:r>
              <a:rPr lang="en-US" dirty="0">
                <a:latin typeface="Times New Roman" panose="02020603050405020304" pitchFamily="18" charset="0"/>
                <a:cs typeface="Times New Roman" panose="02020603050405020304" pitchFamily="18" charset="0"/>
              </a:rPr>
              <a:t>: pleomorphic gram-negative coccobacillus.</a:t>
            </a:r>
          </a:p>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Does not grow on routine media</a:t>
            </a:r>
          </a:p>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Processing -</a:t>
            </a:r>
            <a:r>
              <a:rPr lang="en-US" b="1" dirty="0">
                <a:latin typeface="Times New Roman" panose="02020603050405020304" pitchFamily="18" charset="0"/>
                <a:cs typeface="Times New Roman" panose="02020603050405020304" pitchFamily="18" charset="0"/>
              </a:rPr>
              <a:t>Biosafety level 3 laboratory. </a:t>
            </a:r>
          </a:p>
          <a:p>
            <a:pPr>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Isolation</a:t>
            </a:r>
            <a:r>
              <a:rPr lang="en-US" dirty="0">
                <a:latin typeface="Times New Roman" panose="02020603050405020304" pitchFamily="18" charset="0"/>
                <a:cs typeface="Times New Roman" panose="02020603050405020304" pitchFamily="18" charset="0"/>
              </a:rPr>
              <a:t>: cell cultures (monkey kidney cells, Vero cells) or by shell vial cell culture using human embryonic lung fibroblasts cell line, or yolk sacs (egg) or animals such as hamsters, mice or guinea pigs </a:t>
            </a:r>
          </a:p>
          <a:p>
            <a:pPr>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Antibody detection</a:t>
            </a:r>
            <a:r>
              <a:rPr lang="en-US" dirty="0">
                <a:latin typeface="Times New Roman" panose="02020603050405020304" pitchFamily="18" charset="0"/>
                <a:cs typeface="Times New Roman" panose="02020603050405020304" pitchFamily="18" charset="0"/>
              </a:rPr>
              <a:t>:</a:t>
            </a:r>
          </a:p>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Indirect immunofluorescence assay</a:t>
            </a:r>
            <a:r>
              <a:rPr lang="en-US" dirty="0">
                <a:latin typeface="Times New Roman" panose="02020603050405020304" pitchFamily="18" charset="0"/>
                <a:cs typeface="Times New Roman" panose="02020603050405020304" pitchFamily="18" charset="0"/>
              </a:rPr>
              <a:t> (IFA)- method of choice </a:t>
            </a:r>
          </a:p>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IgM (7-10 days) of infection followed by IgG(after 14-20 days)</a:t>
            </a:r>
          </a:p>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Chronic infections, the IgG antibodies to phase I antigens are elevated (&gt;1:6400 titer)</a:t>
            </a:r>
          </a:p>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Acute Q fever, rise of antibodies to phase II antigens (IgG ≥1:200 and IgM ≥ 1:50). </a:t>
            </a:r>
          </a:p>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Complement fixation test </a:t>
            </a:r>
            <a:r>
              <a:rPr lang="en-US" dirty="0">
                <a:latin typeface="Times New Roman" panose="02020603050405020304" pitchFamily="18" charset="0"/>
                <a:cs typeface="Times New Roman" panose="02020603050405020304" pitchFamily="18" charset="0"/>
              </a:rPr>
              <a:t>IgG antibodies to phase II antigens</a:t>
            </a:r>
          </a:p>
          <a:p>
            <a:endParaRPr lang="gu-IN" dirty="0"/>
          </a:p>
        </p:txBody>
      </p:sp>
    </p:spTree>
    <p:extLst>
      <p:ext uri="{BB962C8B-B14F-4D97-AF65-F5344CB8AC3E}">
        <p14:creationId xmlns:p14="http://schemas.microsoft.com/office/powerpoint/2010/main" xmlns="" val="253361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xmlns="" id="{FF8E37B7-9C3C-11FD-1F95-6D97F592C7B3}"/>
              </a:ext>
            </a:extLst>
          </p:cNvPr>
          <p:cNvPicPr>
            <a:picLocks noGrp="1" noChangeAspect="1"/>
          </p:cNvPicPr>
          <p:nvPr/>
        </p:nvPicPr>
        <p:blipFill rotWithShape="1">
          <a:blip r:embed="rId2"/>
          <a:srcRect l="44807" t="24303" r="37303" b="42422"/>
          <a:stretch/>
        </p:blipFill>
        <p:spPr>
          <a:xfrm>
            <a:off x="1270512" y="627962"/>
            <a:ext cx="3758688" cy="4810813"/>
          </a:xfrm>
          <a:prstGeom prst="rect">
            <a:avLst/>
          </a:prstGeom>
        </p:spPr>
      </p:pic>
      <p:pic>
        <p:nvPicPr>
          <p:cNvPr id="6" name="Picture 5">
            <a:extLst>
              <a:ext uri="{FF2B5EF4-FFF2-40B4-BE49-F238E27FC236}">
                <a16:creationId xmlns:a16="http://schemas.microsoft.com/office/drawing/2014/main" xmlns="" id="{1EAB96B8-260C-F6CC-FFBA-6684C1862996}"/>
              </a:ext>
            </a:extLst>
          </p:cNvPr>
          <p:cNvPicPr>
            <a:picLocks noChangeAspect="1"/>
          </p:cNvPicPr>
          <p:nvPr/>
        </p:nvPicPr>
        <p:blipFill rotWithShape="1">
          <a:blip r:embed="rId3"/>
          <a:srcRect l="62517" t="34411" r="29677" b="55448"/>
          <a:stretch/>
        </p:blipFill>
        <p:spPr>
          <a:xfrm>
            <a:off x="6181784" y="926025"/>
            <a:ext cx="4739704" cy="3655500"/>
          </a:xfrm>
          <a:prstGeom prst="rect">
            <a:avLst/>
          </a:prstGeom>
        </p:spPr>
      </p:pic>
      <p:sp>
        <p:nvSpPr>
          <p:cNvPr id="7" name="TextBox 6">
            <a:extLst>
              <a:ext uri="{FF2B5EF4-FFF2-40B4-BE49-F238E27FC236}">
                <a16:creationId xmlns:a16="http://schemas.microsoft.com/office/drawing/2014/main" xmlns="" id="{B605D08A-67EC-1954-D376-23E59EFA4379}"/>
              </a:ext>
            </a:extLst>
          </p:cNvPr>
          <p:cNvSpPr txBox="1"/>
          <p:nvPr/>
        </p:nvSpPr>
        <p:spPr>
          <a:xfrm>
            <a:off x="1704975" y="5720748"/>
            <a:ext cx="3171825" cy="584775"/>
          </a:xfrm>
          <a:prstGeom prst="rect">
            <a:avLst/>
          </a:prstGeom>
          <a:noFill/>
        </p:spPr>
        <p:txBody>
          <a:bodyPr wrap="square" rtlCol="0">
            <a:spAutoFit/>
          </a:bodyPr>
          <a:lstStyle/>
          <a:p>
            <a:r>
              <a:rPr lang="en-IN" sz="3200" dirty="0">
                <a:latin typeface="Times New Roman" panose="02020603050405020304" pitchFamily="18" charset="0"/>
                <a:cs typeface="Times New Roman" panose="02020603050405020304" pitchFamily="18" charset="0"/>
              </a:rPr>
              <a:t>CHEST X-RAY</a:t>
            </a:r>
            <a:endParaRPr lang="gu-IN" sz="3200" dirty="0">
              <a:latin typeface="Times New Roman" panose="02020603050405020304" pitchFamily="18" charset="0"/>
            </a:endParaRPr>
          </a:p>
        </p:txBody>
      </p:sp>
      <p:sp>
        <p:nvSpPr>
          <p:cNvPr id="8" name="TextBox 7">
            <a:extLst>
              <a:ext uri="{FF2B5EF4-FFF2-40B4-BE49-F238E27FC236}">
                <a16:creationId xmlns:a16="http://schemas.microsoft.com/office/drawing/2014/main" xmlns="" id="{E53253F8-2B4A-9535-4330-5DE2CCA8FC94}"/>
              </a:ext>
            </a:extLst>
          </p:cNvPr>
          <p:cNvSpPr txBox="1"/>
          <p:nvPr/>
        </p:nvSpPr>
        <p:spPr>
          <a:xfrm>
            <a:off x="8039101" y="4792444"/>
            <a:ext cx="1524000" cy="646331"/>
          </a:xfrm>
          <a:prstGeom prst="rect">
            <a:avLst/>
          </a:prstGeom>
          <a:noFill/>
        </p:spPr>
        <p:txBody>
          <a:bodyPr wrap="square" rtlCol="0">
            <a:spAutoFit/>
          </a:bodyPr>
          <a:lstStyle/>
          <a:p>
            <a:r>
              <a:rPr lang="en-IN" sz="3600" dirty="0">
                <a:latin typeface="Times New Roman" panose="02020603050405020304" pitchFamily="18" charset="0"/>
                <a:cs typeface="Times New Roman" panose="02020603050405020304" pitchFamily="18" charset="0"/>
              </a:rPr>
              <a:t>HRCT</a:t>
            </a:r>
            <a:endParaRPr lang="gu-IN" sz="3600" dirty="0">
              <a:latin typeface="Times New Roman" panose="02020603050405020304" pitchFamily="18" charset="0"/>
            </a:endParaRPr>
          </a:p>
        </p:txBody>
      </p:sp>
    </p:spTree>
    <p:extLst>
      <p:ext uri="{BB962C8B-B14F-4D97-AF65-F5344CB8AC3E}">
        <p14:creationId xmlns:p14="http://schemas.microsoft.com/office/powerpoint/2010/main" xmlns="" val="3576005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3B29CDD-C8C3-6D40-5A23-1217700D1084}"/>
              </a:ext>
            </a:extLst>
          </p:cNvPr>
          <p:cNvSpPr>
            <a:spLocks noGrp="1"/>
          </p:cNvSpPr>
          <p:nvPr>
            <p:ph idx="1"/>
          </p:nvPr>
        </p:nvSpPr>
        <p:spPr>
          <a:xfrm>
            <a:off x="838200" y="733425"/>
            <a:ext cx="10515600" cy="5443538"/>
          </a:xfrm>
        </p:spPr>
        <p:txBody>
          <a:bodyPr/>
          <a:lstStyle/>
          <a:p>
            <a:pPr>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Molecular methods  </a:t>
            </a:r>
          </a:p>
          <a:p>
            <a:pPr>
              <a:buFont typeface="Wingdings" panose="05000000000000000000" pitchFamily="2" charset="2"/>
              <a:buChar char="q"/>
            </a:pPr>
            <a:r>
              <a:rPr lang="en-US" dirty="0" err="1">
                <a:latin typeface="Times New Roman" panose="02020603050405020304" pitchFamily="18" charset="0"/>
                <a:cs typeface="Times New Roman" panose="02020603050405020304" pitchFamily="18" charset="0"/>
              </a:rPr>
              <a:t>QpHl</a:t>
            </a:r>
            <a:r>
              <a:rPr lang="en-US" dirty="0">
                <a:latin typeface="Times New Roman" panose="02020603050405020304" pitchFamily="18" charset="0"/>
                <a:cs typeface="Times New Roman" panose="02020603050405020304" pitchFamily="18" charset="0"/>
              </a:rPr>
              <a:t> plasmids are found in acute Q fever isolates.</a:t>
            </a:r>
          </a:p>
          <a:p>
            <a:pPr>
              <a:buFont typeface="Wingdings" panose="05000000000000000000" pitchFamily="2" charset="2"/>
              <a:buChar char="q"/>
            </a:pPr>
            <a:r>
              <a:rPr lang="en-US" dirty="0" err="1">
                <a:latin typeface="Times New Roman" panose="02020603050405020304" pitchFamily="18" charset="0"/>
                <a:cs typeface="Times New Roman" panose="02020603050405020304" pitchFamily="18" charset="0"/>
              </a:rPr>
              <a:t>QpRS</a:t>
            </a:r>
            <a:r>
              <a:rPr lang="en-US" dirty="0">
                <a:latin typeface="Times New Roman" panose="02020603050405020304" pitchFamily="18" charset="0"/>
                <a:cs typeface="Times New Roman" panose="02020603050405020304" pitchFamily="18" charset="0"/>
              </a:rPr>
              <a:t> plasmids are found on the strains isolated from endocarditis patients.</a:t>
            </a:r>
          </a:p>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Other genes targeted are 16S rRNA, 23S rRNA, superoxide dismutase and </a:t>
            </a:r>
            <a:r>
              <a:rPr lang="en-US" dirty="0" err="1">
                <a:latin typeface="Times New Roman" panose="02020603050405020304" pitchFamily="18" charset="0"/>
                <a:cs typeface="Times New Roman" panose="02020603050405020304" pitchFamily="18" charset="0"/>
              </a:rPr>
              <a:t>htpAB</a:t>
            </a:r>
            <a:r>
              <a:rPr lang="en-US" dirty="0">
                <a:latin typeface="Times New Roman" panose="02020603050405020304" pitchFamily="18" charset="0"/>
                <a:cs typeface="Times New Roman" panose="02020603050405020304" pitchFamily="18" charset="0"/>
              </a:rPr>
              <a:t> genes. </a:t>
            </a:r>
            <a:endParaRPr lang="en-IN" dirty="0">
              <a:latin typeface="Times New Roman" panose="02020603050405020304" pitchFamily="18" charset="0"/>
              <a:cs typeface="Times New Roman" panose="02020603050405020304" pitchFamily="18" charset="0"/>
            </a:endParaRPr>
          </a:p>
          <a:p>
            <a:endParaRPr lang="gu-IN" dirty="0"/>
          </a:p>
        </p:txBody>
      </p:sp>
    </p:spTree>
    <p:extLst>
      <p:ext uri="{BB962C8B-B14F-4D97-AF65-F5344CB8AC3E}">
        <p14:creationId xmlns:p14="http://schemas.microsoft.com/office/powerpoint/2010/main" xmlns="" val="2373972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6E0793-E474-611C-95D4-3AE1F0ABD03B}"/>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VIRUS CAUSING ATYPICAL PNEUMONIA </a:t>
            </a:r>
            <a:endParaRPr lang="gu-IN" dirty="0">
              <a:solidFill>
                <a:srgbClr val="FF0000"/>
              </a:solidFill>
              <a:latin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xmlns="" id="{C81D918B-C22C-8530-17BE-C3DC0C0B7F75}"/>
              </a:ext>
            </a:extLst>
          </p:cNvPr>
          <p:cNvGraphicFramePr>
            <a:graphicFrameLocks noGrp="1"/>
          </p:cNvGraphicFramePr>
          <p:nvPr>
            <p:ph idx="1"/>
            <p:extLst>
              <p:ext uri="{D42A27DB-BD31-4B8C-83A1-F6EECF244321}">
                <p14:modId xmlns:p14="http://schemas.microsoft.com/office/powerpoint/2010/main" xmlns="" val="4182164236"/>
              </p:ext>
            </p:extLst>
          </p:nvPr>
        </p:nvGraphicFramePr>
        <p:xfrm>
          <a:off x="676275" y="1825625"/>
          <a:ext cx="10677525" cy="4609933"/>
        </p:xfrm>
        <a:graphic>
          <a:graphicData uri="http://schemas.openxmlformats.org/drawingml/2006/table">
            <a:tbl>
              <a:tblPr firstRow="1" bandRow="1">
                <a:tableStyleId>{5C22544A-7EE6-4342-B048-85BDC9FD1C3A}</a:tableStyleId>
              </a:tblPr>
              <a:tblGrid>
                <a:gridCol w="2566524">
                  <a:extLst>
                    <a:ext uri="{9D8B030D-6E8A-4147-A177-3AD203B41FA5}">
                      <a16:colId xmlns:a16="http://schemas.microsoft.com/office/drawing/2014/main" xmlns="" val="233656032"/>
                    </a:ext>
                  </a:extLst>
                </a:gridCol>
                <a:gridCol w="2703667">
                  <a:extLst>
                    <a:ext uri="{9D8B030D-6E8A-4147-A177-3AD203B41FA5}">
                      <a16:colId xmlns:a16="http://schemas.microsoft.com/office/drawing/2014/main" xmlns="" val="583709738"/>
                    </a:ext>
                  </a:extLst>
                </a:gridCol>
                <a:gridCol w="2703667">
                  <a:extLst>
                    <a:ext uri="{9D8B030D-6E8A-4147-A177-3AD203B41FA5}">
                      <a16:colId xmlns:a16="http://schemas.microsoft.com/office/drawing/2014/main" xmlns="" val="1814984687"/>
                    </a:ext>
                  </a:extLst>
                </a:gridCol>
                <a:gridCol w="2703667">
                  <a:extLst>
                    <a:ext uri="{9D8B030D-6E8A-4147-A177-3AD203B41FA5}">
                      <a16:colId xmlns:a16="http://schemas.microsoft.com/office/drawing/2014/main" xmlns="" val="1590348012"/>
                    </a:ext>
                  </a:extLst>
                </a:gridCol>
              </a:tblGrid>
              <a:tr h="466257">
                <a:tc>
                  <a:txBody>
                    <a:bodyPr/>
                    <a:lstStyle/>
                    <a:p>
                      <a:r>
                        <a:rPr lang="en-US" sz="2000" dirty="0">
                          <a:latin typeface="Times New Roman" panose="02020603050405020304" pitchFamily="18" charset="0"/>
                          <a:cs typeface="Times New Roman" panose="02020603050405020304" pitchFamily="18" charset="0"/>
                        </a:rPr>
                        <a:t>PATHOGEN</a:t>
                      </a:r>
                      <a:endParaRPr lang="gu-IN" sz="2000" dirty="0">
                        <a:latin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ETIOLOGY</a:t>
                      </a:r>
                      <a:endParaRPr lang="gu-IN" sz="2000" dirty="0">
                        <a:latin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CLINICAL FEATURES</a:t>
                      </a:r>
                      <a:endParaRPr lang="gu-IN" sz="2000" dirty="0">
                        <a:latin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TREATMENT</a:t>
                      </a:r>
                      <a:endParaRPr lang="gu-IN" sz="2000" dirty="0">
                        <a:latin typeface="Times New Roman" panose="02020603050405020304" pitchFamily="18" charset="0"/>
                      </a:endParaRPr>
                    </a:p>
                  </a:txBody>
                  <a:tcPr/>
                </a:tc>
                <a:extLst>
                  <a:ext uri="{0D108BD9-81ED-4DB2-BD59-A6C34878D82A}">
                    <a16:rowId xmlns:a16="http://schemas.microsoft.com/office/drawing/2014/main" xmlns="" val="4265809130"/>
                  </a:ext>
                </a:extLst>
              </a:tr>
              <a:tr h="3908893">
                <a:tc>
                  <a:txBody>
                    <a:bodyPr/>
                    <a:lstStyle/>
                    <a:p>
                      <a:pPr marL="0" indent="0">
                        <a:buFont typeface="Arial" panose="020B0604020202020204" pitchFamily="34" charset="0"/>
                        <a:buNone/>
                      </a:pPr>
                      <a:r>
                        <a:rPr lang="en-US" sz="2000" dirty="0">
                          <a:latin typeface="Times New Roman" panose="02020603050405020304" pitchFamily="18" charset="0"/>
                          <a:cs typeface="Times New Roman" panose="02020603050405020304" pitchFamily="18" charset="0"/>
                        </a:rPr>
                        <a:t>Influenzae</a:t>
                      </a:r>
                    </a:p>
                    <a:p>
                      <a:r>
                        <a:rPr lang="en-US" sz="2000" dirty="0">
                          <a:latin typeface="Times New Roman" panose="02020603050405020304" pitchFamily="18" charset="0"/>
                          <a:cs typeface="Times New Roman" panose="02020603050405020304" pitchFamily="18" charset="0"/>
                        </a:rPr>
                        <a:t>Adenovirus</a:t>
                      </a:r>
                    </a:p>
                    <a:p>
                      <a:r>
                        <a:rPr lang="en-US" sz="2000" dirty="0">
                          <a:latin typeface="Times New Roman" panose="02020603050405020304" pitchFamily="18" charset="0"/>
                          <a:cs typeface="Times New Roman" panose="02020603050405020304" pitchFamily="18" charset="0"/>
                        </a:rPr>
                        <a:t>Respiratory syncytial virus</a:t>
                      </a:r>
                    </a:p>
                    <a:p>
                      <a:r>
                        <a:rPr lang="en-US" sz="2000" dirty="0">
                          <a:latin typeface="Times New Roman" panose="02020603050405020304" pitchFamily="18" charset="0"/>
                          <a:cs typeface="Times New Roman" panose="02020603050405020304" pitchFamily="18" charset="0"/>
                        </a:rPr>
                        <a:t>Hantavirus</a:t>
                      </a:r>
                    </a:p>
                    <a:p>
                      <a:r>
                        <a:rPr lang="en-US" sz="2000" dirty="0">
                          <a:latin typeface="Times New Roman" panose="02020603050405020304" pitchFamily="18" charset="0"/>
                          <a:cs typeface="Times New Roman" panose="02020603050405020304" pitchFamily="18" charset="0"/>
                        </a:rPr>
                        <a:t>MERS-</a:t>
                      </a:r>
                      <a:r>
                        <a:rPr lang="en-US" sz="2000" dirty="0" err="1">
                          <a:latin typeface="Times New Roman" panose="02020603050405020304" pitchFamily="18" charset="0"/>
                          <a:cs typeface="Times New Roman" panose="02020603050405020304" pitchFamily="18" charset="0"/>
                        </a:rPr>
                        <a:t>CoV</a:t>
                      </a:r>
                      <a:endParaRPr lang="gu-IN" sz="2000" dirty="0">
                        <a:latin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Infuenza</a:t>
                      </a:r>
                      <a:r>
                        <a:rPr lang="en-US" sz="2000" dirty="0">
                          <a:latin typeface="Times New Roman" panose="02020603050405020304" pitchFamily="18" charset="0"/>
                          <a:cs typeface="Times New Roman" panose="02020603050405020304" pitchFamily="18" charset="0"/>
                        </a:rPr>
                        <a:t> in community (Avian-poultry exposure)</a:t>
                      </a:r>
                    </a:p>
                    <a:p>
                      <a:r>
                        <a:rPr lang="en-US" sz="2000" dirty="0">
                          <a:latin typeface="Times New Roman" panose="02020603050405020304" pitchFamily="18" charset="0"/>
                          <a:cs typeface="Times New Roman" panose="02020603050405020304" pitchFamily="18" charset="0"/>
                        </a:rPr>
                        <a:t>Adults: cardiopulmonary disease, COPD Exposure to rodent excreta Travel to Arabian peninsula</a:t>
                      </a:r>
                      <a:endParaRPr lang="gu-IN" sz="2000" dirty="0">
                        <a:latin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Influenza pneumonia usually follows tracheobronchitis</a:t>
                      </a:r>
                    </a:p>
                    <a:p>
                      <a:r>
                        <a:rPr lang="en-US" sz="2000" dirty="0">
                          <a:latin typeface="Times New Roman" panose="02020603050405020304" pitchFamily="18" charset="0"/>
                          <a:cs typeface="Times New Roman" panose="02020603050405020304" pitchFamily="18" charset="0"/>
                        </a:rPr>
                        <a:t>Pharyngitis prominent</a:t>
                      </a:r>
                    </a:p>
                    <a:p>
                      <a:r>
                        <a:rPr lang="en-US" sz="2000" dirty="0">
                          <a:latin typeface="Times New Roman" panose="02020603050405020304" pitchFamily="18" charset="0"/>
                          <a:cs typeface="Times New Roman" panose="02020603050405020304" pitchFamily="18" charset="0"/>
                        </a:rPr>
                        <a:t>Bronchospasm </a:t>
                      </a:r>
                    </a:p>
                    <a:p>
                      <a:r>
                        <a:rPr lang="en-US" sz="2000" dirty="0">
                          <a:latin typeface="Times New Roman" panose="02020603050405020304" pitchFamily="18" charset="0"/>
                          <a:cs typeface="Times New Roman" panose="02020603050405020304" pitchFamily="18" charset="0"/>
                        </a:rPr>
                        <a:t>Febrile prodrome; followed by non cardiogenic pulmonary edema with shock; thrombocytopenia severe respiratory syndrome</a:t>
                      </a:r>
                      <a:endParaRPr lang="gu-IN" sz="2000" dirty="0">
                        <a:latin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Oseltamivir(orally), zanamivir(via inhalation) No approved antiviral</a:t>
                      </a:r>
                    </a:p>
                    <a:p>
                      <a:r>
                        <a:rPr lang="en-US" sz="2000" dirty="0">
                          <a:latin typeface="Times New Roman" panose="02020603050405020304" pitchFamily="18" charset="0"/>
                          <a:cs typeface="Times New Roman" panose="02020603050405020304" pitchFamily="18" charset="0"/>
                        </a:rPr>
                        <a:t>No antiviral agent currently recommended(ribavirin possibly for selected cases)</a:t>
                      </a:r>
                    </a:p>
                    <a:p>
                      <a:r>
                        <a:rPr lang="en-US" sz="2000" dirty="0">
                          <a:latin typeface="Times New Roman" panose="02020603050405020304" pitchFamily="18" charset="0"/>
                          <a:cs typeface="Times New Roman" panose="02020603050405020304" pitchFamily="18" charset="0"/>
                        </a:rPr>
                        <a:t>Supportive care</a:t>
                      </a:r>
                      <a:endParaRPr lang="gu-IN" sz="2000" dirty="0">
                        <a:latin typeface="Times New Roman" panose="02020603050405020304" pitchFamily="18" charset="0"/>
                      </a:endParaRPr>
                    </a:p>
                  </a:txBody>
                  <a:tcPr/>
                </a:tc>
                <a:extLst>
                  <a:ext uri="{0D108BD9-81ED-4DB2-BD59-A6C34878D82A}">
                    <a16:rowId xmlns:a16="http://schemas.microsoft.com/office/drawing/2014/main" xmlns="" val="2790199160"/>
                  </a:ext>
                </a:extLst>
              </a:tr>
            </a:tbl>
          </a:graphicData>
        </a:graphic>
      </p:graphicFrame>
    </p:spTree>
    <p:extLst>
      <p:ext uri="{BB962C8B-B14F-4D97-AF65-F5344CB8AC3E}">
        <p14:creationId xmlns:p14="http://schemas.microsoft.com/office/powerpoint/2010/main" xmlns="" val="1573540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63D621-E001-A03C-E0AE-89FCE4F50FA1}"/>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DIAGNOSIS </a:t>
            </a:r>
            <a:endParaRPr lang="gu-IN" dirty="0">
              <a:solidFill>
                <a:srgbClr val="FF0000"/>
              </a:solidFill>
              <a:latin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F3A32545-7FA4-2AB2-3372-A23A0BD7931B}"/>
              </a:ext>
            </a:extLst>
          </p:cNvPr>
          <p:cNvGraphicFramePr>
            <a:graphicFrameLocks noGrp="1"/>
          </p:cNvGraphicFramePr>
          <p:nvPr>
            <p:extLst>
              <p:ext uri="{D42A27DB-BD31-4B8C-83A1-F6EECF244321}">
                <p14:modId xmlns:p14="http://schemas.microsoft.com/office/powerpoint/2010/main" xmlns="" val="1748316683"/>
              </p:ext>
            </p:extLst>
          </p:nvPr>
        </p:nvGraphicFramePr>
        <p:xfrm>
          <a:off x="1076324" y="1690688"/>
          <a:ext cx="10277476" cy="4367212"/>
        </p:xfrm>
        <a:graphic>
          <a:graphicData uri="http://schemas.openxmlformats.org/drawingml/2006/table">
            <a:tbl>
              <a:tblPr firstRow="1" bandRow="1">
                <a:tableStyleId>{5C22544A-7EE6-4342-B048-85BDC9FD1C3A}</a:tableStyleId>
              </a:tblPr>
              <a:tblGrid>
                <a:gridCol w="2569369">
                  <a:extLst>
                    <a:ext uri="{9D8B030D-6E8A-4147-A177-3AD203B41FA5}">
                      <a16:colId xmlns:a16="http://schemas.microsoft.com/office/drawing/2014/main" xmlns="" val="1798213270"/>
                    </a:ext>
                  </a:extLst>
                </a:gridCol>
                <a:gridCol w="2569369">
                  <a:extLst>
                    <a:ext uri="{9D8B030D-6E8A-4147-A177-3AD203B41FA5}">
                      <a16:colId xmlns:a16="http://schemas.microsoft.com/office/drawing/2014/main" xmlns="" val="379903398"/>
                    </a:ext>
                  </a:extLst>
                </a:gridCol>
                <a:gridCol w="2569369">
                  <a:extLst>
                    <a:ext uri="{9D8B030D-6E8A-4147-A177-3AD203B41FA5}">
                      <a16:colId xmlns:a16="http://schemas.microsoft.com/office/drawing/2014/main" xmlns="" val="713938844"/>
                    </a:ext>
                  </a:extLst>
                </a:gridCol>
                <a:gridCol w="2569369">
                  <a:extLst>
                    <a:ext uri="{9D8B030D-6E8A-4147-A177-3AD203B41FA5}">
                      <a16:colId xmlns:a16="http://schemas.microsoft.com/office/drawing/2014/main" xmlns="" val="3984155836"/>
                    </a:ext>
                  </a:extLst>
                </a:gridCol>
              </a:tblGrid>
              <a:tr h="1364753">
                <a:tc>
                  <a:txBody>
                    <a:bodyPr/>
                    <a:lstStyle/>
                    <a:p>
                      <a:r>
                        <a:rPr lang="en-US" sz="2000" dirty="0">
                          <a:latin typeface="Times New Roman" panose="02020603050405020304" pitchFamily="18" charset="0"/>
                          <a:cs typeface="Times New Roman" panose="02020603050405020304" pitchFamily="18" charset="0"/>
                        </a:rPr>
                        <a:t>VIRUSES</a:t>
                      </a:r>
                      <a:endParaRPr lang="gu-IN" sz="2000" dirty="0">
                        <a:latin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RAPID TEST</a:t>
                      </a:r>
                      <a:endParaRPr lang="gu-IN" sz="2000" dirty="0">
                        <a:latin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CULTURE OR MICROBIOLOGICAL TEST</a:t>
                      </a:r>
                      <a:endParaRPr lang="gu-IN" sz="2000" dirty="0">
                        <a:latin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SEROLOGY</a:t>
                      </a:r>
                      <a:endParaRPr lang="gu-IN" sz="2000" dirty="0">
                        <a:latin typeface="Times New Roman" panose="02020603050405020304" pitchFamily="18" charset="0"/>
                      </a:endParaRPr>
                    </a:p>
                  </a:txBody>
                  <a:tcPr/>
                </a:tc>
                <a:extLst>
                  <a:ext uri="{0D108BD9-81ED-4DB2-BD59-A6C34878D82A}">
                    <a16:rowId xmlns:a16="http://schemas.microsoft.com/office/drawing/2014/main" xmlns="" val="3508507975"/>
                  </a:ext>
                </a:extLst>
              </a:tr>
              <a:tr h="3002459">
                <a:tc>
                  <a:txBody>
                    <a:bodyPr/>
                    <a:lstStyle/>
                    <a:p>
                      <a:r>
                        <a:rPr lang="en-US" sz="2000" dirty="0">
                          <a:latin typeface="Times New Roman" panose="02020603050405020304" pitchFamily="18" charset="0"/>
                          <a:cs typeface="Times New Roman" panose="02020603050405020304" pitchFamily="18" charset="0"/>
                        </a:rPr>
                        <a:t>Influenza</a:t>
                      </a:r>
                    </a:p>
                    <a:p>
                      <a:r>
                        <a:rPr lang="en-US" sz="2000" dirty="0">
                          <a:latin typeface="Times New Roman" panose="02020603050405020304" pitchFamily="18" charset="0"/>
                          <a:cs typeface="Times New Roman" panose="02020603050405020304" pitchFamily="18" charset="0"/>
                        </a:rPr>
                        <a:t>RSV</a:t>
                      </a:r>
                    </a:p>
                    <a:p>
                      <a:r>
                        <a:rPr lang="en-US" sz="2000" dirty="0">
                          <a:latin typeface="Times New Roman" panose="02020603050405020304" pitchFamily="18" charset="0"/>
                          <a:cs typeface="Times New Roman" panose="02020603050405020304" pitchFamily="18" charset="0"/>
                        </a:rPr>
                        <a:t>Adenovirus</a:t>
                      </a:r>
                      <a:endParaRPr lang="gu-IN" sz="2000" dirty="0">
                        <a:latin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Rapid antigen detection(EIA), </a:t>
                      </a:r>
                    </a:p>
                    <a:p>
                      <a:r>
                        <a:rPr lang="en-US" sz="2000" dirty="0">
                          <a:latin typeface="Times New Roman" panose="02020603050405020304" pitchFamily="18" charset="0"/>
                          <a:cs typeface="Times New Roman" panose="02020603050405020304" pitchFamily="18" charset="0"/>
                        </a:rPr>
                        <a:t>PCR</a:t>
                      </a:r>
                    </a:p>
                    <a:p>
                      <a:r>
                        <a:rPr lang="en-US" sz="2000" dirty="0">
                          <a:latin typeface="Times New Roman" panose="02020603050405020304" pitchFamily="18" charset="0"/>
                          <a:cs typeface="Times New Roman" panose="02020603050405020304" pitchFamily="18" charset="0"/>
                        </a:rPr>
                        <a:t>Antigen detection(IF or EIA); mainstay of diagnosis), PCR</a:t>
                      </a:r>
                      <a:endParaRPr lang="gu-IN" sz="2000" dirty="0">
                        <a:latin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Virus isolation</a:t>
                      </a:r>
                      <a:endParaRPr lang="gu-IN" sz="2000" dirty="0">
                        <a:latin typeface="Times New Roman" panose="02020603050405020304" pitchFamily="18" charset="0"/>
                      </a:endParaRPr>
                    </a:p>
                  </a:txBody>
                  <a:tcPr/>
                </a:tc>
                <a:tc>
                  <a:txBody>
                    <a:bodyPr/>
                    <a:lstStyle/>
                    <a:p>
                      <a:r>
                        <a:rPr lang="en-US" sz="2000" dirty="0">
                          <a:latin typeface="Times New Roman" panose="02020603050405020304" pitchFamily="18" charset="0"/>
                          <a:cs typeface="Times New Roman" panose="02020603050405020304" pitchFamily="18" charset="0"/>
                        </a:rPr>
                        <a:t>CF(Compliment Fixation) or HAI(Hemagglutination Inhibition),</a:t>
                      </a:r>
                    </a:p>
                    <a:p>
                      <a:r>
                        <a:rPr lang="en-US" sz="2000" dirty="0">
                          <a:latin typeface="Times New Roman" panose="02020603050405020304" pitchFamily="18" charset="0"/>
                          <a:cs typeface="Times New Roman" panose="02020603050405020304" pitchFamily="18" charset="0"/>
                        </a:rPr>
                        <a:t>ELISA</a:t>
                      </a:r>
                      <a:endParaRPr lang="gu-IN" sz="2000" dirty="0">
                        <a:latin typeface="Times New Roman" panose="02020603050405020304" pitchFamily="18" charset="0"/>
                      </a:endParaRPr>
                    </a:p>
                  </a:txBody>
                  <a:tcPr/>
                </a:tc>
                <a:extLst>
                  <a:ext uri="{0D108BD9-81ED-4DB2-BD59-A6C34878D82A}">
                    <a16:rowId xmlns:a16="http://schemas.microsoft.com/office/drawing/2014/main" xmlns="" val="1578009485"/>
                  </a:ext>
                </a:extLst>
              </a:tr>
            </a:tbl>
          </a:graphicData>
        </a:graphic>
      </p:graphicFrame>
    </p:spTree>
    <p:extLst>
      <p:ext uri="{BB962C8B-B14F-4D97-AF65-F5344CB8AC3E}">
        <p14:creationId xmlns:p14="http://schemas.microsoft.com/office/powerpoint/2010/main" xmlns="" val="3130414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xmlns="" id="{8A45122E-786A-5B74-3F89-72E594A183E5}"/>
              </a:ext>
            </a:extLst>
          </p:cNvPr>
          <p:cNvPicPr>
            <a:picLocks noChangeAspect="1"/>
          </p:cNvPicPr>
          <p:nvPr/>
        </p:nvPicPr>
        <p:blipFill rotWithShape="1">
          <a:blip r:embed="rId2"/>
          <a:srcRect l="970" t="15009" r="2372" b="7223"/>
          <a:stretch/>
        </p:blipFill>
        <p:spPr>
          <a:xfrm>
            <a:off x="-1" y="114300"/>
            <a:ext cx="12274591" cy="6638925"/>
          </a:xfrm>
          <a:prstGeom prst="rect">
            <a:avLst/>
          </a:prstGeom>
        </p:spPr>
      </p:pic>
    </p:spTree>
    <p:extLst>
      <p:ext uri="{BB962C8B-B14F-4D97-AF65-F5344CB8AC3E}">
        <p14:creationId xmlns:p14="http://schemas.microsoft.com/office/powerpoint/2010/main" xmlns="" val="2758236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10694D-EC3F-526A-533E-20739B342C66}"/>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FUNGAL ATYPICAL PNEUMONIA</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A7B95B1C-E08B-17EC-D8E9-3A9ADFE6F575}"/>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It is caused by:</a:t>
            </a:r>
          </a:p>
          <a:p>
            <a:pPr marL="342900" indent="-342900">
              <a:buFont typeface="+mj-lt"/>
              <a:buAutoNum type="arabicPeriod"/>
            </a:pPr>
            <a:r>
              <a:rPr lang="en-US" sz="2800" i="1" dirty="0">
                <a:latin typeface="Times New Roman" panose="02020603050405020304" pitchFamily="18" charset="0"/>
                <a:cs typeface="Times New Roman" panose="02020603050405020304" pitchFamily="18" charset="0"/>
              </a:rPr>
              <a:t>Histoplasma </a:t>
            </a:r>
            <a:r>
              <a:rPr lang="en-US" sz="2800" dirty="0">
                <a:latin typeface="Times New Roman" panose="02020603050405020304" pitchFamily="18" charset="0"/>
                <a:cs typeface="Times New Roman" panose="02020603050405020304" pitchFamily="18" charset="0"/>
              </a:rPr>
              <a:t>develop from the droppings of certain bird and bat species typically found in central and eastern United States.</a:t>
            </a:r>
            <a:endParaRPr lang="en-US" sz="2800" i="1"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800" i="1" dirty="0">
                <a:latin typeface="Times New Roman" panose="02020603050405020304" pitchFamily="18" charset="0"/>
                <a:cs typeface="Times New Roman" panose="02020603050405020304" pitchFamily="18" charset="0"/>
              </a:rPr>
              <a:t>Blastomyces </a:t>
            </a:r>
            <a:r>
              <a:rPr lang="en-US" sz="2800" dirty="0">
                <a:latin typeface="Times New Roman" panose="02020603050405020304" pitchFamily="18" charset="0"/>
                <a:cs typeface="Times New Roman" panose="02020603050405020304" pitchFamily="18" charset="0"/>
              </a:rPr>
              <a:t>live in rotting wood, leaves, and damp soil in Midwestern, south-central and southeastern states.</a:t>
            </a:r>
            <a:endParaRPr lang="en-US" sz="2800" i="1"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800" i="1" dirty="0">
                <a:latin typeface="Times New Roman" panose="02020603050405020304" pitchFamily="18" charset="0"/>
                <a:cs typeface="Times New Roman" panose="02020603050405020304" pitchFamily="18" charset="0"/>
              </a:rPr>
              <a:t>Coccidioides </a:t>
            </a:r>
            <a:r>
              <a:rPr lang="en-US" sz="2800" dirty="0">
                <a:latin typeface="Times New Roman" panose="02020603050405020304" pitchFamily="18" charset="0"/>
                <a:cs typeface="Times New Roman" panose="02020603050405020304" pitchFamily="18" charset="0"/>
              </a:rPr>
              <a:t>are native to the soil of American Southwest, as well as parts of Central American and South America.</a:t>
            </a:r>
            <a:endParaRPr lang="en-US" sz="2800" i="1"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2800" i="1" dirty="0">
                <a:latin typeface="Times New Roman" panose="02020603050405020304" pitchFamily="18" charset="0"/>
                <a:cs typeface="Times New Roman" panose="02020603050405020304" pitchFamily="18" charset="0"/>
              </a:rPr>
              <a:t>Pneumocystis </a:t>
            </a:r>
            <a:r>
              <a:rPr lang="en-US" sz="2800" dirty="0">
                <a:latin typeface="Times New Roman" panose="02020603050405020304" pitchFamily="18" charset="0"/>
                <a:cs typeface="Times New Roman" panose="02020603050405020304" pitchFamily="18" charset="0"/>
              </a:rPr>
              <a:t>develops in patients with HIV, or bone marrow transplant or take high doses of corticosteroids. </a:t>
            </a:r>
            <a:endParaRPr lang="gu-IN" sz="2800" i="1" dirty="0">
              <a:latin typeface="Times New Roman" panose="02020603050405020304" pitchFamily="18" charset="0"/>
            </a:endParaRPr>
          </a:p>
          <a:p>
            <a:endParaRPr lang="gu-IN" dirty="0"/>
          </a:p>
        </p:txBody>
      </p:sp>
    </p:spTree>
    <p:extLst>
      <p:ext uri="{BB962C8B-B14F-4D97-AF65-F5344CB8AC3E}">
        <p14:creationId xmlns:p14="http://schemas.microsoft.com/office/powerpoint/2010/main" xmlns="" val="595206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4A39BB-2BE9-C88A-71A7-CF4FD125D0B4}"/>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CLINICAL FEATURES</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64A7AD3D-37A9-5C25-76AE-505E6DFB9E24}"/>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Fever</a:t>
            </a:r>
          </a:p>
          <a:p>
            <a:r>
              <a:rPr lang="en-US" dirty="0">
                <a:latin typeface="Times New Roman" panose="02020603050405020304" pitchFamily="18" charset="0"/>
                <a:cs typeface="Times New Roman" panose="02020603050405020304" pitchFamily="18" charset="0"/>
              </a:rPr>
              <a:t>Chills</a:t>
            </a:r>
          </a:p>
          <a:p>
            <a:r>
              <a:rPr lang="en-US" dirty="0">
                <a:latin typeface="Times New Roman" panose="02020603050405020304" pitchFamily="18" charset="0"/>
                <a:cs typeface="Times New Roman" panose="02020603050405020304" pitchFamily="18" charset="0"/>
              </a:rPr>
              <a:t>Cough with thick, colored phlegm</a:t>
            </a:r>
          </a:p>
          <a:p>
            <a:r>
              <a:rPr lang="en-US" dirty="0">
                <a:latin typeface="Times New Roman" panose="02020603050405020304" pitchFamily="18" charset="0"/>
                <a:cs typeface="Times New Roman" panose="02020603050405020304" pitchFamily="18" charset="0"/>
              </a:rPr>
              <a:t>Shortness of breath</a:t>
            </a:r>
          </a:p>
          <a:p>
            <a:r>
              <a:rPr lang="en-US" dirty="0">
                <a:latin typeface="Times New Roman" panose="02020603050405020304" pitchFamily="18" charset="0"/>
                <a:cs typeface="Times New Roman" panose="02020603050405020304" pitchFamily="18" charset="0"/>
              </a:rPr>
              <a:t>Pain while breathing or coughing</a:t>
            </a:r>
          </a:p>
          <a:p>
            <a:r>
              <a:rPr lang="en-US" dirty="0">
                <a:latin typeface="Times New Roman" panose="02020603050405020304" pitchFamily="18" charset="0"/>
                <a:cs typeface="Times New Roman" panose="02020603050405020304" pitchFamily="18" charset="0"/>
              </a:rPr>
              <a:t>Nausea/vomiting</a:t>
            </a:r>
          </a:p>
          <a:p>
            <a:r>
              <a:rPr lang="en-US" dirty="0">
                <a:latin typeface="Times New Roman" panose="02020603050405020304" pitchFamily="18" charset="0"/>
                <a:cs typeface="Times New Roman" panose="02020603050405020304" pitchFamily="18" charset="0"/>
              </a:rPr>
              <a:t>diarrhea</a:t>
            </a:r>
            <a:endParaRPr lang="gu-IN" dirty="0">
              <a:latin typeface="Times New Roman" panose="02020603050405020304" pitchFamily="18" charset="0"/>
            </a:endParaRPr>
          </a:p>
        </p:txBody>
      </p:sp>
    </p:spTree>
    <p:extLst>
      <p:ext uri="{BB962C8B-B14F-4D97-AF65-F5344CB8AC3E}">
        <p14:creationId xmlns:p14="http://schemas.microsoft.com/office/powerpoint/2010/main" xmlns="" val="3422927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E804F9-5E0F-BB3E-BEC8-5D9F0F5F399D}"/>
              </a:ext>
            </a:extLst>
          </p:cNvPr>
          <p:cNvSpPr>
            <a:spLocks noGrp="1"/>
          </p:cNvSpPr>
          <p:nvPr>
            <p:ph type="title"/>
          </p:nvPr>
        </p:nvSpPr>
        <p:spPr/>
        <p:txBody>
          <a:bodyPr/>
          <a:lstStyle/>
          <a:p>
            <a:r>
              <a:rPr lang="en-IN" dirty="0">
                <a:solidFill>
                  <a:srgbClr val="FF0000"/>
                </a:solidFill>
                <a:latin typeface="Times New Roman" panose="02020603050405020304" pitchFamily="18" charset="0"/>
                <a:cs typeface="Times New Roman" panose="02020603050405020304" pitchFamily="18" charset="0"/>
              </a:rPr>
              <a:t>Diagnosis</a:t>
            </a:r>
            <a:endParaRPr lang="gu-IN" dirty="0"/>
          </a:p>
        </p:txBody>
      </p:sp>
      <p:sp>
        <p:nvSpPr>
          <p:cNvPr id="3" name="Content Placeholder 2">
            <a:extLst>
              <a:ext uri="{FF2B5EF4-FFF2-40B4-BE49-F238E27FC236}">
                <a16:creationId xmlns:a16="http://schemas.microsoft.com/office/drawing/2014/main" xmlns="" id="{35931D7B-AA77-EA67-AA6B-246EE38993F4}"/>
              </a:ext>
            </a:extLst>
          </p:cNvPr>
          <p:cNvSpPr>
            <a:spLocks noGrp="1"/>
          </p:cNvSpPr>
          <p:nvPr>
            <p:ph idx="1"/>
          </p:nvPr>
        </p:nvSpPr>
        <p:spPr/>
        <p:txBody>
          <a:bodyPr/>
          <a:lstStyle/>
          <a:p>
            <a:r>
              <a:rPr lang="en-IN" dirty="0">
                <a:latin typeface="Times New Roman" panose="02020603050405020304" pitchFamily="18" charset="0"/>
                <a:cs typeface="Times New Roman" panose="02020603050405020304" pitchFamily="18" charset="0"/>
              </a:rPr>
              <a:t>Specimen: Sputum, BAL</a:t>
            </a:r>
          </a:p>
          <a:p>
            <a:r>
              <a:rPr lang="en-IN" dirty="0">
                <a:latin typeface="Times New Roman" panose="02020603050405020304" pitchFamily="18" charset="0"/>
                <a:cs typeface="Times New Roman" panose="02020603050405020304" pitchFamily="18" charset="0"/>
              </a:rPr>
              <a:t>Direct Examination: the conventional KOH wet mount, prepared from clinical sample, shows tiny yeast cells.</a:t>
            </a:r>
          </a:p>
          <a:p>
            <a:r>
              <a:rPr lang="en-IN" dirty="0">
                <a:latin typeface="Times New Roman" panose="02020603050405020304" pitchFamily="18" charset="0"/>
                <a:cs typeface="Times New Roman" panose="02020603050405020304" pitchFamily="18" charset="0"/>
              </a:rPr>
              <a:t>Stains: Calcofluor white, Giemsa or Wright stains.</a:t>
            </a:r>
          </a:p>
          <a:p>
            <a:r>
              <a:rPr lang="en-IN" dirty="0">
                <a:latin typeface="Times New Roman" panose="02020603050405020304" pitchFamily="18" charset="0"/>
                <a:cs typeface="Times New Roman" panose="02020603050405020304" pitchFamily="18" charset="0"/>
              </a:rPr>
              <a:t>The fungus appears as small, oval yeast cells, 2-4um, within mono-nuclear or polymorphonuclear cells and occasionally in giant cells. </a:t>
            </a:r>
            <a:endParaRPr lang="gu-IN" dirty="0">
              <a:latin typeface="Times New Roman" panose="02020603050405020304" pitchFamily="18" charset="0"/>
            </a:endParaRPr>
          </a:p>
        </p:txBody>
      </p:sp>
    </p:spTree>
    <p:extLst>
      <p:ext uri="{BB962C8B-B14F-4D97-AF65-F5344CB8AC3E}">
        <p14:creationId xmlns:p14="http://schemas.microsoft.com/office/powerpoint/2010/main" xmlns="" val="23260318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2E7978-DB54-6F21-1A36-5540C41A8BDA}"/>
              </a:ext>
            </a:extLst>
          </p:cNvPr>
          <p:cNvSpPr>
            <a:spLocks noGrp="1"/>
          </p:cNvSpPr>
          <p:nvPr>
            <p:ph type="title"/>
          </p:nvPr>
        </p:nvSpPr>
        <p:spPr>
          <a:xfrm>
            <a:off x="600074" y="155575"/>
            <a:ext cx="10515600" cy="1325563"/>
          </a:xfrm>
        </p:spPr>
        <p:txBody>
          <a:bodyPr/>
          <a:lstStyle/>
          <a:p>
            <a:r>
              <a:rPr lang="en-IN" dirty="0">
                <a:solidFill>
                  <a:srgbClr val="FF0000"/>
                </a:solidFill>
                <a:latin typeface="Times New Roman" panose="02020603050405020304" pitchFamily="18" charset="0"/>
                <a:cs typeface="Times New Roman" panose="02020603050405020304" pitchFamily="18" charset="0"/>
              </a:rPr>
              <a:t>MICROSCOPY</a:t>
            </a:r>
            <a:endParaRPr lang="gu-IN" dirty="0">
              <a:solidFill>
                <a:srgbClr val="FF0000"/>
              </a:solidFill>
              <a:latin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xmlns="" id="{C675AF80-B569-E9B6-D2DC-915BD213F087}"/>
              </a:ext>
            </a:extLst>
          </p:cNvPr>
          <p:cNvGraphicFramePr>
            <a:graphicFrameLocks noGrp="1"/>
          </p:cNvGraphicFramePr>
          <p:nvPr>
            <p:ph idx="1"/>
            <p:extLst>
              <p:ext uri="{D42A27DB-BD31-4B8C-83A1-F6EECF244321}">
                <p14:modId xmlns:p14="http://schemas.microsoft.com/office/powerpoint/2010/main" xmlns="" val="824958442"/>
              </p:ext>
            </p:extLst>
          </p:nvPr>
        </p:nvGraphicFramePr>
        <p:xfrm>
          <a:off x="600074" y="1266825"/>
          <a:ext cx="10963276" cy="5210175"/>
        </p:xfrm>
        <a:graphic>
          <a:graphicData uri="http://schemas.openxmlformats.org/drawingml/2006/table">
            <a:tbl>
              <a:tblPr firstRow="1" bandRow="1">
                <a:tableStyleId>{5C22544A-7EE6-4342-B048-85BDC9FD1C3A}</a:tableStyleId>
              </a:tblPr>
              <a:tblGrid>
                <a:gridCol w="2740819">
                  <a:extLst>
                    <a:ext uri="{9D8B030D-6E8A-4147-A177-3AD203B41FA5}">
                      <a16:colId xmlns:a16="http://schemas.microsoft.com/office/drawing/2014/main" xmlns="" val="1412820153"/>
                    </a:ext>
                  </a:extLst>
                </a:gridCol>
                <a:gridCol w="2740819">
                  <a:extLst>
                    <a:ext uri="{9D8B030D-6E8A-4147-A177-3AD203B41FA5}">
                      <a16:colId xmlns:a16="http://schemas.microsoft.com/office/drawing/2014/main" xmlns="" val="3439113376"/>
                    </a:ext>
                  </a:extLst>
                </a:gridCol>
                <a:gridCol w="2740819">
                  <a:extLst>
                    <a:ext uri="{9D8B030D-6E8A-4147-A177-3AD203B41FA5}">
                      <a16:colId xmlns:a16="http://schemas.microsoft.com/office/drawing/2014/main" xmlns="" val="1050124702"/>
                    </a:ext>
                  </a:extLst>
                </a:gridCol>
                <a:gridCol w="2740819">
                  <a:extLst>
                    <a:ext uri="{9D8B030D-6E8A-4147-A177-3AD203B41FA5}">
                      <a16:colId xmlns:a16="http://schemas.microsoft.com/office/drawing/2014/main" xmlns="" val="2117191631"/>
                    </a:ext>
                  </a:extLst>
                </a:gridCol>
              </a:tblGrid>
              <a:tr h="601038">
                <a:tc>
                  <a:txBody>
                    <a:bodyPr/>
                    <a:lstStyle/>
                    <a:p>
                      <a:r>
                        <a:rPr lang="en-US" sz="2400" i="1" dirty="0">
                          <a:latin typeface="Times New Roman" panose="02020603050405020304" pitchFamily="18" charset="0"/>
                          <a:cs typeface="Times New Roman" panose="02020603050405020304" pitchFamily="18" charset="0"/>
                        </a:rPr>
                        <a:t>Histoplasma</a:t>
                      </a:r>
                      <a:endParaRPr lang="gu-IN" sz="2400" dirty="0"/>
                    </a:p>
                  </a:txBody>
                  <a:tcPr/>
                </a:tc>
                <a:tc>
                  <a:txBody>
                    <a:bodyPr/>
                    <a:lstStyle/>
                    <a:p>
                      <a:r>
                        <a:rPr lang="en-US" sz="2400" i="1" dirty="0">
                          <a:latin typeface="Times New Roman" panose="02020603050405020304" pitchFamily="18" charset="0"/>
                          <a:cs typeface="Times New Roman" panose="02020603050405020304" pitchFamily="18" charset="0"/>
                        </a:rPr>
                        <a:t>Blastomyces</a:t>
                      </a:r>
                      <a:endParaRPr lang="gu-IN" sz="2400" dirty="0"/>
                    </a:p>
                  </a:txBody>
                  <a:tcPr/>
                </a:tc>
                <a:tc>
                  <a:txBody>
                    <a:bodyPr/>
                    <a:lstStyle/>
                    <a:p>
                      <a:r>
                        <a:rPr lang="en-US" sz="2400" i="1" dirty="0">
                          <a:latin typeface="Times New Roman" panose="02020603050405020304" pitchFamily="18" charset="0"/>
                          <a:cs typeface="Times New Roman" panose="02020603050405020304" pitchFamily="18" charset="0"/>
                        </a:rPr>
                        <a:t>Coccidioides</a:t>
                      </a:r>
                      <a:endParaRPr lang="gu-IN" sz="2400" dirty="0"/>
                    </a:p>
                  </a:txBody>
                  <a:tcPr/>
                </a:tc>
                <a:tc>
                  <a:txBody>
                    <a:bodyPr/>
                    <a:lstStyle/>
                    <a:p>
                      <a:r>
                        <a:rPr lang="en-US" sz="2400" i="1" dirty="0">
                          <a:latin typeface="Times New Roman" panose="02020603050405020304" pitchFamily="18" charset="0"/>
                          <a:cs typeface="Times New Roman" panose="02020603050405020304" pitchFamily="18" charset="0"/>
                        </a:rPr>
                        <a:t>Pneumocystis</a:t>
                      </a:r>
                      <a:endParaRPr lang="gu-IN" sz="2400" dirty="0"/>
                    </a:p>
                  </a:txBody>
                  <a:tcPr/>
                </a:tc>
                <a:extLst>
                  <a:ext uri="{0D108BD9-81ED-4DB2-BD59-A6C34878D82A}">
                    <a16:rowId xmlns:a16="http://schemas.microsoft.com/office/drawing/2014/main" xmlns="" val="1161384488"/>
                  </a:ext>
                </a:extLst>
              </a:tr>
              <a:tr h="4609137">
                <a:tc>
                  <a:txBody>
                    <a:bodyPr/>
                    <a:lstStyle/>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Small oval yeast cells</a:t>
                      </a:r>
                    </a:p>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2-4um </a:t>
                      </a:r>
                    </a:p>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Within mono-nuclear or polymorphonuclear cells and occasionally in giant cells</a:t>
                      </a:r>
                      <a:endParaRPr lang="gu-IN" sz="2400" dirty="0">
                        <a:latin typeface="Times New Roman" panose="02020603050405020304" pitchFamily="18" charset="0"/>
                      </a:endParaRPr>
                    </a:p>
                  </a:txBody>
                  <a:tcPr/>
                </a:tc>
                <a:tc>
                  <a:txBody>
                    <a:bodyPr/>
                    <a:lstStyle/>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Double-contoured</a:t>
                      </a:r>
                    </a:p>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Thick walled</a:t>
                      </a:r>
                    </a:p>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Multi-nucleated yeast cells</a:t>
                      </a:r>
                    </a:p>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With single broad based budding daughter cell.</a:t>
                      </a:r>
                      <a:endParaRPr lang="gu-IN" sz="2400" dirty="0">
                        <a:latin typeface="Times New Roman" panose="02020603050405020304" pitchFamily="18" charset="0"/>
                      </a:endParaRPr>
                    </a:p>
                  </a:txBody>
                  <a:tcPr/>
                </a:tc>
                <a:tc>
                  <a:txBody>
                    <a:bodyPr/>
                    <a:lstStyle/>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Doubly refractile thick walled globular spherules</a:t>
                      </a:r>
                    </a:p>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20-80um.</a:t>
                      </a:r>
                    </a:p>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Mature spherules contain endospores</a:t>
                      </a:r>
                    </a:p>
                    <a:p>
                      <a:pPr marL="285750" indent="-285750">
                        <a:buFont typeface="Arial" panose="020B0604020202020204" pitchFamily="34" charset="0"/>
                        <a:buChar char="•"/>
                      </a:pPr>
                      <a:endParaRPr lang="gu-IN" sz="2400" dirty="0">
                        <a:latin typeface="Times New Roman" panose="02020603050405020304" pitchFamily="18" charset="0"/>
                      </a:endParaRPr>
                    </a:p>
                  </a:txBody>
                  <a:tcPr/>
                </a:tc>
                <a:tc>
                  <a:txBody>
                    <a:bodyPr/>
                    <a:lstStyle/>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GMS stain: cyst wall stains black in </a:t>
                      </a:r>
                      <a:r>
                        <a:rPr lang="en-IN" sz="2400" dirty="0" err="1">
                          <a:latin typeface="Times New Roman" panose="02020603050405020304" pitchFamily="18" charset="0"/>
                          <a:cs typeface="Times New Roman" panose="02020603050405020304" pitchFamily="18" charset="0"/>
                        </a:rPr>
                        <a:t>color</a:t>
                      </a:r>
                      <a:r>
                        <a:rPr lang="en-IN"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Ping pong ball appearance</a:t>
                      </a:r>
                    </a:p>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rPr>
                        <a:t>Flurocent monoclonal antibody stain: Honey-comb appearance of the cyst.</a:t>
                      </a:r>
                      <a:endParaRPr lang="gu-IN" sz="2400" dirty="0">
                        <a:latin typeface="Times New Roman" panose="02020603050405020304" pitchFamily="18" charset="0"/>
                      </a:endParaRPr>
                    </a:p>
                  </a:txBody>
                  <a:tcPr/>
                </a:tc>
                <a:extLst>
                  <a:ext uri="{0D108BD9-81ED-4DB2-BD59-A6C34878D82A}">
                    <a16:rowId xmlns:a16="http://schemas.microsoft.com/office/drawing/2014/main" xmlns="" val="636476130"/>
                  </a:ext>
                </a:extLst>
              </a:tr>
            </a:tbl>
          </a:graphicData>
        </a:graphic>
      </p:graphicFrame>
    </p:spTree>
    <p:extLst>
      <p:ext uri="{BB962C8B-B14F-4D97-AF65-F5344CB8AC3E}">
        <p14:creationId xmlns:p14="http://schemas.microsoft.com/office/powerpoint/2010/main" xmlns="" val="863694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2E7978-DB54-6F21-1A36-5540C41A8BDA}"/>
              </a:ext>
            </a:extLst>
          </p:cNvPr>
          <p:cNvSpPr>
            <a:spLocks noGrp="1"/>
          </p:cNvSpPr>
          <p:nvPr>
            <p:ph type="title"/>
          </p:nvPr>
        </p:nvSpPr>
        <p:spPr>
          <a:xfrm>
            <a:off x="523874" y="0"/>
            <a:ext cx="10515600" cy="1325563"/>
          </a:xfrm>
        </p:spPr>
        <p:txBody>
          <a:bodyPr/>
          <a:lstStyle/>
          <a:p>
            <a:r>
              <a:rPr lang="en-IN" dirty="0">
                <a:solidFill>
                  <a:srgbClr val="FF0000"/>
                </a:solidFill>
                <a:latin typeface="Times New Roman" panose="02020603050405020304" pitchFamily="18" charset="0"/>
                <a:cs typeface="Times New Roman" panose="02020603050405020304" pitchFamily="18" charset="0"/>
              </a:rPr>
              <a:t>CULTURE</a:t>
            </a:r>
            <a:endParaRPr lang="gu-IN" dirty="0">
              <a:solidFill>
                <a:srgbClr val="FF0000"/>
              </a:solidFill>
              <a:latin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xmlns="" id="{C675AF80-B569-E9B6-D2DC-915BD213F087}"/>
              </a:ext>
            </a:extLst>
          </p:cNvPr>
          <p:cNvGraphicFramePr>
            <a:graphicFrameLocks noGrp="1"/>
          </p:cNvGraphicFramePr>
          <p:nvPr>
            <p:ph idx="1"/>
            <p:extLst>
              <p:ext uri="{D42A27DB-BD31-4B8C-83A1-F6EECF244321}">
                <p14:modId xmlns:p14="http://schemas.microsoft.com/office/powerpoint/2010/main" xmlns="" val="2125501344"/>
              </p:ext>
            </p:extLst>
          </p:nvPr>
        </p:nvGraphicFramePr>
        <p:xfrm>
          <a:off x="614362" y="923925"/>
          <a:ext cx="10963276" cy="5769658"/>
        </p:xfrm>
        <a:graphic>
          <a:graphicData uri="http://schemas.openxmlformats.org/drawingml/2006/table">
            <a:tbl>
              <a:tblPr firstRow="1" bandRow="1">
                <a:tableStyleId>{5C22544A-7EE6-4342-B048-85BDC9FD1C3A}</a:tableStyleId>
              </a:tblPr>
              <a:tblGrid>
                <a:gridCol w="2740819">
                  <a:extLst>
                    <a:ext uri="{9D8B030D-6E8A-4147-A177-3AD203B41FA5}">
                      <a16:colId xmlns:a16="http://schemas.microsoft.com/office/drawing/2014/main" xmlns="" val="1412820153"/>
                    </a:ext>
                  </a:extLst>
                </a:gridCol>
                <a:gridCol w="2740819">
                  <a:extLst>
                    <a:ext uri="{9D8B030D-6E8A-4147-A177-3AD203B41FA5}">
                      <a16:colId xmlns:a16="http://schemas.microsoft.com/office/drawing/2014/main" xmlns="" val="3439113376"/>
                    </a:ext>
                  </a:extLst>
                </a:gridCol>
                <a:gridCol w="2740819">
                  <a:extLst>
                    <a:ext uri="{9D8B030D-6E8A-4147-A177-3AD203B41FA5}">
                      <a16:colId xmlns:a16="http://schemas.microsoft.com/office/drawing/2014/main" xmlns="" val="1050124702"/>
                    </a:ext>
                  </a:extLst>
                </a:gridCol>
                <a:gridCol w="2740819">
                  <a:extLst>
                    <a:ext uri="{9D8B030D-6E8A-4147-A177-3AD203B41FA5}">
                      <a16:colId xmlns:a16="http://schemas.microsoft.com/office/drawing/2014/main" xmlns="" val="2117191631"/>
                    </a:ext>
                  </a:extLst>
                </a:gridCol>
              </a:tblGrid>
              <a:tr h="649018">
                <a:tc>
                  <a:txBody>
                    <a:bodyPr/>
                    <a:lstStyle/>
                    <a:p>
                      <a:r>
                        <a:rPr lang="en-US" sz="2400" i="1" dirty="0">
                          <a:latin typeface="Times New Roman" panose="02020603050405020304" pitchFamily="18" charset="0"/>
                          <a:cs typeface="Times New Roman" panose="02020603050405020304" pitchFamily="18" charset="0"/>
                        </a:rPr>
                        <a:t>Histoplasma</a:t>
                      </a:r>
                      <a:endParaRPr lang="gu-IN" sz="2400" dirty="0"/>
                    </a:p>
                  </a:txBody>
                  <a:tcPr/>
                </a:tc>
                <a:tc>
                  <a:txBody>
                    <a:bodyPr/>
                    <a:lstStyle/>
                    <a:p>
                      <a:r>
                        <a:rPr lang="en-US" sz="2400" i="1" dirty="0">
                          <a:latin typeface="Times New Roman" panose="02020603050405020304" pitchFamily="18" charset="0"/>
                          <a:cs typeface="Times New Roman" panose="02020603050405020304" pitchFamily="18" charset="0"/>
                        </a:rPr>
                        <a:t>Blastomyces</a:t>
                      </a:r>
                      <a:endParaRPr lang="gu-IN" sz="2400" dirty="0"/>
                    </a:p>
                  </a:txBody>
                  <a:tcPr/>
                </a:tc>
                <a:tc>
                  <a:txBody>
                    <a:bodyPr/>
                    <a:lstStyle/>
                    <a:p>
                      <a:r>
                        <a:rPr lang="en-US" sz="2400" i="1" dirty="0">
                          <a:latin typeface="Times New Roman" panose="02020603050405020304" pitchFamily="18" charset="0"/>
                          <a:cs typeface="Times New Roman" panose="02020603050405020304" pitchFamily="18" charset="0"/>
                        </a:rPr>
                        <a:t>Coccidioides</a:t>
                      </a:r>
                      <a:endParaRPr lang="gu-IN" sz="2400" dirty="0"/>
                    </a:p>
                  </a:txBody>
                  <a:tcPr/>
                </a:tc>
                <a:tc>
                  <a:txBody>
                    <a:bodyPr/>
                    <a:lstStyle/>
                    <a:p>
                      <a:r>
                        <a:rPr lang="en-US" sz="2400" i="1" dirty="0">
                          <a:latin typeface="Times New Roman" panose="02020603050405020304" pitchFamily="18" charset="0"/>
                          <a:cs typeface="Times New Roman" panose="02020603050405020304" pitchFamily="18" charset="0"/>
                        </a:rPr>
                        <a:t>Pneumocystis</a:t>
                      </a:r>
                      <a:endParaRPr lang="gu-IN" sz="2400" dirty="0"/>
                    </a:p>
                  </a:txBody>
                  <a:tcPr/>
                </a:tc>
                <a:extLst>
                  <a:ext uri="{0D108BD9-81ED-4DB2-BD59-A6C34878D82A}">
                    <a16:rowId xmlns:a16="http://schemas.microsoft.com/office/drawing/2014/main" xmlns="" val="1161384488"/>
                  </a:ext>
                </a:extLst>
              </a:tr>
              <a:tr h="4977082">
                <a:tc>
                  <a:txBody>
                    <a:bodyPr/>
                    <a:lstStyle/>
                    <a:p>
                      <a:pPr marL="285750" indent="-285750">
                        <a:buFont typeface="Arial" panose="020B0604020202020204" pitchFamily="34" charset="0"/>
                        <a:buChar char="•"/>
                      </a:pPr>
                      <a:r>
                        <a:rPr lang="en-IN" sz="2200" dirty="0">
                          <a:latin typeface="Times New Roman" panose="02020603050405020304" pitchFamily="18" charset="0"/>
                        </a:rPr>
                        <a:t>SDA with antibiotic, BHI agar with same antibiotic at 25 C.</a:t>
                      </a:r>
                    </a:p>
                    <a:p>
                      <a:pPr marL="285750" indent="-285750">
                        <a:buFont typeface="Arial" panose="020B0604020202020204" pitchFamily="34" charset="0"/>
                        <a:buChar char="•"/>
                      </a:pPr>
                      <a:r>
                        <a:rPr lang="en-IN" sz="2200" dirty="0">
                          <a:latin typeface="Times New Roman" panose="02020603050405020304" pitchFamily="18" charset="0"/>
                        </a:rPr>
                        <a:t>Yeast extract phosphate agar with ammonium hydroxide.</a:t>
                      </a:r>
                    </a:p>
                    <a:p>
                      <a:pPr marL="285750" indent="-285750">
                        <a:buFont typeface="Arial" panose="020B0604020202020204" pitchFamily="34" charset="0"/>
                        <a:buChar char="•"/>
                      </a:pPr>
                      <a:r>
                        <a:rPr lang="en-IN" sz="2200" dirty="0">
                          <a:latin typeface="Times New Roman" panose="02020603050405020304" pitchFamily="18" charset="0"/>
                        </a:rPr>
                        <a:t>White-cottony mycelial growth at 25 C on SDA.</a:t>
                      </a:r>
                    </a:p>
                  </a:txBody>
                  <a:tcPr/>
                </a:tc>
                <a:tc>
                  <a:txBody>
                    <a:bodyPr/>
                    <a:lstStyle/>
                    <a:p>
                      <a:pPr marL="285750" indent="-285750">
                        <a:buFont typeface="Arial" panose="020B0604020202020204" pitchFamily="34" charset="0"/>
                        <a:buChar char="•"/>
                      </a:pPr>
                      <a:r>
                        <a:rPr lang="en-IN" sz="2200" dirty="0">
                          <a:latin typeface="Times New Roman" panose="02020603050405020304" pitchFamily="18" charset="0"/>
                        </a:rPr>
                        <a:t>In blood agar, SDA, BHI agar and blood-glucose cystine agar.</a:t>
                      </a:r>
                    </a:p>
                    <a:p>
                      <a:pPr marL="285750" indent="-285750">
                        <a:buFont typeface="Arial" panose="020B0604020202020204" pitchFamily="34" charset="0"/>
                        <a:buChar char="•"/>
                      </a:pPr>
                      <a:r>
                        <a:rPr lang="en-IN" sz="2200" dirty="0">
                          <a:latin typeface="Times New Roman" panose="02020603050405020304" pitchFamily="18" charset="0"/>
                        </a:rPr>
                        <a:t>25 and 37 C </a:t>
                      </a:r>
                    </a:p>
                    <a:p>
                      <a:pPr marL="285750" indent="-285750">
                        <a:buFont typeface="Arial" panose="020B0604020202020204" pitchFamily="34" charset="0"/>
                        <a:buChar char="•"/>
                      </a:pPr>
                      <a:r>
                        <a:rPr lang="en-IN" sz="2200" dirty="0">
                          <a:latin typeface="Times New Roman" panose="02020603050405020304" pitchFamily="18" charset="0"/>
                        </a:rPr>
                        <a:t>On SDA: yeast-like at early stage, later on hyphal projections develop on surface and finally entire surface become downy or fluffy white within 14 days</a:t>
                      </a:r>
                      <a:endParaRPr lang="gu-IN" sz="2200" dirty="0">
                        <a:latin typeface="Times New Roman" panose="02020603050405020304" pitchFamily="18" charset="0"/>
                      </a:endParaRPr>
                    </a:p>
                  </a:txBody>
                  <a:tcPr/>
                </a:tc>
                <a:tc>
                  <a:txBody>
                    <a:bodyPr/>
                    <a:lstStyle/>
                    <a:p>
                      <a:pPr marL="285750" indent="-285750">
                        <a:buFont typeface="Arial" panose="020B0604020202020204" pitchFamily="34" charset="0"/>
                        <a:buChar char="•"/>
                      </a:pPr>
                      <a:r>
                        <a:rPr lang="en-IN" sz="2200" dirty="0">
                          <a:latin typeface="Times New Roman" panose="02020603050405020304" pitchFamily="18" charset="0"/>
                        </a:rPr>
                        <a:t>It is cultured in slants or narrow-neck bottles.</a:t>
                      </a:r>
                    </a:p>
                    <a:p>
                      <a:pPr marL="285750" indent="-285750">
                        <a:buFont typeface="Arial" panose="020B0604020202020204" pitchFamily="34" charset="0"/>
                        <a:buChar char="•"/>
                      </a:pPr>
                      <a:r>
                        <a:rPr lang="en-IN" sz="2200" dirty="0">
                          <a:latin typeface="Times New Roman" panose="02020603050405020304" pitchFamily="18" charset="0"/>
                        </a:rPr>
                        <a:t>SDA, blood-agar and BHI agar with </a:t>
                      </a:r>
                      <a:r>
                        <a:rPr lang="en-IN" sz="2200" dirty="0" err="1">
                          <a:latin typeface="Times New Roman" panose="02020603050405020304" pitchFamily="18" charset="0"/>
                        </a:rPr>
                        <a:t>actidione</a:t>
                      </a:r>
                      <a:r>
                        <a:rPr lang="en-IN" sz="2200" dirty="0">
                          <a:latin typeface="Times New Roman" panose="02020603050405020304" pitchFamily="18" charset="0"/>
                        </a:rPr>
                        <a:t>.</a:t>
                      </a:r>
                    </a:p>
                    <a:p>
                      <a:pPr marL="285750" indent="-285750">
                        <a:buFont typeface="Arial" panose="020B0604020202020204" pitchFamily="34" charset="0"/>
                        <a:buChar char="•"/>
                      </a:pPr>
                      <a:r>
                        <a:rPr lang="en-IN" sz="2200" dirty="0">
                          <a:latin typeface="Times New Roman" panose="02020603050405020304" pitchFamily="18" charset="0"/>
                        </a:rPr>
                        <a:t>Grows at 25 C as well as 37 C.</a:t>
                      </a:r>
                    </a:p>
                    <a:p>
                      <a:pPr marL="285750" indent="-285750">
                        <a:buFont typeface="Arial" panose="020B0604020202020204" pitchFamily="34" charset="0"/>
                        <a:buChar char="•"/>
                      </a:pPr>
                      <a:r>
                        <a:rPr lang="en-IN" sz="2200" dirty="0">
                          <a:latin typeface="Times New Roman" panose="02020603050405020304" pitchFamily="18" charset="0"/>
                        </a:rPr>
                        <a:t>Colony are moist, smooth initially but become suede-like to downy greyish white with tan to brown underside.</a:t>
                      </a:r>
                    </a:p>
                  </a:txBody>
                  <a:tcPr/>
                </a:tc>
                <a:tc>
                  <a:txBody>
                    <a:bodyPr/>
                    <a:lstStyle/>
                    <a:p>
                      <a:pPr marL="285750" indent="-285750">
                        <a:buFont typeface="Arial" panose="020B0604020202020204" pitchFamily="34" charset="0"/>
                        <a:buChar char="•"/>
                      </a:pPr>
                      <a:r>
                        <a:rPr lang="en-IN" sz="2200" dirty="0">
                          <a:latin typeface="Times New Roman" panose="02020603050405020304" pitchFamily="18" charset="0"/>
                        </a:rPr>
                        <a:t>It is not cultivable in vitro</a:t>
                      </a:r>
                    </a:p>
                  </a:txBody>
                  <a:tcPr/>
                </a:tc>
                <a:extLst>
                  <a:ext uri="{0D108BD9-81ED-4DB2-BD59-A6C34878D82A}">
                    <a16:rowId xmlns:a16="http://schemas.microsoft.com/office/drawing/2014/main" xmlns="" val="636476130"/>
                  </a:ext>
                </a:extLst>
              </a:tr>
            </a:tbl>
          </a:graphicData>
        </a:graphic>
      </p:graphicFrame>
    </p:spTree>
    <p:extLst>
      <p:ext uri="{BB962C8B-B14F-4D97-AF65-F5344CB8AC3E}">
        <p14:creationId xmlns:p14="http://schemas.microsoft.com/office/powerpoint/2010/main" xmlns="" val="515859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776085-3462-534C-CF23-3EDE442569E7}"/>
              </a:ext>
            </a:extLst>
          </p:cNvPr>
          <p:cNvSpPr>
            <a:spLocks noGrp="1"/>
          </p:cNvSpPr>
          <p:nvPr>
            <p:ph type="title"/>
          </p:nvPr>
        </p:nvSpPr>
        <p:spPr/>
        <p:txBody>
          <a:bodyPr/>
          <a:lstStyle/>
          <a:p>
            <a:r>
              <a:rPr lang="en-IN" dirty="0">
                <a:solidFill>
                  <a:srgbClr val="FF0000"/>
                </a:solidFill>
                <a:latin typeface="Times New Roman" panose="02020603050405020304" pitchFamily="18" charset="0"/>
                <a:cs typeface="Times New Roman" panose="02020603050405020304" pitchFamily="18" charset="0"/>
              </a:rPr>
              <a:t>OTHER TESTS</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E454677E-0ABE-9D59-0395-F4FFD45EFD4F}"/>
              </a:ext>
            </a:extLst>
          </p:cNvPr>
          <p:cNvSpPr>
            <a:spLocks noGrp="1"/>
          </p:cNvSpPr>
          <p:nvPr>
            <p:ph idx="1"/>
          </p:nvPr>
        </p:nvSpPr>
        <p:spPr>
          <a:xfrm>
            <a:off x="838200" y="1409700"/>
            <a:ext cx="10515600" cy="5083175"/>
          </a:xfrm>
        </p:spPr>
        <p:txBody>
          <a:bodyPr>
            <a:normAutofit fontScale="92500" lnSpcReduction="10000"/>
          </a:bodyPr>
          <a:lstStyle/>
          <a:p>
            <a:pPr marL="0" indent="0">
              <a:buNone/>
            </a:pPr>
            <a:r>
              <a:rPr lang="en-IN" b="1" i="1" dirty="0">
                <a:latin typeface="Times New Roman" panose="02020603050405020304" pitchFamily="18" charset="0"/>
                <a:cs typeface="Times New Roman" panose="02020603050405020304" pitchFamily="18" charset="0"/>
              </a:rPr>
              <a:t>Histoplasma</a:t>
            </a:r>
            <a:r>
              <a:rPr lang="en-IN" i="1" dirty="0">
                <a:latin typeface="Times New Roman" panose="02020603050405020304" pitchFamily="18" charset="0"/>
                <a:cs typeface="Times New Roman" panose="02020603050405020304" pitchFamily="18" charset="0"/>
              </a:rPr>
              <a:t> </a:t>
            </a:r>
          </a:p>
          <a:p>
            <a:r>
              <a:rPr lang="en-IN" i="1" dirty="0" err="1">
                <a:latin typeface="Times New Roman" panose="02020603050405020304" pitchFamily="18" charset="0"/>
                <a:cs typeface="Times New Roman" panose="02020603050405020304" pitchFamily="18" charset="0"/>
              </a:rPr>
              <a:t>Histoplasmin</a:t>
            </a:r>
            <a:r>
              <a:rPr lang="en-IN" dirty="0">
                <a:latin typeface="Times New Roman" panose="02020603050405020304" pitchFamily="18" charset="0"/>
                <a:cs typeface="Times New Roman" panose="02020603050405020304" pitchFamily="18" charset="0"/>
              </a:rPr>
              <a:t> skin test: Delayed type hypersensitivity.</a:t>
            </a:r>
          </a:p>
          <a:p>
            <a:pPr marL="0" indent="0">
              <a:buNone/>
            </a:pPr>
            <a:r>
              <a:rPr lang="en-IN" dirty="0">
                <a:latin typeface="Times New Roman" panose="02020603050405020304" pitchFamily="18" charset="0"/>
                <a:cs typeface="Times New Roman" panose="02020603050405020304" pitchFamily="18" charset="0"/>
              </a:rPr>
              <a:t>Serological test:</a:t>
            </a:r>
          </a:p>
          <a:p>
            <a:r>
              <a:rPr lang="en-IN" dirty="0">
                <a:latin typeface="Times New Roman" panose="02020603050405020304" pitchFamily="18" charset="0"/>
                <a:cs typeface="Times New Roman" panose="02020603050405020304" pitchFamily="18" charset="0"/>
              </a:rPr>
              <a:t>Immunodiffusion test</a:t>
            </a:r>
          </a:p>
          <a:p>
            <a:r>
              <a:rPr lang="en-IN" dirty="0">
                <a:latin typeface="Times New Roman" panose="02020603050405020304" pitchFamily="18" charset="0"/>
                <a:cs typeface="Times New Roman" panose="02020603050405020304" pitchFamily="18" charset="0"/>
              </a:rPr>
              <a:t>Histoplasma antigen detection test</a:t>
            </a:r>
          </a:p>
          <a:p>
            <a:endParaRPr lang="en-IN" dirty="0">
              <a:latin typeface="Times New Roman" panose="02020603050405020304" pitchFamily="18" charset="0"/>
            </a:endParaRPr>
          </a:p>
          <a:p>
            <a:pPr marL="0" indent="0">
              <a:buNone/>
            </a:pPr>
            <a:r>
              <a:rPr lang="en-IN" b="1" i="1" dirty="0" err="1">
                <a:latin typeface="Times New Roman" panose="02020603050405020304" pitchFamily="18" charset="0"/>
                <a:cs typeface="Times New Roman" panose="02020603050405020304" pitchFamily="18" charset="0"/>
              </a:rPr>
              <a:t>Pneumocystosis</a:t>
            </a:r>
            <a:r>
              <a:rPr lang="en-IN" b="1" i="1" dirty="0">
                <a:latin typeface="Times New Roman" panose="02020603050405020304" pitchFamily="18" charset="0"/>
                <a:cs typeface="Times New Roman" panose="02020603050405020304" pitchFamily="18" charset="0"/>
              </a:rPr>
              <a:t>:</a:t>
            </a:r>
          </a:p>
          <a:p>
            <a:pPr marL="0" indent="0">
              <a:buNone/>
            </a:pPr>
            <a:r>
              <a:rPr lang="en-IN" dirty="0">
                <a:latin typeface="Times New Roman" panose="02020603050405020304" pitchFamily="18" charset="0"/>
                <a:cs typeface="Times New Roman" panose="02020603050405020304" pitchFamily="18" charset="0"/>
              </a:rPr>
              <a:t>Immuno-diagnosis: </a:t>
            </a:r>
          </a:p>
          <a:p>
            <a:r>
              <a:rPr lang="en-IN" dirty="0">
                <a:latin typeface="Times New Roman" panose="02020603050405020304" pitchFamily="18" charset="0"/>
                <a:cs typeface="Times New Roman" panose="02020603050405020304" pitchFamily="18" charset="0"/>
              </a:rPr>
              <a:t>Antibody detection</a:t>
            </a:r>
          </a:p>
          <a:p>
            <a:r>
              <a:rPr lang="en-IN" dirty="0">
                <a:latin typeface="Times New Roman" panose="02020603050405020304" pitchFamily="18" charset="0"/>
                <a:cs typeface="Times New Roman" panose="02020603050405020304" pitchFamily="18" charset="0"/>
              </a:rPr>
              <a:t>CFT, Indirect Fluorescent test, EIA.</a:t>
            </a:r>
          </a:p>
          <a:p>
            <a:r>
              <a:rPr lang="en-IN" dirty="0">
                <a:latin typeface="Times New Roman" panose="02020603050405020304" pitchFamily="18" charset="0"/>
                <a:cs typeface="Times New Roman" panose="02020603050405020304" pitchFamily="18" charset="0"/>
              </a:rPr>
              <a:t>β- D-glucan level &gt; 31pg/mL in serum- is useful marker for diagnosis. </a:t>
            </a:r>
            <a:endParaRPr lang="gu-IN" dirty="0">
              <a:latin typeface="Times New Roman" panose="02020603050405020304" pitchFamily="18" charset="0"/>
            </a:endParaRPr>
          </a:p>
          <a:p>
            <a:endParaRPr lang="gu-IN" dirty="0">
              <a:latin typeface="Times New Roman" panose="02020603050405020304" pitchFamily="18" charset="0"/>
            </a:endParaRPr>
          </a:p>
        </p:txBody>
      </p:sp>
    </p:spTree>
    <p:extLst>
      <p:ext uri="{BB962C8B-B14F-4D97-AF65-F5344CB8AC3E}">
        <p14:creationId xmlns:p14="http://schemas.microsoft.com/office/powerpoint/2010/main" xmlns="" val="1868547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AC46225B-8AEB-8A41-0D26-8D7F1F832BC3}"/>
              </a:ext>
            </a:extLst>
          </p:cNvPr>
          <p:cNvSpPr>
            <a:spLocks noGrp="1"/>
          </p:cNvSpPr>
          <p:nvPr>
            <p:ph type="title"/>
          </p:nvPr>
        </p:nvSpPr>
        <p:spPr/>
        <p:txBody>
          <a:bodyPr/>
          <a:lstStyle/>
          <a:p>
            <a:r>
              <a:rPr lang="en-IN" b="1" i="1" dirty="0">
                <a:solidFill>
                  <a:srgbClr val="FF0000"/>
                </a:solidFill>
                <a:latin typeface="Times New Roman" panose="02020603050405020304" pitchFamily="18" charset="0"/>
                <a:cs typeface="Times New Roman" panose="02020603050405020304" pitchFamily="18" charset="0"/>
              </a:rPr>
              <a:t>Chlamydia spp. </a:t>
            </a:r>
            <a:endParaRPr lang="gu-IN" b="1" i="1" dirty="0">
              <a:solidFill>
                <a:srgbClr val="FF0000"/>
              </a:solidFill>
              <a:latin typeface="Times New Roman" panose="02020603050405020304" pitchFamily="18" charset="0"/>
            </a:endParaRPr>
          </a:p>
        </p:txBody>
      </p:sp>
      <p:sp>
        <p:nvSpPr>
          <p:cNvPr id="6" name="Content Placeholder 5">
            <a:extLst>
              <a:ext uri="{FF2B5EF4-FFF2-40B4-BE49-F238E27FC236}">
                <a16:creationId xmlns:a16="http://schemas.microsoft.com/office/drawing/2014/main" xmlns="" id="{23A45DA7-C8E5-AE1E-6A40-F8EB3CC08803}"/>
              </a:ext>
            </a:extLst>
          </p:cNvPr>
          <p:cNvSpPr>
            <a:spLocks noGrp="1"/>
          </p:cNvSpPr>
          <p:nvPr>
            <p:ph idx="1"/>
          </p:nvPr>
        </p:nvSpPr>
        <p:spPr>
          <a:xfrm>
            <a:off x="838199" y="1524000"/>
            <a:ext cx="10868025" cy="4968875"/>
          </a:xfrm>
        </p:spPr>
        <p:txBody>
          <a:bodyPr>
            <a:normAutofit/>
          </a:bodyPr>
          <a:lstStyle/>
          <a:p>
            <a:r>
              <a:rPr lang="en-IN" sz="2800" dirty="0">
                <a:solidFill>
                  <a:schemeClr val="tx1"/>
                </a:solidFill>
                <a:latin typeface="Times New Roman" panose="02020603050405020304" pitchFamily="18" charset="0"/>
                <a:cs typeface="Times New Roman" panose="02020603050405020304" pitchFamily="18" charset="0"/>
              </a:rPr>
              <a:t>Obligate intracellular</a:t>
            </a:r>
          </a:p>
          <a:p>
            <a:r>
              <a:rPr lang="en-IN" sz="2800" dirty="0">
                <a:solidFill>
                  <a:schemeClr val="tx1"/>
                </a:solidFill>
                <a:latin typeface="Times New Roman" panose="02020603050405020304" pitchFamily="18" charset="0"/>
                <a:cs typeface="Times New Roman" panose="02020603050405020304" pitchFamily="18" charset="0"/>
              </a:rPr>
              <a:t>Order </a:t>
            </a:r>
            <a:r>
              <a:rPr lang="en-IN" sz="2800" i="1" dirty="0" err="1">
                <a:solidFill>
                  <a:schemeClr val="tx1"/>
                </a:solidFill>
                <a:latin typeface="Times New Roman" panose="02020603050405020304" pitchFamily="18" charset="0"/>
                <a:cs typeface="Times New Roman" panose="02020603050405020304" pitchFamily="18" charset="0"/>
              </a:rPr>
              <a:t>Chlamydiales</a:t>
            </a:r>
            <a:endParaRPr lang="en-IN" sz="2800" i="1" dirty="0">
              <a:solidFill>
                <a:schemeClr val="tx1"/>
              </a:solidFill>
              <a:latin typeface="Times New Roman" panose="02020603050405020304" pitchFamily="18" charset="0"/>
              <a:cs typeface="Times New Roman" panose="02020603050405020304" pitchFamily="18" charset="0"/>
            </a:endParaRPr>
          </a:p>
          <a:p>
            <a:r>
              <a:rPr lang="en-IN" sz="2800" dirty="0">
                <a:solidFill>
                  <a:schemeClr val="tx1"/>
                </a:solidFill>
                <a:latin typeface="Times New Roman" panose="02020603050405020304" pitchFamily="18" charset="0"/>
                <a:cs typeface="Times New Roman" panose="02020603050405020304" pitchFamily="18" charset="0"/>
              </a:rPr>
              <a:t>Family </a:t>
            </a:r>
            <a:r>
              <a:rPr lang="en-IN" sz="2800" i="1" dirty="0" err="1">
                <a:solidFill>
                  <a:schemeClr val="tx1"/>
                </a:solidFill>
                <a:latin typeface="Times New Roman" panose="02020603050405020304" pitchFamily="18" charset="0"/>
                <a:cs typeface="Times New Roman" panose="02020603050405020304" pitchFamily="18" charset="0"/>
              </a:rPr>
              <a:t>Chlamydiaceae</a:t>
            </a:r>
            <a:r>
              <a:rPr lang="en-IN" sz="2800" dirty="0">
                <a:solidFill>
                  <a:schemeClr val="tx1"/>
                </a:solidFill>
                <a:latin typeface="Times New Roman" panose="02020603050405020304" pitchFamily="18" charset="0"/>
                <a:cs typeface="Times New Roman" panose="02020603050405020304" pitchFamily="18" charset="0"/>
              </a:rPr>
              <a:t> </a:t>
            </a:r>
          </a:p>
          <a:p>
            <a:r>
              <a:rPr lang="en-IN" sz="2800" dirty="0">
                <a:solidFill>
                  <a:schemeClr val="tx1"/>
                </a:solidFill>
                <a:latin typeface="Times New Roman" panose="02020603050405020304" pitchFamily="18" charset="0"/>
                <a:cs typeface="Times New Roman" panose="02020603050405020304" pitchFamily="18" charset="0"/>
              </a:rPr>
              <a:t>One  genus: Chlamydia</a:t>
            </a:r>
          </a:p>
          <a:p>
            <a:r>
              <a:rPr lang="en-IN" sz="2800" dirty="0">
                <a:solidFill>
                  <a:schemeClr val="tx1"/>
                </a:solidFill>
                <a:latin typeface="Times New Roman" panose="02020603050405020304" pitchFamily="18" charset="0"/>
                <a:cs typeface="Times New Roman" panose="02020603050405020304" pitchFamily="18" charset="0"/>
              </a:rPr>
              <a:t> Nine species:</a:t>
            </a:r>
          </a:p>
          <a:p>
            <a:r>
              <a:rPr lang="en-IN" sz="2800" dirty="0">
                <a:solidFill>
                  <a:schemeClr val="tx1"/>
                </a:solidFill>
                <a:latin typeface="Times New Roman" panose="02020603050405020304" pitchFamily="18" charset="0"/>
                <a:cs typeface="Times New Roman" panose="02020603050405020304" pitchFamily="18" charset="0"/>
              </a:rPr>
              <a:t>Human pathogenic species -</a:t>
            </a:r>
            <a:r>
              <a:rPr lang="en-IN" sz="2800" i="1" dirty="0">
                <a:solidFill>
                  <a:schemeClr val="tx1"/>
                </a:solidFill>
                <a:latin typeface="Times New Roman" panose="02020603050405020304" pitchFamily="18" charset="0"/>
                <a:cs typeface="Times New Roman" panose="02020603050405020304" pitchFamily="18" charset="0"/>
              </a:rPr>
              <a:t>Chlamydia trachomatis, </a:t>
            </a:r>
            <a:r>
              <a:rPr lang="en-IN" sz="2800" b="1" i="1" dirty="0">
                <a:solidFill>
                  <a:schemeClr val="tx1"/>
                </a:solidFill>
                <a:latin typeface="Times New Roman" panose="02020603050405020304" pitchFamily="18" charset="0"/>
                <a:cs typeface="Times New Roman" panose="02020603050405020304" pitchFamily="18" charset="0"/>
              </a:rPr>
              <a:t>Chlamydia psittaci</a:t>
            </a:r>
            <a:r>
              <a:rPr lang="en-IN" sz="2800" i="1" dirty="0">
                <a:solidFill>
                  <a:schemeClr val="tx1"/>
                </a:solidFill>
                <a:latin typeface="Times New Roman" panose="02020603050405020304" pitchFamily="18" charset="0"/>
                <a:cs typeface="Times New Roman" panose="02020603050405020304" pitchFamily="18" charset="0"/>
              </a:rPr>
              <a:t>, </a:t>
            </a:r>
            <a:r>
              <a:rPr lang="en-IN" sz="2800" b="1" i="1" dirty="0">
                <a:solidFill>
                  <a:schemeClr val="tx1"/>
                </a:solidFill>
                <a:latin typeface="Times New Roman" panose="02020603050405020304" pitchFamily="18" charset="0"/>
                <a:cs typeface="Times New Roman" panose="02020603050405020304" pitchFamily="18" charset="0"/>
              </a:rPr>
              <a:t>Chlamydia pneumoniae</a:t>
            </a:r>
          </a:p>
          <a:p>
            <a:r>
              <a:rPr lang="en-IN" sz="2800" dirty="0">
                <a:solidFill>
                  <a:schemeClr val="tx1"/>
                </a:solidFill>
                <a:latin typeface="Times New Roman" panose="02020603050405020304" pitchFamily="18" charset="0"/>
                <a:cs typeface="Times New Roman" panose="02020603050405020304" pitchFamily="18" charset="0"/>
              </a:rPr>
              <a:t>Non-pathogenic; animal species -</a:t>
            </a:r>
            <a:r>
              <a:rPr lang="en-IN" sz="2800" i="1" dirty="0">
                <a:solidFill>
                  <a:schemeClr val="tx1"/>
                </a:solidFill>
                <a:latin typeface="Times New Roman" panose="02020603050405020304" pitchFamily="18" charset="0"/>
                <a:cs typeface="Times New Roman" panose="02020603050405020304" pitchFamily="18" charset="0"/>
              </a:rPr>
              <a:t>Chlamydia </a:t>
            </a:r>
            <a:r>
              <a:rPr lang="en-IN" sz="2800" i="1" dirty="0" err="1">
                <a:solidFill>
                  <a:schemeClr val="tx1"/>
                </a:solidFill>
                <a:latin typeface="Times New Roman" panose="02020603050405020304" pitchFamily="18" charset="0"/>
                <a:cs typeface="Times New Roman" panose="02020603050405020304" pitchFamily="18" charset="0"/>
              </a:rPr>
              <a:t>pecorum</a:t>
            </a:r>
            <a:r>
              <a:rPr lang="en-IN" sz="2800" i="1" dirty="0">
                <a:solidFill>
                  <a:schemeClr val="tx1"/>
                </a:solidFill>
                <a:latin typeface="Times New Roman" panose="02020603050405020304" pitchFamily="18" charset="0"/>
                <a:cs typeface="Times New Roman" panose="02020603050405020304" pitchFamily="18" charset="0"/>
              </a:rPr>
              <a:t> ,Chlamydia </a:t>
            </a:r>
            <a:r>
              <a:rPr lang="en-IN" sz="2800" i="1" dirty="0" err="1">
                <a:solidFill>
                  <a:schemeClr val="tx1"/>
                </a:solidFill>
                <a:latin typeface="Times New Roman" panose="02020603050405020304" pitchFamily="18" charset="0"/>
                <a:cs typeface="Times New Roman" panose="02020603050405020304" pitchFamily="18" charset="0"/>
              </a:rPr>
              <a:t>muridarum</a:t>
            </a:r>
            <a:r>
              <a:rPr lang="en-IN" sz="2800" i="1" dirty="0">
                <a:solidFill>
                  <a:schemeClr val="tx1"/>
                </a:solidFill>
                <a:latin typeface="Times New Roman" panose="02020603050405020304" pitchFamily="18" charset="0"/>
                <a:cs typeface="Times New Roman" panose="02020603050405020304" pitchFamily="18" charset="0"/>
              </a:rPr>
              <a:t> ,Chlamydia suis ,Chlamydia abortus ,Chlamydia </a:t>
            </a:r>
            <a:r>
              <a:rPr lang="en-IN" sz="2800" i="1" dirty="0" err="1">
                <a:solidFill>
                  <a:schemeClr val="tx1"/>
                </a:solidFill>
                <a:latin typeface="Times New Roman" panose="02020603050405020304" pitchFamily="18" charset="0"/>
                <a:cs typeface="Times New Roman" panose="02020603050405020304" pitchFamily="18" charset="0"/>
              </a:rPr>
              <a:t>caviae</a:t>
            </a:r>
            <a:r>
              <a:rPr lang="en-IN" sz="2800" i="1" dirty="0">
                <a:solidFill>
                  <a:schemeClr val="tx1"/>
                </a:solidFill>
                <a:latin typeface="Times New Roman" panose="02020603050405020304" pitchFamily="18" charset="0"/>
                <a:cs typeface="Times New Roman" panose="02020603050405020304" pitchFamily="18" charset="0"/>
              </a:rPr>
              <a:t>, and Chlamydia </a:t>
            </a:r>
            <a:r>
              <a:rPr lang="en-IN" sz="2800" i="1" dirty="0" err="1">
                <a:solidFill>
                  <a:schemeClr val="tx1"/>
                </a:solidFill>
                <a:latin typeface="Times New Roman" panose="02020603050405020304" pitchFamily="18" charset="0"/>
                <a:cs typeface="Times New Roman" panose="02020603050405020304" pitchFamily="18" charset="0"/>
              </a:rPr>
              <a:t>felis</a:t>
            </a:r>
            <a:r>
              <a:rPr lang="en-IN" sz="2800" i="1" dirty="0">
                <a:solidFill>
                  <a:schemeClr val="tx1"/>
                </a:solidFill>
                <a:latin typeface="Times New Roman" panose="02020603050405020304" pitchFamily="18" charset="0"/>
                <a:cs typeface="Times New Roman" panose="02020603050405020304" pitchFamily="18" charset="0"/>
              </a:rPr>
              <a:t>.</a:t>
            </a:r>
          </a:p>
          <a:p>
            <a:endParaRPr lang="gu-IN" dirty="0"/>
          </a:p>
        </p:txBody>
      </p:sp>
    </p:spTree>
    <p:extLst>
      <p:ext uri="{BB962C8B-B14F-4D97-AF65-F5344CB8AC3E}">
        <p14:creationId xmlns:p14="http://schemas.microsoft.com/office/powerpoint/2010/main" xmlns="" val="1653549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9D12EDE-2922-6E2D-EA8C-118D4B349BB7}"/>
              </a:ext>
            </a:extLst>
          </p:cNvPr>
          <p:cNvSpPr>
            <a:spLocks noGrp="1"/>
          </p:cNvSpPr>
          <p:nvPr>
            <p:ph idx="1"/>
          </p:nvPr>
        </p:nvSpPr>
        <p:spPr>
          <a:xfrm>
            <a:off x="838200" y="381000"/>
            <a:ext cx="10515600" cy="5795963"/>
          </a:xfrm>
        </p:spPr>
        <p:txBody>
          <a:bodyPr/>
          <a:lstStyle/>
          <a:p>
            <a:pPr marL="0" indent="0">
              <a:buNone/>
            </a:pPr>
            <a:r>
              <a:rPr lang="en-IN" b="1" i="1" dirty="0">
                <a:latin typeface="Times New Roman" panose="02020603050405020304" pitchFamily="18" charset="0"/>
                <a:cs typeface="Times New Roman" panose="02020603050405020304" pitchFamily="18" charset="0"/>
              </a:rPr>
              <a:t>Blastomyces</a:t>
            </a:r>
          </a:p>
          <a:p>
            <a:pPr marL="0" indent="0">
              <a:buNone/>
            </a:pPr>
            <a:r>
              <a:rPr lang="en-IN" dirty="0">
                <a:latin typeface="Times New Roman" panose="02020603050405020304" pitchFamily="18" charset="0"/>
                <a:cs typeface="Times New Roman" panose="02020603050405020304" pitchFamily="18" charset="0"/>
              </a:rPr>
              <a:t>Immuno-diagnosis: </a:t>
            </a:r>
          </a:p>
          <a:p>
            <a:r>
              <a:rPr lang="en-IN" dirty="0">
                <a:latin typeface="Times New Roman" panose="02020603050405020304" pitchFamily="18" charset="0"/>
                <a:cs typeface="Times New Roman" panose="02020603050405020304" pitchFamily="18" charset="0"/>
              </a:rPr>
              <a:t>Immunodiffusion, Enzyme immunoassay, RIA – all using antigen A.</a:t>
            </a:r>
          </a:p>
          <a:p>
            <a:r>
              <a:rPr lang="en-IN" i="1" dirty="0" err="1">
                <a:latin typeface="Times New Roman" panose="02020603050405020304" pitchFamily="18" charset="0"/>
                <a:cs typeface="Times New Roman" panose="02020603050405020304" pitchFamily="18" charset="0"/>
              </a:rPr>
              <a:t>Blastomycin</a:t>
            </a:r>
            <a:r>
              <a:rPr lang="en-IN" dirty="0">
                <a:latin typeface="Times New Roman" panose="02020603050405020304" pitchFamily="18" charset="0"/>
                <a:cs typeface="Times New Roman" panose="02020603050405020304" pitchFamily="18" charset="0"/>
              </a:rPr>
              <a:t> skin test: delayed type hypersensitivity.</a:t>
            </a:r>
          </a:p>
          <a:p>
            <a:endParaRPr lang="en-IN" dirty="0">
              <a:latin typeface="Times New Roman" panose="02020603050405020304" pitchFamily="18" charset="0"/>
            </a:endParaRPr>
          </a:p>
          <a:p>
            <a:pPr marL="0" indent="0">
              <a:buNone/>
            </a:pPr>
            <a:r>
              <a:rPr lang="en-IN" b="1" i="1" dirty="0">
                <a:latin typeface="Times New Roman" panose="02020603050405020304" pitchFamily="18" charset="0"/>
              </a:rPr>
              <a:t>Coccidioides</a:t>
            </a:r>
          </a:p>
          <a:p>
            <a:r>
              <a:rPr lang="en-IN" dirty="0">
                <a:latin typeface="Times New Roman" panose="02020603050405020304" pitchFamily="18" charset="0"/>
              </a:rPr>
              <a:t>Skin test: </a:t>
            </a:r>
            <a:r>
              <a:rPr lang="en-IN" dirty="0" err="1">
                <a:latin typeface="Times New Roman" panose="02020603050405020304" pitchFamily="18" charset="0"/>
              </a:rPr>
              <a:t>Coccidioidin</a:t>
            </a:r>
            <a:r>
              <a:rPr lang="en-IN" dirty="0">
                <a:latin typeface="Times New Roman" panose="02020603050405020304" pitchFamily="18" charset="0"/>
              </a:rPr>
              <a:t> antigen.</a:t>
            </a:r>
          </a:p>
          <a:p>
            <a:r>
              <a:rPr lang="en-IN" dirty="0">
                <a:latin typeface="Times New Roman" panose="02020603050405020304" pitchFamily="18" charset="0"/>
              </a:rPr>
              <a:t>Serological test: Antibody detection.</a:t>
            </a:r>
          </a:p>
          <a:p>
            <a:r>
              <a:rPr lang="en-IN" dirty="0">
                <a:latin typeface="Times New Roman" panose="02020603050405020304" pitchFamily="18" charset="0"/>
              </a:rPr>
              <a:t>Precipitin test, CFT, Latex agglutination. </a:t>
            </a:r>
          </a:p>
          <a:p>
            <a:endParaRPr lang="gu-IN" dirty="0">
              <a:latin typeface="Times New Roman" panose="02020603050405020304" pitchFamily="18" charset="0"/>
            </a:endParaRPr>
          </a:p>
        </p:txBody>
      </p:sp>
    </p:spTree>
    <p:extLst>
      <p:ext uri="{BB962C8B-B14F-4D97-AF65-F5344CB8AC3E}">
        <p14:creationId xmlns:p14="http://schemas.microsoft.com/office/powerpoint/2010/main" xmlns="" val="704981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D7B7158-828F-0D20-0E7B-4170DA1B001A}"/>
              </a:ext>
            </a:extLst>
          </p:cNvPr>
          <p:cNvSpPr>
            <a:spLocks noGrp="1"/>
          </p:cNvSpPr>
          <p:nvPr>
            <p:ph type="title"/>
          </p:nvPr>
        </p:nvSpPr>
        <p:spPr/>
        <p:txBody>
          <a:bodyPr/>
          <a:lstStyle/>
          <a:p>
            <a:r>
              <a:rPr lang="en-IN" dirty="0">
                <a:solidFill>
                  <a:srgbClr val="FF0000"/>
                </a:solidFill>
                <a:latin typeface="Times New Roman" panose="02020603050405020304" pitchFamily="18" charset="0"/>
                <a:cs typeface="Times New Roman" panose="02020603050405020304" pitchFamily="18" charset="0"/>
              </a:rPr>
              <a:t>References</a:t>
            </a:r>
            <a:endParaRPr lang="gu-IN" dirty="0">
              <a:solidFill>
                <a:srgbClr val="FF0000"/>
              </a:solidFill>
              <a:latin typeface="Times New Roman" panose="02020603050405020304" pitchFamily="18" charset="0"/>
            </a:endParaRPr>
          </a:p>
        </p:txBody>
      </p:sp>
      <p:sp>
        <p:nvSpPr>
          <p:cNvPr id="7" name="Content Placeholder 6">
            <a:extLst>
              <a:ext uri="{FF2B5EF4-FFF2-40B4-BE49-F238E27FC236}">
                <a16:creationId xmlns:a16="http://schemas.microsoft.com/office/drawing/2014/main" xmlns="" id="{C2BCE1C8-5BEE-0033-ADCA-D223636205A2}"/>
              </a:ext>
            </a:extLst>
          </p:cNvPr>
          <p:cNvSpPr>
            <a:spLocks noGrp="1"/>
          </p:cNvSpPr>
          <p:nvPr>
            <p:ph idx="1"/>
          </p:nvPr>
        </p:nvSpPr>
        <p:spPr>
          <a:xfrm>
            <a:off x="838200" y="1409700"/>
            <a:ext cx="10515600" cy="5210175"/>
          </a:xfrm>
        </p:spPr>
        <p:txBody>
          <a:bodyPr>
            <a:normAutofit/>
          </a:bodyPr>
          <a:lstStyle/>
          <a:p>
            <a:pPr>
              <a:lnSpc>
                <a:spcPct val="100000"/>
              </a:lnSpc>
            </a:pPr>
            <a:r>
              <a:rPr lang="en-IN" sz="2400" dirty="0">
                <a:latin typeface="Times New Roman" panose="02020603050405020304" pitchFamily="18" charset="0"/>
                <a:cs typeface="Times New Roman" panose="02020603050405020304" pitchFamily="18" charset="0"/>
              </a:rPr>
              <a:t>A textbook of Medical Mycology by Jagdish Chander 4th Edition.</a:t>
            </a:r>
            <a:endParaRPr lang="gu-IN" sz="2400" dirty="0">
              <a:latin typeface="Times New Roman" panose="02020603050405020304" pitchFamily="18" charset="0"/>
            </a:endParaRPr>
          </a:p>
          <a:p>
            <a:pPr>
              <a:lnSpc>
                <a:spcPct val="100000"/>
              </a:lnSpc>
            </a:pPr>
            <a:r>
              <a:rPr lang="en-IN" sz="2400" b="0" i="0" dirty="0">
                <a:effectLst/>
                <a:latin typeface="Times New Roman" panose="02020603050405020304" pitchFamily="18" charset="0"/>
                <a:cs typeface="Times New Roman" panose="02020603050405020304" pitchFamily="18" charset="0"/>
              </a:rPr>
              <a:t>MLA. </a:t>
            </a:r>
            <a:r>
              <a:rPr lang="en-IN" sz="2400" b="0" i="0" dirty="0" err="1">
                <a:effectLst/>
                <a:latin typeface="Times New Roman" panose="02020603050405020304" pitchFamily="18" charset="0"/>
                <a:cs typeface="Times New Roman" panose="02020603050405020304" pitchFamily="18" charset="0"/>
              </a:rPr>
              <a:t>Tille</a:t>
            </a:r>
            <a:r>
              <a:rPr lang="en-IN" sz="2400" b="0" i="0" dirty="0">
                <a:effectLst/>
                <a:latin typeface="Times New Roman" panose="02020603050405020304" pitchFamily="18" charset="0"/>
                <a:cs typeface="Times New Roman" panose="02020603050405020304" pitchFamily="18" charset="0"/>
              </a:rPr>
              <a:t>, Patricia M., author. Bailey &amp; Scott's Diagnostic Microbiology. St. Louis, Missouri :Elsevier, 2014</a:t>
            </a:r>
            <a:r>
              <a:rPr lang="en-IN" sz="2400" b="0" i="0" dirty="0">
                <a:solidFill>
                  <a:srgbClr val="BDC1C6"/>
                </a:solidFill>
                <a:effectLst/>
                <a:latin typeface="Times New Roman" panose="02020603050405020304" pitchFamily="18" charset="0"/>
                <a:cs typeface="Times New Roman" panose="02020603050405020304" pitchFamily="18" charset="0"/>
              </a:rPr>
              <a:t>.</a:t>
            </a:r>
          </a:p>
          <a:p>
            <a:pPr>
              <a:lnSpc>
                <a:spcPct val="100000"/>
              </a:lnSpc>
            </a:pPr>
            <a:r>
              <a:rPr lang="en-IN" sz="2400" dirty="0">
                <a:latin typeface="Times New Roman" panose="02020603050405020304" pitchFamily="18" charset="0"/>
                <a:cs typeface="Times New Roman" panose="02020603050405020304" pitchFamily="18" charset="0"/>
              </a:rPr>
              <a:t>Apurba S Sastry, Sandhya Bhat. Essential of Medical Microbiology. 4</a:t>
            </a:r>
            <a:r>
              <a:rPr lang="en-IN" sz="2400" baseline="30000" dirty="0">
                <a:latin typeface="Times New Roman" panose="02020603050405020304" pitchFamily="18" charset="0"/>
                <a:cs typeface="Times New Roman" panose="02020603050405020304" pitchFamily="18" charset="0"/>
              </a:rPr>
              <a:t>th</a:t>
            </a:r>
            <a:r>
              <a:rPr lang="en-IN" sz="2400" dirty="0">
                <a:latin typeface="Times New Roman" panose="02020603050405020304" pitchFamily="18" charset="0"/>
                <a:cs typeface="Times New Roman" panose="02020603050405020304" pitchFamily="18" charset="0"/>
              </a:rPr>
              <a:t> Edition New Delhi, Jaypee brothers Medical Publishers; 2023.</a:t>
            </a:r>
          </a:p>
          <a:p>
            <a:pPr>
              <a:lnSpc>
                <a:spcPct val="100000"/>
              </a:lnSpc>
            </a:pPr>
            <a:r>
              <a:rPr lang="en-IN" sz="2400" dirty="0" err="1">
                <a:latin typeface="Times New Roman" panose="02020603050405020304" pitchFamily="18" charset="0"/>
                <a:cs typeface="Times New Roman" panose="02020603050405020304" pitchFamily="18" charset="0"/>
              </a:rPr>
              <a:t>Centers</a:t>
            </a:r>
            <a:r>
              <a:rPr lang="en-IN" sz="2400" dirty="0">
                <a:latin typeface="Times New Roman" panose="02020603050405020304" pitchFamily="18" charset="0"/>
                <a:cs typeface="Times New Roman" panose="02020603050405020304" pitchFamily="18" charset="0"/>
              </a:rPr>
              <a:t> for Disease Control and Prevention. </a:t>
            </a:r>
            <a:endParaRPr lang="gu-IN" sz="2400" dirty="0">
              <a:latin typeface="Times New Roman" panose="02020603050405020304" pitchFamily="18" charset="0"/>
            </a:endParaRPr>
          </a:p>
          <a:p>
            <a:pPr>
              <a:lnSpc>
                <a:spcPct val="100000"/>
              </a:lnSpc>
            </a:pPr>
            <a:r>
              <a:rPr lang="en-IN" sz="2400" dirty="0" err="1">
                <a:latin typeface="Times New Roman" panose="02020603050405020304" pitchFamily="18" charset="0"/>
                <a:cs typeface="Times New Roman" panose="02020603050405020304" pitchFamily="18" charset="0"/>
              </a:rPr>
              <a:t>Athira</a:t>
            </a:r>
            <a:r>
              <a:rPr lang="en-IN" sz="2400" dirty="0">
                <a:latin typeface="Times New Roman" panose="02020603050405020304" pitchFamily="18" charset="0"/>
                <a:cs typeface="Times New Roman" panose="02020603050405020304" pitchFamily="18" charset="0"/>
              </a:rPr>
              <a:t> Unni, P.K. </a:t>
            </a:r>
            <a:r>
              <a:rPr lang="en-IN" sz="2400" dirty="0" err="1">
                <a:latin typeface="Times New Roman" panose="02020603050405020304" pitchFamily="18" charset="0"/>
                <a:cs typeface="Times New Roman" panose="02020603050405020304" pitchFamily="18" charset="0"/>
              </a:rPr>
              <a:t>Hidayathulla</a:t>
            </a:r>
            <a:r>
              <a:rPr lang="en-IN" sz="2400" dirty="0">
                <a:latin typeface="Times New Roman" panose="02020603050405020304" pitchFamily="18" charset="0"/>
                <a:cs typeface="Times New Roman" panose="02020603050405020304" pitchFamily="18" charset="0"/>
              </a:rPr>
              <a:t>, K.P. Kavitha, Mohammed </a:t>
            </a:r>
            <a:r>
              <a:rPr lang="en-IN" sz="2400" dirty="0" err="1">
                <a:latin typeface="Times New Roman" panose="02020603050405020304" pitchFamily="18" charset="0"/>
                <a:cs typeface="Times New Roman" panose="02020603050405020304" pitchFamily="18" charset="0"/>
              </a:rPr>
              <a:t>Niyas</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Paloth</a:t>
            </a:r>
            <a:r>
              <a:rPr lang="en-IN" sz="2400" dirty="0">
                <a:latin typeface="Times New Roman" panose="02020603050405020304" pitchFamily="18" charset="0"/>
                <a:cs typeface="Times New Roman" panose="02020603050405020304" pitchFamily="18" charset="0"/>
              </a:rPr>
              <a:t>, Priyanka </a:t>
            </a:r>
            <a:r>
              <a:rPr lang="en-IN" sz="2400" dirty="0" err="1">
                <a:latin typeface="Times New Roman" panose="02020603050405020304" pitchFamily="18" charset="0"/>
                <a:cs typeface="Times New Roman" panose="02020603050405020304" pitchFamily="18" charset="0"/>
              </a:rPr>
              <a:t>Raveendranadhan</a:t>
            </a:r>
            <a:r>
              <a:rPr lang="en-IN" sz="2400" dirty="0">
                <a:latin typeface="Times New Roman" panose="02020603050405020304" pitchFamily="18" charset="0"/>
                <a:cs typeface="Times New Roman" panose="02020603050405020304" pitchFamily="18" charset="0"/>
              </a:rPr>
              <a:t> Nair, Jayesh Kumar P, Chandni Radhakrishnan,</a:t>
            </a:r>
          </a:p>
          <a:p>
            <a:pPr>
              <a:lnSpc>
                <a:spcPct val="100000"/>
              </a:lnSpc>
            </a:pPr>
            <a:r>
              <a:rPr lang="en-IN" sz="2400" dirty="0">
                <a:latin typeface="Times New Roman" panose="02020603050405020304" pitchFamily="18" charset="0"/>
                <a:cs typeface="Times New Roman" panose="02020603050405020304" pitchFamily="18" charset="0"/>
              </a:rPr>
              <a:t>A fulminant pneumonia due to Mycoplasma pneumoniae – Case report and literature review, ID Cases, Volume 29, 2022, e01552, ISSN 2214-2509.</a:t>
            </a:r>
          </a:p>
        </p:txBody>
      </p:sp>
    </p:spTree>
    <p:extLst>
      <p:ext uri="{BB962C8B-B14F-4D97-AF65-F5344CB8AC3E}">
        <p14:creationId xmlns:p14="http://schemas.microsoft.com/office/powerpoint/2010/main" xmlns="" val="1367807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2892FA-2C47-983F-C6CC-FA04AB2EEDF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MCQs </a:t>
            </a:r>
          </a:p>
        </p:txBody>
      </p:sp>
      <p:sp>
        <p:nvSpPr>
          <p:cNvPr id="3" name="Content Placeholder 2">
            <a:extLst>
              <a:ext uri="{FF2B5EF4-FFF2-40B4-BE49-F238E27FC236}">
                <a16:creationId xmlns:a16="http://schemas.microsoft.com/office/drawing/2014/main" xmlns="" id="{68D106F4-31C1-4688-6111-4217CAF1C2E8}"/>
              </a:ext>
            </a:extLst>
          </p:cNvPr>
          <p:cNvSpPr>
            <a:spLocks noGrp="1"/>
          </p:cNvSpPr>
          <p:nvPr>
            <p:ph idx="1"/>
          </p:nvPr>
        </p:nvSpPr>
        <p:spPr>
          <a:xfrm>
            <a:off x="838200" y="1607994"/>
            <a:ext cx="10515600" cy="4351338"/>
          </a:xfrm>
        </p:spPr>
        <p:txBody>
          <a:bodyPr/>
          <a:lstStyle/>
          <a:p>
            <a:pPr marL="514350" indent="-514350">
              <a:buAutoNum type="arabicPeriod"/>
            </a:pPr>
            <a:r>
              <a:rPr lang="en-US" dirty="0"/>
              <a:t>Typical bacterial pneumonia is caused by: </a:t>
            </a:r>
          </a:p>
          <a:p>
            <a:pPr marL="514350" indent="-514350">
              <a:buFont typeface="+mj-lt"/>
              <a:buAutoNum type="alphaUcPeriod"/>
            </a:pPr>
            <a:r>
              <a:rPr lang="en-US" dirty="0" err="1"/>
              <a:t>Mycoplasmal</a:t>
            </a:r>
            <a:r>
              <a:rPr lang="en-US" dirty="0"/>
              <a:t> pneumonia</a:t>
            </a:r>
          </a:p>
          <a:p>
            <a:pPr marL="514350" indent="-514350">
              <a:buFont typeface="+mj-lt"/>
              <a:buAutoNum type="alphaUcPeriod"/>
            </a:pPr>
            <a:r>
              <a:rPr lang="en-US" dirty="0"/>
              <a:t>Legionnaires pneumonia</a:t>
            </a:r>
          </a:p>
          <a:p>
            <a:pPr marL="514350" indent="-514350">
              <a:buFont typeface="+mj-lt"/>
              <a:buAutoNum type="alphaUcPeriod"/>
            </a:pPr>
            <a:r>
              <a:rPr lang="en-US" dirty="0"/>
              <a:t>Pneumocystis carinii</a:t>
            </a:r>
          </a:p>
          <a:p>
            <a:pPr marL="514350" indent="-514350">
              <a:buFont typeface="+mj-lt"/>
              <a:buAutoNum type="alphaUcPeriod"/>
            </a:pPr>
            <a:r>
              <a:rPr lang="en-US" dirty="0"/>
              <a:t>Staphylococcus aureus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605239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CA1CF8B-8782-E853-CBE0-9DFC54761559}"/>
              </a:ext>
            </a:extLst>
          </p:cNvPr>
          <p:cNvSpPr>
            <a:spLocks noGrp="1"/>
          </p:cNvSpPr>
          <p:nvPr>
            <p:ph idx="1"/>
          </p:nvPr>
        </p:nvSpPr>
        <p:spPr>
          <a:xfrm>
            <a:off x="838200" y="841952"/>
            <a:ext cx="10515600" cy="4351338"/>
          </a:xfrm>
        </p:spPr>
        <p:txBody>
          <a:bodyPr/>
          <a:lstStyle/>
          <a:p>
            <a:pPr marL="0" indent="0">
              <a:buNone/>
            </a:pPr>
            <a:r>
              <a:rPr lang="en-US" dirty="0"/>
              <a:t>2. An 8 year old child boy came to the hospital complaining from fever and cough with sputum, his doctor diagnosed his condition as CAP, which organism is most likely to be seen in his case?: </a:t>
            </a:r>
          </a:p>
          <a:p>
            <a:pPr marL="514350" indent="-514350">
              <a:buFont typeface="+mj-lt"/>
              <a:buAutoNum type="alphaUcPeriod"/>
            </a:pPr>
            <a:r>
              <a:rPr lang="en-US" dirty="0"/>
              <a:t>H. influenzae type B. </a:t>
            </a:r>
          </a:p>
          <a:p>
            <a:pPr marL="514350" indent="-514350">
              <a:buFont typeface="+mj-lt"/>
              <a:buAutoNum type="alphaUcPeriod"/>
            </a:pPr>
            <a:r>
              <a:rPr lang="en-US" dirty="0"/>
              <a:t>Group A hemolytic streptococci </a:t>
            </a:r>
          </a:p>
          <a:p>
            <a:pPr marL="514350" indent="-514350">
              <a:buFont typeface="+mj-lt"/>
              <a:buAutoNum type="alphaUcPeriod"/>
            </a:pPr>
            <a:r>
              <a:rPr lang="en-US" dirty="0"/>
              <a:t>Mycoplasma pneumoniae </a:t>
            </a:r>
          </a:p>
          <a:p>
            <a:pPr marL="514350" indent="-514350">
              <a:buFont typeface="+mj-lt"/>
              <a:buAutoNum type="alphaUcPeriod"/>
            </a:pPr>
            <a:r>
              <a:rPr lang="en-US" dirty="0" err="1"/>
              <a:t>S.aureus</a:t>
            </a:r>
            <a:endParaRPr lang="en-US" dirty="0"/>
          </a:p>
        </p:txBody>
      </p:sp>
    </p:spTree>
    <p:extLst>
      <p:ext uri="{BB962C8B-B14F-4D97-AF65-F5344CB8AC3E}">
        <p14:creationId xmlns:p14="http://schemas.microsoft.com/office/powerpoint/2010/main" xmlns="" val="2237173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A04CCE8-72BF-5852-0758-E3BF72F497C8}"/>
              </a:ext>
            </a:extLst>
          </p:cNvPr>
          <p:cNvSpPr>
            <a:spLocks noGrp="1"/>
          </p:cNvSpPr>
          <p:nvPr>
            <p:ph idx="1"/>
          </p:nvPr>
        </p:nvSpPr>
        <p:spPr>
          <a:xfrm>
            <a:off x="838200" y="952789"/>
            <a:ext cx="10515600" cy="4351338"/>
          </a:xfrm>
        </p:spPr>
        <p:txBody>
          <a:bodyPr/>
          <a:lstStyle/>
          <a:p>
            <a:pPr marL="0" indent="0">
              <a:buNone/>
            </a:pPr>
            <a:r>
              <a:rPr lang="en-US" dirty="0"/>
              <a:t>3. All of the following can be used to diagnose atypical CAP EXCEPT? </a:t>
            </a:r>
          </a:p>
          <a:p>
            <a:pPr marL="514350" indent="-514350">
              <a:buFont typeface="+mj-lt"/>
              <a:buAutoNum type="alphaUcPeriod"/>
            </a:pPr>
            <a:r>
              <a:rPr lang="en-US" dirty="0"/>
              <a:t>ESR and </a:t>
            </a:r>
            <a:r>
              <a:rPr lang="en-US" dirty="0" err="1"/>
              <a:t>C­reactive</a:t>
            </a:r>
            <a:r>
              <a:rPr lang="en-US" dirty="0"/>
              <a:t> protein. </a:t>
            </a:r>
          </a:p>
          <a:p>
            <a:pPr marL="514350" indent="-514350">
              <a:buFont typeface="+mj-lt"/>
              <a:buAutoNum type="alphaUcPeriod"/>
            </a:pPr>
            <a:r>
              <a:rPr lang="en-US" dirty="0" err="1"/>
              <a:t>X­rays</a:t>
            </a:r>
            <a:r>
              <a:rPr lang="en-US" dirty="0"/>
              <a:t>. </a:t>
            </a:r>
          </a:p>
          <a:p>
            <a:pPr marL="514350" indent="-514350">
              <a:buFont typeface="+mj-lt"/>
              <a:buAutoNum type="alphaUcPeriod"/>
            </a:pPr>
            <a:r>
              <a:rPr lang="en-US" dirty="0"/>
              <a:t>Gram stain. </a:t>
            </a:r>
          </a:p>
          <a:p>
            <a:pPr marL="514350" indent="-514350">
              <a:buFont typeface="+mj-lt"/>
              <a:buAutoNum type="alphaUcPeriod"/>
            </a:pPr>
            <a:r>
              <a:rPr lang="en-US" dirty="0"/>
              <a:t>All the above apply.</a:t>
            </a:r>
          </a:p>
        </p:txBody>
      </p:sp>
    </p:spTree>
    <p:extLst>
      <p:ext uri="{BB962C8B-B14F-4D97-AF65-F5344CB8AC3E}">
        <p14:creationId xmlns:p14="http://schemas.microsoft.com/office/powerpoint/2010/main" xmlns="" val="1120295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ACF4B6D-7AD3-297B-3497-56762779939E}"/>
              </a:ext>
            </a:extLst>
          </p:cNvPr>
          <p:cNvSpPr>
            <a:spLocks noGrp="1"/>
          </p:cNvSpPr>
          <p:nvPr>
            <p:ph idx="1"/>
          </p:nvPr>
        </p:nvSpPr>
        <p:spPr>
          <a:xfrm>
            <a:off x="741218" y="980498"/>
            <a:ext cx="10515600" cy="4351338"/>
          </a:xfrm>
        </p:spPr>
        <p:txBody>
          <a:bodyPr/>
          <a:lstStyle/>
          <a:p>
            <a:pPr marL="0" indent="0">
              <a:buNone/>
            </a:pPr>
            <a:r>
              <a:rPr lang="en-US" dirty="0"/>
              <a:t>4. Pneumococcal resistance to </a:t>
            </a:r>
            <a:r>
              <a:rPr lang="el-GR" dirty="0"/>
              <a:t>β­</a:t>
            </a:r>
            <a:r>
              <a:rPr lang="en-US" dirty="0"/>
              <a:t>lactams can be overcome by increasing </a:t>
            </a:r>
            <a:r>
              <a:rPr lang="el-GR" dirty="0"/>
              <a:t>β­</a:t>
            </a:r>
            <a:r>
              <a:rPr lang="en-US" dirty="0"/>
              <a:t>lactam doses EXCEPT for: </a:t>
            </a:r>
          </a:p>
          <a:p>
            <a:pPr marL="514350" indent="-514350">
              <a:buFont typeface="+mj-lt"/>
              <a:buAutoNum type="alphaUcPeriod"/>
            </a:pPr>
            <a:r>
              <a:rPr lang="en-US" dirty="0"/>
              <a:t>Sinusitis </a:t>
            </a:r>
          </a:p>
          <a:p>
            <a:pPr marL="514350" indent="-514350">
              <a:buFont typeface="+mj-lt"/>
              <a:buAutoNum type="alphaUcPeriod"/>
            </a:pPr>
            <a:r>
              <a:rPr lang="en-US" dirty="0"/>
              <a:t>Meningitis </a:t>
            </a:r>
          </a:p>
          <a:p>
            <a:pPr marL="514350" indent="-514350">
              <a:buFont typeface="+mj-lt"/>
              <a:buAutoNum type="alphaUcPeriod"/>
            </a:pPr>
            <a:r>
              <a:rPr lang="en-US" dirty="0"/>
              <a:t>Bacteremia </a:t>
            </a:r>
          </a:p>
          <a:p>
            <a:pPr marL="514350" indent="-514350">
              <a:buFont typeface="+mj-lt"/>
              <a:buAutoNum type="alphaUcPeriod"/>
            </a:pPr>
            <a:r>
              <a:rPr lang="en-US" dirty="0"/>
              <a:t>Pneumonia</a:t>
            </a:r>
          </a:p>
        </p:txBody>
      </p:sp>
    </p:spTree>
    <p:extLst>
      <p:ext uri="{BB962C8B-B14F-4D97-AF65-F5344CB8AC3E}">
        <p14:creationId xmlns:p14="http://schemas.microsoft.com/office/powerpoint/2010/main" xmlns="" val="24760127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EDFA504-BD4E-0FFB-637A-018B943F0231}"/>
              </a:ext>
            </a:extLst>
          </p:cNvPr>
          <p:cNvSpPr>
            <a:spLocks noGrp="1"/>
          </p:cNvSpPr>
          <p:nvPr>
            <p:ph idx="1"/>
          </p:nvPr>
        </p:nvSpPr>
        <p:spPr>
          <a:xfrm>
            <a:off x="838200" y="1253331"/>
            <a:ext cx="10515600" cy="4351338"/>
          </a:xfrm>
        </p:spPr>
        <p:txBody>
          <a:bodyPr/>
          <a:lstStyle/>
          <a:p>
            <a:pPr marL="0" indent="0">
              <a:buNone/>
            </a:pPr>
            <a:r>
              <a:rPr lang="en-US" dirty="0"/>
              <a:t>5. A person with Legionella pneumophila can be best treated with:</a:t>
            </a:r>
          </a:p>
          <a:p>
            <a:pPr marL="514350" indent="-514350">
              <a:buFont typeface="+mj-lt"/>
              <a:buAutoNum type="alphaUcPeriod"/>
            </a:pPr>
            <a:r>
              <a:rPr lang="en-US" dirty="0"/>
              <a:t>Vancomycin</a:t>
            </a:r>
          </a:p>
          <a:p>
            <a:pPr marL="514350" indent="-514350">
              <a:buFont typeface="+mj-lt"/>
              <a:buAutoNum type="alphaUcPeriod"/>
            </a:pPr>
            <a:r>
              <a:rPr lang="en-US" dirty="0"/>
              <a:t>Linezolid</a:t>
            </a:r>
          </a:p>
          <a:p>
            <a:pPr marL="514350" indent="-514350">
              <a:buFont typeface="+mj-lt"/>
              <a:buAutoNum type="alphaUcPeriod"/>
            </a:pPr>
            <a:r>
              <a:rPr lang="en-US" dirty="0"/>
              <a:t>Erythromycin</a:t>
            </a:r>
          </a:p>
          <a:p>
            <a:pPr marL="514350" indent="-514350">
              <a:buFont typeface="+mj-lt"/>
              <a:buAutoNum type="alphaUcPeriod"/>
            </a:pPr>
            <a:r>
              <a:rPr lang="en-US" dirty="0"/>
              <a:t>ceftazidime</a:t>
            </a:r>
          </a:p>
        </p:txBody>
      </p:sp>
    </p:spTree>
    <p:extLst>
      <p:ext uri="{BB962C8B-B14F-4D97-AF65-F5344CB8AC3E}">
        <p14:creationId xmlns:p14="http://schemas.microsoft.com/office/powerpoint/2010/main" xmlns="" val="27153382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EE24D67-E63A-9788-5895-BF72F22DA227}"/>
              </a:ext>
            </a:extLst>
          </p:cNvPr>
          <p:cNvSpPr>
            <a:spLocks noGrp="1"/>
          </p:cNvSpPr>
          <p:nvPr>
            <p:ph type="title"/>
          </p:nvPr>
        </p:nvSpPr>
        <p:spPr>
          <a:xfrm>
            <a:off x="838200" y="2914650"/>
            <a:ext cx="10515600" cy="1028700"/>
          </a:xfrm>
        </p:spPr>
        <p:txBody>
          <a:bodyPr>
            <a:normAutofit fontScale="90000"/>
          </a:bodyPr>
          <a:lstStyle/>
          <a:p>
            <a:pPr algn="ctr"/>
            <a:r>
              <a:rPr lang="en-IN" sz="8800" dirty="0">
                <a:solidFill>
                  <a:srgbClr val="FF0000"/>
                </a:solidFill>
                <a:latin typeface="Algerian" panose="04020705040A02060702" pitchFamily="82" charset="0"/>
              </a:rPr>
              <a:t>THANK YOU</a:t>
            </a:r>
            <a:endParaRPr lang="gu-IN" sz="8800" dirty="0">
              <a:solidFill>
                <a:srgbClr val="FF0000"/>
              </a:solidFill>
              <a:latin typeface="Algerian" panose="04020705040A02060702" pitchFamily="82" charset="0"/>
            </a:endParaRPr>
          </a:p>
        </p:txBody>
      </p:sp>
    </p:spTree>
    <p:extLst>
      <p:ext uri="{BB962C8B-B14F-4D97-AF65-F5344CB8AC3E}">
        <p14:creationId xmlns:p14="http://schemas.microsoft.com/office/powerpoint/2010/main" xmlns="" val="1526661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E050F-040F-BA06-B05C-BF2AB77E0D28}"/>
              </a:ext>
            </a:extLst>
          </p:cNvPr>
          <p:cNvSpPr>
            <a:spLocks noGrp="1"/>
          </p:cNvSpPr>
          <p:nvPr>
            <p:ph type="title"/>
          </p:nvPr>
        </p:nvSpPr>
        <p:spPr/>
        <p:txBody>
          <a:bodyPr/>
          <a:lstStyle/>
          <a:p>
            <a:r>
              <a:rPr lang="en-IN" i="1" dirty="0">
                <a:solidFill>
                  <a:srgbClr val="FF0000"/>
                </a:solidFill>
                <a:latin typeface="Times New Roman" panose="02020603050405020304" pitchFamily="18" charset="0"/>
                <a:cs typeface="Times New Roman" panose="02020603050405020304" pitchFamily="18" charset="0"/>
              </a:rPr>
              <a:t>Chlamydia pneumoniae</a:t>
            </a:r>
            <a:endParaRPr lang="gu-IN" i="1"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ABBD8DCB-6CA6-6A08-27FE-6AD3053B354A}"/>
              </a:ext>
            </a:extLst>
          </p:cNvPr>
          <p:cNvSpPr>
            <a:spLocks noGrp="1"/>
          </p:cNvSpPr>
          <p:nvPr>
            <p:ph idx="1"/>
          </p:nvPr>
        </p:nvSpPr>
        <p:spPr/>
        <p:txBody>
          <a:bodyPr/>
          <a:lstStyle/>
          <a:p>
            <a:r>
              <a:rPr lang="en-IN" sz="2800" dirty="0">
                <a:solidFill>
                  <a:srgbClr val="000000"/>
                </a:solidFill>
                <a:latin typeface="Times New Roman" panose="02020603050405020304" pitchFamily="18" charset="0"/>
              </a:rPr>
              <a:t>TWAR (Taiwan acute Respiratory Agent)</a:t>
            </a:r>
            <a:endParaRPr lang="en-US" sz="2800" b="0" i="0" dirty="0">
              <a:solidFill>
                <a:srgbClr val="000000"/>
              </a:solidFill>
              <a:effectLst/>
              <a:latin typeface="Times New Roman" panose="02020603050405020304" pitchFamily="18" charset="0"/>
            </a:endParaRPr>
          </a:p>
          <a:p>
            <a:r>
              <a:rPr lang="en-US" sz="2800" dirty="0">
                <a:solidFill>
                  <a:srgbClr val="000000"/>
                </a:solidFill>
                <a:latin typeface="Times New Roman" panose="02020603050405020304" pitchFamily="18" charset="0"/>
              </a:rPr>
              <a:t>Exclusive a human pathogen.</a:t>
            </a:r>
            <a:endParaRPr lang="en-US" sz="2800" b="0" i="0" dirty="0">
              <a:solidFill>
                <a:srgbClr val="000000"/>
              </a:solidFill>
              <a:effectLst/>
              <a:latin typeface="Times New Roman" panose="02020603050405020304" pitchFamily="18" charset="0"/>
            </a:endParaRPr>
          </a:p>
          <a:p>
            <a:r>
              <a:rPr lang="en-US" sz="2800" dirty="0">
                <a:solidFill>
                  <a:srgbClr val="000000"/>
                </a:solidFill>
                <a:latin typeface="Times New Roman" panose="02020603050405020304" pitchFamily="18" charset="0"/>
              </a:rPr>
              <a:t>Accounts 10-15% cases of community acquired pneumonia.</a:t>
            </a:r>
          </a:p>
          <a:p>
            <a:r>
              <a:rPr lang="en-US" sz="2800" dirty="0">
                <a:solidFill>
                  <a:srgbClr val="000000"/>
                </a:solidFill>
                <a:latin typeface="Times New Roman" panose="02020603050405020304" pitchFamily="18" charset="0"/>
              </a:rPr>
              <a:t>Most common in elderly people.</a:t>
            </a:r>
          </a:p>
          <a:p>
            <a:r>
              <a:rPr lang="en-US" dirty="0">
                <a:latin typeface="Times New Roman" panose="02020603050405020304" pitchFamily="18" charset="0"/>
                <a:cs typeface="Times New Roman" panose="02020603050405020304" pitchFamily="18" charset="0"/>
              </a:rPr>
              <a:t>Transmission is by person to person via respiratory secretions with an incubation period of several weeks. </a:t>
            </a:r>
          </a:p>
          <a:p>
            <a:r>
              <a:rPr lang="en-US" dirty="0">
                <a:latin typeface="Times New Roman" panose="02020603050405020304" pitchFamily="18" charset="0"/>
                <a:cs typeface="Times New Roman" panose="02020603050405020304" pitchFamily="18" charset="0"/>
              </a:rPr>
              <a:t>Most adults hospitalized with </a:t>
            </a:r>
            <a:r>
              <a:rPr lang="en-US" i="1" dirty="0">
                <a:latin typeface="Times New Roman" panose="02020603050405020304" pitchFamily="18" charset="0"/>
                <a:cs typeface="Times New Roman" panose="02020603050405020304" pitchFamily="18" charset="0"/>
              </a:rPr>
              <a:t>C. pneumoniae </a:t>
            </a:r>
            <a:r>
              <a:rPr lang="en-US" dirty="0">
                <a:latin typeface="Times New Roman" panose="02020603050405020304" pitchFamily="18" charset="0"/>
                <a:cs typeface="Times New Roman" panose="02020603050405020304" pitchFamily="18" charset="0"/>
              </a:rPr>
              <a:t>have recurrent infection. </a:t>
            </a:r>
            <a:endParaRPr lang="gu-IN" dirty="0">
              <a:latin typeface="Times New Roman" panose="02020603050405020304" pitchFamily="18" charset="0"/>
            </a:endParaRPr>
          </a:p>
        </p:txBody>
      </p:sp>
    </p:spTree>
    <p:extLst>
      <p:ext uri="{BB962C8B-B14F-4D97-AF65-F5344CB8AC3E}">
        <p14:creationId xmlns:p14="http://schemas.microsoft.com/office/powerpoint/2010/main" xmlns="" val="3459085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23C0D4-FE37-498D-A4D4-5590A0C473A7}"/>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People at increased risk</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EF733FB6-FC55-D3EC-EDEE-6DC24CCC91C4}"/>
              </a:ext>
            </a:extLst>
          </p:cNvPr>
          <p:cNvSpPr>
            <a:spLocks noGrp="1"/>
          </p:cNvSpPr>
          <p:nvPr>
            <p:ph idx="1"/>
          </p:nvPr>
        </p:nvSpPr>
        <p:spPr/>
        <p:txBody>
          <a:bodyPr/>
          <a:lstStyle/>
          <a:p>
            <a:pPr algn="l">
              <a:buFont typeface="Wingdings" panose="05000000000000000000" pitchFamily="2" charset="2"/>
              <a:buChar char="Ø"/>
            </a:pPr>
            <a:r>
              <a:rPr lang="en-US" sz="2800" b="0" i="0" dirty="0">
                <a:solidFill>
                  <a:srgbClr val="000000"/>
                </a:solidFill>
                <a:effectLst/>
                <a:latin typeface="Times New Roman" panose="02020603050405020304" pitchFamily="18" charset="0"/>
                <a:cs typeface="Times New Roman" panose="02020603050405020304" pitchFamily="18" charset="0"/>
              </a:rPr>
              <a:t>Schools</a:t>
            </a:r>
          </a:p>
          <a:p>
            <a:pPr algn="l">
              <a:buFont typeface="Wingdings" panose="05000000000000000000" pitchFamily="2" charset="2"/>
              <a:buChar char="Ø"/>
            </a:pPr>
            <a:r>
              <a:rPr lang="en-US" sz="2800" b="0" i="0" dirty="0">
                <a:solidFill>
                  <a:srgbClr val="000000"/>
                </a:solidFill>
                <a:effectLst/>
                <a:latin typeface="Times New Roman" panose="02020603050405020304" pitchFamily="18" charset="0"/>
                <a:cs typeface="Times New Roman" panose="02020603050405020304" pitchFamily="18" charset="0"/>
              </a:rPr>
              <a:t>College residence halls</a:t>
            </a:r>
          </a:p>
          <a:p>
            <a:pPr algn="l">
              <a:buFont typeface="Wingdings" panose="05000000000000000000" pitchFamily="2" charset="2"/>
              <a:buChar char="Ø"/>
            </a:pPr>
            <a:r>
              <a:rPr lang="en-US" sz="2800" b="0" i="0" dirty="0">
                <a:solidFill>
                  <a:srgbClr val="000000"/>
                </a:solidFill>
                <a:effectLst/>
                <a:latin typeface="Times New Roman" panose="02020603050405020304" pitchFamily="18" charset="0"/>
                <a:cs typeface="Times New Roman" panose="02020603050405020304" pitchFamily="18" charset="0"/>
              </a:rPr>
              <a:t>Military barracks</a:t>
            </a:r>
          </a:p>
          <a:p>
            <a:pPr algn="l">
              <a:buFont typeface="Wingdings" panose="05000000000000000000" pitchFamily="2" charset="2"/>
              <a:buChar char="Ø"/>
            </a:pPr>
            <a:r>
              <a:rPr lang="en-US" sz="2800" b="0" i="0" dirty="0">
                <a:solidFill>
                  <a:srgbClr val="000000"/>
                </a:solidFill>
                <a:effectLst/>
                <a:latin typeface="Times New Roman" panose="02020603050405020304" pitchFamily="18" charset="0"/>
                <a:cs typeface="Times New Roman" panose="02020603050405020304" pitchFamily="18" charset="0"/>
              </a:rPr>
              <a:t>Hospitals</a:t>
            </a:r>
          </a:p>
          <a:p>
            <a:pPr algn="l">
              <a:buFont typeface="Wingdings" panose="05000000000000000000" pitchFamily="2" charset="2"/>
              <a:buChar char="Ø"/>
            </a:pPr>
            <a:r>
              <a:rPr lang="en-US" sz="2800" b="0" i="0" dirty="0">
                <a:solidFill>
                  <a:srgbClr val="000000"/>
                </a:solidFill>
                <a:effectLst/>
                <a:latin typeface="Times New Roman" panose="02020603050405020304" pitchFamily="18" charset="0"/>
                <a:cs typeface="Times New Roman" panose="02020603050405020304" pitchFamily="18" charset="0"/>
              </a:rPr>
              <a:t>Prisons</a:t>
            </a:r>
          </a:p>
          <a:p>
            <a:pPr marL="0" indent="0">
              <a:buNone/>
            </a:pPr>
            <a:endParaRPr lang="gu-IN" dirty="0"/>
          </a:p>
        </p:txBody>
      </p:sp>
    </p:spTree>
    <p:extLst>
      <p:ext uri="{BB962C8B-B14F-4D97-AF65-F5344CB8AC3E}">
        <p14:creationId xmlns:p14="http://schemas.microsoft.com/office/powerpoint/2010/main" xmlns="" val="1365732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46A62D-6B98-4C4C-C2CB-F81AE94E1A69}"/>
              </a:ext>
            </a:extLst>
          </p:cNvPr>
          <p:cNvSpPr>
            <a:spLocks noGrp="1"/>
          </p:cNvSpPr>
          <p:nvPr>
            <p:ph type="title"/>
          </p:nvPr>
        </p:nvSpPr>
        <p:spPr/>
        <p:txBody>
          <a:bodyPr/>
          <a:lstStyle/>
          <a:p>
            <a:r>
              <a:rPr lang="en-IN" dirty="0">
                <a:solidFill>
                  <a:srgbClr val="FF0000"/>
                </a:solidFill>
                <a:latin typeface="Times New Roman" panose="02020603050405020304" pitchFamily="18" charset="0"/>
                <a:cs typeface="Times New Roman" panose="02020603050405020304" pitchFamily="18" charset="0"/>
              </a:rPr>
              <a:t>CLINICAL FEATURES</a:t>
            </a:r>
            <a:endParaRPr lang="gu-IN" dirty="0">
              <a:solidFill>
                <a:srgbClr val="FF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xmlns="" id="{9FE02713-CBD2-4573-4100-AE9AAB104F4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Cough</a:t>
            </a:r>
          </a:p>
          <a:p>
            <a:r>
              <a:rPr lang="en-US" dirty="0">
                <a:latin typeface="Times New Roman" panose="02020603050405020304" pitchFamily="18" charset="0"/>
                <a:cs typeface="Times New Roman" panose="02020603050405020304" pitchFamily="18" charset="0"/>
              </a:rPr>
              <a:t>Fever</a:t>
            </a:r>
          </a:p>
          <a:p>
            <a:r>
              <a:rPr lang="en-US" dirty="0">
                <a:latin typeface="Times New Roman" panose="02020603050405020304" pitchFamily="18" charset="0"/>
                <a:cs typeface="Times New Roman" panose="02020603050405020304" pitchFamily="18" charset="0"/>
              </a:rPr>
              <a:t>Headache</a:t>
            </a:r>
          </a:p>
          <a:p>
            <a:r>
              <a:rPr lang="en-US" dirty="0">
                <a:latin typeface="Times New Roman" panose="02020603050405020304" pitchFamily="18" charset="0"/>
                <a:cs typeface="Times New Roman" panose="02020603050405020304" pitchFamily="18" charset="0"/>
              </a:rPr>
              <a:t>Malaise</a:t>
            </a:r>
          </a:p>
          <a:p>
            <a:r>
              <a:rPr lang="en-US" dirty="0">
                <a:latin typeface="Times New Roman" panose="02020603050405020304" pitchFamily="18" charset="0"/>
                <a:cs typeface="Times New Roman" panose="02020603050405020304" pitchFamily="18" charset="0"/>
              </a:rPr>
              <a:t>Laryngitis</a:t>
            </a:r>
          </a:p>
          <a:p>
            <a:r>
              <a:rPr lang="en-US" dirty="0">
                <a:latin typeface="Times New Roman" panose="02020603050405020304" pitchFamily="18" charset="0"/>
                <a:cs typeface="Times New Roman" panose="02020603050405020304" pitchFamily="18" charset="0"/>
              </a:rPr>
              <a:t>Pharyngitis</a:t>
            </a:r>
          </a:p>
          <a:p>
            <a:pPr marL="0" indent="0">
              <a:buNone/>
            </a:pPr>
            <a:endParaRPr lang="gu-IN" dirty="0"/>
          </a:p>
        </p:txBody>
      </p:sp>
    </p:spTree>
    <p:extLst>
      <p:ext uri="{BB962C8B-B14F-4D97-AF65-F5344CB8AC3E}">
        <p14:creationId xmlns:p14="http://schemas.microsoft.com/office/powerpoint/2010/main" xmlns="" val="2552903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2621</TotalTime>
  <Words>2804</Words>
  <Application>Microsoft Office PowerPoint</Application>
  <PresentationFormat>Custom</PresentationFormat>
  <Paragraphs>423</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DIAGNOSIS OF ATYPICAL PNEUMONIA</vt:lpstr>
      <vt:lpstr>INTRODUCTION</vt:lpstr>
      <vt:lpstr>Etiological agents</vt:lpstr>
      <vt:lpstr>CLINICAL FEATURES</vt:lpstr>
      <vt:lpstr>Slide 5</vt:lpstr>
      <vt:lpstr>Chlamydia spp. </vt:lpstr>
      <vt:lpstr>Chlamydia pneumoniae</vt:lpstr>
      <vt:lpstr>People at increased risk</vt:lpstr>
      <vt:lpstr>CLINICAL FEATURES</vt:lpstr>
      <vt:lpstr>DIAGNOSIS </vt:lpstr>
      <vt:lpstr>Slide 11</vt:lpstr>
      <vt:lpstr>Slide 12</vt:lpstr>
      <vt:lpstr>Slide 13</vt:lpstr>
      <vt:lpstr>Slide 14</vt:lpstr>
      <vt:lpstr>TREATMENT</vt:lpstr>
      <vt:lpstr>Legionella pneumonia</vt:lpstr>
      <vt:lpstr>INTRODUCTION</vt:lpstr>
      <vt:lpstr>CLINICAL MANIFESTATIONS</vt:lpstr>
      <vt:lpstr>LAB DIAGNOSIS</vt:lpstr>
      <vt:lpstr>DIRECT MICROSCOPY</vt:lpstr>
      <vt:lpstr>Culture on Buffered Charcoal yeast extract (BCYE)agar</vt:lpstr>
      <vt:lpstr>Antibody detection</vt:lpstr>
      <vt:lpstr> Urinary antigen</vt:lpstr>
      <vt:lpstr>Molecular methods</vt:lpstr>
      <vt:lpstr>TREATMENT</vt:lpstr>
      <vt:lpstr>Mycoplasma pneumoniae</vt:lpstr>
      <vt:lpstr>Slide 27</vt:lpstr>
      <vt:lpstr>Slide 28</vt:lpstr>
      <vt:lpstr>CLINICAL MANIFESTATIONS</vt:lpstr>
      <vt:lpstr>  A fulminant pneumonia due to Mycoplasma pneumoniae – Case report</vt:lpstr>
      <vt:lpstr>Slide 31</vt:lpstr>
      <vt:lpstr>Slide 32</vt:lpstr>
      <vt:lpstr>Slide 33</vt:lpstr>
      <vt:lpstr>DIAGNOSIS </vt:lpstr>
      <vt:lpstr>Antigenic Detection</vt:lpstr>
      <vt:lpstr>      Antibody Detection</vt:lpstr>
      <vt:lpstr>            Molecular Methods</vt:lpstr>
      <vt:lpstr>TREATMENT </vt:lpstr>
      <vt:lpstr>Francisella tularensis</vt:lpstr>
      <vt:lpstr>Slide 40</vt:lpstr>
      <vt:lpstr>CLINICAL MANIFESTATIONS</vt:lpstr>
      <vt:lpstr>LAB DIAGNOSIS</vt:lpstr>
      <vt:lpstr>Slide 43</vt:lpstr>
      <vt:lpstr>Slide 44</vt:lpstr>
      <vt:lpstr>Coxiella burnetii</vt:lpstr>
      <vt:lpstr>Slide 46</vt:lpstr>
      <vt:lpstr>MODE OF TRANSMISSION</vt:lpstr>
      <vt:lpstr>CLINICAL MANIFESTATION</vt:lpstr>
      <vt:lpstr>LAB DIAGNOSIS</vt:lpstr>
      <vt:lpstr>Slide 50</vt:lpstr>
      <vt:lpstr>VIRUS CAUSING ATYPICAL PNEUMONIA </vt:lpstr>
      <vt:lpstr>DIAGNOSIS </vt:lpstr>
      <vt:lpstr>Slide 53</vt:lpstr>
      <vt:lpstr>FUNGAL ATYPICAL PNEUMONIA</vt:lpstr>
      <vt:lpstr>CLINICAL FEATURES</vt:lpstr>
      <vt:lpstr>Diagnosis</vt:lpstr>
      <vt:lpstr>MICROSCOPY</vt:lpstr>
      <vt:lpstr>CULTURE</vt:lpstr>
      <vt:lpstr>OTHER TESTS</vt:lpstr>
      <vt:lpstr>Slide 60</vt:lpstr>
      <vt:lpstr>References</vt:lpstr>
      <vt:lpstr>MCQs </vt:lpstr>
      <vt:lpstr>Slide 63</vt:lpstr>
      <vt:lpstr>Slide 64</vt:lpstr>
      <vt:lpstr>Slide 65</vt:lpstr>
      <vt:lpstr>Slide 66</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DIAGNOSIS OF ATYPICAL PNEUMONIA</dc:title>
  <dc:creator>Dr. Vasant patel</dc:creator>
  <cp:lastModifiedBy>user</cp:lastModifiedBy>
  <cp:revision>29</cp:revision>
  <dcterms:created xsi:type="dcterms:W3CDTF">2023-10-17T13:39:03Z</dcterms:created>
  <dcterms:modified xsi:type="dcterms:W3CDTF">2023-11-30T04:30:59Z</dcterms:modified>
</cp:coreProperties>
</file>