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59" r:id="rId4"/>
    <p:sldId id="260" r:id="rId5"/>
    <p:sldId id="261" r:id="rId6"/>
    <p:sldId id="262" r:id="rId7"/>
    <p:sldId id="263" r:id="rId8"/>
    <p:sldId id="283" r:id="rId9"/>
    <p:sldId id="284" r:id="rId10"/>
    <p:sldId id="285" r:id="rId11"/>
    <p:sldId id="286" r:id="rId12"/>
    <p:sldId id="287" r:id="rId13"/>
    <p:sldId id="291" r:id="rId14"/>
    <p:sldId id="289" r:id="rId15"/>
    <p:sldId id="293" r:id="rId16"/>
    <p:sldId id="292" r:id="rId17"/>
    <p:sldId id="264" r:id="rId18"/>
    <p:sldId id="268" r:id="rId19"/>
    <p:sldId id="265" r:id="rId20"/>
    <p:sldId id="266" r:id="rId21"/>
    <p:sldId id="269" r:id="rId22"/>
    <p:sldId id="267" r:id="rId23"/>
    <p:sldId id="271" r:id="rId24"/>
    <p:sldId id="270" r:id="rId25"/>
    <p:sldId id="273" r:id="rId26"/>
    <p:sldId id="274" r:id="rId27"/>
    <p:sldId id="275" r:id="rId28"/>
    <p:sldId id="272" r:id="rId29"/>
    <p:sldId id="276" r:id="rId30"/>
    <p:sldId id="277" r:id="rId31"/>
    <p:sldId id="29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9EFA2-4006-414D-AE5A-E3DBA0791461}" type="datetimeFigureOut">
              <a:rPr lang="en-IN" smtClean="0"/>
              <a:pPr/>
              <a:t>27-11-2023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F9EAFC-7EFC-4D97-8E57-DF8CC0F0E63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9F9EAFC-7EFC-4D97-8E57-DF8CC0F0E63F}"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9F9EAFC-7EFC-4D97-8E57-DF8CC0F0E63F}" type="slidenum">
              <a:rPr lang="en-IN" smtClean="0"/>
              <a:pPr/>
              <a:t>28</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9F9EAFC-7EFC-4D97-8E57-DF8CC0F0E63F}" type="slidenum">
              <a:rPr lang="en-IN" smtClean="0"/>
              <a:pPr/>
              <a:t>29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9F9EAFC-7EFC-4D97-8E57-DF8CC0F0E63F}" type="slidenum">
              <a:rPr lang="en-IN" smtClean="0"/>
              <a:pPr/>
              <a:t>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9F9EAFC-7EFC-4D97-8E57-DF8CC0F0E63F}" type="slidenum">
              <a:rPr lang="en-IN" smtClean="0"/>
              <a:pPr/>
              <a:t>8</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9F9EAFC-7EFC-4D97-8E57-DF8CC0F0E63F}" type="slidenum">
              <a:rPr lang="en-IN" smtClean="0"/>
              <a:pPr/>
              <a:t>19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9F9EAFC-7EFC-4D97-8E57-DF8CC0F0E63F}" type="slidenum">
              <a:rPr lang="en-IN" smtClean="0"/>
              <a:pPr/>
              <a:t>23</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E9F9EAFC-7EFC-4D97-8E57-DF8CC0F0E63F}" type="slidenum">
              <a:rPr lang="en-IN" smtClean="0"/>
              <a:pPr/>
              <a:t>24</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We are now moving the discussion up from ONE gene</a:t>
            </a:r>
            <a:r>
              <a:rPr lang="en-US">
                <a:sym typeface="Wingdings" pitchFamily="2" charset="2"/>
              </a:rPr>
              <a:t> MULTI-genes Parts of chromosomes WHOLE chromosomes.</a:t>
            </a:r>
            <a:endParaRPr lang="en-US"/>
          </a:p>
        </p:txBody>
      </p:sp>
      <p:sp>
        <p:nvSpPr>
          <p:cNvPr id="4" name="Slide Number Placeholder 3"/>
          <p:cNvSpPr>
            <a:spLocks noGrp="1"/>
          </p:cNvSpPr>
          <p:nvPr>
            <p:ph type="sldNum" sz="quarter" idx="5"/>
          </p:nvPr>
        </p:nvSpPr>
        <p:spPr/>
        <p:txBody>
          <a:bodyPr/>
          <a:lstStyle/>
          <a:p>
            <a:pPr>
              <a:defRPr/>
            </a:pPr>
            <a:fld id="{7D1D3339-B847-4DFC-8D5C-11965B099DC6}" type="slidenum">
              <a:rPr lang="en-US" smtClean="0"/>
              <a:pPr>
                <a:defRPr/>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If a disease or condition is scalable, rather than on or off, it is probably multigenic, or multifactorial, just part of the spectrum of HOMO-zygous diseases being HOMO-geneous, and HETERO-zygous diseases being VARIABLE.</a:t>
            </a:r>
          </a:p>
        </p:txBody>
      </p:sp>
      <p:sp>
        <p:nvSpPr>
          <p:cNvPr id="4" name="Slide Number Placeholder 3"/>
          <p:cNvSpPr>
            <a:spLocks noGrp="1"/>
          </p:cNvSpPr>
          <p:nvPr>
            <p:ph type="sldNum" sz="quarter" idx="5"/>
          </p:nvPr>
        </p:nvSpPr>
        <p:spPr/>
        <p:txBody>
          <a:bodyPr/>
          <a:lstStyle/>
          <a:p>
            <a:pPr>
              <a:defRPr/>
            </a:pPr>
            <a:fld id="{7974AE2D-4090-41F7-AEE6-1B963230FCF5}" type="slidenum">
              <a:rPr lang="en-US" smtClean="0"/>
              <a:pPr>
                <a:defRPr/>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You might imagine that the list of “multifactorial” disorders blends in with the entire list of human diseases. Hence are “all” diseases “genetic”? This is almost an UNFAIR list, therefore</a:t>
            </a:r>
          </a:p>
          <a:p>
            <a:r>
              <a:rPr lang="en-US"/>
              <a:t>NO single gene mutation can be indicted as being the cause of any of these diseases..</a:t>
            </a:r>
          </a:p>
        </p:txBody>
      </p:sp>
      <p:sp>
        <p:nvSpPr>
          <p:cNvPr id="4" name="Slide Number Placeholder 3"/>
          <p:cNvSpPr>
            <a:spLocks noGrp="1"/>
          </p:cNvSpPr>
          <p:nvPr>
            <p:ph type="sldNum" sz="quarter" idx="5"/>
          </p:nvPr>
        </p:nvSpPr>
        <p:spPr/>
        <p:txBody>
          <a:bodyPr/>
          <a:lstStyle/>
          <a:p>
            <a:pPr>
              <a:defRPr/>
            </a:pPr>
            <a:fld id="{883F26B3-8D6C-4650-A203-8DBCC0B02A0A}"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11/27/2023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11/27/2023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anselm.edu/homepage/jpitocch/genbio/locus.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http://www.anselm.edu/homepage/jpitocch/genbio/locus.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micsonline.org/open-access/keratoacanthoma-in-xeroderma-pigmentosum-an-entity-beyond-guess-2157-7412-1000318-93644.html" TargetMode="External"/><Relationship Id="rId2" Type="http://schemas.openxmlformats.org/officeDocument/2006/relationships/hyperlink" Target="https://www.omicsonline.org/author-profile/radhika-varma-203837/" TargetMode="External"/><Relationship Id="rId1" Type="http://schemas.openxmlformats.org/officeDocument/2006/relationships/slideLayout" Target="../slideLayouts/slideLayout2.xml"/><Relationship Id="rId4" Type="http://schemas.openxmlformats.org/officeDocument/2006/relationships/hyperlink" Target="https://www.omicsonline.org/author-profile/priya-prathap-20383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29761"/>
          </a:xfrm>
        </p:spPr>
        <p:txBody>
          <a:bodyPr/>
          <a:lstStyle/>
          <a:p>
            <a:pPr algn="ctr"/>
            <a:r>
              <a:rPr lang="en-US" dirty="0"/>
              <a:t>Genes and genetic disease</a:t>
            </a:r>
            <a:endParaRPr lang="en-IN" dirty="0"/>
          </a:p>
        </p:txBody>
      </p:sp>
      <p:sp>
        <p:nvSpPr>
          <p:cNvPr id="3" name="Subtitle 2"/>
          <p:cNvSpPr>
            <a:spLocks noGrp="1"/>
          </p:cNvSpPr>
          <p:nvPr>
            <p:ph type="subTitle" idx="1"/>
          </p:nvPr>
        </p:nvSpPr>
        <p:spPr>
          <a:xfrm>
            <a:off x="1371600" y="3733800"/>
            <a:ext cx="7772400" cy="1199704"/>
          </a:xfrm>
        </p:spPr>
        <p:txBody>
          <a:bodyPr>
            <a:normAutofit fontScale="92500" lnSpcReduction="20000"/>
          </a:bodyPr>
          <a:lstStyle/>
          <a:p>
            <a:r>
              <a:rPr lang="en-US" dirty="0"/>
              <a:t>Dr. Priyanka N. Sharma</a:t>
            </a:r>
          </a:p>
          <a:p>
            <a:r>
              <a:rPr lang="en-US" dirty="0"/>
              <a:t>Associate Professor</a:t>
            </a:r>
          </a:p>
          <a:p>
            <a:r>
              <a:rPr lang="en-US" dirty="0"/>
              <a:t>Dept. of Anatomy</a:t>
            </a:r>
            <a:endParaRPr lang="en-IN" dirty="0"/>
          </a:p>
        </p:txBody>
      </p:sp>
      <p:pic>
        <p:nvPicPr>
          <p:cNvPr id="4" name="Picture 3" descr="C:\Documents and Settings\Jitesh G\My Documents\My Pictures\GENETICS-2\chromosome1.jpeg"/>
          <p:cNvPicPr>
            <a:picLocks noChangeAspect="1" noChangeArrowheads="1"/>
          </p:cNvPicPr>
          <p:nvPr/>
        </p:nvPicPr>
        <p:blipFill>
          <a:blip r:embed="rId3" cstate="print"/>
          <a:srcRect/>
          <a:stretch>
            <a:fillRect/>
          </a:stretch>
        </p:blipFill>
        <p:spPr bwMode="auto">
          <a:xfrm>
            <a:off x="0" y="2074985"/>
            <a:ext cx="5410200" cy="47830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Structure of genes</a:t>
            </a:r>
            <a:endParaRPr lang="en-IN"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679892"/>
            <a:ext cx="4476750" cy="517810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19600" y="1600200"/>
            <a:ext cx="4724400" cy="5257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Maintain the genetic specificity of an individual</a:t>
            </a:r>
          </a:p>
          <a:p>
            <a:endParaRPr lang="en-US" sz="3200" dirty="0"/>
          </a:p>
          <a:p>
            <a:r>
              <a:rPr lang="en-US" sz="3200" dirty="0"/>
              <a:t>Transmission of traits from the parents to the offspring</a:t>
            </a:r>
          </a:p>
          <a:p>
            <a:endParaRPr lang="en-US" sz="3200" dirty="0"/>
          </a:p>
          <a:p>
            <a:r>
              <a:rPr lang="en-US" sz="3200" dirty="0"/>
              <a:t>Synthesize various proteins and enzymes of the cell</a:t>
            </a:r>
            <a:endParaRPr lang="en-IN" sz="3200" dirty="0"/>
          </a:p>
        </p:txBody>
      </p:sp>
      <p:sp>
        <p:nvSpPr>
          <p:cNvPr id="3" name="Title 2"/>
          <p:cNvSpPr>
            <a:spLocks noGrp="1"/>
          </p:cNvSpPr>
          <p:nvPr>
            <p:ph type="title"/>
          </p:nvPr>
        </p:nvSpPr>
        <p:spPr/>
        <p:txBody>
          <a:bodyPr/>
          <a:lstStyle/>
          <a:p>
            <a:r>
              <a:rPr lang="en-US" dirty="0"/>
              <a:t>Function of genes</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Each gene occupies a specific </a:t>
            </a:r>
            <a:r>
              <a:rPr lang="en-US" b="1" dirty="0"/>
              <a:t>locus</a:t>
            </a:r>
            <a:r>
              <a:rPr lang="en-US" dirty="0"/>
              <a:t> on a chromosome</a:t>
            </a:r>
          </a:p>
          <a:p>
            <a:r>
              <a:rPr lang="en-US" dirty="0"/>
              <a:t>The 2 </a:t>
            </a:r>
            <a:r>
              <a:rPr lang="en-US" dirty="0" err="1"/>
              <a:t>choromosomes</a:t>
            </a:r>
            <a:r>
              <a:rPr lang="en-US" dirty="0"/>
              <a:t> of a pair are </a:t>
            </a:r>
            <a:r>
              <a:rPr lang="en-US" dirty="0" err="1"/>
              <a:t>homologus</a:t>
            </a:r>
            <a:r>
              <a:rPr lang="en-US" dirty="0"/>
              <a:t> and genes occupying the same locus on </a:t>
            </a:r>
            <a:r>
              <a:rPr lang="en-US" dirty="0" err="1"/>
              <a:t>homologus</a:t>
            </a:r>
            <a:r>
              <a:rPr lang="en-US" dirty="0"/>
              <a:t> chromosomes are called </a:t>
            </a:r>
            <a:r>
              <a:rPr lang="en-US" b="1" dirty="0"/>
              <a:t>alleles</a:t>
            </a:r>
            <a:endParaRPr lang="en-IN" b="1" dirty="0"/>
          </a:p>
        </p:txBody>
      </p:sp>
      <p:sp>
        <p:nvSpPr>
          <p:cNvPr id="3" name="Title 2"/>
          <p:cNvSpPr>
            <a:spLocks noGrp="1"/>
          </p:cNvSpPr>
          <p:nvPr>
            <p:ph type="title"/>
          </p:nvPr>
        </p:nvSpPr>
        <p:spPr/>
        <p:txBody>
          <a:bodyPr/>
          <a:lstStyle/>
          <a:p>
            <a:r>
              <a:rPr lang="en-US" dirty="0"/>
              <a:t>Location of genes</a:t>
            </a:r>
            <a:endParaRPr lang="en-IN" dirty="0"/>
          </a:p>
        </p:txBody>
      </p:sp>
      <p:pic>
        <p:nvPicPr>
          <p:cNvPr id="4" name="Picture 1026" descr="http://www.anselm.edu/homepage/jpitocch/genbio/locus.JPG"/>
          <p:cNvPicPr>
            <a:picLocks noChangeAspect="1" noChangeArrowheads="1"/>
          </p:cNvPicPr>
          <p:nvPr/>
        </p:nvPicPr>
        <p:blipFill>
          <a:blip r:embed="rId2" r:link="rId3" cstate="print"/>
          <a:srcRect/>
          <a:stretch>
            <a:fillRect/>
          </a:stretch>
        </p:blipFill>
        <p:spPr bwMode="auto">
          <a:xfrm>
            <a:off x="685800" y="1143000"/>
            <a:ext cx="78486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9536" y="381000"/>
            <a:ext cx="9044464" cy="2246769"/>
          </a:xfrm>
          <a:prstGeom prst="rect">
            <a:avLst/>
          </a:prstGeom>
          <a:noFill/>
          <a:ln w="9525">
            <a:noFill/>
            <a:miter lim="800000"/>
            <a:headEnd/>
            <a:tailEnd/>
          </a:ln>
          <a:effectLst/>
        </p:spPr>
        <p:txBody>
          <a:bodyPr wrap="none">
            <a:spAutoFit/>
          </a:bodyPr>
          <a:lstStyle/>
          <a:p>
            <a:r>
              <a:rPr lang="fi-FI" sz="2800" b="1" dirty="0"/>
              <a:t>Two important terms...</a:t>
            </a:r>
          </a:p>
          <a:p>
            <a:endParaRPr lang="fi-FI" sz="2800" b="1" dirty="0"/>
          </a:p>
          <a:p>
            <a:r>
              <a:rPr lang="fi-FI" sz="2800" b="1" dirty="0"/>
              <a:t>Phenotype: The outlook of an organism</a:t>
            </a:r>
          </a:p>
          <a:p>
            <a:endParaRPr lang="fi-FI" sz="2800" b="1" dirty="0"/>
          </a:p>
          <a:p>
            <a:r>
              <a:rPr lang="fi-FI" sz="2800" b="1" dirty="0"/>
              <a:t>Genotype: The genetic information written in DNA </a:t>
            </a:r>
            <a:endParaRPr lang="en-US" sz="2800" b="1" dirty="0"/>
          </a:p>
        </p:txBody>
      </p:sp>
      <p:pic>
        <p:nvPicPr>
          <p:cNvPr id="44035" name="Picture 3" descr="http://niklas.hallqvist.se/images/children.jpg"/>
          <p:cNvPicPr>
            <a:picLocks noChangeAspect="1" noChangeArrowheads="1"/>
          </p:cNvPicPr>
          <p:nvPr/>
        </p:nvPicPr>
        <p:blipFill>
          <a:blip r:embed="rId2" cstate="print"/>
          <a:srcRect/>
          <a:stretch>
            <a:fillRect/>
          </a:stretch>
        </p:blipFill>
        <p:spPr bwMode="auto">
          <a:xfrm>
            <a:off x="2743200" y="4343400"/>
            <a:ext cx="3070225" cy="2282825"/>
          </a:xfrm>
          <a:prstGeom prst="rect">
            <a:avLst/>
          </a:prstGeom>
          <a:noFill/>
        </p:spPr>
      </p:pic>
      <p:sp>
        <p:nvSpPr>
          <p:cNvPr id="44036" name="Rectangle 4"/>
          <p:cNvSpPr>
            <a:spLocks noChangeArrowheads="1"/>
          </p:cNvSpPr>
          <p:nvPr/>
        </p:nvSpPr>
        <p:spPr bwMode="auto">
          <a:xfrm>
            <a:off x="6629400" y="5562600"/>
            <a:ext cx="1828800" cy="1066800"/>
          </a:xfrm>
          <a:prstGeom prst="rect">
            <a:avLst/>
          </a:prstGeom>
          <a:noFill/>
          <a:ln w="9525">
            <a:noFill/>
            <a:miter lim="800000"/>
            <a:headEnd/>
            <a:tailEnd/>
          </a:ln>
          <a:effectLst/>
        </p:spPr>
        <p:txBody>
          <a:bodyPr lIns="0" tIns="0" rIns="0" bIns="0">
            <a:spAutoFit/>
          </a:bodyPr>
          <a:lstStyle/>
          <a:p>
            <a:r>
              <a:rPr lang="en-US" sz="1000">
                <a:solidFill>
                  <a:srgbClr val="000000"/>
                </a:solidFill>
                <a:latin typeface="Arial Unicode MS" pitchFamily="34" charset="-128"/>
                <a:cs typeface="Courier New" pitchFamily="49" charset="0"/>
              </a:rPr>
              <a:t>ATGTTTCCACCTTCAGGTTCC</a:t>
            </a:r>
            <a:endParaRPr lang="fi-FI" sz="1000">
              <a:solidFill>
                <a:srgbClr val="000000"/>
              </a:solidFill>
              <a:latin typeface="Arial Unicode MS" pitchFamily="34" charset="-128"/>
              <a:cs typeface="Courier New" pitchFamily="49" charset="0"/>
            </a:endParaRPr>
          </a:p>
          <a:p>
            <a:r>
              <a:rPr lang="en-US" sz="1000">
                <a:solidFill>
                  <a:srgbClr val="000000"/>
                </a:solidFill>
                <a:latin typeface="Arial Unicode MS" pitchFamily="34" charset="-128"/>
                <a:cs typeface="Courier New" pitchFamily="49" charset="0"/>
              </a:rPr>
              <a:t>ACTGGGCTGATTCCCCCCTCC</a:t>
            </a:r>
            <a:endParaRPr lang="fi-FI" sz="1000">
              <a:solidFill>
                <a:srgbClr val="000000"/>
              </a:solidFill>
              <a:latin typeface="Arial Unicode MS" pitchFamily="34" charset="-128"/>
              <a:cs typeface="Courier New" pitchFamily="49" charset="0"/>
            </a:endParaRPr>
          </a:p>
          <a:p>
            <a:r>
              <a:rPr lang="en-US" sz="1000">
                <a:solidFill>
                  <a:srgbClr val="000000"/>
                </a:solidFill>
                <a:latin typeface="Arial Unicode MS" pitchFamily="34" charset="-128"/>
                <a:cs typeface="Courier New" pitchFamily="49" charset="0"/>
              </a:rPr>
              <a:t>CACTTTCAAGCTCGGCCCCTT</a:t>
            </a:r>
            <a:endParaRPr lang="fi-FI" sz="1000">
              <a:solidFill>
                <a:srgbClr val="000000"/>
              </a:solidFill>
              <a:latin typeface="Arial Unicode MS" pitchFamily="34" charset="-128"/>
              <a:cs typeface="Courier New" pitchFamily="49" charset="0"/>
            </a:endParaRPr>
          </a:p>
          <a:p>
            <a:r>
              <a:rPr lang="en-US" sz="1000">
                <a:solidFill>
                  <a:srgbClr val="000000"/>
                </a:solidFill>
                <a:latin typeface="Arial Unicode MS" pitchFamily="34" charset="-128"/>
                <a:cs typeface="Courier New" pitchFamily="49" charset="0"/>
              </a:rPr>
              <a:t>TCAACTCAGAGAGGCGGCTA</a:t>
            </a:r>
            <a:endParaRPr lang="fi-FI" sz="1000">
              <a:solidFill>
                <a:srgbClr val="000000"/>
              </a:solidFill>
              <a:latin typeface="Arial Unicode MS" pitchFamily="34" charset="-128"/>
              <a:cs typeface="Courier New" pitchFamily="49" charset="0"/>
            </a:endParaRPr>
          </a:p>
          <a:p>
            <a:r>
              <a:rPr lang="en-US" sz="1000">
                <a:solidFill>
                  <a:srgbClr val="000000"/>
                </a:solidFill>
                <a:latin typeface="Arial Unicode MS" pitchFamily="34" charset="-128"/>
                <a:cs typeface="Courier New" pitchFamily="49" charset="0"/>
              </a:rPr>
              <a:t>GACACCCAGAGACCTCAAGT</a:t>
            </a:r>
            <a:endParaRPr lang="fi-FI" sz="1000">
              <a:solidFill>
                <a:srgbClr val="000000"/>
              </a:solidFill>
              <a:latin typeface="Arial Unicode MS" pitchFamily="34" charset="-128"/>
              <a:cs typeface="Courier New" pitchFamily="49" charset="0"/>
            </a:endParaRPr>
          </a:p>
          <a:p>
            <a:r>
              <a:rPr lang="en-US" sz="1000">
                <a:solidFill>
                  <a:srgbClr val="000000"/>
                </a:solidFill>
                <a:latin typeface="Arial Unicode MS" pitchFamily="34" charset="-128"/>
                <a:cs typeface="Courier New" pitchFamily="49" charset="0"/>
              </a:rPr>
              <a:t>GACCATGTGGGAACGGGATG</a:t>
            </a:r>
            <a:endParaRPr lang="fi-FI" sz="1000">
              <a:solidFill>
                <a:srgbClr val="000000"/>
              </a:solidFill>
              <a:latin typeface="Arial Unicode MS" pitchFamily="34" charset="-128"/>
              <a:cs typeface="Courier New" pitchFamily="49" charset="0"/>
            </a:endParaRPr>
          </a:p>
          <a:p>
            <a:r>
              <a:rPr lang="en-US" sz="1000">
                <a:solidFill>
                  <a:srgbClr val="000000"/>
                </a:solidFill>
                <a:latin typeface="Arial Unicode MS" pitchFamily="34" charset="-128"/>
                <a:cs typeface="Courier New" pitchFamily="49" charset="0"/>
              </a:rPr>
              <a:t>TTTCCAGTGACAGGCAG</a:t>
            </a:r>
            <a:endParaRPr lang="en-US" sz="2400">
              <a:solidFill>
                <a:schemeClr val="tx1"/>
              </a:solidFill>
              <a:latin typeface="Times New Roman" pitchFamily="18" charset="0"/>
            </a:endParaRPr>
          </a:p>
        </p:txBody>
      </p:sp>
      <p:sp>
        <p:nvSpPr>
          <p:cNvPr id="44037" name="Rectangle 5"/>
          <p:cNvSpPr>
            <a:spLocks noChangeArrowheads="1"/>
          </p:cNvSpPr>
          <p:nvPr/>
        </p:nvSpPr>
        <p:spPr bwMode="auto">
          <a:xfrm>
            <a:off x="228600" y="5486400"/>
            <a:ext cx="1752600" cy="1066800"/>
          </a:xfrm>
          <a:prstGeom prst="rect">
            <a:avLst/>
          </a:prstGeom>
          <a:noFill/>
          <a:ln w="9525">
            <a:noFill/>
            <a:miter lim="800000"/>
            <a:headEnd/>
            <a:tailEnd/>
          </a:ln>
          <a:effectLst/>
        </p:spPr>
        <p:txBody>
          <a:bodyPr lIns="0" tIns="0" rIns="0" bIns="0">
            <a:spAutoFit/>
          </a:bodyPr>
          <a:lstStyle/>
          <a:p>
            <a:r>
              <a:rPr lang="en-US" sz="1000">
                <a:solidFill>
                  <a:srgbClr val="000000"/>
                </a:solidFill>
                <a:latin typeface="Arial Unicode MS" pitchFamily="34" charset="-128"/>
                <a:cs typeface="Courier New" pitchFamily="49" charset="0"/>
              </a:rPr>
              <a:t>GCCAAGAATGGCTCCCACCT</a:t>
            </a:r>
            <a:endParaRPr lang="fi-FI" sz="1000">
              <a:solidFill>
                <a:srgbClr val="000000"/>
              </a:solidFill>
              <a:latin typeface="Arial Unicode MS" pitchFamily="34" charset="-128"/>
              <a:cs typeface="Courier New" pitchFamily="49" charset="0"/>
            </a:endParaRPr>
          </a:p>
          <a:p>
            <a:r>
              <a:rPr lang="en-US" sz="1000">
                <a:solidFill>
                  <a:srgbClr val="000000"/>
                </a:solidFill>
                <a:latin typeface="Arial Unicode MS" pitchFamily="34" charset="-128"/>
                <a:cs typeface="Courier New" pitchFamily="49" charset="0"/>
              </a:rPr>
              <a:t>GGCTCTCAGACATTCCCCTGGTCCAACCCCCAGGCCATCAAGATGTCTCAGAGAGGCGGCTAGACACCCAGAGACCTCAAGTGACCATGTGGGAACGGGATGTTTCCAGTGACAGGCA</a:t>
            </a:r>
            <a:endParaRPr lang="en-US" sz="2400">
              <a:solidFill>
                <a:schemeClr val="tx1"/>
              </a:solidFill>
              <a:latin typeface="Times New Roman" pitchFamily="18" charset="0"/>
            </a:endParaRPr>
          </a:p>
        </p:txBody>
      </p:sp>
      <p:sp>
        <p:nvSpPr>
          <p:cNvPr id="44038" name="AutoShape 6"/>
          <p:cNvSpPr>
            <a:spLocks noChangeArrowheads="1"/>
          </p:cNvSpPr>
          <p:nvPr/>
        </p:nvSpPr>
        <p:spPr bwMode="auto">
          <a:xfrm>
            <a:off x="5943600" y="5486400"/>
            <a:ext cx="609600" cy="228600"/>
          </a:xfrm>
          <a:prstGeom prst="rightArrow">
            <a:avLst>
              <a:gd name="adj1" fmla="val 50000"/>
              <a:gd name="adj2" fmla="val 66667"/>
            </a:avLst>
          </a:prstGeom>
          <a:solidFill>
            <a:srgbClr val="800080"/>
          </a:solidFill>
          <a:ln w="9525">
            <a:solidFill>
              <a:schemeClr val="tx1"/>
            </a:solidFill>
            <a:miter lim="800000"/>
            <a:headEnd/>
            <a:tailEnd/>
          </a:ln>
          <a:effectLst/>
        </p:spPr>
        <p:txBody>
          <a:bodyPr wrap="none" anchor="ctr"/>
          <a:lstStyle/>
          <a:p>
            <a:endParaRPr lang="en-IN"/>
          </a:p>
        </p:txBody>
      </p:sp>
      <p:sp>
        <p:nvSpPr>
          <p:cNvPr id="44039" name="AutoShape 7"/>
          <p:cNvSpPr>
            <a:spLocks noChangeArrowheads="1"/>
          </p:cNvSpPr>
          <p:nvPr/>
        </p:nvSpPr>
        <p:spPr bwMode="auto">
          <a:xfrm>
            <a:off x="2057400" y="5486400"/>
            <a:ext cx="609600" cy="228600"/>
          </a:xfrm>
          <a:prstGeom prst="leftArrow">
            <a:avLst>
              <a:gd name="adj1" fmla="val 50000"/>
              <a:gd name="adj2" fmla="val 66667"/>
            </a:avLst>
          </a:prstGeom>
          <a:solidFill>
            <a:srgbClr val="800080"/>
          </a:solidFill>
          <a:ln w="9525">
            <a:solidFill>
              <a:schemeClr val="tx1"/>
            </a:solidFill>
            <a:miter lim="800000"/>
            <a:headEnd/>
            <a:tailEnd/>
          </a:ln>
          <a:effectLst/>
        </p:spPr>
        <p:txBody>
          <a:bodyPr wrap="none" anchor="ctr"/>
          <a:lstStyle/>
          <a:p>
            <a:endParaRPr lang="en-IN"/>
          </a:p>
        </p:txBody>
      </p:sp>
      <p:sp>
        <p:nvSpPr>
          <p:cNvPr id="44040" name="Text Box 8"/>
          <p:cNvSpPr txBox="1">
            <a:spLocks noChangeArrowheads="1"/>
          </p:cNvSpPr>
          <p:nvPr/>
        </p:nvSpPr>
        <p:spPr bwMode="auto">
          <a:xfrm>
            <a:off x="533400" y="4876800"/>
            <a:ext cx="1123950" cy="393700"/>
          </a:xfrm>
          <a:prstGeom prst="rect">
            <a:avLst/>
          </a:prstGeom>
          <a:noFill/>
          <a:ln w="57150" cmpd="thinThick">
            <a:solidFill>
              <a:srgbClr val="990099"/>
            </a:solidFill>
            <a:miter lim="800000"/>
            <a:headEnd/>
            <a:tailEnd/>
          </a:ln>
          <a:effectLst/>
        </p:spPr>
        <p:txBody>
          <a:bodyPr wrap="none">
            <a:spAutoFit/>
          </a:bodyPr>
          <a:lstStyle/>
          <a:p>
            <a:r>
              <a:rPr lang="fi-FI" sz="1600"/>
              <a:t>Genotype</a:t>
            </a:r>
            <a:endParaRPr lang="en-US" sz="1600"/>
          </a:p>
        </p:txBody>
      </p:sp>
      <p:sp>
        <p:nvSpPr>
          <p:cNvPr id="44041" name="Text Box 9"/>
          <p:cNvSpPr txBox="1">
            <a:spLocks noChangeArrowheads="1"/>
          </p:cNvSpPr>
          <p:nvPr/>
        </p:nvSpPr>
        <p:spPr bwMode="auto">
          <a:xfrm>
            <a:off x="3733800" y="3581400"/>
            <a:ext cx="1308100" cy="393700"/>
          </a:xfrm>
          <a:prstGeom prst="rect">
            <a:avLst/>
          </a:prstGeom>
          <a:noFill/>
          <a:ln w="57150" cmpd="thinThick">
            <a:solidFill>
              <a:srgbClr val="990099"/>
            </a:solidFill>
            <a:miter lim="800000"/>
            <a:headEnd/>
            <a:tailEnd/>
          </a:ln>
          <a:effectLst/>
        </p:spPr>
        <p:txBody>
          <a:bodyPr wrap="none">
            <a:spAutoFit/>
          </a:bodyPr>
          <a:lstStyle/>
          <a:p>
            <a:r>
              <a:rPr lang="fi-FI" sz="1600"/>
              <a:t>Phenotypes</a:t>
            </a:r>
            <a:endParaRPr lang="en-US" sz="1600"/>
          </a:p>
        </p:txBody>
      </p:sp>
      <p:sp>
        <p:nvSpPr>
          <p:cNvPr id="44042" name="Text Box 10"/>
          <p:cNvSpPr txBox="1">
            <a:spLocks noChangeArrowheads="1"/>
          </p:cNvSpPr>
          <p:nvPr/>
        </p:nvSpPr>
        <p:spPr bwMode="auto">
          <a:xfrm>
            <a:off x="6934200" y="4876800"/>
            <a:ext cx="1123950" cy="393700"/>
          </a:xfrm>
          <a:prstGeom prst="rect">
            <a:avLst/>
          </a:prstGeom>
          <a:noFill/>
          <a:ln w="57150" cmpd="thinThick">
            <a:solidFill>
              <a:srgbClr val="990099"/>
            </a:solidFill>
            <a:miter lim="800000"/>
            <a:headEnd/>
            <a:tailEnd/>
          </a:ln>
          <a:effectLst/>
        </p:spPr>
        <p:txBody>
          <a:bodyPr wrap="none">
            <a:spAutoFit/>
          </a:bodyPr>
          <a:lstStyle/>
          <a:p>
            <a:r>
              <a:rPr lang="fi-FI" sz="1600"/>
              <a:t>Genotype</a:t>
            </a:r>
            <a:endParaRPr lang="en-US"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304800"/>
            <a:ext cx="9129422" cy="1077218"/>
          </a:xfrm>
          <a:prstGeom prst="rect">
            <a:avLst/>
          </a:prstGeom>
          <a:noFill/>
          <a:ln w="9525">
            <a:noFill/>
            <a:miter lim="800000"/>
            <a:headEnd/>
            <a:tailEnd/>
          </a:ln>
          <a:effectLst/>
        </p:spPr>
        <p:txBody>
          <a:bodyPr wrap="none">
            <a:spAutoFit/>
          </a:bodyPr>
          <a:lstStyle/>
          <a:p>
            <a:pPr>
              <a:buFontTx/>
              <a:buChar char="•"/>
            </a:pPr>
            <a:r>
              <a:rPr lang="fi-FI" sz="2400" dirty="0"/>
              <a:t> </a:t>
            </a:r>
            <a:r>
              <a:rPr lang="fi-FI" sz="3200" b="1" dirty="0"/>
              <a:t>Dominant</a:t>
            </a:r>
            <a:r>
              <a:rPr lang="fi-FI" sz="3200" dirty="0"/>
              <a:t> character: only one allele needed</a:t>
            </a:r>
          </a:p>
          <a:p>
            <a:r>
              <a:rPr lang="fi-FI" sz="3200" dirty="0"/>
              <a:t> to cause the phenotype (heterozygous)</a:t>
            </a:r>
            <a:endParaRPr lang="en-US" sz="3200" dirty="0"/>
          </a:p>
        </p:txBody>
      </p:sp>
      <p:sp>
        <p:nvSpPr>
          <p:cNvPr id="54275" name="Rectangle 3"/>
          <p:cNvSpPr>
            <a:spLocks noChangeArrowheads="1"/>
          </p:cNvSpPr>
          <p:nvPr/>
        </p:nvSpPr>
        <p:spPr bwMode="auto">
          <a:xfrm>
            <a:off x="0" y="1600200"/>
            <a:ext cx="8913017" cy="1077218"/>
          </a:xfrm>
          <a:prstGeom prst="rect">
            <a:avLst/>
          </a:prstGeom>
          <a:noFill/>
          <a:ln w="9525">
            <a:noFill/>
            <a:miter lim="800000"/>
            <a:headEnd/>
            <a:tailEnd/>
          </a:ln>
          <a:effectLst/>
        </p:spPr>
        <p:txBody>
          <a:bodyPr wrap="none">
            <a:spAutoFit/>
          </a:bodyPr>
          <a:lstStyle/>
          <a:p>
            <a:pPr>
              <a:buFontTx/>
              <a:buChar char="•"/>
            </a:pPr>
            <a:r>
              <a:rPr lang="fi-FI" sz="3200" dirty="0"/>
              <a:t> </a:t>
            </a:r>
            <a:r>
              <a:rPr lang="fi-FI" sz="3200" b="1" dirty="0"/>
              <a:t>Recessive</a:t>
            </a:r>
            <a:r>
              <a:rPr lang="fi-FI" sz="3200" dirty="0"/>
              <a:t> character: both allels needed to</a:t>
            </a:r>
          </a:p>
          <a:p>
            <a:r>
              <a:rPr lang="fi-FI" sz="3200" dirty="0"/>
              <a:t> cause the phenotype (homozygous)</a:t>
            </a:r>
            <a:endParaRPr lang="en-US" sz="3200" dirty="0"/>
          </a:p>
        </p:txBody>
      </p:sp>
      <p:pic>
        <p:nvPicPr>
          <p:cNvPr id="54277" name="Picture 5" descr="http://www.anselm.edu/homepage/jpitocch/genbio/locus.JPG"/>
          <p:cNvPicPr>
            <a:picLocks noChangeAspect="1" noChangeArrowheads="1"/>
          </p:cNvPicPr>
          <p:nvPr/>
        </p:nvPicPr>
        <p:blipFill>
          <a:blip r:embed="rId2" r:link="rId3" cstate="print"/>
          <a:srcRect/>
          <a:stretch>
            <a:fillRect/>
          </a:stretch>
        </p:blipFill>
        <p:spPr bwMode="auto">
          <a:xfrm>
            <a:off x="3352801" y="2743200"/>
            <a:ext cx="5772890" cy="411480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715000"/>
          </a:xfrm>
        </p:spPr>
        <p:txBody>
          <a:bodyPr>
            <a:normAutofit lnSpcReduction="10000"/>
          </a:bodyPr>
          <a:lstStyle/>
          <a:p>
            <a:pPr marL="624078" indent="-514350">
              <a:buAutoNum type="arabicPeriod"/>
            </a:pPr>
            <a:r>
              <a:rPr lang="en-US" b="1" dirty="0"/>
              <a:t>Structural genes- </a:t>
            </a:r>
            <a:r>
              <a:rPr lang="en-US" dirty="0"/>
              <a:t>which code for specific amino acid sequence in a protein</a:t>
            </a:r>
          </a:p>
          <a:p>
            <a:pPr marL="624078" indent="-514350">
              <a:buAutoNum type="arabicPeriod"/>
            </a:pPr>
            <a:r>
              <a:rPr lang="en-US" b="1" dirty="0"/>
              <a:t>Operation genes- </a:t>
            </a:r>
            <a:r>
              <a:rPr lang="en-US" dirty="0"/>
              <a:t>which allow transcription</a:t>
            </a:r>
          </a:p>
          <a:p>
            <a:pPr marL="624078" indent="-514350">
              <a:buAutoNum type="arabicPeriod"/>
            </a:pPr>
            <a:r>
              <a:rPr lang="en-US" b="1" dirty="0"/>
              <a:t>Regulator genes- </a:t>
            </a:r>
            <a:r>
              <a:rPr lang="en-US" dirty="0"/>
              <a:t>which inhibit protein synthesis</a:t>
            </a:r>
          </a:p>
          <a:p>
            <a:pPr marL="624078" indent="-514350">
              <a:buAutoNum type="arabicPeriod"/>
            </a:pPr>
            <a:r>
              <a:rPr lang="en-US" b="1" dirty="0"/>
              <a:t>Dominant genes- </a:t>
            </a:r>
            <a:r>
              <a:rPr lang="en-US" dirty="0"/>
              <a:t>which are able to express their traits</a:t>
            </a:r>
          </a:p>
          <a:p>
            <a:pPr marL="624078" indent="-514350">
              <a:buAutoNum type="arabicPeriod"/>
            </a:pPr>
            <a:r>
              <a:rPr lang="en-US" b="1" dirty="0"/>
              <a:t>Recessive genes- </a:t>
            </a:r>
            <a:r>
              <a:rPr lang="en-US" dirty="0"/>
              <a:t>which are able to express only in homozygous state</a:t>
            </a:r>
          </a:p>
          <a:p>
            <a:pPr marL="624078" indent="-514350">
              <a:buAutoNum type="arabicPeriod"/>
            </a:pPr>
            <a:r>
              <a:rPr lang="en-US" b="1" dirty="0"/>
              <a:t>Sex-linked genes- </a:t>
            </a:r>
            <a:r>
              <a:rPr lang="en-US" dirty="0"/>
              <a:t>abnormal genes located on X- or Y- chromosome</a:t>
            </a:r>
          </a:p>
          <a:p>
            <a:pPr marL="624078" indent="-514350">
              <a:buAutoNum type="arabicPeriod"/>
            </a:pPr>
            <a:r>
              <a:rPr lang="en-US" b="1" dirty="0"/>
              <a:t>Jumping genes- </a:t>
            </a:r>
            <a:r>
              <a:rPr lang="en-US" dirty="0"/>
              <a:t>jump to and fro within single </a:t>
            </a:r>
            <a:r>
              <a:rPr lang="en-US" dirty="0" err="1"/>
              <a:t>choromosome</a:t>
            </a:r>
            <a:r>
              <a:rPr lang="en-US" dirty="0"/>
              <a:t> or an adjacent one</a:t>
            </a:r>
            <a:endParaRPr lang="en-IN" dirty="0"/>
          </a:p>
        </p:txBody>
      </p:sp>
      <p:sp>
        <p:nvSpPr>
          <p:cNvPr id="3" name="Title 2"/>
          <p:cNvSpPr>
            <a:spLocks noGrp="1"/>
          </p:cNvSpPr>
          <p:nvPr>
            <p:ph type="title"/>
          </p:nvPr>
        </p:nvSpPr>
        <p:spPr>
          <a:xfrm>
            <a:off x="381000" y="0"/>
            <a:ext cx="8229600" cy="1143000"/>
          </a:xfrm>
        </p:spPr>
        <p:txBody>
          <a:bodyPr/>
          <a:lstStyle/>
          <a:p>
            <a:r>
              <a:rPr lang="en-US" dirty="0"/>
              <a:t>TYPES</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44000" cy="4093428"/>
          </a:xfrm>
          <a:prstGeom prst="rect">
            <a:avLst/>
          </a:prstGeom>
        </p:spPr>
        <p:txBody>
          <a:bodyPr wrap="square">
            <a:spAutoFit/>
          </a:bodyPr>
          <a:lstStyle/>
          <a:p>
            <a:pPr>
              <a:buFontTx/>
              <a:buChar char="•"/>
            </a:pPr>
            <a:r>
              <a:rPr lang="fi-FI" sz="2600" dirty="0"/>
              <a:t>Alterations in DNA sequence</a:t>
            </a:r>
          </a:p>
          <a:p>
            <a:pPr>
              <a:buFontTx/>
              <a:buChar char="•"/>
            </a:pPr>
            <a:r>
              <a:rPr lang="fi-FI" sz="2600" dirty="0"/>
              <a:t>Some are part of normal DNA variation </a:t>
            </a:r>
          </a:p>
          <a:p>
            <a:pPr>
              <a:buFontTx/>
              <a:buChar char="•"/>
            </a:pPr>
            <a:endParaRPr lang="fi-FI" sz="2600" dirty="0"/>
          </a:p>
          <a:p>
            <a:pPr>
              <a:buFontTx/>
              <a:buChar char="•"/>
            </a:pPr>
            <a:r>
              <a:rPr lang="fi-FI" sz="2600" dirty="0"/>
              <a:t> Caused by chemical and physiological agents </a:t>
            </a:r>
          </a:p>
          <a:p>
            <a:r>
              <a:rPr lang="fi-FI" sz="2600" dirty="0"/>
              <a:t>  and errors in DNA replication</a:t>
            </a:r>
          </a:p>
          <a:p>
            <a:endParaRPr lang="fi-FI" sz="2600" dirty="0"/>
          </a:p>
          <a:p>
            <a:pPr>
              <a:buFontTx/>
              <a:buChar char="•"/>
            </a:pPr>
            <a:r>
              <a:rPr lang="fi-FI" sz="2600" dirty="0"/>
              <a:t> Cells can repaire some mistakes</a:t>
            </a:r>
          </a:p>
          <a:p>
            <a:endParaRPr lang="fi-FI" sz="2600" dirty="0"/>
          </a:p>
          <a:p>
            <a:pPr>
              <a:buFontTx/>
              <a:buChar char="•"/>
            </a:pPr>
            <a:r>
              <a:rPr lang="fi-FI" sz="2600" dirty="0"/>
              <a:t> If not repaired changes in DNA sequence </a:t>
            </a:r>
          </a:p>
          <a:p>
            <a:r>
              <a:rPr lang="fi-FI" sz="2600" dirty="0"/>
              <a:t> are made permanent by DNA replication   </a:t>
            </a:r>
            <a:endParaRPr lang="en-US" sz="2600" dirty="0"/>
          </a:p>
        </p:txBody>
      </p:sp>
      <p:sp>
        <p:nvSpPr>
          <p:cNvPr id="3" name="Rectangle 2"/>
          <p:cNvSpPr/>
          <p:nvPr/>
        </p:nvSpPr>
        <p:spPr>
          <a:xfrm>
            <a:off x="609600" y="228600"/>
            <a:ext cx="3505200" cy="584775"/>
          </a:xfrm>
          <a:prstGeom prst="rect">
            <a:avLst/>
          </a:prstGeom>
        </p:spPr>
        <p:txBody>
          <a:bodyPr wrap="square">
            <a:spAutoFit/>
          </a:bodyPr>
          <a:lstStyle/>
          <a:p>
            <a:r>
              <a:rPr lang="fi-FI" sz="3200" b="1" dirty="0">
                <a:solidFill>
                  <a:srgbClr val="990099"/>
                </a:solidFill>
                <a:latin typeface="Comic Sans MS" pitchFamily="66" charset="0"/>
              </a:rPr>
              <a:t>Mutations</a:t>
            </a:r>
            <a:endParaRPr lang="en-IN" sz="3200" b="1" dirty="0"/>
          </a:p>
        </p:txBody>
      </p:sp>
      <p:pic>
        <p:nvPicPr>
          <p:cNvPr id="4" name="Picture 9" descr="http://www.pbs.org/wgbh/evolution/sex/advantage/images/sex_e_pg02_01.jpg"/>
          <p:cNvPicPr>
            <a:picLocks noChangeAspect="1" noChangeArrowheads="1"/>
          </p:cNvPicPr>
          <p:nvPr/>
        </p:nvPicPr>
        <p:blipFill>
          <a:blip r:embed="rId2" cstate="print"/>
          <a:srcRect/>
          <a:stretch>
            <a:fillRect/>
          </a:stretch>
        </p:blipFill>
        <p:spPr bwMode="auto">
          <a:xfrm>
            <a:off x="6835775" y="4495800"/>
            <a:ext cx="2308225" cy="2362200"/>
          </a:xfrm>
          <a:prstGeom prst="rect">
            <a:avLst/>
          </a:prstGeom>
          <a:noFill/>
          <a:ln w="38100" cmpd="dbl">
            <a:solidFill>
              <a:srgbClr val="00000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AutoNum type="arabicPeriod"/>
            </a:pPr>
            <a:r>
              <a:rPr lang="en-US" dirty="0"/>
              <a:t>Single gene disorder</a:t>
            </a:r>
          </a:p>
          <a:p>
            <a:pPr marL="624078" indent="-514350">
              <a:buAutoNum type="arabicPeriod"/>
            </a:pPr>
            <a:r>
              <a:rPr lang="en-US" dirty="0" err="1"/>
              <a:t>Multifactorial</a:t>
            </a:r>
            <a:r>
              <a:rPr lang="en-US" dirty="0"/>
              <a:t> disorder</a:t>
            </a:r>
          </a:p>
          <a:p>
            <a:pPr marL="624078" indent="-514350">
              <a:buAutoNum type="arabicPeriod"/>
            </a:pPr>
            <a:r>
              <a:rPr lang="en-US" dirty="0"/>
              <a:t>Chromosomal abnormality</a:t>
            </a:r>
          </a:p>
          <a:p>
            <a:pPr marL="624078" indent="-514350">
              <a:buAutoNum type="arabicPeriod"/>
            </a:pPr>
            <a:r>
              <a:rPr lang="en-US" dirty="0"/>
              <a:t>Acquired somatic genetic disease</a:t>
            </a:r>
            <a:endParaRPr lang="en-IN" dirty="0"/>
          </a:p>
        </p:txBody>
      </p:sp>
      <p:sp>
        <p:nvSpPr>
          <p:cNvPr id="3" name="Title 2"/>
          <p:cNvSpPr>
            <a:spLocks noGrp="1"/>
          </p:cNvSpPr>
          <p:nvPr>
            <p:ph type="title"/>
          </p:nvPr>
        </p:nvSpPr>
        <p:spPr/>
        <p:txBody>
          <a:bodyPr>
            <a:normAutofit fontScale="90000"/>
          </a:bodyPr>
          <a:lstStyle/>
          <a:p>
            <a:r>
              <a:rPr lang="en-US" dirty="0"/>
              <a:t>Classification of genetic disease</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4638"/>
            <a:ext cx="9144000" cy="1143000"/>
          </a:xfrm>
        </p:spPr>
        <p:txBody>
          <a:bodyPr>
            <a:normAutofit fontScale="90000"/>
          </a:bodyPr>
          <a:lstStyle/>
          <a:p>
            <a:pPr marL="484632" indent="0" eaLnBrk="1" fontAlgn="auto" hangingPunct="1">
              <a:spcAft>
                <a:spcPts val="0"/>
              </a:spcAft>
              <a:defRPr/>
            </a:pPr>
            <a:r>
              <a:rPr lang="en-US" sz="4000" dirty="0">
                <a:solidFill>
                  <a:schemeClr val="accent1">
                    <a:tint val="83000"/>
                    <a:satMod val="150000"/>
                  </a:schemeClr>
                </a:solidFill>
              </a:rPr>
              <a:t>There are 4 types of Genetic Diseases	</a:t>
            </a:r>
          </a:p>
        </p:txBody>
      </p:sp>
      <p:sp>
        <p:nvSpPr>
          <p:cNvPr id="6147" name="Rectangle 3"/>
          <p:cNvSpPr>
            <a:spLocks noGrp="1" noChangeArrowheads="1"/>
          </p:cNvSpPr>
          <p:nvPr>
            <p:ph idx="1"/>
          </p:nvPr>
        </p:nvSpPr>
        <p:spPr>
          <a:xfrm>
            <a:off x="457200" y="1143000"/>
            <a:ext cx="8229600" cy="4572000"/>
          </a:xfrm>
        </p:spPr>
        <p:txBody>
          <a:bodyPr>
            <a:noAutofit/>
          </a:bodyPr>
          <a:lstStyle/>
          <a:p>
            <a:pPr marL="609600" indent="-609600" eaLnBrk="1" fontAlgn="auto" hangingPunct="1">
              <a:spcAft>
                <a:spcPts val="0"/>
              </a:spcAft>
              <a:buNone/>
              <a:defRPr/>
            </a:pPr>
            <a:r>
              <a:rPr lang="en-US" sz="3200" dirty="0">
                <a:solidFill>
                  <a:schemeClr val="accent3">
                    <a:lumMod val="60000"/>
                    <a:lumOff val="40000"/>
                  </a:schemeClr>
                </a:solidFill>
                <a:effectLst>
                  <a:outerShdw blurRad="38100" dist="38100" dir="2700000" algn="tl">
                    <a:srgbClr val="FFFFFF"/>
                  </a:outerShdw>
                </a:effectLst>
              </a:rPr>
              <a:t>1.   Single Gene:  </a:t>
            </a:r>
          </a:p>
          <a:p>
            <a:pPr marL="990600" lvl="1" indent="-533400" eaLnBrk="1" fontAlgn="auto" hangingPunct="1">
              <a:spcAft>
                <a:spcPts val="0"/>
              </a:spcAft>
              <a:buFont typeface="Verdana"/>
              <a:buChar char="›"/>
              <a:defRPr/>
            </a:pPr>
            <a:r>
              <a:rPr lang="en-US" sz="2800" b="1" dirty="0">
                <a:solidFill>
                  <a:schemeClr val="tx2"/>
                </a:solidFill>
              </a:rPr>
              <a:t>D</a:t>
            </a:r>
            <a:r>
              <a:rPr lang="en-US" sz="2000" b="1" dirty="0">
                <a:solidFill>
                  <a:schemeClr val="tx2"/>
                </a:solidFill>
              </a:rPr>
              <a:t>isorders caused by abnormality or mutation in the sequence of one gene </a:t>
            </a:r>
          </a:p>
          <a:p>
            <a:pPr marL="609600" indent="-609600" eaLnBrk="1" fontAlgn="auto" hangingPunct="1">
              <a:spcAft>
                <a:spcPts val="0"/>
              </a:spcAft>
              <a:buNone/>
              <a:defRPr/>
            </a:pPr>
            <a:r>
              <a:rPr lang="en-US" sz="3200" dirty="0">
                <a:solidFill>
                  <a:schemeClr val="accent3">
                    <a:lumMod val="60000"/>
                    <a:lumOff val="40000"/>
                  </a:schemeClr>
                </a:solidFill>
                <a:effectLst>
                  <a:outerShdw blurRad="38100" dist="38100" dir="2700000" algn="tl">
                    <a:srgbClr val="FFFFFF"/>
                  </a:outerShdw>
                </a:effectLst>
              </a:rPr>
              <a:t>2.   </a:t>
            </a:r>
            <a:r>
              <a:rPr lang="en-US" sz="3200" dirty="0" err="1">
                <a:solidFill>
                  <a:schemeClr val="accent3">
                    <a:lumMod val="60000"/>
                    <a:lumOff val="40000"/>
                  </a:schemeClr>
                </a:solidFill>
                <a:effectLst>
                  <a:outerShdw blurRad="38100" dist="38100" dir="2700000" algn="tl">
                    <a:srgbClr val="FFFFFF"/>
                  </a:outerShdw>
                </a:effectLst>
              </a:rPr>
              <a:t>Multifactorial</a:t>
            </a:r>
            <a:r>
              <a:rPr lang="en-US" sz="3200" dirty="0">
                <a:solidFill>
                  <a:schemeClr val="accent3">
                    <a:lumMod val="60000"/>
                    <a:lumOff val="40000"/>
                  </a:schemeClr>
                </a:solidFill>
                <a:effectLst>
                  <a:outerShdw blurRad="38100" dist="38100" dir="2700000" algn="tl">
                    <a:srgbClr val="FFFFFF"/>
                  </a:outerShdw>
                </a:effectLst>
              </a:rPr>
              <a:t>:</a:t>
            </a:r>
          </a:p>
          <a:p>
            <a:pPr marL="990600" lvl="1" indent="-533400" eaLnBrk="1" fontAlgn="auto" hangingPunct="1">
              <a:spcAft>
                <a:spcPts val="0"/>
              </a:spcAft>
              <a:buFont typeface="Verdana"/>
              <a:buChar char="›"/>
              <a:defRPr/>
            </a:pPr>
            <a:r>
              <a:rPr lang="en-US" sz="2400" b="1" dirty="0">
                <a:solidFill>
                  <a:schemeClr val="tx2"/>
                </a:solidFill>
              </a:rPr>
              <a:t>caused by a combination of environmental as well as mutations in multiple genes</a:t>
            </a:r>
            <a:r>
              <a:rPr lang="en-US" sz="2400" b="1" dirty="0"/>
              <a:t> </a:t>
            </a:r>
            <a:endParaRPr lang="en-US" sz="2000" b="1" dirty="0">
              <a:solidFill>
                <a:srgbClr val="000000"/>
              </a:solidFill>
              <a:effectLst>
                <a:outerShdw blurRad="38100" dist="38100" dir="2700000" algn="tl">
                  <a:srgbClr val="FFFFFF"/>
                </a:outerShdw>
              </a:effectLst>
            </a:endParaRPr>
          </a:p>
          <a:p>
            <a:pPr marL="609600" indent="-609600" eaLnBrk="1" fontAlgn="auto" hangingPunct="1">
              <a:spcAft>
                <a:spcPts val="0"/>
              </a:spcAft>
              <a:buNone/>
              <a:defRPr/>
            </a:pPr>
            <a:r>
              <a:rPr lang="en-US" sz="3200" dirty="0">
                <a:solidFill>
                  <a:schemeClr val="accent3">
                    <a:lumMod val="60000"/>
                    <a:lumOff val="40000"/>
                  </a:schemeClr>
                </a:solidFill>
                <a:effectLst>
                  <a:outerShdw blurRad="38100" dist="38100" dir="2700000" algn="tl">
                    <a:srgbClr val="FFFFFF"/>
                  </a:outerShdw>
                </a:effectLst>
              </a:rPr>
              <a:t>3.  Chromosomal:</a:t>
            </a:r>
          </a:p>
          <a:p>
            <a:pPr marL="990600" lvl="1" indent="-533400" eaLnBrk="1" fontAlgn="auto" hangingPunct="1">
              <a:spcAft>
                <a:spcPts val="0"/>
              </a:spcAft>
              <a:buFont typeface="Verdana"/>
              <a:buChar char="›"/>
              <a:defRPr/>
            </a:pPr>
            <a:r>
              <a:rPr lang="en-US" sz="2400" b="1" dirty="0">
                <a:solidFill>
                  <a:schemeClr val="tx2"/>
                </a:solidFill>
              </a:rPr>
              <a:t>Abnormalities in chromosome structure such as missing or extra copies </a:t>
            </a:r>
            <a:endParaRPr lang="en-US" sz="2000" b="1" dirty="0">
              <a:solidFill>
                <a:schemeClr val="tx2"/>
              </a:solidFill>
            </a:endParaRPr>
          </a:p>
          <a:p>
            <a:pPr marL="609600" indent="-609600" eaLnBrk="1" fontAlgn="auto" hangingPunct="1">
              <a:spcAft>
                <a:spcPts val="0"/>
              </a:spcAft>
              <a:buNone/>
              <a:defRPr/>
            </a:pPr>
            <a:r>
              <a:rPr lang="en-US" sz="3200" dirty="0">
                <a:solidFill>
                  <a:schemeClr val="accent3">
                    <a:lumMod val="60000"/>
                    <a:lumOff val="40000"/>
                  </a:schemeClr>
                </a:solidFill>
                <a:effectLst>
                  <a:outerShdw blurRad="38100" dist="38100" dir="2700000" algn="tl">
                    <a:srgbClr val="FFFFFF"/>
                  </a:outerShdw>
                </a:effectLst>
              </a:rPr>
              <a:t>4.  Mitochondrial:</a:t>
            </a:r>
          </a:p>
          <a:p>
            <a:pPr marL="990600" lvl="1" indent="-533400" eaLnBrk="1" fontAlgn="auto" hangingPunct="1">
              <a:spcAft>
                <a:spcPts val="0"/>
              </a:spcAft>
              <a:buFont typeface="Verdana"/>
              <a:buChar char="›"/>
              <a:defRPr/>
            </a:pPr>
            <a:r>
              <a:rPr lang="en-US" sz="2800" dirty="0">
                <a:solidFill>
                  <a:srgbClr val="000000"/>
                </a:solidFill>
                <a:effectLst>
                  <a:outerShdw blurRad="38100" dist="38100" dir="2700000" algn="tl">
                    <a:srgbClr val="FFFFFF"/>
                  </a:outerShdw>
                </a:effectLst>
              </a:rPr>
              <a:t> </a:t>
            </a:r>
            <a:r>
              <a:rPr lang="en-US" sz="2400" b="1" dirty="0">
                <a:solidFill>
                  <a:schemeClr val="tx2"/>
                </a:solidFill>
              </a:rPr>
              <a:t>caused by a mutation in the non chromosomal DNA of the mitochondria.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AutoNum type="arabicPeriod"/>
            </a:pPr>
            <a:r>
              <a:rPr lang="en-US" dirty="0" err="1"/>
              <a:t>Autosomal</a:t>
            </a:r>
            <a:r>
              <a:rPr lang="en-US" dirty="0"/>
              <a:t> dominant</a:t>
            </a:r>
          </a:p>
          <a:p>
            <a:pPr marL="624078" indent="-514350">
              <a:buAutoNum type="arabicPeriod"/>
            </a:pPr>
            <a:r>
              <a:rPr lang="en-US" dirty="0" err="1"/>
              <a:t>Autosomal</a:t>
            </a:r>
            <a:r>
              <a:rPr lang="en-US" dirty="0"/>
              <a:t> recessive</a:t>
            </a:r>
          </a:p>
          <a:p>
            <a:pPr marL="624078" indent="-514350">
              <a:buAutoNum type="arabicPeriod"/>
            </a:pPr>
            <a:r>
              <a:rPr lang="en-US" dirty="0"/>
              <a:t>X- linked- dominant</a:t>
            </a:r>
          </a:p>
          <a:p>
            <a:pPr marL="624078" indent="-514350">
              <a:buNone/>
            </a:pPr>
            <a:r>
              <a:rPr lang="en-US" dirty="0"/>
              <a:t>                   - recessive</a:t>
            </a:r>
            <a:endParaRPr lang="en-IN" dirty="0"/>
          </a:p>
        </p:txBody>
      </p:sp>
      <p:sp>
        <p:nvSpPr>
          <p:cNvPr id="3" name="Title 2"/>
          <p:cNvSpPr>
            <a:spLocks noGrp="1"/>
          </p:cNvSpPr>
          <p:nvPr>
            <p:ph type="title"/>
          </p:nvPr>
        </p:nvSpPr>
        <p:spPr/>
        <p:txBody>
          <a:bodyPr/>
          <a:lstStyle/>
          <a:p>
            <a:r>
              <a:rPr lang="en-US" dirty="0"/>
              <a:t>1. Single gene disorders</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Human Chromosome</a:t>
            </a:r>
          </a:p>
        </p:txBody>
      </p:sp>
      <p:sp>
        <p:nvSpPr>
          <p:cNvPr id="6" name="Content Placeholder 5"/>
          <p:cNvSpPr>
            <a:spLocks noGrp="1"/>
          </p:cNvSpPr>
          <p:nvPr>
            <p:ph sz="quarter" idx="2"/>
          </p:nvPr>
        </p:nvSpPr>
        <p:spPr>
          <a:xfrm>
            <a:off x="4648200" y="1481328"/>
            <a:ext cx="4495800" cy="4525963"/>
          </a:xfrm>
        </p:spPr>
        <p:txBody>
          <a:bodyPr>
            <a:noAutofit/>
          </a:bodyPr>
          <a:lstStyle/>
          <a:p>
            <a:r>
              <a:rPr lang="en-US" sz="3200" dirty="0" err="1"/>
              <a:t>Chroma</a:t>
            </a:r>
            <a:r>
              <a:rPr lang="en-US" sz="3200" dirty="0"/>
              <a:t> means </a:t>
            </a:r>
            <a:r>
              <a:rPr lang="en-US" sz="3200" dirty="0" err="1"/>
              <a:t>colour</a:t>
            </a:r>
            <a:r>
              <a:rPr lang="en-US" sz="3200" dirty="0"/>
              <a:t> &amp; soma means body . Appear like </a:t>
            </a:r>
            <a:r>
              <a:rPr lang="en-US" sz="3200" dirty="0" err="1"/>
              <a:t>coloured</a:t>
            </a:r>
            <a:r>
              <a:rPr lang="en-US" sz="3200" dirty="0"/>
              <a:t> (Stained) rod –shaped structure</a:t>
            </a:r>
          </a:p>
          <a:p>
            <a:r>
              <a:rPr lang="en-US" sz="3200" dirty="0"/>
              <a:t>Reside in nucleus</a:t>
            </a:r>
          </a:p>
          <a:p>
            <a:r>
              <a:rPr lang="en-US" sz="3200" dirty="0"/>
              <a:t>Chief chemical constituent is DNA</a:t>
            </a:r>
          </a:p>
        </p:txBody>
      </p:sp>
      <p:pic>
        <p:nvPicPr>
          <p:cNvPr id="1027" name="Picture 3" descr="C:\Documents and Settings\Jitesh G\My Documents\My Pictures\GENETICS-2\img005 copy.jpg"/>
          <p:cNvPicPr>
            <a:picLocks noGrp="1" noChangeAspect="1" noChangeArrowheads="1"/>
          </p:cNvPicPr>
          <p:nvPr>
            <p:ph sz="quarter" idx="1"/>
          </p:nvPr>
        </p:nvPicPr>
        <p:blipFill>
          <a:blip r:embed="rId2" cstate="print"/>
          <a:srcRect/>
          <a:stretch>
            <a:fillRect/>
          </a:stretch>
        </p:blipFill>
        <p:spPr bwMode="auto">
          <a:xfrm>
            <a:off x="304800" y="1524000"/>
            <a:ext cx="4044355"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027"/>
                                        </p:tgtEl>
                                        <p:attrNameLst>
                                          <p:attrName>style.visibility</p:attrName>
                                        </p:attrNameLst>
                                      </p:cBhvr>
                                      <p:to>
                                        <p:strVal val="visible"/>
                                      </p:to>
                                    </p:set>
                                    <p:anim calcmode="lin" valueType="num">
                                      <p:cBhvr>
                                        <p:cTn id="10" dur="1000" fill="hold"/>
                                        <p:tgtEl>
                                          <p:spTgt spid="1027"/>
                                        </p:tgtEl>
                                        <p:attrNameLst>
                                          <p:attrName>ppt_w</p:attrName>
                                        </p:attrNameLst>
                                      </p:cBhvr>
                                      <p:tavLst>
                                        <p:tav tm="0">
                                          <p:val>
                                            <p:fltVal val="0"/>
                                          </p:val>
                                        </p:tav>
                                        <p:tav tm="100000">
                                          <p:val>
                                            <p:strVal val="#ppt_w"/>
                                          </p:val>
                                        </p:tav>
                                      </p:tavLst>
                                    </p:anim>
                                    <p:anim calcmode="lin" valueType="num">
                                      <p:cBhvr>
                                        <p:cTn id="11" dur="1000" fill="hold"/>
                                        <p:tgtEl>
                                          <p:spTgt spid="1027"/>
                                        </p:tgtEl>
                                        <p:attrNameLst>
                                          <p:attrName>ppt_h</p:attrName>
                                        </p:attrNameLst>
                                      </p:cBhvr>
                                      <p:tavLst>
                                        <p:tav tm="0">
                                          <p:val>
                                            <p:fltVal val="0"/>
                                          </p:val>
                                        </p:tav>
                                        <p:tav tm="100000">
                                          <p:val>
                                            <p:strVal val="#ppt_h"/>
                                          </p:val>
                                        </p:tav>
                                      </p:tavLst>
                                    </p:anim>
                                    <p:anim calcmode="lin" valueType="num">
                                      <p:cBhvr>
                                        <p:cTn id="12" dur="1000" fill="hold"/>
                                        <p:tgtEl>
                                          <p:spTgt spid="1027"/>
                                        </p:tgtEl>
                                        <p:attrNameLst>
                                          <p:attrName>style.rotation</p:attrName>
                                        </p:attrNameLst>
                                      </p:cBhvr>
                                      <p:tavLst>
                                        <p:tav tm="0">
                                          <p:val>
                                            <p:fltVal val="90"/>
                                          </p:val>
                                        </p:tav>
                                        <p:tav tm="100000">
                                          <p:val>
                                            <p:fltVal val="0"/>
                                          </p:val>
                                        </p:tav>
                                      </p:tavLst>
                                    </p:anim>
                                    <p:animEffect transition="in" filter="fade">
                                      <p:cBhvr>
                                        <p:cTn id="13" dur="1000"/>
                                        <p:tgtEl>
                                          <p:spTgt spid="1027"/>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err="1"/>
              <a:t>Autosomal</a:t>
            </a:r>
            <a:r>
              <a:rPr lang="en-US" dirty="0"/>
              <a:t> dominant disorders</a:t>
            </a:r>
          </a:p>
        </p:txBody>
      </p:sp>
      <p:sp>
        <p:nvSpPr>
          <p:cNvPr id="11267" name="Rectangle 3"/>
          <p:cNvSpPr>
            <a:spLocks noGrp="1" noChangeArrowheads="1"/>
          </p:cNvSpPr>
          <p:nvPr>
            <p:ph type="body" idx="1"/>
          </p:nvPr>
        </p:nvSpPr>
        <p:spPr/>
        <p:txBody>
          <a:bodyPr/>
          <a:lstStyle/>
          <a:p>
            <a:pPr>
              <a:lnSpc>
                <a:spcPct val="90000"/>
              </a:lnSpc>
              <a:buNone/>
            </a:pPr>
            <a:endParaRPr lang="en-US" dirty="0"/>
          </a:p>
          <a:p>
            <a:pPr>
              <a:lnSpc>
                <a:spcPct val="90000"/>
              </a:lnSpc>
            </a:pPr>
            <a:r>
              <a:rPr lang="en-US" dirty="0"/>
              <a:t>Both </a:t>
            </a:r>
            <a:r>
              <a:rPr lang="en-US" u="sng" dirty="0"/>
              <a:t>males and females</a:t>
            </a:r>
            <a:r>
              <a:rPr lang="en-US" dirty="0"/>
              <a:t> are equally affected</a:t>
            </a:r>
          </a:p>
          <a:p>
            <a:pPr>
              <a:lnSpc>
                <a:spcPct val="90000"/>
              </a:lnSpc>
              <a:buNone/>
            </a:pPr>
            <a:endParaRPr lang="en-US" dirty="0"/>
          </a:p>
          <a:p>
            <a:pPr>
              <a:lnSpc>
                <a:spcPct val="90000"/>
              </a:lnSpc>
            </a:pPr>
            <a:r>
              <a:rPr lang="en-US" dirty="0"/>
              <a:t>Gene responsible for the trait is present on </a:t>
            </a:r>
            <a:r>
              <a:rPr lang="en-US" dirty="0" err="1"/>
              <a:t>autosome</a:t>
            </a:r>
            <a:endParaRPr lang="en-US" dirty="0"/>
          </a:p>
          <a:p>
            <a:pPr>
              <a:lnSpc>
                <a:spcPct val="90000"/>
              </a:lnSpc>
            </a:pPr>
            <a:endParaRPr lang="en-US" dirty="0"/>
          </a:p>
          <a:p>
            <a:pPr>
              <a:lnSpc>
                <a:spcPct val="90000"/>
              </a:lnSpc>
            </a:pPr>
            <a:r>
              <a:rPr lang="en-US" dirty="0"/>
              <a:t>Transmission from one generation to the other without skipping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Autosomal</a:t>
            </a:r>
            <a:r>
              <a:rPr lang="en-US" dirty="0"/>
              <a:t> dominant disorders</a:t>
            </a:r>
            <a:endParaRPr lang="en-IN" dirty="0"/>
          </a:p>
        </p:txBody>
      </p:sp>
      <p:sp>
        <p:nvSpPr>
          <p:cNvPr id="3" name="Text Placeholder 2"/>
          <p:cNvSpPr>
            <a:spLocks noGrp="1"/>
          </p:cNvSpPr>
          <p:nvPr>
            <p:ph type="body" idx="1"/>
          </p:nvPr>
        </p:nvSpPr>
        <p:spPr/>
        <p:txBody>
          <a:bodyPr/>
          <a:lstStyle/>
          <a:p>
            <a:endParaRPr lang="en-IN"/>
          </a:p>
        </p:txBody>
      </p:sp>
      <p:sp>
        <p:nvSpPr>
          <p:cNvPr id="4" name="Text Placeholder 3"/>
          <p:cNvSpPr>
            <a:spLocks noGrp="1"/>
          </p:cNvSpPr>
          <p:nvPr>
            <p:ph type="body" sz="half" idx="3"/>
          </p:nvPr>
        </p:nvSpPr>
        <p:spPr/>
        <p:txBody>
          <a:bodyPr/>
          <a:lstStyle/>
          <a:p>
            <a:endParaRPr lang="en-IN"/>
          </a:p>
        </p:txBody>
      </p:sp>
      <p:sp>
        <p:nvSpPr>
          <p:cNvPr id="5" name="Content Placeholder 4"/>
          <p:cNvSpPr>
            <a:spLocks noGrp="1"/>
          </p:cNvSpPr>
          <p:nvPr>
            <p:ph sz="quarter" idx="2"/>
          </p:nvPr>
        </p:nvSpPr>
        <p:spPr/>
        <p:txBody>
          <a:bodyPr/>
          <a:lstStyle/>
          <a:p>
            <a:r>
              <a:rPr lang="en-US" dirty="0"/>
              <a:t>Common baldness</a:t>
            </a:r>
          </a:p>
          <a:p>
            <a:r>
              <a:rPr lang="en-US" dirty="0"/>
              <a:t>Ear pits</a:t>
            </a:r>
          </a:p>
          <a:p>
            <a:r>
              <a:rPr lang="en-US" dirty="0"/>
              <a:t>Congenital </a:t>
            </a:r>
            <a:r>
              <a:rPr lang="en-US" dirty="0" err="1"/>
              <a:t>ptosis</a:t>
            </a:r>
            <a:endParaRPr lang="en-US" dirty="0"/>
          </a:p>
          <a:p>
            <a:r>
              <a:rPr lang="en-US" dirty="0"/>
              <a:t>ABO blood group</a:t>
            </a:r>
          </a:p>
          <a:p>
            <a:r>
              <a:rPr lang="en-US" dirty="0" err="1"/>
              <a:t>Rh</a:t>
            </a:r>
            <a:r>
              <a:rPr lang="en-US" dirty="0"/>
              <a:t> blood group</a:t>
            </a:r>
          </a:p>
          <a:p>
            <a:r>
              <a:rPr lang="en-US" dirty="0" err="1"/>
              <a:t>brachydactyly</a:t>
            </a:r>
            <a:endParaRPr lang="en-IN" dirty="0"/>
          </a:p>
          <a:p>
            <a:endParaRPr lang="en-IN" dirty="0"/>
          </a:p>
        </p:txBody>
      </p:sp>
      <p:sp>
        <p:nvSpPr>
          <p:cNvPr id="6" name="Content Placeholder 5"/>
          <p:cNvSpPr>
            <a:spLocks noGrp="1"/>
          </p:cNvSpPr>
          <p:nvPr>
            <p:ph sz="quarter" idx="4"/>
          </p:nvPr>
        </p:nvSpPr>
        <p:spPr/>
        <p:txBody>
          <a:bodyPr/>
          <a:lstStyle/>
          <a:p>
            <a:r>
              <a:rPr lang="en-US" dirty="0"/>
              <a:t>Huntington’s disease</a:t>
            </a:r>
          </a:p>
          <a:p>
            <a:r>
              <a:rPr lang="en-US" dirty="0" err="1"/>
              <a:t>Hypercholesterolaemia</a:t>
            </a:r>
            <a:endParaRPr lang="en-US" dirty="0"/>
          </a:p>
          <a:p>
            <a:r>
              <a:rPr lang="en-US" dirty="0" err="1"/>
              <a:t>Achondroplasia</a:t>
            </a:r>
            <a:endParaRPr lang="en-US" dirty="0"/>
          </a:p>
          <a:p>
            <a:r>
              <a:rPr lang="en-US" dirty="0"/>
              <a:t>Polycystic kidney</a:t>
            </a:r>
          </a:p>
          <a:p>
            <a:r>
              <a:rPr lang="en-US" dirty="0" err="1"/>
              <a:t>Marfan</a:t>
            </a:r>
            <a:r>
              <a:rPr lang="en-US" dirty="0"/>
              <a:t> syndrome</a:t>
            </a:r>
          </a:p>
          <a:p>
            <a:r>
              <a:rPr lang="en-US" dirty="0"/>
              <a:t>Diabetes </a:t>
            </a:r>
            <a:r>
              <a:rPr lang="en-US" dirty="0" err="1"/>
              <a:t>insipidus</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Expressed only when mutant allele is present in a double dose(homozygous state)</a:t>
            </a:r>
          </a:p>
          <a:p>
            <a:endParaRPr lang="en-US" dirty="0"/>
          </a:p>
          <a:p>
            <a:r>
              <a:rPr lang="en-US" dirty="0"/>
              <a:t>An heterozygous individual for an </a:t>
            </a:r>
            <a:r>
              <a:rPr lang="en-US" dirty="0" err="1"/>
              <a:t>autosomal</a:t>
            </a:r>
            <a:r>
              <a:rPr lang="en-US" dirty="0"/>
              <a:t> recessive trait is called carrier</a:t>
            </a:r>
          </a:p>
          <a:p>
            <a:pPr>
              <a:buNone/>
            </a:pPr>
            <a:endParaRPr lang="en-US" dirty="0"/>
          </a:p>
          <a:p>
            <a:r>
              <a:rPr lang="en-US" dirty="0"/>
              <a:t>Trait is seen in same generation </a:t>
            </a:r>
          </a:p>
          <a:p>
            <a:endParaRPr lang="en-US" dirty="0"/>
          </a:p>
          <a:p>
            <a:r>
              <a:rPr lang="en-US" dirty="0"/>
              <a:t>Male and females are equally affected</a:t>
            </a:r>
          </a:p>
          <a:p>
            <a:endParaRPr lang="en-IN" dirty="0"/>
          </a:p>
        </p:txBody>
      </p:sp>
      <p:sp>
        <p:nvSpPr>
          <p:cNvPr id="3" name="Title 2"/>
          <p:cNvSpPr>
            <a:spLocks noGrp="1"/>
          </p:cNvSpPr>
          <p:nvPr>
            <p:ph type="title"/>
          </p:nvPr>
        </p:nvSpPr>
        <p:spPr/>
        <p:txBody>
          <a:bodyPr/>
          <a:lstStyle/>
          <a:p>
            <a:r>
              <a:rPr lang="en-US" dirty="0" err="1"/>
              <a:t>Autosomal</a:t>
            </a:r>
            <a:r>
              <a:rPr lang="en-US" dirty="0"/>
              <a:t> recessive disease</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Autosomal</a:t>
            </a:r>
            <a:r>
              <a:rPr lang="en-US" dirty="0"/>
              <a:t> recessive disease</a:t>
            </a:r>
            <a:endParaRPr lang="en-IN" dirty="0"/>
          </a:p>
        </p:txBody>
      </p:sp>
      <p:sp>
        <p:nvSpPr>
          <p:cNvPr id="3" name="Text Placeholder 2"/>
          <p:cNvSpPr>
            <a:spLocks noGrp="1"/>
          </p:cNvSpPr>
          <p:nvPr>
            <p:ph type="body" idx="1"/>
          </p:nvPr>
        </p:nvSpPr>
        <p:spPr/>
        <p:txBody>
          <a:bodyPr/>
          <a:lstStyle/>
          <a:p>
            <a:endParaRPr lang="en-IN"/>
          </a:p>
        </p:txBody>
      </p:sp>
      <p:sp>
        <p:nvSpPr>
          <p:cNvPr id="4" name="Text Placeholder 3"/>
          <p:cNvSpPr>
            <a:spLocks noGrp="1"/>
          </p:cNvSpPr>
          <p:nvPr>
            <p:ph type="body" sz="half" idx="3"/>
          </p:nvPr>
        </p:nvSpPr>
        <p:spPr/>
        <p:txBody>
          <a:bodyPr/>
          <a:lstStyle/>
          <a:p>
            <a:endParaRPr lang="en-IN"/>
          </a:p>
        </p:txBody>
      </p:sp>
      <p:sp>
        <p:nvSpPr>
          <p:cNvPr id="5" name="Content Placeholder 4"/>
          <p:cNvSpPr>
            <a:spLocks noGrp="1"/>
          </p:cNvSpPr>
          <p:nvPr>
            <p:ph sz="quarter" idx="2"/>
          </p:nvPr>
        </p:nvSpPr>
        <p:spPr/>
        <p:txBody>
          <a:bodyPr/>
          <a:lstStyle/>
          <a:p>
            <a:r>
              <a:rPr lang="en-US" dirty="0" err="1"/>
              <a:t>Microcephaly</a:t>
            </a:r>
            <a:endParaRPr lang="en-US" dirty="0"/>
          </a:p>
          <a:p>
            <a:r>
              <a:rPr lang="en-US" dirty="0" err="1"/>
              <a:t>Alkaptonuria</a:t>
            </a:r>
            <a:endParaRPr lang="en-US" dirty="0"/>
          </a:p>
          <a:p>
            <a:r>
              <a:rPr lang="en-US" dirty="0" err="1"/>
              <a:t>Phenylketonuria</a:t>
            </a:r>
            <a:endParaRPr lang="en-US" dirty="0"/>
          </a:p>
          <a:p>
            <a:r>
              <a:rPr lang="en-US" dirty="0" err="1"/>
              <a:t>Microphthalmia</a:t>
            </a:r>
            <a:endParaRPr lang="en-US" dirty="0"/>
          </a:p>
          <a:p>
            <a:r>
              <a:rPr lang="en-US" dirty="0"/>
              <a:t>Schizophrenia</a:t>
            </a:r>
          </a:p>
          <a:p>
            <a:pPr>
              <a:buNone/>
            </a:pPr>
            <a:endParaRPr lang="en-IN" dirty="0"/>
          </a:p>
        </p:txBody>
      </p:sp>
      <p:sp>
        <p:nvSpPr>
          <p:cNvPr id="6" name="Content Placeholder 5"/>
          <p:cNvSpPr>
            <a:spLocks noGrp="1"/>
          </p:cNvSpPr>
          <p:nvPr>
            <p:ph sz="quarter" idx="4"/>
          </p:nvPr>
        </p:nvSpPr>
        <p:spPr/>
        <p:txBody>
          <a:bodyPr/>
          <a:lstStyle/>
          <a:p>
            <a:r>
              <a:rPr lang="en-US" dirty="0"/>
              <a:t>Absence of sweat gland</a:t>
            </a:r>
          </a:p>
          <a:p>
            <a:r>
              <a:rPr lang="en-US" dirty="0" err="1"/>
              <a:t>Scikle</a:t>
            </a:r>
            <a:r>
              <a:rPr lang="en-US" dirty="0"/>
              <a:t> cell anemia</a:t>
            </a:r>
          </a:p>
          <a:p>
            <a:r>
              <a:rPr lang="en-US" dirty="0" err="1"/>
              <a:t>Cyctic</a:t>
            </a:r>
            <a:r>
              <a:rPr lang="en-US" dirty="0"/>
              <a:t> fibrosis</a:t>
            </a:r>
          </a:p>
          <a:p>
            <a:r>
              <a:rPr lang="en-US" dirty="0"/>
              <a:t>Albinism </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Diabetes mellitus</a:t>
            </a:r>
          </a:p>
          <a:p>
            <a:r>
              <a:rPr lang="en-US" dirty="0" err="1"/>
              <a:t>Haemophilia</a:t>
            </a:r>
            <a:endParaRPr lang="en-US" dirty="0"/>
          </a:p>
          <a:p>
            <a:r>
              <a:rPr lang="en-US" dirty="0" err="1"/>
              <a:t>Colour</a:t>
            </a:r>
            <a:r>
              <a:rPr lang="en-US" dirty="0"/>
              <a:t> blindness</a:t>
            </a:r>
          </a:p>
          <a:p>
            <a:r>
              <a:rPr lang="en-US" dirty="0" err="1"/>
              <a:t>Haemophilia</a:t>
            </a:r>
            <a:endParaRPr lang="en-US" dirty="0"/>
          </a:p>
          <a:p>
            <a:r>
              <a:rPr lang="en-US" dirty="0" err="1"/>
              <a:t>Vit</a:t>
            </a:r>
            <a:r>
              <a:rPr lang="en-US" dirty="0"/>
              <a:t>.-D resistant</a:t>
            </a:r>
          </a:p>
          <a:p>
            <a:r>
              <a:rPr lang="en-US" dirty="0" err="1"/>
              <a:t>Hypophosphatemia</a:t>
            </a:r>
            <a:r>
              <a:rPr lang="en-US" dirty="0"/>
              <a:t> </a:t>
            </a:r>
            <a:endParaRPr lang="en-IN" dirty="0"/>
          </a:p>
        </p:txBody>
      </p:sp>
      <p:sp>
        <p:nvSpPr>
          <p:cNvPr id="3" name="Title 2"/>
          <p:cNvSpPr>
            <a:spLocks noGrp="1"/>
          </p:cNvSpPr>
          <p:nvPr>
            <p:ph type="title"/>
          </p:nvPr>
        </p:nvSpPr>
        <p:spPr/>
        <p:txBody>
          <a:bodyPr>
            <a:normAutofit fontScale="90000"/>
          </a:bodyPr>
          <a:lstStyle/>
          <a:p>
            <a:r>
              <a:rPr lang="en-US" dirty="0"/>
              <a:t>X- linked inheritance: Dominant</a:t>
            </a:r>
            <a:br>
              <a:rPr lang="en-US" dirty="0"/>
            </a:br>
            <a:r>
              <a:rPr lang="en-US" dirty="0"/>
              <a:t>                                  Recessive</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76200"/>
            <a:ext cx="8610600" cy="914400"/>
          </a:xfrm>
        </p:spPr>
        <p:txBody>
          <a:bodyPr>
            <a:normAutofit fontScale="90000"/>
          </a:bodyPr>
          <a:lstStyle/>
          <a:p>
            <a:pPr eaLnBrk="1" hangingPunct="1"/>
            <a:r>
              <a:rPr lang="en-US" sz="4000" b="1" dirty="0">
                <a:solidFill>
                  <a:srgbClr val="0000FF"/>
                </a:solidFill>
              </a:rPr>
              <a:t>2. MULTIFACTORIAL  INHERITANCE</a:t>
            </a:r>
          </a:p>
        </p:txBody>
      </p:sp>
      <p:sp>
        <p:nvSpPr>
          <p:cNvPr id="37891" name="Content Placeholder 2"/>
          <p:cNvSpPr>
            <a:spLocks noGrp="1"/>
          </p:cNvSpPr>
          <p:nvPr>
            <p:ph idx="1"/>
          </p:nvPr>
        </p:nvSpPr>
        <p:spPr>
          <a:xfrm>
            <a:off x="0" y="1295400"/>
            <a:ext cx="9144000" cy="6096000"/>
          </a:xfrm>
        </p:spPr>
        <p:txBody>
          <a:bodyPr/>
          <a:lstStyle/>
          <a:p>
            <a:pPr eaLnBrk="1" hangingPunct="1"/>
            <a:r>
              <a:rPr lang="en-US" b="1" dirty="0">
                <a:solidFill>
                  <a:srgbClr val="CC0099"/>
                </a:solidFill>
              </a:rPr>
              <a:t>Multi-”FACTORIAL”,  not just multi-GENIC</a:t>
            </a:r>
          </a:p>
          <a:p>
            <a:pPr eaLnBrk="1" hangingPunct="1">
              <a:buNone/>
            </a:pPr>
            <a:endParaRPr lang="en-US" b="1" dirty="0">
              <a:solidFill>
                <a:srgbClr val="CC0099"/>
              </a:solidFill>
            </a:endParaRPr>
          </a:p>
          <a:p>
            <a:pPr eaLnBrk="1" hangingPunct="1"/>
            <a:r>
              <a:rPr lang="en-US" b="1" dirty="0">
                <a:solidFill>
                  <a:srgbClr val="CC0099"/>
                </a:solidFill>
              </a:rPr>
              <a:t>Common phenotypic expressions governed by “</a:t>
            </a:r>
            <a:r>
              <a:rPr lang="en-US" b="1" dirty="0" err="1">
                <a:solidFill>
                  <a:srgbClr val="CC0099"/>
                </a:solidFill>
              </a:rPr>
              <a:t>multifactorial</a:t>
            </a:r>
            <a:r>
              <a:rPr lang="en-US" b="1" dirty="0">
                <a:solidFill>
                  <a:srgbClr val="CC0099"/>
                </a:solidFill>
              </a:rPr>
              <a:t>” inheritance</a:t>
            </a:r>
          </a:p>
          <a:p>
            <a:pPr lvl="1" eaLnBrk="1" hangingPunct="1"/>
            <a:r>
              <a:rPr lang="en-US" b="1" dirty="0">
                <a:solidFill>
                  <a:srgbClr val="CC0099"/>
                </a:solidFill>
              </a:rPr>
              <a:t>Hair color</a:t>
            </a:r>
          </a:p>
          <a:p>
            <a:pPr lvl="1" eaLnBrk="1" hangingPunct="1"/>
            <a:r>
              <a:rPr lang="en-US" b="1" dirty="0">
                <a:solidFill>
                  <a:srgbClr val="CC0099"/>
                </a:solidFill>
              </a:rPr>
              <a:t>Eye color</a:t>
            </a:r>
          </a:p>
          <a:p>
            <a:pPr lvl="1" eaLnBrk="1" hangingPunct="1"/>
            <a:r>
              <a:rPr lang="en-US" b="1" dirty="0">
                <a:solidFill>
                  <a:srgbClr val="CC0099"/>
                </a:solidFill>
              </a:rPr>
              <a:t>Skin color</a:t>
            </a:r>
          </a:p>
          <a:p>
            <a:pPr lvl="1" eaLnBrk="1" hangingPunct="1"/>
            <a:r>
              <a:rPr lang="en-US" b="1" dirty="0">
                <a:solidFill>
                  <a:srgbClr val="CC0099"/>
                </a:solidFill>
              </a:rPr>
              <a:t>Height</a:t>
            </a:r>
          </a:p>
          <a:p>
            <a:pPr lvl="1" eaLnBrk="1" hangingPunct="1"/>
            <a:r>
              <a:rPr lang="en-US" b="1" dirty="0">
                <a:solidFill>
                  <a:srgbClr val="CC0099"/>
                </a:solidFill>
              </a:rPr>
              <a:t>Intelligence</a:t>
            </a:r>
          </a:p>
          <a:p>
            <a:pPr lvl="1" eaLnBrk="1" hangingPunct="1"/>
            <a:r>
              <a:rPr lang="en-US" b="1" dirty="0">
                <a:solidFill>
                  <a:srgbClr val="CC0099"/>
                </a:solidFill>
              </a:rPr>
              <a:t>Diabetes, type II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2400" y="0"/>
            <a:ext cx="8991600" cy="1524000"/>
          </a:xfrm>
        </p:spPr>
        <p:txBody>
          <a:bodyPr>
            <a:normAutofit fontScale="90000"/>
          </a:bodyPr>
          <a:lstStyle/>
          <a:p>
            <a:pPr eaLnBrk="1" hangingPunct="1"/>
            <a:r>
              <a:rPr lang="en-US" sz="4800" b="1">
                <a:solidFill>
                  <a:srgbClr val="0000FF"/>
                </a:solidFill>
              </a:rPr>
              <a:t>FEATURES of</a:t>
            </a:r>
            <a:br>
              <a:rPr lang="en-US" sz="4800" b="1">
                <a:solidFill>
                  <a:srgbClr val="0000FF"/>
                </a:solidFill>
              </a:rPr>
            </a:br>
            <a:r>
              <a:rPr lang="en-US" sz="4800" b="1">
                <a:solidFill>
                  <a:srgbClr val="0000FF"/>
                </a:solidFill>
              </a:rPr>
              <a:t>multifactorial inheritance</a:t>
            </a:r>
          </a:p>
        </p:txBody>
      </p:sp>
      <p:sp>
        <p:nvSpPr>
          <p:cNvPr id="38915" name="Content Placeholder 2"/>
          <p:cNvSpPr>
            <a:spLocks noGrp="1"/>
          </p:cNvSpPr>
          <p:nvPr>
            <p:ph idx="1"/>
          </p:nvPr>
        </p:nvSpPr>
        <p:spPr>
          <a:xfrm>
            <a:off x="0" y="1524000"/>
            <a:ext cx="9144000" cy="4724400"/>
          </a:xfrm>
        </p:spPr>
        <p:txBody>
          <a:bodyPr/>
          <a:lstStyle/>
          <a:p>
            <a:pPr eaLnBrk="1" hangingPunct="1"/>
            <a:r>
              <a:rPr lang="en-US" b="1">
                <a:solidFill>
                  <a:srgbClr val="CC0099"/>
                </a:solidFill>
              </a:rPr>
              <a:t>Expression determined by NUMBER of genes</a:t>
            </a:r>
          </a:p>
          <a:p>
            <a:pPr eaLnBrk="1" hangingPunct="1"/>
            <a:r>
              <a:rPr lang="en-US" b="1">
                <a:solidFill>
                  <a:srgbClr val="CC0099"/>
                </a:solidFill>
              </a:rPr>
              <a:t>Overall 5%  chance of 1</a:t>
            </a:r>
            <a:r>
              <a:rPr lang="en-US" b="1" baseline="30000">
                <a:solidFill>
                  <a:srgbClr val="CC0099"/>
                </a:solidFill>
              </a:rPr>
              <a:t>st</a:t>
            </a:r>
            <a:r>
              <a:rPr lang="en-US" b="1">
                <a:solidFill>
                  <a:srgbClr val="CC0099"/>
                </a:solidFill>
              </a:rPr>
              <a:t> degree relatives having it</a:t>
            </a:r>
          </a:p>
          <a:p>
            <a:pPr eaLnBrk="1" hangingPunct="1"/>
            <a:r>
              <a:rPr lang="en-US" b="1">
                <a:solidFill>
                  <a:srgbClr val="CC0099"/>
                </a:solidFill>
              </a:rPr>
              <a:t>Identical twins &gt;&gt;&gt;5%, but WAY less than 100%</a:t>
            </a:r>
          </a:p>
          <a:p>
            <a:pPr eaLnBrk="1" hangingPunct="1"/>
            <a:r>
              <a:rPr lang="en-US" b="1">
                <a:solidFill>
                  <a:srgbClr val="CC0099"/>
                </a:solidFill>
              </a:rPr>
              <a:t>This 5% is increased if more children have it</a:t>
            </a:r>
          </a:p>
          <a:p>
            <a:pPr eaLnBrk="1" hangingPunct="1"/>
            <a:r>
              <a:rPr lang="en-US" b="1">
                <a:solidFill>
                  <a:srgbClr val="CC0099"/>
                </a:solidFill>
              </a:rPr>
              <a:t>Expression of </a:t>
            </a:r>
            <a:r>
              <a:rPr lang="en-US" sz="4400" b="1">
                <a:solidFill>
                  <a:srgbClr val="FF0000"/>
                </a:solidFill>
              </a:rPr>
              <a:t>CONTINUOUS</a:t>
            </a:r>
            <a:r>
              <a:rPr lang="en-US" b="1">
                <a:solidFill>
                  <a:srgbClr val="CC0099"/>
                </a:solidFill>
              </a:rPr>
              <a:t> traits (e.g., height) vs. DISCONTINUOUS traits (e.g., diabetes)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274638"/>
            <a:ext cx="9144000" cy="1143000"/>
          </a:xfrm>
        </p:spPr>
        <p:txBody>
          <a:bodyPr>
            <a:normAutofit/>
          </a:bodyPr>
          <a:lstStyle/>
          <a:p>
            <a:pPr eaLnBrk="1" hangingPunct="1"/>
            <a:r>
              <a:rPr lang="en-US" sz="5400" b="1" dirty="0">
                <a:solidFill>
                  <a:srgbClr val="0000FF"/>
                </a:solidFill>
              </a:rPr>
              <a:t>“</a:t>
            </a:r>
            <a:r>
              <a:rPr lang="en-US" sz="4400" b="1" dirty="0">
                <a:solidFill>
                  <a:srgbClr val="0000FF"/>
                </a:solidFill>
              </a:rPr>
              <a:t>MULTIFACTORIAL” DISORDERS</a:t>
            </a:r>
            <a:endParaRPr lang="en-US" sz="5400" b="1" dirty="0">
              <a:solidFill>
                <a:srgbClr val="0000FF"/>
              </a:solidFill>
            </a:endParaRPr>
          </a:p>
        </p:txBody>
      </p:sp>
      <p:sp>
        <p:nvSpPr>
          <p:cNvPr id="39939" name="Content Placeholder 2"/>
          <p:cNvSpPr>
            <a:spLocks noGrp="1"/>
          </p:cNvSpPr>
          <p:nvPr>
            <p:ph idx="1"/>
          </p:nvPr>
        </p:nvSpPr>
        <p:spPr>
          <a:xfrm>
            <a:off x="228600" y="1371600"/>
            <a:ext cx="8382000" cy="5181600"/>
          </a:xfrm>
        </p:spPr>
        <p:txBody>
          <a:bodyPr>
            <a:normAutofit/>
          </a:bodyPr>
          <a:lstStyle/>
          <a:p>
            <a:pPr eaLnBrk="1" hangingPunct="1"/>
            <a:r>
              <a:rPr lang="en-US" sz="3600" b="1" dirty="0">
                <a:solidFill>
                  <a:srgbClr val="CC0099"/>
                </a:solidFill>
              </a:rPr>
              <a:t>Cleft lip, palate</a:t>
            </a:r>
          </a:p>
          <a:p>
            <a:pPr eaLnBrk="1" hangingPunct="1"/>
            <a:r>
              <a:rPr lang="en-US" sz="3600" b="1" dirty="0">
                <a:solidFill>
                  <a:srgbClr val="CC0099"/>
                </a:solidFill>
              </a:rPr>
              <a:t>Congenital heart disease</a:t>
            </a:r>
          </a:p>
          <a:p>
            <a:pPr eaLnBrk="1" hangingPunct="1"/>
            <a:r>
              <a:rPr lang="en-US" sz="3600" b="1" dirty="0">
                <a:solidFill>
                  <a:srgbClr val="CC0099"/>
                </a:solidFill>
              </a:rPr>
              <a:t>Coronary heart disease</a:t>
            </a:r>
          </a:p>
          <a:p>
            <a:pPr eaLnBrk="1" hangingPunct="1"/>
            <a:r>
              <a:rPr lang="en-US" sz="3600" b="1" dirty="0">
                <a:solidFill>
                  <a:srgbClr val="CC0099"/>
                </a:solidFill>
              </a:rPr>
              <a:t>Hypertension</a:t>
            </a:r>
          </a:p>
          <a:p>
            <a:pPr eaLnBrk="1" hangingPunct="1"/>
            <a:r>
              <a:rPr lang="en-US" sz="3600" b="1" dirty="0">
                <a:solidFill>
                  <a:srgbClr val="CC0099"/>
                </a:solidFill>
              </a:rPr>
              <a:t>Gout</a:t>
            </a:r>
          </a:p>
          <a:p>
            <a:pPr eaLnBrk="1" hangingPunct="1"/>
            <a:r>
              <a:rPr lang="en-US" sz="3600" b="1" dirty="0">
                <a:solidFill>
                  <a:srgbClr val="CC0099"/>
                </a:solidFill>
              </a:rPr>
              <a:t>Diabetes</a:t>
            </a:r>
          </a:p>
          <a:p>
            <a:pPr eaLnBrk="1" hangingPunct="1"/>
            <a:r>
              <a:rPr lang="en-US" sz="3600" b="1" dirty="0">
                <a:solidFill>
                  <a:srgbClr val="CC0099"/>
                </a:solidFill>
              </a:rPr>
              <a:t>Pyloric </a:t>
            </a:r>
            <a:r>
              <a:rPr lang="en-US" sz="3600" b="1" dirty="0" err="1">
                <a:solidFill>
                  <a:srgbClr val="CC0099"/>
                </a:solidFill>
              </a:rPr>
              <a:t>stenosis</a:t>
            </a:r>
            <a:endParaRPr lang="en-US" sz="3600" b="1" dirty="0">
              <a:solidFill>
                <a:srgbClr val="CC0099"/>
              </a:solidFill>
            </a:endParaRPr>
          </a:p>
          <a:p>
            <a:pPr eaLnBrk="1" hangingPunct="1"/>
            <a:r>
              <a:rPr lang="en-US" sz="3600" b="1" dirty="0">
                <a:solidFill>
                  <a:srgbClr val="CC0099"/>
                </a:solidFill>
              </a:rPr>
              <a:t>MANY MORE…..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76672"/>
          </a:xfrm>
        </p:spPr>
        <p:txBody>
          <a:bodyPr>
            <a:normAutofit lnSpcReduction="10000"/>
          </a:bodyPr>
          <a:lstStyle/>
          <a:p>
            <a:r>
              <a:rPr lang="en-US" dirty="0"/>
              <a:t>Due to increase or decrease in the normal number of chromosome</a:t>
            </a:r>
          </a:p>
          <a:p>
            <a:r>
              <a:rPr lang="en-US" dirty="0"/>
              <a:t>E.g.- </a:t>
            </a:r>
            <a:r>
              <a:rPr lang="en-US" dirty="0" err="1"/>
              <a:t>Trisomy</a:t>
            </a:r>
            <a:r>
              <a:rPr lang="en-US" dirty="0"/>
              <a:t> 21( Down’s syndrome)</a:t>
            </a:r>
          </a:p>
          <a:p>
            <a:pPr>
              <a:buNone/>
            </a:pPr>
            <a:r>
              <a:rPr lang="en-US" dirty="0"/>
              <a:t>           Turner’s syndrome</a:t>
            </a:r>
          </a:p>
          <a:p>
            <a:pPr>
              <a:buNone/>
            </a:pPr>
            <a:r>
              <a:rPr lang="en-US" dirty="0"/>
              <a:t>           </a:t>
            </a:r>
            <a:r>
              <a:rPr lang="en-US" dirty="0" err="1"/>
              <a:t>Kleinfelter</a:t>
            </a:r>
            <a:r>
              <a:rPr lang="en-US" dirty="0"/>
              <a:t> syndrome</a:t>
            </a:r>
          </a:p>
          <a:p>
            <a:pPr>
              <a:buNone/>
            </a:pPr>
            <a:endParaRPr lang="en-US" dirty="0"/>
          </a:p>
          <a:p>
            <a:r>
              <a:rPr lang="en-US" sz="2800" dirty="0"/>
              <a:t>Cell cycle arrested in metaphase (</a:t>
            </a:r>
            <a:r>
              <a:rPr lang="en-US" sz="2800" dirty="0" err="1"/>
              <a:t>colchicin</a:t>
            </a:r>
            <a:r>
              <a:rPr lang="en-US" sz="2800" dirty="0"/>
              <a:t>) - staining by </a:t>
            </a:r>
            <a:r>
              <a:rPr lang="en-US" sz="2800" dirty="0" err="1"/>
              <a:t>Giemsa</a:t>
            </a:r>
            <a:r>
              <a:rPr lang="en-US" sz="2800" dirty="0"/>
              <a:t> method (G-bands) - photographing – </a:t>
            </a:r>
            <a:r>
              <a:rPr lang="en-US" sz="2800" b="1" dirty="0" err="1"/>
              <a:t>karyotype</a:t>
            </a:r>
            <a:endParaRPr lang="en-US" sz="2800" b="1" dirty="0"/>
          </a:p>
          <a:p>
            <a:r>
              <a:rPr lang="en-US" sz="2800" dirty="0"/>
              <a:t>To determine the abnormality in the structure of chromosomes by invention of banding and</a:t>
            </a:r>
            <a:r>
              <a:rPr lang="en-US" sz="2800" b="1" dirty="0"/>
              <a:t> FISH</a:t>
            </a:r>
          </a:p>
          <a:p>
            <a:pPr>
              <a:buNone/>
            </a:pPr>
            <a:endParaRPr lang="en-IN" dirty="0"/>
          </a:p>
        </p:txBody>
      </p:sp>
      <p:sp>
        <p:nvSpPr>
          <p:cNvPr id="3" name="Title 2"/>
          <p:cNvSpPr>
            <a:spLocks noGrp="1"/>
          </p:cNvSpPr>
          <p:nvPr>
            <p:ph type="title"/>
          </p:nvPr>
        </p:nvSpPr>
        <p:spPr/>
        <p:txBody>
          <a:bodyPr/>
          <a:lstStyle/>
          <a:p>
            <a:r>
              <a:rPr lang="en-US" dirty="0"/>
              <a:t>3. Chromosomal abnormality</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Somatic cell division occur during the life time</a:t>
            </a:r>
          </a:p>
          <a:p>
            <a:endParaRPr lang="en-US" dirty="0"/>
          </a:p>
          <a:p>
            <a:r>
              <a:rPr lang="en-US" dirty="0"/>
              <a:t>During cell division change in the structure of a gene may take place- mutation</a:t>
            </a:r>
          </a:p>
          <a:p>
            <a:endParaRPr lang="en-US" dirty="0"/>
          </a:p>
          <a:p>
            <a:r>
              <a:rPr lang="en-US" dirty="0"/>
              <a:t>Sometimes error in chromosome separation occur, these are responsible for various cancers seen in adult life </a:t>
            </a:r>
            <a:endParaRPr lang="en-IN" dirty="0"/>
          </a:p>
        </p:txBody>
      </p:sp>
      <p:sp>
        <p:nvSpPr>
          <p:cNvPr id="3" name="Title 2"/>
          <p:cNvSpPr>
            <a:spLocks noGrp="1"/>
          </p:cNvSpPr>
          <p:nvPr>
            <p:ph type="title"/>
          </p:nvPr>
        </p:nvSpPr>
        <p:spPr>
          <a:xfrm>
            <a:off x="457200" y="274638"/>
            <a:ext cx="8686800" cy="1143000"/>
          </a:xfrm>
        </p:spPr>
        <p:txBody>
          <a:bodyPr>
            <a:normAutofit fontScale="90000"/>
          </a:bodyPr>
          <a:lstStyle/>
          <a:p>
            <a:r>
              <a:rPr lang="en-US" dirty="0"/>
              <a:t>4. Acquired somatic genetic disease </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Autosomes</a:t>
            </a:r>
            <a:r>
              <a:rPr lang="en-US" dirty="0"/>
              <a:t> &amp; Sex Chromosomes</a:t>
            </a:r>
          </a:p>
        </p:txBody>
      </p:sp>
      <p:sp>
        <p:nvSpPr>
          <p:cNvPr id="3" name="Content Placeholder 2"/>
          <p:cNvSpPr>
            <a:spLocks noGrp="1"/>
          </p:cNvSpPr>
          <p:nvPr>
            <p:ph sz="quarter" idx="1"/>
          </p:nvPr>
        </p:nvSpPr>
        <p:spPr/>
        <p:txBody>
          <a:bodyPr>
            <a:normAutofit/>
          </a:bodyPr>
          <a:lstStyle/>
          <a:p>
            <a:r>
              <a:rPr lang="en-US" sz="3200" dirty="0"/>
              <a:t>46 Chromosomes, 44 </a:t>
            </a:r>
            <a:r>
              <a:rPr lang="en-US" sz="3200" dirty="0" err="1"/>
              <a:t>Autosomes</a:t>
            </a:r>
            <a:r>
              <a:rPr lang="en-US" sz="3200" dirty="0"/>
              <a:t> &amp; 2 Sex Chromosomes</a:t>
            </a:r>
          </a:p>
          <a:p>
            <a:r>
              <a:rPr lang="en-US" sz="3200" dirty="0"/>
              <a:t>44 </a:t>
            </a:r>
            <a:r>
              <a:rPr lang="en-US" sz="3200" dirty="0" err="1"/>
              <a:t>Autosomes</a:t>
            </a:r>
            <a:r>
              <a:rPr lang="en-US" sz="3200" dirty="0"/>
              <a:t>, 22 pairs</a:t>
            </a:r>
          </a:p>
          <a:p>
            <a:r>
              <a:rPr lang="en-US" sz="3200" dirty="0"/>
              <a:t>Sex chromosomes , X &amp; Y</a:t>
            </a:r>
          </a:p>
          <a:p>
            <a:r>
              <a:rPr lang="en-US" sz="3200" dirty="0"/>
              <a:t>Human Female – 44 + X </a:t>
            </a:r>
            <a:r>
              <a:rPr lang="en-US" sz="3200" dirty="0" err="1"/>
              <a:t>X</a:t>
            </a:r>
            <a:endParaRPr lang="en-US" sz="3200" dirty="0"/>
          </a:p>
          <a:p>
            <a:r>
              <a:rPr lang="en-US" sz="3200" dirty="0"/>
              <a:t>Human Male – 44 + X 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a:p>
          <a:p>
            <a:pPr algn="ctr">
              <a:buNone/>
            </a:pPr>
            <a:endParaRPr lang="en-US" dirty="0"/>
          </a:p>
          <a:p>
            <a:pPr algn="ctr">
              <a:buNone/>
            </a:pPr>
            <a:endParaRPr lang="en-US" dirty="0"/>
          </a:p>
          <a:p>
            <a:pPr algn="ctr">
              <a:buNone/>
            </a:pPr>
            <a:r>
              <a:rPr lang="en-US" sz="4800" dirty="0"/>
              <a:t>THANK YOU</a:t>
            </a:r>
            <a:endParaRPr lang="en-IN" sz="4800"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1288"/>
          </a:xfrm>
        </p:spPr>
        <p:txBody>
          <a:bodyPr>
            <a:noAutofit/>
          </a:bodyPr>
          <a:lstStyle/>
          <a:p>
            <a:r>
              <a:rPr lang="en-IN" sz="2000" b="0" dirty="0" err="1">
                <a:hlinkClick r:id="rId2" tooltip="Radhika  Varma "/>
              </a:rPr>
              <a:t>Radhika</a:t>
            </a:r>
            <a:r>
              <a:rPr lang="en-IN" sz="2000" b="0" dirty="0">
                <a:hlinkClick r:id="rId2" tooltip="Radhika  Varma "/>
              </a:rPr>
              <a:t> </a:t>
            </a:r>
            <a:r>
              <a:rPr lang="en-IN" sz="2000" b="0" dirty="0" err="1">
                <a:hlinkClick r:id="rId2" tooltip="Radhika  Varma "/>
              </a:rPr>
              <a:t>Varma</a:t>
            </a:r>
            <a:r>
              <a:rPr lang="en-IN" sz="2000" baseline="30000" dirty="0">
                <a:hlinkClick r:id="rId3"/>
              </a:rPr>
              <a:t>*</a:t>
            </a:r>
            <a:r>
              <a:rPr lang="en-IN" sz="2000" b="0" dirty="0"/>
              <a:t> and </a:t>
            </a:r>
            <a:r>
              <a:rPr lang="en-IN" sz="2000" b="0" dirty="0" err="1">
                <a:hlinkClick r:id="rId4" tooltip="Priya  Prathap "/>
              </a:rPr>
              <a:t>Priya</a:t>
            </a:r>
            <a:r>
              <a:rPr lang="en-IN" sz="2000" b="0" dirty="0">
                <a:hlinkClick r:id="rId4" tooltip="Priya  Prathap "/>
              </a:rPr>
              <a:t> </a:t>
            </a:r>
            <a:r>
              <a:rPr lang="en-IN" sz="2000" b="0" dirty="0" err="1">
                <a:hlinkClick r:id="rId4" tooltip="Priya  Prathap "/>
              </a:rPr>
              <a:t>Prathap</a:t>
            </a:r>
            <a:r>
              <a:rPr lang="en-IN" sz="2000" dirty="0" err="1"/>
              <a:t>Trivandrum</a:t>
            </a:r>
            <a:r>
              <a:rPr lang="en-IN" sz="2000" dirty="0"/>
              <a:t> Medical College </a:t>
            </a:r>
            <a:r>
              <a:rPr lang="en-IN" sz="2000" dirty="0" err="1"/>
              <a:t>Thrissur</a:t>
            </a:r>
            <a:r>
              <a:rPr lang="en-IN" sz="2000" dirty="0"/>
              <a:t>, Kerala, India</a:t>
            </a:r>
            <a:r>
              <a:rPr lang="en-IN" sz="2000" b="0" baseline="30000" dirty="0"/>
              <a:t>*</a:t>
            </a:r>
            <a:r>
              <a:rPr lang="en-IN" sz="2000" dirty="0"/>
              <a:t>Corresponding Author:</a:t>
            </a:r>
            <a:r>
              <a:rPr lang="en-IN" sz="2000" b="0" dirty="0"/>
              <a:t> </a:t>
            </a:r>
            <a:r>
              <a:rPr lang="en-IN" sz="2000" b="0" dirty="0" err="1"/>
              <a:t>Radhika</a:t>
            </a:r>
            <a:r>
              <a:rPr lang="en-IN" sz="2000" b="0" dirty="0"/>
              <a:t> </a:t>
            </a:r>
            <a:r>
              <a:rPr lang="en-IN" sz="2000" b="0" dirty="0" err="1"/>
              <a:t>Varma</a:t>
            </a:r>
            <a:r>
              <a:rPr lang="en-IN" sz="2000" b="0" dirty="0"/>
              <a:t> MBBS, Trivandrum Medical College </a:t>
            </a:r>
            <a:r>
              <a:rPr lang="en-IN" sz="2000" b="0" dirty="0" err="1"/>
              <a:t>Thrissur</a:t>
            </a:r>
            <a:r>
              <a:rPr lang="en-IN" sz="2000" b="0" dirty="0"/>
              <a:t>, </a:t>
            </a:r>
            <a:r>
              <a:rPr lang="en-IN" sz="2000" b="0" dirty="0" err="1"/>
              <a:t>Palakkad</a:t>
            </a:r>
            <a:r>
              <a:rPr lang="en-IN" sz="2000" b="0" dirty="0"/>
              <a:t>, </a:t>
            </a:r>
            <a:r>
              <a:rPr lang="en-IN" sz="2000" b="0" dirty="0" err="1"/>
              <a:t>Kerala,rec</a:t>
            </a:r>
            <a:r>
              <a:rPr lang="en-IN" sz="2000" b="0" i="1" dirty="0" err="1"/>
              <a:t>eived</a:t>
            </a:r>
            <a:r>
              <a:rPr lang="en-IN" sz="2000" b="0" i="1" dirty="0"/>
              <a:t> Date: May 28, 2017 / Accepted Date: Jun 26, 2017 / Published Date: Jul 03, 2017</a:t>
            </a:r>
            <a:endParaRPr lang="en-US" sz="2400" dirty="0"/>
          </a:p>
        </p:txBody>
      </p:sp>
      <p:graphicFrame>
        <p:nvGraphicFramePr>
          <p:cNvPr id="4" name="Content Placeholder 3"/>
          <p:cNvGraphicFramePr>
            <a:graphicFrameLocks noGrp="1"/>
          </p:cNvGraphicFramePr>
          <p:nvPr>
            <p:ph idx="1"/>
          </p:nvPr>
        </p:nvGraphicFramePr>
        <p:xfrm>
          <a:off x="0" y="304800"/>
          <a:ext cx="9144000" cy="81381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5638800">
                <a:tc>
                  <a:txBody>
                    <a:bodyPr/>
                    <a:lstStyle/>
                    <a:p>
                      <a:r>
                        <a:rPr lang="en-IN" sz="2400" b="0" dirty="0" err="1">
                          <a:solidFill>
                            <a:schemeClr val="bg1"/>
                          </a:solidFill>
                          <a:hlinkClick r:id="rId2" tooltip="Radhika  Varma "/>
                        </a:rPr>
                        <a:t>Radhika</a:t>
                      </a:r>
                      <a:r>
                        <a:rPr lang="en-IN" sz="2400" b="0" dirty="0">
                          <a:solidFill>
                            <a:schemeClr val="bg1"/>
                          </a:solidFill>
                          <a:hlinkClick r:id="rId2" tooltip="Radhika  Varma "/>
                        </a:rPr>
                        <a:t> </a:t>
                      </a:r>
                      <a:r>
                        <a:rPr lang="en-IN" sz="2400" b="0" dirty="0" err="1">
                          <a:solidFill>
                            <a:schemeClr val="bg1"/>
                          </a:solidFill>
                          <a:hlinkClick r:id="rId2" tooltip="Radhika  Varma "/>
                        </a:rPr>
                        <a:t>Varma</a:t>
                      </a:r>
                      <a:r>
                        <a:rPr lang="en-IN" sz="2400" baseline="30000" dirty="0">
                          <a:solidFill>
                            <a:schemeClr val="bg1"/>
                          </a:solidFill>
                          <a:hlinkClick r:id="rId3"/>
                        </a:rPr>
                        <a:t>*</a:t>
                      </a:r>
                      <a:r>
                        <a:rPr lang="en-IN" sz="2400" b="0" dirty="0">
                          <a:solidFill>
                            <a:schemeClr val="bg1"/>
                          </a:solidFill>
                        </a:rPr>
                        <a:t> </a:t>
                      </a:r>
                    </a:p>
                    <a:p>
                      <a:r>
                        <a:rPr lang="en-IN" sz="2400" b="0" dirty="0">
                          <a:solidFill>
                            <a:schemeClr val="bg1"/>
                          </a:solidFill>
                        </a:rPr>
                        <a:t>and </a:t>
                      </a:r>
                      <a:r>
                        <a:rPr lang="en-IN" sz="2400" b="0" dirty="0" err="1">
                          <a:solidFill>
                            <a:schemeClr val="bg1"/>
                          </a:solidFill>
                          <a:hlinkClick r:id="rId4" tooltip="Priya  Prathap "/>
                        </a:rPr>
                        <a:t>Priya</a:t>
                      </a:r>
                      <a:r>
                        <a:rPr lang="en-IN" sz="2400" b="0" dirty="0">
                          <a:solidFill>
                            <a:schemeClr val="bg1"/>
                          </a:solidFill>
                          <a:hlinkClick r:id="rId4" tooltip="Priya  Prathap "/>
                        </a:rPr>
                        <a:t> </a:t>
                      </a:r>
                      <a:r>
                        <a:rPr lang="en-IN" sz="2400" b="0" dirty="0" err="1">
                          <a:solidFill>
                            <a:schemeClr val="bg1"/>
                          </a:solidFill>
                          <a:hlinkClick r:id="rId4" tooltip="Priya  Prathap "/>
                        </a:rPr>
                        <a:t>Prathap</a:t>
                      </a:r>
                      <a:endParaRPr lang="en-US" sz="2400" dirty="0">
                        <a:solidFill>
                          <a:schemeClr val="bg1"/>
                        </a:solidFill>
                      </a:endParaRPr>
                    </a:p>
                  </a:txBody>
                  <a:tcPr/>
                </a:tc>
                <a:tc>
                  <a:txBody>
                    <a:bodyPr/>
                    <a:lstStyle/>
                    <a:p>
                      <a:r>
                        <a:rPr kumimoji="0" lang="en-IN" b="0" i="0" kern="1200" dirty="0" err="1">
                          <a:solidFill>
                            <a:schemeClr val="lt1"/>
                          </a:solidFill>
                          <a:latin typeface="+mn-lt"/>
                          <a:ea typeface="+mn-ea"/>
                          <a:cs typeface="+mn-cs"/>
                        </a:rPr>
                        <a:t>Keratoacanthoma</a:t>
                      </a:r>
                      <a:r>
                        <a:rPr kumimoji="0" lang="en-IN" b="0" i="0" kern="1200" dirty="0">
                          <a:solidFill>
                            <a:schemeClr val="lt1"/>
                          </a:solidFill>
                          <a:latin typeface="+mn-lt"/>
                          <a:ea typeface="+mn-ea"/>
                          <a:cs typeface="+mn-cs"/>
                        </a:rPr>
                        <a:t> in </a:t>
                      </a:r>
                      <a:r>
                        <a:rPr kumimoji="0" lang="en-IN" b="0" i="0" kern="1200" dirty="0" err="1">
                          <a:solidFill>
                            <a:schemeClr val="lt1"/>
                          </a:solidFill>
                          <a:latin typeface="+mn-lt"/>
                          <a:ea typeface="+mn-ea"/>
                          <a:cs typeface="+mn-cs"/>
                        </a:rPr>
                        <a:t>Xeroderma</a:t>
                      </a:r>
                      <a:r>
                        <a:rPr kumimoji="0" lang="en-IN" b="0" i="0" kern="1200" dirty="0">
                          <a:solidFill>
                            <a:schemeClr val="lt1"/>
                          </a:solidFill>
                          <a:latin typeface="+mn-lt"/>
                          <a:ea typeface="+mn-ea"/>
                          <a:cs typeface="+mn-cs"/>
                        </a:rPr>
                        <a:t> </a:t>
                      </a:r>
                      <a:r>
                        <a:rPr kumimoji="0" lang="en-IN" b="0" i="0" kern="1200" dirty="0" err="1">
                          <a:solidFill>
                            <a:schemeClr val="lt1"/>
                          </a:solidFill>
                          <a:latin typeface="+mn-lt"/>
                          <a:ea typeface="+mn-ea"/>
                          <a:cs typeface="+mn-cs"/>
                        </a:rPr>
                        <a:t>Pigmentosum</a:t>
                      </a:r>
                      <a:r>
                        <a:rPr kumimoji="0" lang="en-IN" b="0" i="0" kern="1200" dirty="0">
                          <a:solidFill>
                            <a:schemeClr val="lt1"/>
                          </a:solidFill>
                          <a:latin typeface="+mn-lt"/>
                          <a:ea typeface="+mn-ea"/>
                          <a:cs typeface="+mn-cs"/>
                        </a:rPr>
                        <a:t>: An Entity Beyond Guess</a:t>
                      </a:r>
                    </a:p>
                  </a:txBody>
                  <a:tcPr/>
                </a:tc>
                <a:tc>
                  <a:txBody>
                    <a:bodyPr/>
                    <a:lstStyle/>
                    <a:p>
                      <a:r>
                        <a:rPr kumimoji="0" lang="en-IN" sz="1600" b="0" i="0" kern="1200" dirty="0">
                          <a:solidFill>
                            <a:schemeClr val="lt1"/>
                          </a:solidFill>
                          <a:latin typeface="+mn-lt"/>
                          <a:ea typeface="+mn-ea"/>
                          <a:cs typeface="+mn-cs"/>
                        </a:rPr>
                        <a:t>occurrence of KA of the nose with an unusual morphology in a 12 year old boy with XP where, such an association of the disease in young age is exceedingly rare.</a:t>
                      </a:r>
                      <a:endParaRPr lang="en-US" sz="1600" dirty="0"/>
                    </a:p>
                  </a:txBody>
                  <a:tcPr/>
                </a:tc>
                <a:tc>
                  <a:txBody>
                    <a:bodyPr/>
                    <a:lstStyle/>
                    <a:p>
                      <a:r>
                        <a:rPr kumimoji="0" lang="en-IN" b="0" i="0" kern="1200" dirty="0">
                          <a:solidFill>
                            <a:schemeClr val="lt1"/>
                          </a:solidFill>
                          <a:latin typeface="+mn-lt"/>
                          <a:ea typeface="+mn-ea"/>
                          <a:cs typeface="+mn-cs"/>
                        </a:rPr>
                        <a:t> </a:t>
                      </a:r>
                      <a:r>
                        <a:rPr kumimoji="0" lang="en-IN" b="0" i="0" kern="1200" dirty="0" err="1">
                          <a:solidFill>
                            <a:schemeClr val="lt1"/>
                          </a:solidFill>
                          <a:latin typeface="+mn-lt"/>
                          <a:ea typeface="+mn-ea"/>
                          <a:cs typeface="+mn-cs"/>
                        </a:rPr>
                        <a:t>autosomal</a:t>
                      </a:r>
                      <a:r>
                        <a:rPr kumimoji="0" lang="en-IN" b="0" i="0" kern="1200" dirty="0">
                          <a:solidFill>
                            <a:schemeClr val="lt1"/>
                          </a:solidFill>
                          <a:latin typeface="+mn-lt"/>
                          <a:ea typeface="+mn-ea"/>
                          <a:cs typeface="+mn-cs"/>
                        </a:rPr>
                        <a:t> recessive disorder, characterized by photosensitivity, </a:t>
                      </a:r>
                      <a:r>
                        <a:rPr kumimoji="0" lang="en-IN" b="0" i="0" kern="1200" dirty="0" err="1">
                          <a:solidFill>
                            <a:schemeClr val="lt1"/>
                          </a:solidFill>
                          <a:latin typeface="+mn-lt"/>
                          <a:ea typeface="+mn-ea"/>
                          <a:cs typeface="+mn-cs"/>
                        </a:rPr>
                        <a:t>pigmentary</a:t>
                      </a:r>
                      <a:r>
                        <a:rPr kumimoji="0" lang="en-IN" b="0" i="0" kern="1200" dirty="0">
                          <a:solidFill>
                            <a:schemeClr val="lt1"/>
                          </a:solidFill>
                          <a:latin typeface="+mn-lt"/>
                          <a:ea typeface="+mn-ea"/>
                          <a:cs typeface="+mn-cs"/>
                        </a:rPr>
                        <a:t> changes, premature skin aging and increase in risk of developing malignant </a:t>
                      </a:r>
                      <a:r>
                        <a:rPr kumimoji="0" lang="en-IN" b="0" i="0" kern="1200" dirty="0" err="1">
                          <a:solidFill>
                            <a:schemeClr val="lt1"/>
                          </a:solidFill>
                          <a:latin typeface="+mn-lt"/>
                          <a:ea typeface="+mn-ea"/>
                          <a:cs typeface="+mn-cs"/>
                        </a:rPr>
                        <a:t>neoplasms</a:t>
                      </a:r>
                      <a:r>
                        <a:rPr kumimoji="0" lang="en-IN" b="0" i="0" kern="1200" dirty="0">
                          <a:solidFill>
                            <a:schemeClr val="lt1"/>
                          </a:solidFill>
                          <a:latin typeface="+mn-lt"/>
                          <a:ea typeface="+mn-ea"/>
                          <a:cs typeface="+mn-cs"/>
                        </a:rPr>
                        <a:t> of both skin and eyes. </a:t>
                      </a:r>
                      <a:r>
                        <a:rPr kumimoji="0" lang="en-IN" b="0" i="0" kern="1200" dirty="0" err="1">
                          <a:solidFill>
                            <a:schemeClr val="lt1"/>
                          </a:solidFill>
                          <a:latin typeface="+mn-lt"/>
                          <a:ea typeface="+mn-ea"/>
                          <a:cs typeface="+mn-cs"/>
                        </a:rPr>
                        <a:t>Keratoacanthoma</a:t>
                      </a:r>
                      <a:r>
                        <a:rPr kumimoji="0" lang="en-IN" b="0" i="0" kern="1200" dirty="0">
                          <a:solidFill>
                            <a:schemeClr val="lt1"/>
                          </a:solidFill>
                          <a:latin typeface="+mn-lt"/>
                          <a:ea typeface="+mn-ea"/>
                          <a:cs typeface="+mn-cs"/>
                        </a:rPr>
                        <a:t> (KA) is a rapidly growing benign skin </a:t>
                      </a:r>
                      <a:r>
                        <a:rPr kumimoji="0" lang="en-IN" b="0" i="0" kern="1200" dirty="0" err="1">
                          <a:solidFill>
                            <a:schemeClr val="lt1"/>
                          </a:solidFill>
                          <a:latin typeface="+mn-lt"/>
                          <a:ea typeface="+mn-ea"/>
                          <a:cs typeface="+mn-cs"/>
                        </a:rPr>
                        <a:t>tumor</a:t>
                      </a:r>
                      <a:r>
                        <a:rPr kumimoji="0" lang="en-IN" b="0" i="0" kern="1200" dirty="0">
                          <a:solidFill>
                            <a:schemeClr val="lt1"/>
                          </a:solidFill>
                          <a:latin typeface="+mn-lt"/>
                          <a:ea typeface="+mn-ea"/>
                          <a:cs typeface="+mn-cs"/>
                        </a:rPr>
                        <a:t>, occurring primarily in elderly light skinned individuals.</a:t>
                      </a:r>
                      <a:endParaRPr lang="en-US" dirty="0"/>
                    </a:p>
                  </a:txBody>
                  <a:tcPr/>
                </a:tc>
                <a:tc>
                  <a:txBody>
                    <a:bodyPr/>
                    <a:lstStyle/>
                    <a:p>
                      <a:r>
                        <a:rPr kumimoji="0" lang="en-IN" sz="1600" b="0" i="0" kern="1200" dirty="0">
                          <a:solidFill>
                            <a:schemeClr val="lt1"/>
                          </a:solidFill>
                          <a:latin typeface="+mn-lt"/>
                          <a:ea typeface="+mn-ea"/>
                          <a:cs typeface="+mn-cs"/>
                        </a:rPr>
                        <a:t>Possibility of a </a:t>
                      </a:r>
                      <a:r>
                        <a:rPr kumimoji="0" lang="en-IN" sz="1600" b="0" i="0" kern="1200" dirty="0" err="1">
                          <a:solidFill>
                            <a:schemeClr val="lt1"/>
                          </a:solidFill>
                          <a:latin typeface="+mn-lt"/>
                          <a:ea typeface="+mn-ea"/>
                          <a:cs typeface="+mn-cs"/>
                        </a:rPr>
                        <a:t>Keratoacanthoma</a:t>
                      </a:r>
                      <a:r>
                        <a:rPr kumimoji="0" lang="en-IN" sz="1600" b="0" i="0" kern="1200" dirty="0">
                          <a:solidFill>
                            <a:schemeClr val="lt1"/>
                          </a:solidFill>
                          <a:latin typeface="+mn-lt"/>
                          <a:ea typeface="+mn-ea"/>
                          <a:cs typeface="+mn-cs"/>
                        </a:rPr>
                        <a:t> should be borne in mind for any patient with </a:t>
                      </a:r>
                      <a:r>
                        <a:rPr kumimoji="0" lang="en-IN" sz="1600" b="0" i="0" kern="1200" dirty="0" err="1">
                          <a:solidFill>
                            <a:schemeClr val="lt1"/>
                          </a:solidFill>
                          <a:latin typeface="+mn-lt"/>
                          <a:ea typeface="+mn-ea"/>
                          <a:cs typeface="+mn-cs"/>
                        </a:rPr>
                        <a:t>Xeroderma</a:t>
                      </a:r>
                      <a:r>
                        <a:rPr kumimoji="0" lang="en-IN" sz="1600" b="0" i="0" kern="1200" dirty="0">
                          <a:solidFill>
                            <a:schemeClr val="lt1"/>
                          </a:solidFill>
                          <a:latin typeface="+mn-lt"/>
                          <a:ea typeface="+mn-ea"/>
                          <a:cs typeface="+mn-cs"/>
                        </a:rPr>
                        <a:t> </a:t>
                      </a:r>
                      <a:r>
                        <a:rPr kumimoji="0" lang="en-IN" sz="1600" b="0" i="0" kern="1200" dirty="0" err="1">
                          <a:solidFill>
                            <a:schemeClr val="lt1"/>
                          </a:solidFill>
                          <a:latin typeface="+mn-lt"/>
                          <a:ea typeface="+mn-ea"/>
                          <a:cs typeface="+mn-cs"/>
                        </a:rPr>
                        <a:t>Pigmetosum</a:t>
                      </a:r>
                      <a:r>
                        <a:rPr kumimoji="0" lang="en-IN" sz="1600" b="0" i="0" kern="1200" dirty="0">
                          <a:solidFill>
                            <a:schemeClr val="lt1"/>
                          </a:solidFill>
                          <a:latin typeface="+mn-lt"/>
                          <a:ea typeface="+mn-ea"/>
                          <a:cs typeface="+mn-cs"/>
                        </a:rPr>
                        <a:t> having a skin </a:t>
                      </a:r>
                      <a:r>
                        <a:rPr kumimoji="0" lang="en-IN" sz="1600" b="0" i="0" kern="1200" dirty="0" err="1">
                          <a:solidFill>
                            <a:schemeClr val="lt1"/>
                          </a:solidFill>
                          <a:latin typeface="+mn-lt"/>
                          <a:ea typeface="+mn-ea"/>
                          <a:cs typeface="+mn-cs"/>
                        </a:rPr>
                        <a:t>tumor</a:t>
                      </a:r>
                      <a:r>
                        <a:rPr kumimoji="0" lang="en-IN" sz="1600" b="0" i="0" kern="1200" dirty="0">
                          <a:solidFill>
                            <a:schemeClr val="lt1"/>
                          </a:solidFill>
                          <a:latin typeface="+mn-lt"/>
                          <a:ea typeface="+mn-ea"/>
                          <a:cs typeface="+mn-cs"/>
                        </a:rPr>
                        <a:t> especially in sun exposed site, irrespective of the age. Histopathology has immense role in confirming the diagnosis, because clinical presentation at instances, may be perplexing as in our case. Regular medical follow up in these patients is crucial for an early diagnosis and treatment of </a:t>
                      </a:r>
                      <a:r>
                        <a:rPr kumimoji="0" lang="en-IN" sz="1600" b="0" i="0" kern="1200" dirty="0" err="1">
                          <a:solidFill>
                            <a:schemeClr val="lt1"/>
                          </a:solidFill>
                          <a:latin typeface="+mn-lt"/>
                          <a:ea typeface="+mn-ea"/>
                          <a:cs typeface="+mn-cs"/>
                        </a:rPr>
                        <a:t>tumors</a:t>
                      </a:r>
                      <a:r>
                        <a:rPr kumimoji="0" lang="en-IN" sz="1600" b="0" i="0" kern="1200" dirty="0">
                          <a:solidFill>
                            <a:schemeClr val="lt1"/>
                          </a:solidFill>
                          <a:latin typeface="+mn-lt"/>
                          <a:ea typeface="+mn-ea"/>
                          <a:cs typeface="+mn-cs"/>
                        </a:rPr>
                        <a:t> at a curable stage before they spread out or turn malignant</a:t>
                      </a:r>
                      <a:endParaRPr lang="en-US" sz="1600"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Chromosome </a:t>
            </a:r>
          </a:p>
        </p:txBody>
      </p:sp>
      <p:sp>
        <p:nvSpPr>
          <p:cNvPr id="5" name="Content Placeholder 4"/>
          <p:cNvSpPr>
            <a:spLocks noGrp="1"/>
          </p:cNvSpPr>
          <p:nvPr>
            <p:ph sz="quarter" idx="2"/>
          </p:nvPr>
        </p:nvSpPr>
        <p:spPr>
          <a:xfrm>
            <a:off x="3657600" y="1589567"/>
            <a:ext cx="5257800" cy="4572000"/>
          </a:xfrm>
        </p:spPr>
        <p:txBody>
          <a:bodyPr>
            <a:normAutofit fontScale="92500" lnSpcReduction="10000"/>
          </a:bodyPr>
          <a:lstStyle/>
          <a:p>
            <a:r>
              <a:rPr lang="en-US" dirty="0"/>
              <a:t>Two symmetrical halves , </a:t>
            </a:r>
            <a:r>
              <a:rPr lang="en-US" dirty="0" err="1"/>
              <a:t>Chromatids</a:t>
            </a:r>
            <a:endParaRPr lang="en-US" dirty="0"/>
          </a:p>
          <a:p>
            <a:r>
              <a:rPr lang="en-US" dirty="0" err="1"/>
              <a:t>Centromere</a:t>
            </a:r>
            <a:r>
              <a:rPr lang="en-US" dirty="0"/>
              <a:t> ,Light staining constricted area </a:t>
            </a:r>
          </a:p>
          <a:p>
            <a:r>
              <a:rPr lang="en-US" dirty="0"/>
              <a:t>Short arm p &amp; long arm q </a:t>
            </a:r>
          </a:p>
          <a:p>
            <a:r>
              <a:rPr lang="en-US" dirty="0"/>
              <a:t>Secondary constriction , </a:t>
            </a:r>
            <a:r>
              <a:rPr lang="en-US" dirty="0" err="1"/>
              <a:t>nucleolar</a:t>
            </a:r>
            <a:r>
              <a:rPr lang="en-US" dirty="0"/>
              <a:t> organizer region , satellite </a:t>
            </a:r>
          </a:p>
          <a:p>
            <a:r>
              <a:rPr lang="en-US" dirty="0"/>
              <a:t>Position of </a:t>
            </a:r>
            <a:r>
              <a:rPr lang="en-US" dirty="0" err="1"/>
              <a:t>centromere</a:t>
            </a:r>
            <a:r>
              <a:rPr lang="en-US" dirty="0"/>
              <a:t> is different in different chromosomes</a:t>
            </a:r>
          </a:p>
        </p:txBody>
      </p:sp>
      <p:pic>
        <p:nvPicPr>
          <p:cNvPr id="6" name="Picture 2" descr="C:\Documents and Settings\Jitesh G\My Documents\My Pictures\GENETICS-2\img002 copy.jpg"/>
          <p:cNvPicPr>
            <a:picLocks noGrp="1" noChangeAspect="1" noChangeArrowheads="1"/>
          </p:cNvPicPr>
          <p:nvPr>
            <p:ph sz="quarter" idx="1"/>
          </p:nvPr>
        </p:nvPicPr>
        <p:blipFill>
          <a:blip r:embed="rId2" cstate="print"/>
          <a:srcRect/>
          <a:stretch>
            <a:fillRect/>
          </a:stretch>
        </p:blipFill>
        <p:spPr bwMode="auto">
          <a:xfrm>
            <a:off x="304800" y="1752600"/>
            <a:ext cx="32766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0"/>
              </a:spcBef>
            </a:pPr>
            <a:r>
              <a:rPr lang="en-US" sz="3200" b="1" dirty="0"/>
              <a:t>Classification based on position of </a:t>
            </a:r>
            <a:r>
              <a:rPr lang="en-US" sz="3200" b="1" dirty="0" err="1"/>
              <a:t>centromere</a:t>
            </a:r>
            <a:endParaRPr lang="en-US" sz="3200" b="1" dirty="0"/>
          </a:p>
        </p:txBody>
      </p:sp>
      <p:pic>
        <p:nvPicPr>
          <p:cNvPr id="2051" name="Picture 3" descr="C:\Documents and Settings\Jitesh G\My Documents\My Pictures\GENETICS-2\img004 copy.jpg"/>
          <p:cNvPicPr>
            <a:picLocks noGrp="1" noChangeAspect="1" noChangeArrowheads="1"/>
          </p:cNvPicPr>
          <p:nvPr>
            <p:ph sz="quarter" idx="2"/>
          </p:nvPr>
        </p:nvPicPr>
        <p:blipFill>
          <a:blip r:embed="rId2" cstate="print"/>
          <a:srcRect/>
          <a:stretch>
            <a:fillRect/>
          </a:stretch>
        </p:blipFill>
        <p:spPr bwMode="auto">
          <a:xfrm>
            <a:off x="1219200" y="1981200"/>
            <a:ext cx="66294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p:cNvSpPr>
            <a:spLocks noGrp="1"/>
          </p:cNvSpPr>
          <p:nvPr>
            <p:ph sz="half" idx="1"/>
          </p:nvPr>
        </p:nvSpPr>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2051"/>
                                        </p:tgtEl>
                                        <p:attrNameLst>
                                          <p:attrName>style.visibility</p:attrName>
                                        </p:attrNameLst>
                                      </p:cBhvr>
                                      <p:to>
                                        <p:strVal val="visible"/>
                                      </p:to>
                                    </p:set>
                                    <p:anim calcmode="lin" valueType="num">
                                      <p:cBhvr>
                                        <p:cTn id="10" dur="1000" fill="hold"/>
                                        <p:tgtEl>
                                          <p:spTgt spid="2051"/>
                                        </p:tgtEl>
                                        <p:attrNameLst>
                                          <p:attrName>ppt_w</p:attrName>
                                        </p:attrNameLst>
                                      </p:cBhvr>
                                      <p:tavLst>
                                        <p:tav tm="0">
                                          <p:val>
                                            <p:fltVal val="0"/>
                                          </p:val>
                                        </p:tav>
                                        <p:tav tm="100000">
                                          <p:val>
                                            <p:strVal val="#ppt_w"/>
                                          </p:val>
                                        </p:tav>
                                      </p:tavLst>
                                    </p:anim>
                                    <p:anim calcmode="lin" valueType="num">
                                      <p:cBhvr>
                                        <p:cTn id="11" dur="1000" fill="hold"/>
                                        <p:tgtEl>
                                          <p:spTgt spid="2051"/>
                                        </p:tgtEl>
                                        <p:attrNameLst>
                                          <p:attrName>ppt_h</p:attrName>
                                        </p:attrNameLst>
                                      </p:cBhvr>
                                      <p:tavLst>
                                        <p:tav tm="0">
                                          <p:val>
                                            <p:fltVal val="0"/>
                                          </p:val>
                                        </p:tav>
                                        <p:tav tm="100000">
                                          <p:val>
                                            <p:strVal val="#ppt_h"/>
                                          </p:val>
                                        </p:tav>
                                      </p:tavLst>
                                    </p:anim>
                                    <p:anim calcmode="lin" valueType="num">
                                      <p:cBhvr>
                                        <p:cTn id="12" dur="1000" fill="hold"/>
                                        <p:tgtEl>
                                          <p:spTgt spid="2051"/>
                                        </p:tgtEl>
                                        <p:attrNameLst>
                                          <p:attrName>style.rotation</p:attrName>
                                        </p:attrNameLst>
                                      </p:cBhvr>
                                      <p:tavLst>
                                        <p:tav tm="0">
                                          <p:val>
                                            <p:fltVal val="90"/>
                                          </p:val>
                                        </p:tav>
                                        <p:tav tm="100000">
                                          <p:val>
                                            <p:fltVal val="0"/>
                                          </p:val>
                                        </p:tav>
                                      </p:tavLst>
                                    </p:anim>
                                    <p:animEffect transition="in" filter="fade">
                                      <p:cBhvr>
                                        <p:cTn id="13"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Denver Classification </a:t>
            </a:r>
            <a:r>
              <a:rPr lang="en-US" sz="3100" dirty="0"/>
              <a:t>(Standard Classification)</a:t>
            </a:r>
          </a:p>
        </p:txBody>
      </p:sp>
      <p:pic>
        <p:nvPicPr>
          <p:cNvPr id="3074" name="Picture 2" descr="C:\Documents and Settings\Jitesh G\My Documents\My Pictures\GENETICS-2\img018 copy.jpg"/>
          <p:cNvPicPr>
            <a:picLocks noGrp="1" noChangeAspect="1" noChangeArrowheads="1"/>
          </p:cNvPicPr>
          <p:nvPr>
            <p:ph sz="quarter" idx="1"/>
          </p:nvPr>
        </p:nvPicPr>
        <p:blipFill>
          <a:blip r:embed="rId2" cstate="print"/>
          <a:stretch>
            <a:fillRect/>
          </a:stretch>
        </p:blipFill>
        <p:spPr bwMode="auto">
          <a:xfrm>
            <a:off x="1447800" y="1828800"/>
            <a:ext cx="6248400" cy="48574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Paris Nomenclature</a:t>
            </a:r>
          </a:p>
        </p:txBody>
      </p:sp>
      <p:sp>
        <p:nvSpPr>
          <p:cNvPr id="5" name="Content Placeholder 4"/>
          <p:cNvSpPr>
            <a:spLocks noGrp="1"/>
          </p:cNvSpPr>
          <p:nvPr>
            <p:ph sz="quarter" idx="2"/>
          </p:nvPr>
        </p:nvSpPr>
        <p:spPr>
          <a:xfrm>
            <a:off x="4876800" y="1828800"/>
            <a:ext cx="3886200" cy="4572000"/>
          </a:xfrm>
        </p:spPr>
        <p:txBody>
          <a:bodyPr/>
          <a:lstStyle/>
          <a:p>
            <a:r>
              <a:rPr lang="en-US" dirty="0"/>
              <a:t>More accurate </a:t>
            </a:r>
          </a:p>
          <a:p>
            <a:r>
              <a:rPr lang="en-US" dirty="0"/>
              <a:t>p &amp; q </a:t>
            </a:r>
            <a:r>
              <a:rPr lang="en-US" dirty="0" err="1"/>
              <a:t>arms,regions</a:t>
            </a:r>
            <a:r>
              <a:rPr lang="en-US" dirty="0"/>
              <a:t> numbered 1,2 ,3  starting from </a:t>
            </a:r>
            <a:r>
              <a:rPr lang="en-US" dirty="0" err="1"/>
              <a:t>centromere</a:t>
            </a:r>
            <a:endParaRPr lang="en-US" dirty="0"/>
          </a:p>
          <a:p>
            <a:r>
              <a:rPr lang="en-US" dirty="0"/>
              <a:t>Further subdivided into bands</a:t>
            </a:r>
          </a:p>
        </p:txBody>
      </p:sp>
      <p:pic>
        <p:nvPicPr>
          <p:cNvPr id="4098" name="Picture 2" descr="C:\Documents and Settings\Jitesh G\My Documents\My Pictures\GENETICS-2\img015 copy.jpg"/>
          <p:cNvPicPr>
            <a:picLocks noGrp="1" noChangeAspect="1" noChangeArrowheads="1"/>
          </p:cNvPicPr>
          <p:nvPr>
            <p:ph sz="quarter" idx="1"/>
          </p:nvPr>
        </p:nvPicPr>
        <p:blipFill>
          <a:blip r:embed="rId3" cstate="print"/>
          <a:srcRect/>
          <a:stretch>
            <a:fillRect/>
          </a:stretch>
        </p:blipFill>
        <p:spPr bwMode="auto">
          <a:xfrm>
            <a:off x="992124" y="1845120"/>
            <a:ext cx="3443684" cy="4479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4098"/>
                                        </p:tgtEl>
                                        <p:attrNameLst>
                                          <p:attrName>style.visibility</p:attrName>
                                        </p:attrNameLst>
                                      </p:cBhvr>
                                      <p:to>
                                        <p:strVal val="visible"/>
                                      </p:to>
                                    </p:set>
                                    <p:anim calcmode="lin" valueType="num">
                                      <p:cBhvr>
                                        <p:cTn id="10" dur="1000" fill="hold"/>
                                        <p:tgtEl>
                                          <p:spTgt spid="4098"/>
                                        </p:tgtEl>
                                        <p:attrNameLst>
                                          <p:attrName>ppt_w</p:attrName>
                                        </p:attrNameLst>
                                      </p:cBhvr>
                                      <p:tavLst>
                                        <p:tav tm="0">
                                          <p:val>
                                            <p:fltVal val="0"/>
                                          </p:val>
                                        </p:tav>
                                        <p:tav tm="100000">
                                          <p:val>
                                            <p:strVal val="#ppt_w"/>
                                          </p:val>
                                        </p:tav>
                                      </p:tavLst>
                                    </p:anim>
                                    <p:anim calcmode="lin" valueType="num">
                                      <p:cBhvr>
                                        <p:cTn id="11" dur="1000" fill="hold"/>
                                        <p:tgtEl>
                                          <p:spTgt spid="4098"/>
                                        </p:tgtEl>
                                        <p:attrNameLst>
                                          <p:attrName>ppt_h</p:attrName>
                                        </p:attrNameLst>
                                      </p:cBhvr>
                                      <p:tavLst>
                                        <p:tav tm="0">
                                          <p:val>
                                            <p:fltVal val="0"/>
                                          </p:val>
                                        </p:tav>
                                        <p:tav tm="100000">
                                          <p:val>
                                            <p:strVal val="#ppt_h"/>
                                          </p:val>
                                        </p:tav>
                                      </p:tavLst>
                                    </p:anim>
                                    <p:anim calcmode="lin" valueType="num">
                                      <p:cBhvr>
                                        <p:cTn id="12" dur="1000" fill="hold"/>
                                        <p:tgtEl>
                                          <p:spTgt spid="4098"/>
                                        </p:tgtEl>
                                        <p:attrNameLst>
                                          <p:attrName>style.rotation</p:attrName>
                                        </p:attrNameLst>
                                      </p:cBhvr>
                                      <p:tavLst>
                                        <p:tav tm="0">
                                          <p:val>
                                            <p:fltVal val="90"/>
                                          </p:val>
                                        </p:tav>
                                        <p:tav tm="100000">
                                          <p:val>
                                            <p:fltVal val="0"/>
                                          </p:val>
                                        </p:tav>
                                      </p:tavLst>
                                    </p:anim>
                                    <p:animEffect transition="in" filter="fade">
                                      <p:cBhvr>
                                        <p:cTn id="13" dur="1000"/>
                                        <p:tgtEl>
                                          <p:spTgt spid="4098"/>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35691"/>
          </a:xfrm>
        </p:spPr>
        <p:txBody>
          <a:bodyPr/>
          <a:lstStyle/>
          <a:p>
            <a:r>
              <a:rPr lang="en-US" b="1" dirty="0"/>
              <a:t>It refers to a combination of DNA subunits which together constitute a unit of inheritance</a:t>
            </a:r>
          </a:p>
          <a:p>
            <a:endParaRPr lang="en-US" dirty="0"/>
          </a:p>
          <a:p>
            <a:r>
              <a:rPr lang="en-US" b="1" dirty="0">
                <a:latin typeface="Arial" pitchFamily="34" charset="0"/>
                <a:cs typeface="Arial" pitchFamily="34" charset="0"/>
              </a:rPr>
              <a:t>Genes are on Chromosomes</a:t>
            </a:r>
            <a:br>
              <a:rPr lang="en-US" b="1" dirty="0">
                <a:latin typeface="Arial" pitchFamily="34" charset="0"/>
                <a:cs typeface="Arial" pitchFamily="34" charset="0"/>
              </a:rPr>
            </a:br>
            <a:endParaRPr lang="en-US" b="1" dirty="0">
              <a:latin typeface="Arial" pitchFamily="34" charset="0"/>
              <a:cs typeface="Arial" pitchFamily="34" charset="0"/>
            </a:endParaRPr>
          </a:p>
          <a:p>
            <a:r>
              <a:rPr lang="en-US" b="1" dirty="0">
                <a:latin typeface="Arial" pitchFamily="34" charset="0"/>
                <a:cs typeface="Arial" pitchFamily="34" charset="0"/>
              </a:rPr>
              <a:t>Genes may encode proteins or enzymes</a:t>
            </a:r>
          </a:p>
          <a:p>
            <a:endParaRPr lang="en-US" b="1" dirty="0">
              <a:latin typeface="Arial" pitchFamily="34" charset="0"/>
              <a:cs typeface="Arial" pitchFamily="34" charset="0"/>
            </a:endParaRPr>
          </a:p>
          <a:p>
            <a:r>
              <a:rPr lang="en-US" b="1" dirty="0">
                <a:latin typeface="Arial" pitchFamily="34" charset="0"/>
                <a:cs typeface="Arial" pitchFamily="34" charset="0"/>
              </a:rPr>
              <a:t>About 50,000 to 100,000 genes in the human cell</a:t>
            </a:r>
          </a:p>
          <a:p>
            <a:endParaRPr lang="en-IN" dirty="0"/>
          </a:p>
        </p:txBody>
      </p:sp>
      <p:sp>
        <p:nvSpPr>
          <p:cNvPr id="3" name="Title 2"/>
          <p:cNvSpPr>
            <a:spLocks noGrp="1"/>
          </p:cNvSpPr>
          <p:nvPr>
            <p:ph type="title"/>
          </p:nvPr>
        </p:nvSpPr>
        <p:spPr/>
        <p:txBody>
          <a:bodyPr/>
          <a:lstStyle/>
          <a:p>
            <a:r>
              <a:rPr lang="en-US" dirty="0"/>
              <a:t>Genes </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fi-FI" sz="3200" b="1" dirty="0">
                <a:latin typeface="Times New Roman" pitchFamily="18" charset="0"/>
                <a:cs typeface="Times New Roman" pitchFamily="18" charset="0"/>
              </a:rPr>
              <a:t>A gene: DNA sequence that is needed to encode amino acid sequence of a protein</a:t>
            </a:r>
          </a:p>
          <a:p>
            <a:pPr>
              <a:lnSpc>
                <a:spcPct val="90000"/>
              </a:lnSpc>
            </a:pPr>
            <a:endParaRPr lang="fi-FI" sz="3200" b="1" dirty="0">
              <a:latin typeface="Times New Roman" pitchFamily="18" charset="0"/>
              <a:cs typeface="Times New Roman" pitchFamily="18" charset="0"/>
            </a:endParaRPr>
          </a:p>
          <a:p>
            <a:pPr>
              <a:lnSpc>
                <a:spcPct val="90000"/>
              </a:lnSpc>
            </a:pPr>
            <a:r>
              <a:rPr lang="fi-FI" sz="3200" b="1" dirty="0">
                <a:latin typeface="Times New Roman" pitchFamily="18" charset="0"/>
                <a:cs typeface="Times New Roman" pitchFamily="18" charset="0"/>
              </a:rPr>
              <a:t>Composed of exons, introns and different control elements</a:t>
            </a:r>
          </a:p>
          <a:p>
            <a:pPr>
              <a:lnSpc>
                <a:spcPct val="90000"/>
              </a:lnSpc>
            </a:pPr>
            <a:endParaRPr lang="fi-FI" sz="3200" b="1" dirty="0">
              <a:latin typeface="Times New Roman" pitchFamily="18" charset="0"/>
              <a:cs typeface="Times New Roman" pitchFamily="18" charset="0"/>
            </a:endParaRPr>
          </a:p>
          <a:p>
            <a:pPr>
              <a:lnSpc>
                <a:spcPct val="90000"/>
              </a:lnSpc>
            </a:pPr>
            <a:r>
              <a:rPr lang="fi-FI" sz="3200" b="1" dirty="0">
                <a:latin typeface="Times New Roman" pitchFamily="18" charset="0"/>
                <a:cs typeface="Times New Roman" pitchFamily="18" charset="0"/>
              </a:rPr>
              <a:t>Exon – protein coding sequence</a:t>
            </a:r>
          </a:p>
          <a:p>
            <a:pPr>
              <a:lnSpc>
                <a:spcPct val="90000"/>
              </a:lnSpc>
            </a:pPr>
            <a:r>
              <a:rPr lang="fi-FI" sz="3200" b="1" dirty="0">
                <a:latin typeface="Times New Roman" pitchFamily="18" charset="0"/>
                <a:cs typeface="Times New Roman" pitchFamily="18" charset="0"/>
              </a:rPr>
              <a:t>Intron – intervening sequence</a:t>
            </a:r>
          </a:p>
          <a:p>
            <a:endParaRPr lang="en-IN" dirty="0"/>
          </a:p>
        </p:txBody>
      </p:sp>
      <p:sp>
        <p:nvSpPr>
          <p:cNvPr id="3" name="Title 2"/>
          <p:cNvSpPr>
            <a:spLocks noGrp="1"/>
          </p:cNvSpPr>
          <p:nvPr>
            <p:ph type="title"/>
          </p:nvPr>
        </p:nvSpPr>
        <p:spPr/>
        <p:txBody>
          <a:bodyPr/>
          <a:lstStyle/>
          <a:p>
            <a:r>
              <a:rPr lang="en-US" dirty="0"/>
              <a:t>Structure of genes</a:t>
            </a:r>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1382</TotalTime>
  <Words>1285</Words>
  <Application>Microsoft Office PowerPoint</Application>
  <PresentationFormat>On-screen Show (4:3)</PresentationFormat>
  <Paragraphs>219</Paragraphs>
  <Slides>31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Unicode MS</vt:lpstr>
      <vt:lpstr>Calibri</vt:lpstr>
      <vt:lpstr>Comic Sans MS</vt:lpstr>
      <vt:lpstr>Lucida Sans Unicode</vt:lpstr>
      <vt:lpstr>Times New Roman</vt:lpstr>
      <vt:lpstr>Verdana</vt:lpstr>
      <vt:lpstr>Wingdings 2</vt:lpstr>
      <vt:lpstr>Wingdings 3</vt:lpstr>
      <vt:lpstr>Concourse</vt:lpstr>
      <vt:lpstr>Genes and genetic disease</vt:lpstr>
      <vt:lpstr>Human Chromosome</vt:lpstr>
      <vt:lpstr>Autosomes &amp; Sex Chromosomes</vt:lpstr>
      <vt:lpstr>Structure of Chromosome </vt:lpstr>
      <vt:lpstr>Classification based on position of centromere</vt:lpstr>
      <vt:lpstr>Denver Classification (Standard Classification)</vt:lpstr>
      <vt:lpstr>Paris Nomenclature</vt:lpstr>
      <vt:lpstr>Genes </vt:lpstr>
      <vt:lpstr>Structure of genes</vt:lpstr>
      <vt:lpstr>Structure of genes</vt:lpstr>
      <vt:lpstr>Function of genes</vt:lpstr>
      <vt:lpstr>Location of genes</vt:lpstr>
      <vt:lpstr>PowerPoint Presentation</vt:lpstr>
      <vt:lpstr>PowerPoint Presentation</vt:lpstr>
      <vt:lpstr>TYPES</vt:lpstr>
      <vt:lpstr>PowerPoint Presentation</vt:lpstr>
      <vt:lpstr>Classification of genetic disease</vt:lpstr>
      <vt:lpstr>There are 4 types of Genetic Diseases </vt:lpstr>
      <vt:lpstr>1. Single gene disorders</vt:lpstr>
      <vt:lpstr>Autosomal dominant disorders</vt:lpstr>
      <vt:lpstr>Autosomal dominant disorders</vt:lpstr>
      <vt:lpstr>Autosomal recessive disease</vt:lpstr>
      <vt:lpstr>Autosomal recessive disease</vt:lpstr>
      <vt:lpstr>X- linked inheritance: Dominant                                   Recessive</vt:lpstr>
      <vt:lpstr>2. MULTIFACTORIAL  INHERITANCE</vt:lpstr>
      <vt:lpstr>FEATURES of multifactorial inheritance</vt:lpstr>
      <vt:lpstr>“MULTIFACTORIAL” DISORDERS</vt:lpstr>
      <vt:lpstr>3. Chromosomal abnormality</vt:lpstr>
      <vt:lpstr>4. Acquired somatic genetic disease </vt:lpstr>
      <vt:lpstr>PowerPoint Presentation</vt:lpstr>
      <vt:lpstr>Radhika Varma* and Priya PrathapTrivandrum Medical College Thrissur, Kerala, India*Corresponding Author: Radhika Varma MBBS, Trivandrum Medical College Thrissur, Palakkad, Kerala,received Date: May 28, 2017 / Accepted Date: Jun 26, 2017 / Published Date: Jul 03, 2017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HETAL</dc:creator>
  <cp:lastModifiedBy>Priyanka Sharma</cp:lastModifiedBy>
  <cp:revision>40</cp:revision>
  <dcterms:created xsi:type="dcterms:W3CDTF">2006-08-16T00:00:00Z</dcterms:created>
  <dcterms:modified xsi:type="dcterms:W3CDTF">2023-11-27T07:19:39Z</dcterms:modified>
</cp:coreProperties>
</file>