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27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2" r:id="rId19"/>
    <p:sldId id="263" r:id="rId20"/>
    <p:sldId id="291" r:id="rId21"/>
    <p:sldId id="292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A933-E682-4542-BB7F-168B669F4FCE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068A-DBFB-4158-B42D-31C749F9545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08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8E006-2279-4409-BEC0-12CE950D9666}" type="slidenum">
              <a:rPr lang="ar-SA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CC2F-5201-444B-9B7B-B0FD7E9B8E63}" type="slidenum">
              <a:rPr lang="ar-SA"/>
              <a:pPr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19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52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47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76401"/>
            <a:ext cx="5592233" cy="44227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1EE5-5AB2-42D2-BA59-33CC0055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10B2-30C1-4E9F-9467-AD2EEBBAF6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2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68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70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2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23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42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75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9426-350C-45C2-ADB6-725417F44071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9F20-9073-4C85-92DF-9879E1701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7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 AND DEGLUTITION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13120" y="5461318"/>
            <a:ext cx="9144000" cy="1655762"/>
          </a:xfrm>
        </p:spPr>
        <p:txBody>
          <a:bodyPr/>
          <a:lstStyle/>
          <a:p>
            <a:r>
              <a:rPr lang="en-US" dirty="0"/>
              <a:t>Dr Manoj Kulkarni</a:t>
            </a:r>
          </a:p>
          <a:p>
            <a:r>
              <a:rPr lang="en-US" dirty="0"/>
              <a:t>Professor &amp; Head</a:t>
            </a:r>
          </a:p>
          <a:p>
            <a:r>
              <a:rPr lang="en-US" dirty="0"/>
              <a:t>Department of Anatomy</a:t>
            </a:r>
          </a:p>
        </p:txBody>
      </p:sp>
    </p:spTree>
    <p:extLst>
      <p:ext uri="{BB962C8B-B14F-4D97-AF65-F5344CB8AC3E}">
        <p14:creationId xmlns:p14="http://schemas.microsoft.com/office/powerpoint/2010/main" val="425138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1"/>
            <a:ext cx="3747802" cy="798341"/>
          </a:xfrm>
        </p:spPr>
        <p:txBody>
          <a:bodyPr/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Laryngopharynx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026943"/>
            <a:ext cx="5592233" cy="561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Behind the Larynx (in front of 3</a:t>
            </a:r>
            <a:r>
              <a:rPr lang="en-US" b="1" baseline="30000" dirty="0"/>
              <a:t>rd</a:t>
            </a:r>
            <a:r>
              <a:rPr lang="en-US" b="1" dirty="0"/>
              <a:t> to 6th Cervical vertebra)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3000" b="1" dirty="0"/>
              <a:t>From the tip of epiglottis superiorly to the lower border of cricoid cartilage </a:t>
            </a:r>
            <a:r>
              <a:rPr lang="en-US" sz="3200" b="1" dirty="0"/>
              <a:t>Inferiorly</a:t>
            </a:r>
          </a:p>
          <a:p>
            <a:pPr>
              <a:buNone/>
            </a:pPr>
            <a:r>
              <a:rPr lang="en-US" sz="3200" b="1" dirty="0"/>
              <a:t>Communicates:</a:t>
            </a:r>
          </a:p>
          <a:p>
            <a:pPr>
              <a:buFontTx/>
              <a:buChar char="-"/>
            </a:pPr>
            <a:r>
              <a:rPr lang="en-US" sz="3200" b="1" dirty="0"/>
              <a:t>Anteriorly with the Larynx</a:t>
            </a:r>
          </a:p>
          <a:p>
            <a:pPr>
              <a:buFontTx/>
              <a:buChar char="-"/>
            </a:pPr>
            <a:r>
              <a:rPr lang="en-US" sz="3200" b="1" dirty="0"/>
              <a:t>Superiorly with the oropharynx</a:t>
            </a:r>
          </a:p>
          <a:p>
            <a:pPr>
              <a:buFontTx/>
              <a:buChar char="-"/>
            </a:pPr>
            <a:r>
              <a:rPr lang="en-US" sz="3200" b="1" dirty="0"/>
              <a:t>Inferiorly with the esophagus</a:t>
            </a:r>
          </a:p>
          <a:p>
            <a:pPr>
              <a:buNone/>
            </a:pPr>
            <a:endParaRPr lang="en-US" b="1" dirty="0">
              <a:solidFill>
                <a:srgbClr val="0033CC"/>
              </a:solidFill>
            </a:endParaRPr>
          </a:p>
          <a:p>
            <a:endParaRPr lang="en-IN" dirty="0"/>
          </a:p>
        </p:txBody>
      </p:sp>
      <p:pic>
        <p:nvPicPr>
          <p:cNvPr id="5" name="Picture 10" descr="compartmen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3514" y="576775"/>
            <a:ext cx="5669280" cy="60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2"/>
            <a:ext cx="5592234" cy="713934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Pharyngeal Wall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942536"/>
            <a:ext cx="5592233" cy="5739618"/>
          </a:xfrm>
        </p:spPr>
        <p:txBody>
          <a:bodyPr/>
          <a:lstStyle/>
          <a:p>
            <a:r>
              <a:rPr lang="en-US" sz="3200" b="1" dirty="0"/>
              <a:t>It is a musculo-membranous wall, composed of: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Mucosa &amp; submucosa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Pharyngobasilar fascia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Muscles: circular &amp; longitudinal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Buccopharyngeal fascia</a:t>
            </a:r>
          </a:p>
          <a:p>
            <a:r>
              <a:rPr lang="en-US" sz="3200" b="1" dirty="0"/>
              <a:t>The buccopharyngeal fascia is separated from the prevertebral fascia by the retropharyngeal space.  </a:t>
            </a:r>
          </a:p>
          <a:p>
            <a:endParaRPr lang="en-IN" dirty="0"/>
          </a:p>
        </p:txBody>
      </p:sp>
      <p:pic>
        <p:nvPicPr>
          <p:cNvPr id="6" name="Online Image Placeholder 5" descr="C:\Documents and Settings\user\My Documents\My Pictures\mnb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3342" t="15407"/>
          <a:stretch>
            <a:fillRect/>
          </a:stretch>
        </p:blipFill>
        <p:spPr>
          <a:xfrm>
            <a:off x="6217920" y="98474"/>
            <a:ext cx="5974080" cy="6583680"/>
          </a:xfrm>
          <a:noFill/>
        </p:spPr>
      </p:pic>
    </p:spTree>
    <p:extLst>
      <p:ext uri="{BB962C8B-B14F-4D97-AF65-F5344CB8AC3E}">
        <p14:creationId xmlns:p14="http://schemas.microsoft.com/office/powerpoint/2010/main" val="240171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1"/>
            <a:ext cx="5795434" cy="798341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Constrictor Muscles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026943"/>
            <a:ext cx="5592233" cy="5613008"/>
          </a:xfrm>
        </p:spPr>
        <p:txBody>
          <a:bodyPr/>
          <a:lstStyle/>
          <a:p>
            <a:r>
              <a:rPr lang="en-US" b="1" dirty="0"/>
              <a:t>Three in number: Superior, Middle &amp; Inferior</a:t>
            </a:r>
          </a:p>
          <a:p>
            <a:r>
              <a:rPr lang="en-US" b="1" dirty="0"/>
              <a:t>Extend around the pharynx  and are inserted posteriorly into a fibrous raphe that extends from the pharyngeal tubercle on the occipital bone to the esophagus</a:t>
            </a:r>
          </a:p>
          <a:p>
            <a:r>
              <a:rPr lang="en-US" b="1" dirty="0"/>
              <a:t>The three muscles overlap each other</a:t>
            </a:r>
          </a:p>
          <a:p>
            <a:r>
              <a:rPr lang="en-US" b="1" dirty="0"/>
              <a:t>The gap between the superior border of the superior constrictor and the occipital bone is filled by thickened pharyngo-basilar fascia</a:t>
            </a:r>
          </a:p>
          <a:p>
            <a:endParaRPr lang="en-IN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r="19776"/>
          <a:stretch/>
        </p:blipFill>
        <p:spPr>
          <a:xfrm>
            <a:off x="6400800" y="228600"/>
            <a:ext cx="566928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5910263"/>
          </a:xfrm>
        </p:spPr>
        <p:txBody>
          <a:bodyPr>
            <a:normAutofit fontScale="97500" lnSpcReduction="10000"/>
          </a:bodyPr>
          <a:lstStyle/>
          <a:p>
            <a:r>
              <a:rPr lang="en-US" sz="4500" b="1" dirty="0"/>
              <a:t>Superior constrictor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b="1" dirty="0"/>
              <a:t>Origin</a:t>
            </a:r>
            <a:r>
              <a:rPr lang="en-US" sz="4100" dirty="0"/>
              <a:t>: </a:t>
            </a:r>
            <a:r>
              <a:rPr lang="en-US" sz="4100" b="1" dirty="0"/>
              <a:t>medial pterygoid plate, pterygoid Hamulus, pterygomandibular ligament, mylohyoid line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b="1" dirty="0"/>
              <a:t>Insertion: pharyngeal tubercle, pharyngeal raphe</a:t>
            </a:r>
          </a:p>
          <a:p>
            <a:r>
              <a:rPr lang="en-US" sz="4500" b="1" dirty="0"/>
              <a:t>Middle constrictor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b="1" dirty="0"/>
              <a:t>Origin</a:t>
            </a:r>
            <a:r>
              <a:rPr lang="en-US" sz="4100" dirty="0"/>
              <a:t>: </a:t>
            </a:r>
            <a:r>
              <a:rPr lang="en-US" sz="4100" b="1" dirty="0"/>
              <a:t>lower part of stylohyoid ligament, greater &amp; lesser cornu of hyoid bone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b="1" dirty="0"/>
              <a:t>Insertion</a:t>
            </a:r>
            <a:r>
              <a:rPr lang="en-US" sz="4100" dirty="0"/>
              <a:t>: </a:t>
            </a:r>
            <a:r>
              <a:rPr lang="en-US" sz="4100" b="1" dirty="0"/>
              <a:t>pharyngeal raphe</a:t>
            </a:r>
          </a:p>
          <a:p>
            <a:endParaRPr lang="en-US" sz="41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55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"/>
            <a:ext cx="10515600" cy="6611815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Inferior constrictor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b="1" dirty="0"/>
              <a:t>Origin</a:t>
            </a:r>
            <a:r>
              <a:rPr lang="en-US" sz="3600" b="1" dirty="0"/>
              <a:t>: </a:t>
            </a:r>
            <a:r>
              <a:rPr lang="en-US" sz="4400" b="1" dirty="0"/>
              <a:t>lamina of thyroid cartilage, cricoid cartilage</a:t>
            </a:r>
            <a:endParaRPr lang="en-US" sz="3600" b="1" dirty="0"/>
          </a:p>
          <a:p>
            <a:pPr lvl="1">
              <a:buFont typeface="Wingdings" pitchFamily="2" charset="2"/>
              <a:buChar char="§"/>
            </a:pPr>
            <a:r>
              <a:rPr lang="en-US" sz="4800" b="1" dirty="0"/>
              <a:t>Insertion: pharyngeal raphe</a:t>
            </a:r>
            <a:endParaRPr lang="en-US" sz="3200" b="1" dirty="0"/>
          </a:p>
          <a:p>
            <a:r>
              <a:rPr lang="en-US" sz="4400" b="1" dirty="0"/>
              <a:t>Functions:</a:t>
            </a:r>
            <a:r>
              <a:rPr lang="en-US" dirty="0"/>
              <a:t> </a:t>
            </a:r>
          </a:p>
          <a:p>
            <a:r>
              <a:rPr lang="en-US" sz="4000" b="1" dirty="0"/>
              <a:t>The constrictor muscles propel the bolus of food down into the esophagus</a:t>
            </a:r>
          </a:p>
          <a:p>
            <a:r>
              <a:rPr lang="en-US" sz="4000" b="1" dirty="0"/>
              <a:t>Cricopharygeus (lower fibers of the inferior constrictor) act as a sphincter, preventing the entry of air into the esophagus between the acts of swallowing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766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y Pictures\uio.png"/>
          <p:cNvPicPr>
            <a:picLocks noChangeAspect="1" noChangeArrowheads="1"/>
          </p:cNvPicPr>
          <p:nvPr/>
        </p:nvPicPr>
        <p:blipFill>
          <a:blip r:embed="rId2"/>
          <a:srcRect t="5170" b="6357"/>
          <a:stretch>
            <a:fillRect/>
          </a:stretch>
        </p:blipFill>
        <p:spPr bwMode="auto">
          <a:xfrm>
            <a:off x="1223889" y="126609"/>
            <a:ext cx="9101797" cy="65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7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1"/>
            <a:ext cx="5592234" cy="1325563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Longitudinal Muscles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Stylopharyngeus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Salpingopharyngeus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Palatopharyngeus</a:t>
            </a:r>
          </a:p>
          <a:p>
            <a:r>
              <a:rPr lang="en-US" sz="4000" b="1" dirty="0"/>
              <a:t>Function: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Elevate the larynx &amp; pharynx during swallowing</a:t>
            </a:r>
          </a:p>
          <a:p>
            <a:pPr marL="0" indent="0">
              <a:buNone/>
            </a:pPr>
            <a:r>
              <a:rPr lang="en-IN" sz="4000" b="1" dirty="0"/>
              <a:t> </a:t>
            </a:r>
            <a:endParaRPr lang="en-IN" b="1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19963"/>
          <a:stretch/>
        </p:blipFill>
        <p:spPr>
          <a:xfrm>
            <a:off x="6246055" y="228601"/>
            <a:ext cx="5641145" cy="63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54744"/>
            <a:ext cx="11605846" cy="6541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Stylopharyngeus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Origin: styloid process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Insertion: posterior border of thyroid cartilage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Salpingopharyngeus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Origin: auditory tube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Insertion: blends with palatoglossus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Palatopharyngeus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Origin: palatine aponeurosis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Insertion: posterior border of thyroid cartilage</a:t>
            </a:r>
            <a:endParaRPr lang="en-US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971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r="16224"/>
          <a:stretch/>
        </p:blipFill>
        <p:spPr>
          <a:xfrm>
            <a:off x="1969477" y="0"/>
            <a:ext cx="838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6503"/>
          <a:stretch/>
        </p:blipFill>
        <p:spPr>
          <a:xfrm>
            <a:off x="1463039" y="112542"/>
            <a:ext cx="918620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0"/>
            <a:ext cx="656580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633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Nerve Supply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656"/>
            <a:ext cx="10515600" cy="5417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600" b="1" dirty="0"/>
              <a:t>Motor ---► X     Except : </a:t>
            </a:r>
          </a:p>
          <a:p>
            <a:pPr>
              <a:lnSpc>
                <a:spcPct val="80000"/>
              </a:lnSpc>
              <a:buNone/>
            </a:pPr>
            <a:r>
              <a:rPr lang="en-US" sz="3600" b="1" dirty="0"/>
              <a:t>Stylopharyngeus --►IX</a:t>
            </a:r>
          </a:p>
          <a:p>
            <a:pPr>
              <a:lnSpc>
                <a:spcPct val="80000"/>
              </a:lnSpc>
              <a:buNone/>
            </a:pPr>
            <a:r>
              <a:rPr lang="en-US" sz="4000" b="1" dirty="0"/>
              <a:t>Sensory</a:t>
            </a:r>
            <a:r>
              <a:rPr lang="en-US" sz="3600" b="1" dirty="0"/>
              <a:t> --►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b="1" dirty="0"/>
              <a:t>Nasopharynx: V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b="1" dirty="0">
                <a:cs typeface="Times New Roman" pitchFamily="18" charset="0"/>
              </a:rPr>
              <a:t>Oropharynx: IX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b="1" dirty="0">
                <a:cs typeface="Times New Roman" pitchFamily="18" charset="0"/>
              </a:rPr>
              <a:t>Laryngopharynx: X </a:t>
            </a:r>
          </a:p>
          <a:p>
            <a:pPr>
              <a:lnSpc>
                <a:spcPct val="80000"/>
              </a:lnSpc>
              <a:buNone/>
            </a:pPr>
            <a:r>
              <a:rPr lang="en-US" sz="4000" b="1" dirty="0"/>
              <a:t>Autonomic</a:t>
            </a:r>
            <a:r>
              <a:rPr lang="en-US" sz="3600" b="1" dirty="0"/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b="1" dirty="0"/>
              <a:t>sympathetic: SCG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b="1" dirty="0"/>
              <a:t>Parasympathetic: through VII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70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99741" cy="793751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 Black" pitchFamily="34" charset="0"/>
              </a:rPr>
              <a:t>Blood supply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6609" y="981076"/>
            <a:ext cx="12065391" cy="5876924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4000" b="1" dirty="0"/>
              <a:t>From the External Carotid Artery &amp; its branches</a:t>
            </a:r>
          </a:p>
          <a:p>
            <a:pPr algn="l" rtl="0" eaLnBrk="1" hangingPunct="1">
              <a:buFontTx/>
              <a:buNone/>
            </a:pPr>
            <a:endParaRPr lang="en-US" sz="4000" b="1" dirty="0"/>
          </a:p>
          <a:p>
            <a:pPr algn="l" rtl="0" eaLnBrk="1" hangingPunct="1">
              <a:buFontTx/>
              <a:buNone/>
            </a:pPr>
            <a:r>
              <a:rPr lang="en-US" sz="3200" b="1" dirty="0"/>
              <a:t>1- Tonsillar artery (from Facial Artery)</a:t>
            </a:r>
          </a:p>
          <a:p>
            <a:pPr algn="l" rtl="0" eaLnBrk="1" hangingPunct="1">
              <a:buFontTx/>
              <a:buNone/>
            </a:pPr>
            <a:r>
              <a:rPr lang="en-US" sz="3200" b="1" dirty="0"/>
              <a:t>2-Ascending palatine artery (from Facial Artery)</a:t>
            </a:r>
          </a:p>
          <a:p>
            <a:pPr algn="l" rtl="0" eaLnBrk="1" hangingPunct="1">
              <a:buFontTx/>
              <a:buNone/>
            </a:pPr>
            <a:r>
              <a:rPr lang="en-US" sz="3200" b="1" dirty="0"/>
              <a:t>3-Ascending pharyngeal Artery (from external carotid)</a:t>
            </a:r>
          </a:p>
          <a:p>
            <a:pPr algn="l" rtl="0" eaLnBrk="1" hangingPunct="1">
              <a:buFontTx/>
              <a:buNone/>
            </a:pPr>
            <a:r>
              <a:rPr lang="en-US" sz="3200" b="1" dirty="0"/>
              <a:t>4-Descending palatine artery ( from Maxillary artery.</a:t>
            </a:r>
          </a:p>
          <a:p>
            <a:pPr algn="l" rtl="0" eaLnBrk="1" hangingPunct="1">
              <a:buFontTx/>
              <a:buNone/>
            </a:pPr>
            <a:r>
              <a:rPr lang="en-US" sz="3200" b="1" dirty="0"/>
              <a:t>5-Dorsalis linguae artery (from Lingual artery)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0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of Swallowing (Deglutition)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Oral stage (voluntary)</a:t>
            </a:r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r>
              <a:rPr lang="en-US" sz="4400" b="1" dirty="0"/>
              <a:t>Pharyngeal stage</a:t>
            </a:r>
          </a:p>
          <a:p>
            <a:endParaRPr lang="en-US" sz="4400" b="1" dirty="0"/>
          </a:p>
          <a:p>
            <a:r>
              <a:rPr lang="en-US" sz="4400" b="1" dirty="0"/>
              <a:t>Esophageal stage</a:t>
            </a:r>
            <a:r>
              <a:rPr lang="en-US" sz="3600" b="1" dirty="0"/>
              <a:t> </a:t>
            </a:r>
          </a:p>
          <a:p>
            <a:pPr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700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111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Oral stage (voluntary)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09600" y="1195755"/>
            <a:ext cx="5384800" cy="493041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Food lies between tongue</a:t>
            </a:r>
          </a:p>
          <a:p>
            <a:pPr marL="0" indent="0">
              <a:buNone/>
            </a:pPr>
            <a:r>
              <a:rPr lang="en-IN" sz="3200" b="1" dirty="0"/>
              <a:t>    and hard palate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 Mylohyoid raises the floor,</a:t>
            </a:r>
          </a:p>
          <a:p>
            <a:pPr marL="0" indent="0">
              <a:buNone/>
            </a:pPr>
            <a:r>
              <a:rPr lang="en-IN" sz="3200" b="1" dirty="0"/>
              <a:t>     food pushed into</a:t>
            </a:r>
          </a:p>
          <a:p>
            <a:pPr marL="0" indent="0">
              <a:buNone/>
            </a:pPr>
            <a:r>
              <a:rPr lang="en-IN" sz="3200" b="1" dirty="0"/>
              <a:t>     oropharynx</a:t>
            </a:r>
            <a:endParaRPr lang="en-IN" dirty="0"/>
          </a:p>
        </p:txBody>
      </p:sp>
      <p:pic>
        <p:nvPicPr>
          <p:cNvPr id="7" name="Picture 2" descr="C:\Documents and Settings\admini\Desktop\pharynx 2\swallowphase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4528" y="1195755"/>
            <a:ext cx="5237871" cy="493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353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4900" b="1" dirty="0">
                <a:latin typeface="+mn-lt"/>
              </a:rPr>
              <a:t>Pharyngeal stage</a:t>
            </a:r>
            <a:br>
              <a:rPr lang="en-US" b="1" dirty="0"/>
            </a:br>
            <a:endParaRPr lang="en-IN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542" y="1364566"/>
            <a:ext cx="5881858" cy="54934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b="1" dirty="0"/>
              <a:t>Oropharyngeal isthmus closed by stylo and palatoglossus</a:t>
            </a:r>
          </a:p>
          <a:p>
            <a:pPr marL="0" indent="0">
              <a:buNone/>
            </a:pPr>
            <a:r>
              <a:rPr lang="en-IN" b="1" dirty="0"/>
              <a:t>2. Ph. Isthmus closed by levator and</a:t>
            </a:r>
          </a:p>
          <a:p>
            <a:pPr marL="0" indent="0">
              <a:buNone/>
            </a:pPr>
            <a:r>
              <a:rPr lang="en-IN" b="1" dirty="0"/>
              <a:t>    tensor veli palatini</a:t>
            </a:r>
          </a:p>
          <a:p>
            <a:pPr marL="0" indent="0">
              <a:buNone/>
            </a:pPr>
            <a:r>
              <a:rPr lang="en-IN" b="1" dirty="0"/>
              <a:t>3. Changes in larynx: raised by </a:t>
            </a:r>
          </a:p>
          <a:p>
            <a:pPr marL="0" indent="0">
              <a:buNone/>
            </a:pPr>
            <a:r>
              <a:rPr lang="en-IN" b="1" dirty="0"/>
              <a:t>     thyrohyoid, stylo, palato and</a:t>
            </a:r>
          </a:p>
          <a:p>
            <a:pPr marL="0" indent="0">
              <a:buNone/>
            </a:pPr>
            <a:r>
              <a:rPr lang="en-IN" b="1" dirty="0"/>
              <a:t>     Salpingopharyngeus. Laryngeal</a:t>
            </a:r>
          </a:p>
          <a:p>
            <a:pPr marL="0" indent="0">
              <a:buNone/>
            </a:pPr>
            <a:r>
              <a:rPr lang="en-IN" b="1" dirty="0"/>
              <a:t>     inlet closed.</a:t>
            </a:r>
          </a:p>
          <a:p>
            <a:pPr marL="0" indent="0">
              <a:buNone/>
            </a:pPr>
            <a:r>
              <a:rPr lang="en-IN" b="1" dirty="0"/>
              <a:t>     Bolus enters pharynx</a:t>
            </a:r>
          </a:p>
        </p:txBody>
      </p:sp>
      <p:pic>
        <p:nvPicPr>
          <p:cNvPr id="5" name="Picture 2" descr="C:\Documents and Settings\admini\Desktop\pharynx 2\swallowphase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4191" y="1364567"/>
            <a:ext cx="5008098" cy="476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75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91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5300" b="1" dirty="0">
                <a:latin typeface="+mn-lt"/>
              </a:rPr>
              <a:t>Esophageal stage</a:t>
            </a:r>
            <a:r>
              <a:rPr lang="en-US" b="1" dirty="0">
                <a:latin typeface="+mn-lt"/>
              </a:rPr>
              <a:t> </a:t>
            </a:r>
            <a:br>
              <a:rPr lang="en-US" sz="3600" b="1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53551"/>
            <a:ext cx="5994400" cy="49726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b="1" dirty="0"/>
              <a:t>Successive contraction of superior</a:t>
            </a:r>
          </a:p>
          <a:p>
            <a:pPr marL="0" indent="0">
              <a:buNone/>
            </a:pPr>
            <a:r>
              <a:rPr lang="en-IN" b="1" dirty="0"/>
              <a:t>       and middle constrictor</a:t>
            </a:r>
          </a:p>
          <a:p>
            <a:pPr marL="514350" indent="-514350">
              <a:buAutoNum type="arabicPeriod" startAt="2"/>
            </a:pPr>
            <a:r>
              <a:rPr lang="en-IN" b="1" dirty="0"/>
              <a:t>Shortening and elevation of</a:t>
            </a:r>
          </a:p>
          <a:p>
            <a:pPr marL="0" indent="0">
              <a:buNone/>
            </a:pPr>
            <a:r>
              <a:rPr lang="en-IN" b="1" dirty="0"/>
              <a:t>       pharynx by Palatopharyngeus</a:t>
            </a:r>
          </a:p>
          <a:p>
            <a:pPr marL="514350" indent="-514350">
              <a:buAutoNum type="arabicPeriod" startAt="3"/>
            </a:pPr>
            <a:r>
              <a:rPr lang="en-IN" b="1" dirty="0"/>
              <a:t>Contraction of thyropharyngeus</a:t>
            </a:r>
          </a:p>
          <a:p>
            <a:pPr marL="0" indent="0">
              <a:buNone/>
            </a:pPr>
            <a:r>
              <a:rPr lang="en-IN" b="1" dirty="0"/>
              <a:t>       and relaxation of cricopharyngeus</a:t>
            </a:r>
          </a:p>
          <a:p>
            <a:pPr marL="0" indent="0">
              <a:buNone/>
            </a:pPr>
            <a:r>
              <a:rPr lang="en-IN" b="1" dirty="0"/>
              <a:t>Thus food enters oesophagus and is carried to stomach by peristalsis</a:t>
            </a:r>
          </a:p>
        </p:txBody>
      </p:sp>
      <p:pic>
        <p:nvPicPr>
          <p:cNvPr id="5" name="Picture 2" descr="C:\Documents and Settings\admini\Desktop\pharynx 2\swallowphase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0462" y="1153551"/>
            <a:ext cx="5251938" cy="497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42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1 Stylopharyngeus muscle is supplied by which nerve?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Vagus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Glossopharyngeal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Chorda tympani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Lingual</a:t>
            </a:r>
          </a:p>
        </p:txBody>
      </p:sp>
    </p:spTree>
    <p:extLst>
      <p:ext uri="{BB962C8B-B14F-4D97-AF65-F5344CB8AC3E}">
        <p14:creationId xmlns:p14="http://schemas.microsoft.com/office/powerpoint/2010/main" val="824763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2 Which one of these is the longitudinal muscle of</a:t>
            </a:r>
          </a:p>
          <a:p>
            <a:pPr marL="0" indent="0">
              <a:buNone/>
            </a:pPr>
            <a:r>
              <a:rPr lang="en-IN" sz="3200" b="1" dirty="0"/>
              <a:t>         pharynx?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Palatopharyngeus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Superior constrictor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Middle constrictor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Inferior constrictor</a:t>
            </a:r>
          </a:p>
        </p:txBody>
      </p:sp>
    </p:spTree>
    <p:extLst>
      <p:ext uri="{BB962C8B-B14F-4D97-AF65-F5344CB8AC3E}">
        <p14:creationId xmlns:p14="http://schemas.microsoft.com/office/powerpoint/2010/main" val="3950572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3 Which structure passes between middle and inferior</a:t>
            </a:r>
          </a:p>
          <a:p>
            <a:pPr marL="0" indent="0">
              <a:buNone/>
            </a:pPr>
            <a:r>
              <a:rPr lang="en-IN" sz="3200" b="1" dirty="0"/>
              <a:t>	constrictor of pharynx.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Glossopharyngeal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Superior laryngeal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Recurrent laryngeal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Internal laryngeal nerve</a:t>
            </a:r>
          </a:p>
          <a:p>
            <a:pPr marL="514350" indent="-514350">
              <a:buAutoNum type="alphaLcParenR"/>
            </a:pP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027130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4 Laryngopharynx does not communicate with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Oropharynx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Larynx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Oesophagus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Nasopharynx</a:t>
            </a:r>
          </a:p>
        </p:txBody>
      </p:sp>
    </p:spTree>
    <p:extLst>
      <p:ext uri="{BB962C8B-B14F-4D97-AF65-F5344CB8AC3E}">
        <p14:creationId xmlns:p14="http://schemas.microsoft.com/office/powerpoint/2010/main" val="143671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98450"/>
            <a:ext cx="8229600" cy="69215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000" b="1" dirty="0">
                <a:latin typeface="Arial Black" pitchFamily="34" charset="0"/>
              </a:rPr>
            </a:br>
            <a:br>
              <a:rPr lang="en-US" sz="4000" b="1" dirty="0">
                <a:latin typeface="Arial Black" pitchFamily="34" charset="0"/>
              </a:rPr>
            </a:br>
            <a:br>
              <a:rPr lang="en-US" sz="4000" dirty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US" sz="4000" b="1" dirty="0">
                <a:latin typeface="Arial Black" pitchFamily="34" charset="0"/>
              </a:rPr>
              <a:t>Shape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447800"/>
            <a:ext cx="2805112" cy="5105400"/>
          </a:xfrm>
          <a:solidFill>
            <a:srgbClr val="F5F5A9"/>
          </a:solidFill>
          <a:ln>
            <a:solidFill>
              <a:srgbClr val="000066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Irregular Fibro-muscular tube  lined by mucous membrane</a:t>
            </a:r>
          </a:p>
          <a:p>
            <a:r>
              <a:rPr lang="en-US" sz="2400" b="1" dirty="0"/>
              <a:t>Length: 15 cm</a:t>
            </a:r>
          </a:p>
          <a:p>
            <a:r>
              <a:rPr lang="en-US" sz="2400" b="1" dirty="0"/>
              <a:t>Extends from the base of the skull to level of the 6th cervical vertebra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641145" y="1428736"/>
            <a:ext cx="5712655" cy="5124463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101" name="Picture 6" descr="10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81687" y="1428737"/>
            <a:ext cx="4392613" cy="4967287"/>
          </a:xfrm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688388" y="3068639"/>
            <a:ext cx="647700" cy="288925"/>
          </a:xfrm>
          <a:prstGeom prst="left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032626" y="3068639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7.10983E-6 C 0.0007 0.00531 0.00139 0.01063 8.61111E-6 0.01895 C -0.00138 0.02728 -0.00659 0.04138 -0.00798 0.05063 C -0.00937 0.05988 -0.00798 0.06658 -0.00798 0.07398 C -0.00798 0.08138 -0.00798 0.08762 -0.00798 0.09502 C -0.00798 0.10242 -0.00729 0.11236 -0.00798 0.11837 C -0.00867 0.12439 -0.01197 0.12415 -0.01267 0.13109 C -0.01336 0.13803 -0.01267 0.15121 -0.01267 0.16069 C -0.01267 0.17017 -0.01371 0.17826 -0.01267 0.1882 C -0.01163 0.19814 -0.00902 0.21063 -0.00642 0.21988 C -0.00381 0.22913 0.0007 0.23676 0.00313 0.243 C 0.00556 0.24924 0.0066 0.24855 0.00799 0.2578 C 0.00938 0.26704 0.00955 0.28508 0.01112 0.29803 C 0.01268 0.31098 0.01563 0.32624 0.01754 0.33618 C 0.01945 0.34612 0.02067 0.34843 0.02223 0.35722 C 0.02379 0.366 0.02622 0.3808 0.02692 0.38889 C 0.02761 0.39699 0.02692 0.40046 0.02692 0.40577 C 0.02692 0.41109 0.02692 0.41572 0.02692 0.42057 C 0.02692 0.42543 0.02692 0.43028 0.02692 0.43537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0751E-6 C 0.00243 0.01688 0.00503 0.03399 0.00642 0.04878 C 0.00781 0.06358 0.00729 0.07861 0.00799 0.08878 C 0.00868 0.09896 0.01059 0.10011 0.01111 0.11006 C 0.01163 0.12 0.01215 0.13572 0.01111 0.14798 C 0.01007 0.16023 0.00729 0.16925 0.00469 0.18405 C 0.00208 0.19884 -0.00208 0.22474 -0.00469 0.23676 C -0.00729 0.24878 -0.00851 0.24786 -0.01111 0.25595 C -0.01372 0.26405 -0.01667 0.27352 -0.02066 0.28555 C -0.02465 0.29757 -0.03195 0.31699 -0.0349 0.32786 C -0.03785 0.33873 -0.03715 0.34289 -0.03802 0.35098 C -0.03889 0.35907 -0.03941 0.36902 -0.03976 0.37641 C -0.04011 0.38381 -0.03958 0.39006 -0.03976 0.39537 C -0.03993 0.40069 -0.04045 0.40462 -0.04132 0.4080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5 Which nerve does not give sensory fibbers to pharynx?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Trigeminal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Facial 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Glossopharyngeal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Vagus</a:t>
            </a:r>
          </a:p>
        </p:txBody>
      </p:sp>
    </p:spTree>
    <p:extLst>
      <p:ext uri="{BB962C8B-B14F-4D97-AF65-F5344CB8AC3E}">
        <p14:creationId xmlns:p14="http://schemas.microsoft.com/office/powerpoint/2010/main" val="2654961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b="1" dirty="0"/>
              <a:t>Q. 1  b</a:t>
            </a:r>
          </a:p>
          <a:p>
            <a:pPr marL="0" indent="0">
              <a:buNone/>
            </a:pPr>
            <a:r>
              <a:rPr lang="en-IN" sz="3200" b="1" dirty="0"/>
              <a:t>Q. 2  a</a:t>
            </a:r>
          </a:p>
          <a:p>
            <a:pPr marL="0" indent="0">
              <a:buNone/>
            </a:pPr>
            <a:r>
              <a:rPr lang="en-IN" sz="3200" b="1" dirty="0"/>
              <a:t>Q. 3  d</a:t>
            </a:r>
          </a:p>
          <a:p>
            <a:pPr marL="0" indent="0">
              <a:buNone/>
            </a:pPr>
            <a:r>
              <a:rPr lang="en-IN" sz="3200" b="1" dirty="0"/>
              <a:t>Q. 4  d</a:t>
            </a:r>
          </a:p>
          <a:p>
            <a:pPr marL="0" indent="0">
              <a:buNone/>
            </a:pPr>
            <a:r>
              <a:rPr lang="en-IN" sz="3200" b="1" dirty="0"/>
              <a:t>Q. </a:t>
            </a:r>
            <a:r>
              <a:rPr lang="en-IN" sz="3200" b="1"/>
              <a:t>5  b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559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351693"/>
            <a:ext cx="10986868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61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1" y="0"/>
            <a:ext cx="472757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8153400" y="9906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8001000" y="1752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OC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153400" y="3048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</a:t>
            </a:r>
          </a:p>
        </p:txBody>
      </p:sp>
      <p:pic>
        <p:nvPicPr>
          <p:cNvPr id="4107" name="Picture 6" descr="C:\Documents and Settings\user\My Documents\My Pictures\phnx.jpg"/>
          <p:cNvPicPr>
            <a:picLocks noChangeAspect="1" noChangeArrowheads="1"/>
          </p:cNvPicPr>
          <p:nvPr/>
        </p:nvPicPr>
        <p:blipFill>
          <a:blip r:embed="rId2"/>
          <a:srcRect t="2524" b="6604"/>
          <a:stretch>
            <a:fillRect/>
          </a:stretch>
        </p:blipFill>
        <p:spPr bwMode="auto">
          <a:xfrm>
            <a:off x="4890408" y="533400"/>
            <a:ext cx="508861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ipArt Placeholder 11"/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640" y="858129"/>
            <a:ext cx="4341768" cy="5401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600" b="1" dirty="0"/>
              <a:t>The anterior wall is deficient and shows the following</a:t>
            </a:r>
          </a:p>
          <a:p>
            <a:endParaRPr lang="en-IN" sz="3600" b="1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Posterior nasal  	apertures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Opening of the 	oral cavity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Laryngeal inlet</a:t>
            </a:r>
          </a:p>
          <a:p>
            <a:pPr algn="ctr"/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8771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5994401" cy="685800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/>
              <a:t>Pharynx is divided into three parts:</a:t>
            </a:r>
          </a:p>
          <a:p>
            <a:pPr marL="350838" lvl="1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Nasopharynx: </a:t>
            </a:r>
          </a:p>
          <a:p>
            <a:pPr marL="579438" lvl="2" indent="-1825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Superior part, communicates with the nasal cavity through posterior nasal apertures</a:t>
            </a:r>
          </a:p>
          <a:p>
            <a:pPr marL="350838" lvl="1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Oropharynx: </a:t>
            </a:r>
          </a:p>
          <a:p>
            <a:pPr marL="579438" lvl="2" indent="-1825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Middle part, communicates with the oral cavity through the oropharyngeal isthmus</a:t>
            </a:r>
          </a:p>
          <a:p>
            <a:pPr marL="350838" lvl="1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Laryngopharynx: </a:t>
            </a:r>
          </a:p>
          <a:p>
            <a:pPr marL="579438" lvl="2" indent="-1825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/>
              <a:t>Inferior part, communicates with the larynx  through the laryngeal inlet</a:t>
            </a:r>
          </a:p>
          <a:p>
            <a:endParaRPr lang="en-IN" dirty="0"/>
          </a:p>
        </p:txBody>
      </p:sp>
      <p:pic>
        <p:nvPicPr>
          <p:cNvPr id="5" name="Picture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363" t="1674" r="587" b="4041"/>
          <a:stretch>
            <a:fillRect/>
          </a:stretch>
        </p:blipFill>
        <p:spPr>
          <a:xfrm>
            <a:off x="6119446" y="225083"/>
            <a:ext cx="5753685" cy="6527409"/>
          </a:xfrm>
          <a:noFill/>
        </p:spPr>
      </p:pic>
    </p:spTree>
    <p:extLst>
      <p:ext uri="{BB962C8B-B14F-4D97-AF65-F5344CB8AC3E}">
        <p14:creationId xmlns:p14="http://schemas.microsoft.com/office/powerpoint/2010/main" val="375366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798341"/>
          </a:xfrm>
        </p:spPr>
        <p:txBody>
          <a:bodyPr/>
          <a:lstStyle/>
          <a:p>
            <a:pPr algn="ctr"/>
            <a:r>
              <a:rPr lang="en-US" dirty="0">
                <a:latin typeface="Arial Rounded MT Bold" pitchFamily="34" charset="0"/>
              </a:rPr>
              <a:t>Nasopharynx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9152" y="1266092"/>
            <a:ext cx="5755250" cy="5303519"/>
          </a:xfrm>
        </p:spPr>
        <p:txBody>
          <a:bodyPr>
            <a:normAutofit/>
          </a:bodyPr>
          <a:lstStyle/>
          <a:p>
            <a:r>
              <a:rPr lang="en-US" sz="3200" b="1" dirty="0"/>
              <a:t>Boundaries: </a:t>
            </a:r>
          </a:p>
          <a:p>
            <a:r>
              <a:rPr lang="en-US" sz="3200" b="1" dirty="0"/>
              <a:t>Roof: body of sphenoid &amp; basal part of the occipital bone. Pharyngeal tonsils (adenoids) present in the submucosa</a:t>
            </a:r>
          </a:p>
          <a:p>
            <a:r>
              <a:rPr lang="en-US" sz="3200" b="1" dirty="0"/>
              <a:t>Floor: upper surface of soft palate &amp; the pharyngeal isthmus (opening between the free margin of soft palate and posterior pharyngeal wall</a:t>
            </a:r>
            <a:endParaRPr lang="en-IN" sz="3200" dirty="0"/>
          </a:p>
        </p:txBody>
      </p:sp>
      <p:pic>
        <p:nvPicPr>
          <p:cNvPr id="5" name="Picture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363" t="1674" r="587" b="4041"/>
          <a:stretch>
            <a:fillRect/>
          </a:stretch>
        </p:blipFill>
        <p:spPr>
          <a:xfrm>
            <a:off x="6105378" y="1026942"/>
            <a:ext cx="5852159" cy="5725550"/>
          </a:xfrm>
          <a:noFill/>
        </p:spPr>
      </p:pic>
    </p:spTree>
    <p:extLst>
      <p:ext uri="{BB962C8B-B14F-4D97-AF65-F5344CB8AC3E}">
        <p14:creationId xmlns:p14="http://schemas.microsoft.com/office/powerpoint/2010/main" val="78935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1"/>
            <a:ext cx="5592234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Oropharynx</a:t>
            </a:r>
            <a:r>
              <a:rPr lang="en-US" dirty="0">
                <a:solidFill>
                  <a:srgbClr val="FF99FF"/>
                </a:solidFill>
                <a:latin typeface="Arial Rounded MT Bold" pitchFamily="34" charset="0"/>
              </a:rPr>
              <a:t>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914401"/>
            <a:ext cx="5592233" cy="5184776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Lies behind the mouth</a:t>
            </a:r>
          </a:p>
          <a:p>
            <a:r>
              <a:rPr lang="en-US" sz="3600" b="1" dirty="0"/>
              <a:t>Extends from soft palate to upper border of epiglottis</a:t>
            </a:r>
          </a:p>
          <a:p>
            <a:r>
              <a:rPr lang="en-US" sz="3600" b="1" dirty="0"/>
              <a:t>Boundaries:</a:t>
            </a:r>
          </a:p>
          <a:p>
            <a:r>
              <a:rPr lang="en-US" sz="3600" b="1" dirty="0"/>
              <a:t>Roof: soft palate and pharyngeal isthmus</a:t>
            </a:r>
          </a:p>
          <a:p>
            <a:r>
              <a:rPr lang="en-US" sz="3600" b="1" dirty="0"/>
              <a:t>Floor: posterior one third of tongue, median &amp; lateral glossoepiglottic folds, and the vallecula</a:t>
            </a:r>
          </a:p>
          <a:p>
            <a:endParaRPr lang="en-IN" dirty="0"/>
          </a:p>
        </p:txBody>
      </p:sp>
      <p:pic>
        <p:nvPicPr>
          <p:cNvPr id="5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363" t="1674" r="587" b="4041"/>
          <a:stretch>
            <a:fillRect/>
          </a:stretch>
        </p:blipFill>
        <p:spPr>
          <a:xfrm>
            <a:off x="6316394" y="120108"/>
            <a:ext cx="5022165" cy="3286917"/>
          </a:xfrm>
          <a:noFill/>
        </p:spPr>
      </p:pic>
      <p:pic>
        <p:nvPicPr>
          <p:cNvPr id="6" name="Picture 6" descr="C:\Documents and Settings\user\My Documents\My Pictures\8686.jpg"/>
          <p:cNvPicPr>
            <a:picLocks noChangeAspect="1" noChangeArrowheads="1"/>
          </p:cNvPicPr>
          <p:nvPr/>
        </p:nvPicPr>
        <p:blipFill>
          <a:blip r:embed="rId3"/>
          <a:srcRect l="2000" r="8000" b="6876"/>
          <a:stretch>
            <a:fillRect/>
          </a:stretch>
        </p:blipFill>
        <p:spPr bwMode="auto">
          <a:xfrm>
            <a:off x="6316393" y="3407024"/>
            <a:ext cx="5022165" cy="3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04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1"/>
            <a:ext cx="3564922" cy="784273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Oropharynx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542" y="1012874"/>
            <a:ext cx="5881859" cy="584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b="1" dirty="0"/>
              <a:t>Anterior wall: opening of the oral cavity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Posterior wall: supported by body of C2 and upper part of body of C3 vertebra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Lateral wall shows: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b="1" dirty="0"/>
              <a:t>Palatopharyngeal folds posterior to the palatoglossal folds.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b="1" dirty="0"/>
              <a:t>Palatine tonsil located between them in the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b="1" dirty="0"/>
              <a:t>Tonsillar fossa </a:t>
            </a:r>
          </a:p>
          <a:p>
            <a:endParaRPr lang="en-IN" dirty="0"/>
          </a:p>
        </p:txBody>
      </p:sp>
      <p:pic>
        <p:nvPicPr>
          <p:cNvPr id="5" name="Picture 2" descr="C:\Documents and Settings\admini\Desktop\palate\L26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718" y="0"/>
            <a:ext cx="601628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06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877</Words>
  <Application>Microsoft Office PowerPoint</Application>
  <PresentationFormat>Widescreen</PresentationFormat>
  <Paragraphs>182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PHARYNX AND DEGLUTITION</vt:lpstr>
      <vt:lpstr>PowerPoint Presentation</vt:lpstr>
      <vt:lpstr>   Shape</vt:lpstr>
      <vt:lpstr>PowerPoint Presentation</vt:lpstr>
      <vt:lpstr>Pharynx</vt:lpstr>
      <vt:lpstr>PowerPoint Presentation</vt:lpstr>
      <vt:lpstr>Nasopharynx</vt:lpstr>
      <vt:lpstr>Oropharynx </vt:lpstr>
      <vt:lpstr>Oropharynx</vt:lpstr>
      <vt:lpstr>Laryngopharynx</vt:lpstr>
      <vt:lpstr>Pharyngeal Wall</vt:lpstr>
      <vt:lpstr>Constrictor Muscles</vt:lpstr>
      <vt:lpstr>PowerPoint Presentation</vt:lpstr>
      <vt:lpstr>PowerPoint Presentation</vt:lpstr>
      <vt:lpstr>PowerPoint Presentation</vt:lpstr>
      <vt:lpstr>Longitudinal Muscles</vt:lpstr>
      <vt:lpstr>PowerPoint Presentation</vt:lpstr>
      <vt:lpstr>PowerPoint Presentation</vt:lpstr>
      <vt:lpstr>PowerPoint Presentation</vt:lpstr>
      <vt:lpstr>Nerve Supply</vt:lpstr>
      <vt:lpstr>Blood supply</vt:lpstr>
      <vt:lpstr>Stages of Swallowing (Deglutition)</vt:lpstr>
      <vt:lpstr> Oral stage (voluntary) </vt:lpstr>
      <vt:lpstr> Pharyngeal stage </vt:lpstr>
      <vt:lpstr> Esophageal stage  </vt:lpstr>
      <vt:lpstr>MCQ</vt:lpstr>
      <vt:lpstr>MCQ</vt:lpstr>
      <vt:lpstr>MCQ</vt:lpstr>
      <vt:lpstr>MCQ</vt:lpstr>
      <vt:lpstr>MCQ</vt:lpstr>
      <vt:lpstr>MCQ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PHARYNX AND DEGLUTITION</dc:title>
  <dc:creator>Dell</dc:creator>
  <cp:lastModifiedBy>Priyanka Sharma</cp:lastModifiedBy>
  <cp:revision>45</cp:revision>
  <dcterms:created xsi:type="dcterms:W3CDTF">2017-04-11T04:11:09Z</dcterms:created>
  <dcterms:modified xsi:type="dcterms:W3CDTF">2023-11-27T07:30:35Z</dcterms:modified>
</cp:coreProperties>
</file>