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9" r:id="rId4"/>
    <p:sldId id="284" r:id="rId5"/>
    <p:sldId id="260" r:id="rId6"/>
    <p:sldId id="273" r:id="rId7"/>
    <p:sldId id="275" r:id="rId8"/>
    <p:sldId id="261" r:id="rId9"/>
    <p:sldId id="274" r:id="rId10"/>
    <p:sldId id="276" r:id="rId11"/>
    <p:sldId id="286" r:id="rId12"/>
    <p:sldId id="289" r:id="rId13"/>
    <p:sldId id="262" r:id="rId14"/>
    <p:sldId id="278" r:id="rId15"/>
    <p:sldId id="272" r:id="rId16"/>
    <p:sldId id="285" r:id="rId17"/>
    <p:sldId id="280" r:id="rId18"/>
    <p:sldId id="263" r:id="rId19"/>
    <p:sldId id="264" r:id="rId20"/>
    <p:sldId id="265" r:id="rId21"/>
    <p:sldId id="266" r:id="rId22"/>
    <p:sldId id="268" r:id="rId23"/>
    <p:sldId id="269" r:id="rId24"/>
    <p:sldId id="281" r:id="rId25"/>
    <p:sldId id="282" r:id="rId26"/>
    <p:sldId id="283" r:id="rId27"/>
    <p:sldId id="288" r:id="rId28"/>
    <p:sldId id="270" r:id="rId29"/>
    <p:sldId id="287" r:id="rId30"/>
    <p:sldId id="271" r:id="rId31"/>
    <p:sldId id="294" r:id="rId32"/>
    <p:sldId id="290" r:id="rId33"/>
    <p:sldId id="291" r:id="rId34"/>
    <p:sldId id="295" r:id="rId35"/>
    <p:sldId id="296" r:id="rId36"/>
    <p:sldId id="297" r:id="rId37"/>
    <p:sldId id="298" r:id="rId38"/>
    <p:sldId id="299" r:id="rId39"/>
    <p:sldId id="2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162" autoAdjust="0"/>
    <p:restoredTop sz="94660"/>
  </p:normalViewPr>
  <p:slideViewPr>
    <p:cSldViewPr snapToGrid="0">
      <p:cViewPr varScale="1">
        <p:scale>
          <a:sx n="73" d="100"/>
          <a:sy n="73" d="100"/>
        </p:scale>
        <p:origin x="-69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3AB7C-8178-ECDC-F0EF-29F4D7C5F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F27F7A4-279B-8D1D-E3F8-160C9228E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63E2B1C-000C-A658-83A0-496EA02C2182}"/>
              </a:ext>
            </a:extLst>
          </p:cNvPr>
          <p:cNvSpPr>
            <a:spLocks noGrp="1"/>
          </p:cNvSpPr>
          <p:nvPr>
            <p:ph type="dt" sz="half" idx="10"/>
          </p:nvPr>
        </p:nvSpPr>
        <p:spPr/>
        <p:txBody>
          <a:bodyPr/>
          <a:lstStyle/>
          <a:p>
            <a:fld id="{87F66461-1905-4992-9E97-F6F3AB999C48}" type="datetimeFigureOut">
              <a:rPr lang="en-US" smtClean="0"/>
              <a:pPr/>
              <a:t>30/11/2023</a:t>
            </a:fld>
            <a:endParaRPr lang="en-US"/>
          </a:p>
        </p:txBody>
      </p:sp>
      <p:sp>
        <p:nvSpPr>
          <p:cNvPr id="5" name="Footer Placeholder 4">
            <a:extLst>
              <a:ext uri="{FF2B5EF4-FFF2-40B4-BE49-F238E27FC236}">
                <a16:creationId xmlns:a16="http://schemas.microsoft.com/office/drawing/2014/main" xmlns="" id="{A429F6AD-E12F-3179-4357-2BB7C0606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D37ECF-556C-11CC-ED9E-DEA510C67CC7}"/>
              </a:ext>
            </a:extLst>
          </p:cNvPr>
          <p:cNvSpPr>
            <a:spLocks noGrp="1"/>
          </p:cNvSpPr>
          <p:nvPr>
            <p:ph type="sldNum" sz="quarter" idx="12"/>
          </p:nvPr>
        </p:nvSpPr>
        <p:spPr/>
        <p:txBody>
          <a:body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76770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D9001-4A2B-7FF1-BCE8-CED414EE3C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23A1EEF-BF6E-0812-0C77-676C46C4C3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39E15F-B472-C5D2-69A8-8D78D53D2523}"/>
              </a:ext>
            </a:extLst>
          </p:cNvPr>
          <p:cNvSpPr>
            <a:spLocks noGrp="1"/>
          </p:cNvSpPr>
          <p:nvPr>
            <p:ph type="dt" sz="half" idx="10"/>
          </p:nvPr>
        </p:nvSpPr>
        <p:spPr/>
        <p:txBody>
          <a:bodyPr/>
          <a:lstStyle/>
          <a:p>
            <a:fld id="{87F66461-1905-4992-9E97-F6F3AB999C48}" type="datetimeFigureOut">
              <a:rPr lang="en-US" smtClean="0"/>
              <a:pPr/>
              <a:t>30/11/2023</a:t>
            </a:fld>
            <a:endParaRPr lang="en-US"/>
          </a:p>
        </p:txBody>
      </p:sp>
      <p:sp>
        <p:nvSpPr>
          <p:cNvPr id="5" name="Footer Placeholder 4">
            <a:extLst>
              <a:ext uri="{FF2B5EF4-FFF2-40B4-BE49-F238E27FC236}">
                <a16:creationId xmlns:a16="http://schemas.microsoft.com/office/drawing/2014/main" xmlns="" id="{67094FA0-E231-CD32-FE85-B20F62C92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169DF7-8B73-E2A3-B4DE-E0A55D3F21B1}"/>
              </a:ext>
            </a:extLst>
          </p:cNvPr>
          <p:cNvSpPr>
            <a:spLocks noGrp="1"/>
          </p:cNvSpPr>
          <p:nvPr>
            <p:ph type="sldNum" sz="quarter" idx="12"/>
          </p:nvPr>
        </p:nvSpPr>
        <p:spPr/>
        <p:txBody>
          <a:body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398313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60006AC-58CD-DB88-04B5-A8BA100994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208D6DA-ED99-1729-004F-CB0D144F12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70D264-1A38-3D89-A3E2-6738E1040F36}"/>
              </a:ext>
            </a:extLst>
          </p:cNvPr>
          <p:cNvSpPr>
            <a:spLocks noGrp="1"/>
          </p:cNvSpPr>
          <p:nvPr>
            <p:ph type="dt" sz="half" idx="10"/>
          </p:nvPr>
        </p:nvSpPr>
        <p:spPr/>
        <p:txBody>
          <a:bodyPr/>
          <a:lstStyle/>
          <a:p>
            <a:fld id="{87F66461-1905-4992-9E97-F6F3AB999C48}" type="datetimeFigureOut">
              <a:rPr lang="en-US" smtClean="0"/>
              <a:pPr/>
              <a:t>30/11/2023</a:t>
            </a:fld>
            <a:endParaRPr lang="en-US"/>
          </a:p>
        </p:txBody>
      </p:sp>
      <p:sp>
        <p:nvSpPr>
          <p:cNvPr id="5" name="Footer Placeholder 4">
            <a:extLst>
              <a:ext uri="{FF2B5EF4-FFF2-40B4-BE49-F238E27FC236}">
                <a16:creationId xmlns:a16="http://schemas.microsoft.com/office/drawing/2014/main" xmlns="" id="{BC86C62C-2ED9-FB67-2EE5-40AAB5DEE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C278DE-686E-A889-0098-C2F0EA1AF434}"/>
              </a:ext>
            </a:extLst>
          </p:cNvPr>
          <p:cNvSpPr>
            <a:spLocks noGrp="1"/>
          </p:cNvSpPr>
          <p:nvPr>
            <p:ph type="sldNum" sz="quarter" idx="12"/>
          </p:nvPr>
        </p:nvSpPr>
        <p:spPr/>
        <p:txBody>
          <a:body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217789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EC98F-7CE3-D2B8-98CF-2F706D54CD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80D765-B5EA-1BBA-7AE6-978421D51D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23C979-D977-FC08-B5E1-2FB6445CADF1}"/>
              </a:ext>
            </a:extLst>
          </p:cNvPr>
          <p:cNvSpPr>
            <a:spLocks noGrp="1"/>
          </p:cNvSpPr>
          <p:nvPr>
            <p:ph type="dt" sz="half" idx="10"/>
          </p:nvPr>
        </p:nvSpPr>
        <p:spPr/>
        <p:txBody>
          <a:bodyPr/>
          <a:lstStyle/>
          <a:p>
            <a:fld id="{87F66461-1905-4992-9E97-F6F3AB999C48}" type="datetimeFigureOut">
              <a:rPr lang="en-US" smtClean="0"/>
              <a:pPr/>
              <a:t>30/11/2023</a:t>
            </a:fld>
            <a:endParaRPr lang="en-US"/>
          </a:p>
        </p:txBody>
      </p:sp>
      <p:sp>
        <p:nvSpPr>
          <p:cNvPr id="5" name="Footer Placeholder 4">
            <a:extLst>
              <a:ext uri="{FF2B5EF4-FFF2-40B4-BE49-F238E27FC236}">
                <a16:creationId xmlns:a16="http://schemas.microsoft.com/office/drawing/2014/main" xmlns="" id="{BCBE7592-25DF-D15B-3ABD-794B56A9C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C956D2-D1DB-BAE7-4777-FEEA02A23712}"/>
              </a:ext>
            </a:extLst>
          </p:cNvPr>
          <p:cNvSpPr>
            <a:spLocks noGrp="1"/>
          </p:cNvSpPr>
          <p:nvPr>
            <p:ph type="sldNum" sz="quarter" idx="12"/>
          </p:nvPr>
        </p:nvSpPr>
        <p:spPr/>
        <p:txBody>
          <a:body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401782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CDD43C-2A56-8D64-2B47-795F42A80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D34CE1A-6D87-4EAE-3A1F-32F721D22E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7638FD8-36F5-4408-E14D-E781721AD485}"/>
              </a:ext>
            </a:extLst>
          </p:cNvPr>
          <p:cNvSpPr>
            <a:spLocks noGrp="1"/>
          </p:cNvSpPr>
          <p:nvPr>
            <p:ph type="dt" sz="half" idx="10"/>
          </p:nvPr>
        </p:nvSpPr>
        <p:spPr/>
        <p:txBody>
          <a:bodyPr/>
          <a:lstStyle/>
          <a:p>
            <a:fld id="{87F66461-1905-4992-9E97-F6F3AB999C48}" type="datetimeFigureOut">
              <a:rPr lang="en-US" smtClean="0"/>
              <a:pPr/>
              <a:t>30/11/2023</a:t>
            </a:fld>
            <a:endParaRPr lang="en-US"/>
          </a:p>
        </p:txBody>
      </p:sp>
      <p:sp>
        <p:nvSpPr>
          <p:cNvPr id="5" name="Footer Placeholder 4">
            <a:extLst>
              <a:ext uri="{FF2B5EF4-FFF2-40B4-BE49-F238E27FC236}">
                <a16:creationId xmlns:a16="http://schemas.microsoft.com/office/drawing/2014/main" xmlns="" id="{BB2E1708-BBAA-B62D-9A77-283A6869E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528A1F-51A3-851C-FA35-3CACAEDDBAE6}"/>
              </a:ext>
            </a:extLst>
          </p:cNvPr>
          <p:cNvSpPr>
            <a:spLocks noGrp="1"/>
          </p:cNvSpPr>
          <p:nvPr>
            <p:ph type="sldNum" sz="quarter" idx="12"/>
          </p:nvPr>
        </p:nvSpPr>
        <p:spPr/>
        <p:txBody>
          <a:body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109196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BB464-6DE3-952A-C869-C0E80B4017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5DBAC3-1192-E9CB-FC08-CE964634CC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3BBE575-1CF6-CB0C-C34C-08AD88F2CB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F08F193-6FEF-28FF-BE94-C6E8902A449B}"/>
              </a:ext>
            </a:extLst>
          </p:cNvPr>
          <p:cNvSpPr>
            <a:spLocks noGrp="1"/>
          </p:cNvSpPr>
          <p:nvPr>
            <p:ph type="dt" sz="half" idx="10"/>
          </p:nvPr>
        </p:nvSpPr>
        <p:spPr/>
        <p:txBody>
          <a:bodyPr/>
          <a:lstStyle/>
          <a:p>
            <a:fld id="{87F66461-1905-4992-9E97-F6F3AB999C48}" type="datetimeFigureOut">
              <a:rPr lang="en-US" smtClean="0"/>
              <a:pPr/>
              <a:t>30/11/2023</a:t>
            </a:fld>
            <a:endParaRPr lang="en-US"/>
          </a:p>
        </p:txBody>
      </p:sp>
      <p:sp>
        <p:nvSpPr>
          <p:cNvPr id="6" name="Footer Placeholder 5">
            <a:extLst>
              <a:ext uri="{FF2B5EF4-FFF2-40B4-BE49-F238E27FC236}">
                <a16:creationId xmlns:a16="http://schemas.microsoft.com/office/drawing/2014/main" xmlns="" id="{D38F6784-5D4D-BDB2-0F88-FCEC231A0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868EE1-A2E7-0973-0C0F-E44AA3BE457B}"/>
              </a:ext>
            </a:extLst>
          </p:cNvPr>
          <p:cNvSpPr>
            <a:spLocks noGrp="1"/>
          </p:cNvSpPr>
          <p:nvPr>
            <p:ph type="sldNum" sz="quarter" idx="12"/>
          </p:nvPr>
        </p:nvSpPr>
        <p:spPr/>
        <p:txBody>
          <a:body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48082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F41979-7662-2510-77F1-3E4CD6DB5D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660F5C-D59D-EFA7-9BBB-C6C76739E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FF2AC23-CA31-AA9C-62A9-81BF83008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627601B-8FCF-6E03-9DDD-A3340873AF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8AF5B04-9E86-4E63-4358-898FCCB540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C71A237-6BE7-F5CD-CC6A-3FD2542C2D71}"/>
              </a:ext>
            </a:extLst>
          </p:cNvPr>
          <p:cNvSpPr>
            <a:spLocks noGrp="1"/>
          </p:cNvSpPr>
          <p:nvPr>
            <p:ph type="dt" sz="half" idx="10"/>
          </p:nvPr>
        </p:nvSpPr>
        <p:spPr/>
        <p:txBody>
          <a:bodyPr/>
          <a:lstStyle/>
          <a:p>
            <a:fld id="{87F66461-1905-4992-9E97-F6F3AB999C48}" type="datetimeFigureOut">
              <a:rPr lang="en-US" smtClean="0"/>
              <a:pPr/>
              <a:t>30/11/2023</a:t>
            </a:fld>
            <a:endParaRPr lang="en-US"/>
          </a:p>
        </p:txBody>
      </p:sp>
      <p:sp>
        <p:nvSpPr>
          <p:cNvPr id="8" name="Footer Placeholder 7">
            <a:extLst>
              <a:ext uri="{FF2B5EF4-FFF2-40B4-BE49-F238E27FC236}">
                <a16:creationId xmlns:a16="http://schemas.microsoft.com/office/drawing/2014/main" xmlns="" id="{30E42670-DD10-A789-001F-76DE6E0CF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DC51EED-D5EB-FDD5-F7B3-55ED0C072586}"/>
              </a:ext>
            </a:extLst>
          </p:cNvPr>
          <p:cNvSpPr>
            <a:spLocks noGrp="1"/>
          </p:cNvSpPr>
          <p:nvPr>
            <p:ph type="sldNum" sz="quarter" idx="12"/>
          </p:nvPr>
        </p:nvSpPr>
        <p:spPr/>
        <p:txBody>
          <a:body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4355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5C3EF-7BBC-B073-DDC3-8A9C499C9E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53AF08C-67AA-3C02-DCE9-E3DA1433DD3E}"/>
              </a:ext>
            </a:extLst>
          </p:cNvPr>
          <p:cNvSpPr>
            <a:spLocks noGrp="1"/>
          </p:cNvSpPr>
          <p:nvPr>
            <p:ph type="dt" sz="half" idx="10"/>
          </p:nvPr>
        </p:nvSpPr>
        <p:spPr/>
        <p:txBody>
          <a:bodyPr/>
          <a:lstStyle/>
          <a:p>
            <a:fld id="{87F66461-1905-4992-9E97-F6F3AB999C48}" type="datetimeFigureOut">
              <a:rPr lang="en-US" smtClean="0"/>
              <a:pPr/>
              <a:t>30/11/2023</a:t>
            </a:fld>
            <a:endParaRPr lang="en-US"/>
          </a:p>
        </p:txBody>
      </p:sp>
      <p:sp>
        <p:nvSpPr>
          <p:cNvPr id="4" name="Footer Placeholder 3">
            <a:extLst>
              <a:ext uri="{FF2B5EF4-FFF2-40B4-BE49-F238E27FC236}">
                <a16:creationId xmlns:a16="http://schemas.microsoft.com/office/drawing/2014/main" xmlns="" id="{11EEA1C3-CE0C-2231-1523-99FE360380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5D8DE48-2D90-B5AC-08A6-088031EEB743}"/>
              </a:ext>
            </a:extLst>
          </p:cNvPr>
          <p:cNvSpPr>
            <a:spLocks noGrp="1"/>
          </p:cNvSpPr>
          <p:nvPr>
            <p:ph type="sldNum" sz="quarter" idx="12"/>
          </p:nvPr>
        </p:nvSpPr>
        <p:spPr/>
        <p:txBody>
          <a:body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287687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560B9EF-7F94-7850-03BC-C704D5EB1A8F}"/>
              </a:ext>
            </a:extLst>
          </p:cNvPr>
          <p:cNvSpPr>
            <a:spLocks noGrp="1"/>
          </p:cNvSpPr>
          <p:nvPr>
            <p:ph type="dt" sz="half" idx="10"/>
          </p:nvPr>
        </p:nvSpPr>
        <p:spPr/>
        <p:txBody>
          <a:bodyPr/>
          <a:lstStyle/>
          <a:p>
            <a:fld id="{87F66461-1905-4992-9E97-F6F3AB999C48}" type="datetimeFigureOut">
              <a:rPr lang="en-US" smtClean="0"/>
              <a:pPr/>
              <a:t>30/11/2023</a:t>
            </a:fld>
            <a:endParaRPr lang="en-US"/>
          </a:p>
        </p:txBody>
      </p:sp>
      <p:sp>
        <p:nvSpPr>
          <p:cNvPr id="3" name="Footer Placeholder 2">
            <a:extLst>
              <a:ext uri="{FF2B5EF4-FFF2-40B4-BE49-F238E27FC236}">
                <a16:creationId xmlns:a16="http://schemas.microsoft.com/office/drawing/2014/main" xmlns="" id="{B0E961B7-4CBB-0E1F-0A02-47102143D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BB970B0-E64D-BA5C-E740-6966603A5147}"/>
              </a:ext>
            </a:extLst>
          </p:cNvPr>
          <p:cNvSpPr>
            <a:spLocks noGrp="1"/>
          </p:cNvSpPr>
          <p:nvPr>
            <p:ph type="sldNum" sz="quarter" idx="12"/>
          </p:nvPr>
        </p:nvSpPr>
        <p:spPr/>
        <p:txBody>
          <a:body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63927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1DD2D0-FFC9-6E20-7193-163336C7E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C944947-E13A-8C6B-300A-E83C031B48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B3524BF-92B8-C18F-3B23-F9EE4CE12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9402DE-9DBD-DDD3-0866-4BAA5C2FB2FE}"/>
              </a:ext>
            </a:extLst>
          </p:cNvPr>
          <p:cNvSpPr>
            <a:spLocks noGrp="1"/>
          </p:cNvSpPr>
          <p:nvPr>
            <p:ph type="dt" sz="half" idx="10"/>
          </p:nvPr>
        </p:nvSpPr>
        <p:spPr/>
        <p:txBody>
          <a:bodyPr/>
          <a:lstStyle/>
          <a:p>
            <a:fld id="{87F66461-1905-4992-9E97-F6F3AB999C48}" type="datetimeFigureOut">
              <a:rPr lang="en-US" smtClean="0"/>
              <a:pPr/>
              <a:t>30/11/2023</a:t>
            </a:fld>
            <a:endParaRPr lang="en-US"/>
          </a:p>
        </p:txBody>
      </p:sp>
      <p:sp>
        <p:nvSpPr>
          <p:cNvPr id="6" name="Footer Placeholder 5">
            <a:extLst>
              <a:ext uri="{FF2B5EF4-FFF2-40B4-BE49-F238E27FC236}">
                <a16:creationId xmlns:a16="http://schemas.microsoft.com/office/drawing/2014/main" xmlns="" id="{251538EC-1A8D-787F-961A-F16BFE3EB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F971B65-743C-D115-71FB-AF1FE9EF7A7E}"/>
              </a:ext>
            </a:extLst>
          </p:cNvPr>
          <p:cNvSpPr>
            <a:spLocks noGrp="1"/>
          </p:cNvSpPr>
          <p:nvPr>
            <p:ph type="sldNum" sz="quarter" idx="12"/>
          </p:nvPr>
        </p:nvSpPr>
        <p:spPr/>
        <p:txBody>
          <a:body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189729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59C65-CCE0-3181-5A6E-D0E6514B6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0FB408C-5BF1-A299-A844-5CDED1C2F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27E1AC5-CE24-52D0-55CF-600883B90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483BEC-CE15-6C35-7D43-CE20E2CF9A23}"/>
              </a:ext>
            </a:extLst>
          </p:cNvPr>
          <p:cNvSpPr>
            <a:spLocks noGrp="1"/>
          </p:cNvSpPr>
          <p:nvPr>
            <p:ph type="dt" sz="half" idx="10"/>
          </p:nvPr>
        </p:nvSpPr>
        <p:spPr/>
        <p:txBody>
          <a:bodyPr/>
          <a:lstStyle/>
          <a:p>
            <a:fld id="{87F66461-1905-4992-9E97-F6F3AB999C48}" type="datetimeFigureOut">
              <a:rPr lang="en-US" smtClean="0"/>
              <a:pPr/>
              <a:t>30/11/2023</a:t>
            </a:fld>
            <a:endParaRPr lang="en-US"/>
          </a:p>
        </p:txBody>
      </p:sp>
      <p:sp>
        <p:nvSpPr>
          <p:cNvPr id="6" name="Footer Placeholder 5">
            <a:extLst>
              <a:ext uri="{FF2B5EF4-FFF2-40B4-BE49-F238E27FC236}">
                <a16:creationId xmlns:a16="http://schemas.microsoft.com/office/drawing/2014/main" xmlns="" id="{E8371D39-A044-1FC5-663E-FD3E9B01B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FB6D15A-7532-7FCE-44CE-120597400F4F}"/>
              </a:ext>
            </a:extLst>
          </p:cNvPr>
          <p:cNvSpPr>
            <a:spLocks noGrp="1"/>
          </p:cNvSpPr>
          <p:nvPr>
            <p:ph type="sldNum" sz="quarter" idx="12"/>
          </p:nvPr>
        </p:nvSpPr>
        <p:spPr/>
        <p:txBody>
          <a:body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144353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CF8682-8E01-E948-E0D0-490E95782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37E20E1-127F-CDAF-E12E-3F90BAA95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1435EE0-75A2-41A8-8BB2-877241102A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66461-1905-4992-9E97-F6F3AB999C48}" type="datetimeFigureOut">
              <a:rPr lang="en-US" smtClean="0"/>
              <a:pPr/>
              <a:t>30/11/2023</a:t>
            </a:fld>
            <a:endParaRPr lang="en-US"/>
          </a:p>
        </p:txBody>
      </p:sp>
      <p:sp>
        <p:nvSpPr>
          <p:cNvPr id="5" name="Footer Placeholder 4">
            <a:extLst>
              <a:ext uri="{FF2B5EF4-FFF2-40B4-BE49-F238E27FC236}">
                <a16:creationId xmlns:a16="http://schemas.microsoft.com/office/drawing/2014/main" xmlns="" id="{76E28293-1244-F0E7-C37F-3E1CEFB77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231596B-67B2-8CA8-B445-9FF2E199C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12A96-C317-4032-968B-A1C669E60058}" type="slidenum">
              <a:rPr lang="en-US" smtClean="0"/>
              <a:pPr/>
              <a:t>‹#›</a:t>
            </a:fld>
            <a:endParaRPr lang="en-US"/>
          </a:p>
        </p:txBody>
      </p:sp>
    </p:spTree>
    <p:extLst>
      <p:ext uri="{BB962C8B-B14F-4D97-AF65-F5344CB8AC3E}">
        <p14:creationId xmlns:p14="http://schemas.microsoft.com/office/powerpoint/2010/main" xmlns="" val="40005353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4CD16-0A91-F6F2-592C-BD57BAC6999B}"/>
              </a:ext>
            </a:extLst>
          </p:cNvPr>
          <p:cNvSpPr>
            <a:spLocks noGrp="1"/>
          </p:cNvSpPr>
          <p:nvPr>
            <p:ph type="ctrTitle"/>
          </p:nvPr>
        </p:nvSpPr>
        <p:spPr>
          <a:xfrm>
            <a:off x="1524000" y="1041400"/>
            <a:ext cx="9144000" cy="2387600"/>
          </a:xfrm>
        </p:spPr>
        <p:txBody>
          <a:bodyPr>
            <a:normAutofit/>
          </a:bodyPr>
          <a:lstStyle/>
          <a:p>
            <a:r>
              <a:rPr lang="en-US" sz="7200" dirty="0">
                <a:latin typeface="Algerian" panose="04020705040A02060702" pitchFamily="82" charset="0"/>
              </a:rPr>
              <a:t>Ocular Infections </a:t>
            </a:r>
          </a:p>
        </p:txBody>
      </p:sp>
      <p:sp>
        <p:nvSpPr>
          <p:cNvPr id="3" name="Subtitle 2">
            <a:extLst>
              <a:ext uri="{FF2B5EF4-FFF2-40B4-BE49-F238E27FC236}">
                <a16:creationId xmlns:a16="http://schemas.microsoft.com/office/drawing/2014/main" xmlns="" id="{B68978E5-913F-229D-C81B-92C6014F67E8}"/>
              </a:ext>
            </a:extLst>
          </p:cNvPr>
          <p:cNvSpPr>
            <a:spLocks noGrp="1"/>
          </p:cNvSpPr>
          <p:nvPr>
            <p:ph type="subTitle" idx="1"/>
          </p:nvPr>
        </p:nvSpPr>
        <p:spPr>
          <a:xfrm>
            <a:off x="2743200" y="4988719"/>
            <a:ext cx="9144000" cy="1655762"/>
          </a:xfrm>
        </p:spPr>
        <p:txBody>
          <a:bodyPr/>
          <a:lstStyle/>
          <a:p>
            <a:pPr algn="r"/>
            <a:r>
              <a:rPr lang="en-US" dirty="0">
                <a:latin typeface="Times New Roman" panose="02020603050405020304" pitchFamily="18" charset="0"/>
                <a:cs typeface="Times New Roman" panose="02020603050405020304" pitchFamily="18" charset="0"/>
              </a:rPr>
              <a:t>Dr. </a:t>
            </a:r>
            <a:r>
              <a:rPr lang="en-US" dirty="0" smtClean="0">
                <a:latin typeface="Times New Roman" panose="02020603050405020304" pitchFamily="18" charset="0"/>
                <a:cs typeface="Times New Roman" panose="02020603050405020304" pitchFamily="18" charset="0"/>
              </a:rPr>
              <a:t>Saurabh Norris</a:t>
            </a:r>
            <a:endParaRPr lang="en-US" dirty="0">
              <a:latin typeface="Times New Roman" panose="02020603050405020304" pitchFamily="18" charset="0"/>
              <a:cs typeface="Times New Roman" panose="02020603050405020304" pitchFamily="18" charset="0"/>
            </a:endParaRPr>
          </a:p>
          <a:p>
            <a:pPr algn="r"/>
            <a:r>
              <a:rPr lang="en-US" dirty="0" smtClean="0">
                <a:latin typeface="Times New Roman" panose="02020603050405020304" pitchFamily="18" charset="0"/>
                <a:cs typeface="Times New Roman" panose="02020603050405020304" pitchFamily="18" charset="0"/>
              </a:rPr>
              <a:t>Assistant Professor</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Dept. of Microbiology </a:t>
            </a:r>
          </a:p>
          <a:p>
            <a:endParaRPr lang="en-US" dirty="0"/>
          </a:p>
        </p:txBody>
      </p:sp>
    </p:spTree>
    <p:extLst>
      <p:ext uri="{BB962C8B-B14F-4D97-AF65-F5344CB8AC3E}">
        <p14:creationId xmlns:p14="http://schemas.microsoft.com/office/powerpoint/2010/main" xmlns="" val="3501320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82EA5EF-57D5-BB09-0C01-AC27D05C851C}"/>
              </a:ext>
            </a:extLst>
          </p:cNvPr>
          <p:cNvSpPr>
            <a:spLocks noGrp="1"/>
          </p:cNvSpPr>
          <p:nvPr>
            <p:ph type="title"/>
          </p:nvPr>
        </p:nvSpPr>
        <p:spPr>
          <a:xfrm>
            <a:off x="838200" y="251445"/>
            <a:ext cx="10515600" cy="1325563"/>
          </a:xfrm>
        </p:spPr>
        <p:txBody>
          <a:bodyPr/>
          <a:lstStyle/>
          <a:p>
            <a:pPr algn="ctr"/>
            <a:r>
              <a:rPr lang="en-US" dirty="0"/>
              <a:t>Cultures </a:t>
            </a:r>
          </a:p>
        </p:txBody>
      </p:sp>
      <p:pic>
        <p:nvPicPr>
          <p:cNvPr id="7" name="Picture 6">
            <a:extLst>
              <a:ext uri="{FF2B5EF4-FFF2-40B4-BE49-F238E27FC236}">
                <a16:creationId xmlns:a16="http://schemas.microsoft.com/office/drawing/2014/main" xmlns="" id="{41F17F9E-7214-F86D-F612-F31F143522C8}"/>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3364" t="62853" r="10093"/>
          <a:stretch/>
        </p:blipFill>
        <p:spPr>
          <a:xfrm>
            <a:off x="3790122" y="1577008"/>
            <a:ext cx="8219854" cy="2716697"/>
          </a:xfrm>
          <a:prstGeom prst="rect">
            <a:avLst/>
          </a:prstGeom>
        </p:spPr>
      </p:pic>
      <p:sp>
        <p:nvSpPr>
          <p:cNvPr id="8" name="TextBox 7">
            <a:extLst>
              <a:ext uri="{FF2B5EF4-FFF2-40B4-BE49-F238E27FC236}">
                <a16:creationId xmlns:a16="http://schemas.microsoft.com/office/drawing/2014/main" xmlns="" id="{65E623A6-7C80-C067-9AF2-BBD5DD630D4D}"/>
              </a:ext>
            </a:extLst>
          </p:cNvPr>
          <p:cNvSpPr txBox="1"/>
          <p:nvPr/>
        </p:nvSpPr>
        <p:spPr>
          <a:xfrm>
            <a:off x="6096000" y="4220546"/>
            <a:ext cx="3322788" cy="646331"/>
          </a:xfrm>
          <a:prstGeom prst="rect">
            <a:avLst/>
          </a:prstGeom>
          <a:noFill/>
        </p:spPr>
        <p:txBody>
          <a:bodyPr wrap="square" rtlCol="0">
            <a:spAutoFit/>
          </a:bodyPr>
          <a:lstStyle/>
          <a:p>
            <a:r>
              <a:rPr lang="en-US" b="1" i="1" dirty="0"/>
              <a:t>C. diphtheriae </a:t>
            </a:r>
            <a:r>
              <a:rPr lang="en-US" b="1" dirty="0"/>
              <a:t>colony on </a:t>
            </a:r>
            <a:r>
              <a:rPr lang="en-US" b="1" dirty="0" err="1"/>
              <a:t>tollurite</a:t>
            </a:r>
            <a:r>
              <a:rPr lang="en-US" b="1" dirty="0"/>
              <a:t> containing agar </a:t>
            </a:r>
          </a:p>
        </p:txBody>
      </p:sp>
      <p:pic>
        <p:nvPicPr>
          <p:cNvPr id="3" name="Picture 2">
            <a:extLst>
              <a:ext uri="{FF2B5EF4-FFF2-40B4-BE49-F238E27FC236}">
                <a16:creationId xmlns:a16="http://schemas.microsoft.com/office/drawing/2014/main" xmlns="" id="{9218B3C2-FC6B-F27D-F604-8E55DF58BB7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4727" y="1577008"/>
            <a:ext cx="3102861" cy="3789070"/>
          </a:xfrm>
          <a:prstGeom prst="rect">
            <a:avLst/>
          </a:prstGeom>
        </p:spPr>
      </p:pic>
      <p:sp>
        <p:nvSpPr>
          <p:cNvPr id="5" name="TextBox 4">
            <a:extLst>
              <a:ext uri="{FF2B5EF4-FFF2-40B4-BE49-F238E27FC236}">
                <a16:creationId xmlns:a16="http://schemas.microsoft.com/office/drawing/2014/main" xmlns="" id="{0EEC4932-3172-F40A-7313-EF171878E919}"/>
              </a:ext>
            </a:extLst>
          </p:cNvPr>
          <p:cNvSpPr txBox="1"/>
          <p:nvPr/>
        </p:nvSpPr>
        <p:spPr>
          <a:xfrm>
            <a:off x="524727" y="5619268"/>
            <a:ext cx="3379304" cy="646331"/>
          </a:xfrm>
          <a:prstGeom prst="rect">
            <a:avLst/>
          </a:prstGeom>
          <a:noFill/>
        </p:spPr>
        <p:txBody>
          <a:bodyPr wrap="square" rtlCol="0">
            <a:spAutoFit/>
          </a:bodyPr>
          <a:lstStyle/>
          <a:p>
            <a:r>
              <a:rPr lang="en-US" b="1" dirty="0"/>
              <a:t>Colony of </a:t>
            </a:r>
            <a:r>
              <a:rPr lang="en-US" b="1" i="1" dirty="0"/>
              <a:t>S. pneumoniae </a:t>
            </a:r>
            <a:r>
              <a:rPr lang="en-US" b="1" dirty="0"/>
              <a:t>on blood agar </a:t>
            </a:r>
            <a:endParaRPr lang="en-US" b="1" i="1" dirty="0"/>
          </a:p>
        </p:txBody>
      </p:sp>
    </p:spTree>
    <p:extLst>
      <p:ext uri="{BB962C8B-B14F-4D97-AF65-F5344CB8AC3E}">
        <p14:creationId xmlns:p14="http://schemas.microsoft.com/office/powerpoint/2010/main" xmlns="" val="248032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4B1AC-1909-26FA-6B08-A22C4153E2B1}"/>
              </a:ext>
            </a:extLst>
          </p:cNvPr>
          <p:cNvSpPr>
            <a:spLocks noGrp="1"/>
          </p:cNvSpPr>
          <p:nvPr>
            <p:ph type="title"/>
          </p:nvPr>
        </p:nvSpPr>
        <p:spPr>
          <a:xfrm>
            <a:off x="838200" y="155506"/>
            <a:ext cx="10515600" cy="1325563"/>
          </a:xfrm>
        </p:spPr>
        <p:txBody>
          <a:bodyPr/>
          <a:lstStyle/>
          <a:p>
            <a:r>
              <a:rPr lang="en-US" dirty="0"/>
              <a:t>Case report </a:t>
            </a:r>
          </a:p>
        </p:txBody>
      </p:sp>
      <p:sp>
        <p:nvSpPr>
          <p:cNvPr id="3" name="Content Placeholder 2">
            <a:extLst>
              <a:ext uri="{FF2B5EF4-FFF2-40B4-BE49-F238E27FC236}">
                <a16:creationId xmlns:a16="http://schemas.microsoft.com/office/drawing/2014/main" xmlns="" id="{10B79556-AE2E-594A-8DEE-86EF79D23BE9}"/>
              </a:ext>
            </a:extLst>
          </p:cNvPr>
          <p:cNvSpPr>
            <a:spLocks noGrp="1"/>
          </p:cNvSpPr>
          <p:nvPr>
            <p:ph idx="1"/>
          </p:nvPr>
        </p:nvSpPr>
        <p:spPr>
          <a:xfrm>
            <a:off x="520596" y="1345373"/>
            <a:ext cx="10515600" cy="5012496"/>
          </a:xfrm>
        </p:spPr>
        <p:txBody>
          <a:bodyPr>
            <a:normAutofit lnSpcReduction="10000"/>
          </a:bodyPr>
          <a:lstStyle/>
          <a:p>
            <a:r>
              <a:rPr lang="en-US" sz="2400" dirty="0"/>
              <a:t>A 36 year old woman presented to the ophthalmology team with right eye redness, pain, thick, yellowish discharge. Her condition was worsening despite antibiotic eye drops that were prescribed by doctors from 3 different clinics. Further H/O patient revealed that her husband had </a:t>
            </a:r>
            <a:r>
              <a:rPr lang="en-US" sz="2400" b="1" dirty="0">
                <a:solidFill>
                  <a:schemeClr val="accent2">
                    <a:lumMod val="75000"/>
                  </a:schemeClr>
                </a:solidFill>
              </a:rPr>
              <a:t>multiple sexual partners</a:t>
            </a:r>
            <a:r>
              <a:rPr lang="en-US" sz="2400" dirty="0"/>
              <a:t> previously. She also had </a:t>
            </a:r>
            <a:r>
              <a:rPr lang="en-US" sz="2400" b="1" dirty="0">
                <a:solidFill>
                  <a:schemeClr val="accent2">
                    <a:lumMod val="75000"/>
                  </a:schemeClr>
                </a:solidFill>
              </a:rPr>
              <a:t>yellowish, smelly vaginal discharge</a:t>
            </a:r>
            <a:r>
              <a:rPr lang="en-US" sz="2400" b="1" dirty="0"/>
              <a:t> </a:t>
            </a:r>
            <a:r>
              <a:rPr lang="en-US" sz="2400" dirty="0"/>
              <a:t>over the past 3 months A/W pain on urination and vaginal itchiness. </a:t>
            </a:r>
          </a:p>
          <a:p>
            <a:r>
              <a:rPr lang="en-US" sz="2400" dirty="0"/>
              <a:t>Right eye and vaginal swab were sent for gram stain and culture and sensitivity. </a:t>
            </a:r>
          </a:p>
          <a:p>
            <a:r>
              <a:rPr lang="en-US" sz="2400" dirty="0"/>
              <a:t>The gram stain revealed the presence of </a:t>
            </a:r>
            <a:r>
              <a:rPr lang="en-US" sz="2400" b="1" dirty="0">
                <a:solidFill>
                  <a:srgbClr val="FF0000"/>
                </a:solidFill>
              </a:rPr>
              <a:t>intracellular </a:t>
            </a:r>
          </a:p>
          <a:p>
            <a:pPr marL="0" indent="0">
              <a:buNone/>
            </a:pPr>
            <a:r>
              <a:rPr lang="en-US" sz="2400" b="1" dirty="0">
                <a:solidFill>
                  <a:srgbClr val="FF0000"/>
                </a:solidFill>
              </a:rPr>
              <a:t>    gram negative diplococci</a:t>
            </a:r>
            <a:r>
              <a:rPr lang="en-US" sz="2400" dirty="0"/>
              <a:t>. </a:t>
            </a:r>
          </a:p>
          <a:p>
            <a:r>
              <a:rPr lang="en-US" sz="2400" dirty="0"/>
              <a:t>The infection was diagnosed to be a cause of </a:t>
            </a:r>
          </a:p>
          <a:p>
            <a:pPr marL="0" indent="0">
              <a:buNone/>
            </a:pPr>
            <a:r>
              <a:rPr lang="en-US" sz="2400" i="1" dirty="0"/>
              <a:t>    Neisseria gonorrhoeae.  </a:t>
            </a:r>
          </a:p>
          <a:p>
            <a:r>
              <a:rPr lang="en-US" sz="3200" b="1" dirty="0"/>
              <a:t>Rx:</a:t>
            </a:r>
            <a:r>
              <a:rPr lang="en-US" sz="2400" dirty="0"/>
              <a:t>  IM Ceftriaxone 1 gm + Azithromycin 1 gm immediately.</a:t>
            </a:r>
          </a:p>
          <a:p>
            <a:pPr marL="0" indent="0">
              <a:buNone/>
            </a:pPr>
            <a:r>
              <a:rPr lang="en-US" sz="2400" dirty="0"/>
              <a:t>              Contact tracing was done. </a:t>
            </a:r>
          </a:p>
          <a:p>
            <a:pPr marL="0" indent="0">
              <a:buNone/>
            </a:pPr>
            <a:endParaRPr lang="en-US" dirty="0"/>
          </a:p>
        </p:txBody>
      </p:sp>
      <p:pic>
        <p:nvPicPr>
          <p:cNvPr id="6" name="Picture 5">
            <a:extLst>
              <a:ext uri="{FF2B5EF4-FFF2-40B4-BE49-F238E27FC236}">
                <a16:creationId xmlns:a16="http://schemas.microsoft.com/office/drawing/2014/main" xmlns="" id="{7DD868A2-6353-1120-088B-04ED8121A118}"/>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0774" t="669" r="12306" b="6139"/>
          <a:stretch/>
        </p:blipFill>
        <p:spPr>
          <a:xfrm>
            <a:off x="10045149" y="2962"/>
            <a:ext cx="2110632" cy="1680064"/>
          </a:xfrm>
          <a:prstGeom prst="rect">
            <a:avLst/>
          </a:prstGeom>
        </p:spPr>
      </p:pic>
      <p:pic>
        <p:nvPicPr>
          <p:cNvPr id="7" name="Picture 6">
            <a:extLst>
              <a:ext uri="{FF2B5EF4-FFF2-40B4-BE49-F238E27FC236}">
                <a16:creationId xmlns:a16="http://schemas.microsoft.com/office/drawing/2014/main" xmlns="" id="{A5C4870B-3D22-2718-AAD4-B1CC49335C2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95861" y="3956789"/>
            <a:ext cx="3727399" cy="2546645"/>
          </a:xfrm>
          <a:prstGeom prst="rect">
            <a:avLst/>
          </a:prstGeom>
        </p:spPr>
      </p:pic>
    </p:spTree>
    <p:extLst>
      <p:ext uri="{BB962C8B-B14F-4D97-AF65-F5344CB8AC3E}">
        <p14:creationId xmlns:p14="http://schemas.microsoft.com/office/powerpoint/2010/main" xmlns="" val="13371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E106E7-AE2A-C417-1FAA-FF59E4768AED}"/>
              </a:ext>
            </a:extLst>
          </p:cNvPr>
          <p:cNvSpPr>
            <a:spLocks noGrp="1"/>
          </p:cNvSpPr>
          <p:nvPr>
            <p:ph idx="1"/>
          </p:nvPr>
        </p:nvSpPr>
        <p:spPr>
          <a:xfrm>
            <a:off x="838200" y="848138"/>
            <a:ext cx="10515600" cy="5620372"/>
          </a:xfrm>
        </p:spPr>
        <p:txBody>
          <a:bodyPr/>
          <a:lstStyle/>
          <a:p>
            <a:r>
              <a:rPr lang="en-US" b="1" dirty="0"/>
              <a:t>Diagnosis of viral causes</a:t>
            </a:r>
          </a:p>
          <a:p>
            <a:pPr lvl="1"/>
            <a:r>
              <a:rPr lang="en-US" dirty="0"/>
              <a:t>Direct demonstration of virus by electron microscopy, fluorescent microscopy</a:t>
            </a:r>
          </a:p>
          <a:p>
            <a:pPr lvl="1"/>
            <a:r>
              <a:rPr lang="en-US" dirty="0" err="1"/>
              <a:t>Tzanck</a:t>
            </a:r>
            <a:r>
              <a:rPr lang="en-US" dirty="0"/>
              <a:t> smear for inclusion bodies </a:t>
            </a:r>
          </a:p>
          <a:p>
            <a:pPr lvl="1"/>
            <a:r>
              <a:rPr lang="en-US" dirty="0"/>
              <a:t>Antemortem diagnosis for rabies virus: </a:t>
            </a:r>
          </a:p>
          <a:p>
            <a:pPr lvl="2"/>
            <a:r>
              <a:rPr lang="en-US" dirty="0"/>
              <a:t>Direct taking up a corneal smear for intracytoplasmic Negri bodies </a:t>
            </a:r>
          </a:p>
          <a:p>
            <a:pPr lvl="1"/>
            <a:r>
              <a:rPr lang="en-US" dirty="0"/>
              <a:t>Isolation of virus by Animal inoculation, Embryonated egg inoculation and Tissue culture </a:t>
            </a:r>
          </a:p>
          <a:p>
            <a:pPr marL="914400" lvl="2" indent="0">
              <a:buNone/>
            </a:pPr>
            <a:endParaRPr lang="en-US" dirty="0"/>
          </a:p>
        </p:txBody>
      </p:sp>
    </p:spTree>
    <p:extLst>
      <p:ext uri="{BB962C8B-B14F-4D97-AF65-F5344CB8AC3E}">
        <p14:creationId xmlns:p14="http://schemas.microsoft.com/office/powerpoint/2010/main" xmlns="" val="56216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A59CE-35C8-32CA-28FB-3A4C1984D586}"/>
              </a:ext>
            </a:extLst>
          </p:cNvPr>
          <p:cNvSpPr>
            <a:spLocks noGrp="1"/>
          </p:cNvSpPr>
          <p:nvPr>
            <p:ph type="title"/>
          </p:nvPr>
        </p:nvSpPr>
        <p:spPr>
          <a:xfrm>
            <a:off x="838200" y="18255"/>
            <a:ext cx="10515600" cy="1325563"/>
          </a:xfrm>
        </p:spPr>
        <p:txBody>
          <a:bodyPr/>
          <a:lstStyle/>
          <a:p>
            <a:pPr algn="ctr"/>
            <a:r>
              <a:rPr lang="en-US" dirty="0"/>
              <a:t>Keratitis </a:t>
            </a:r>
          </a:p>
        </p:txBody>
      </p:sp>
      <p:sp>
        <p:nvSpPr>
          <p:cNvPr id="3" name="Content Placeholder 2">
            <a:extLst>
              <a:ext uri="{FF2B5EF4-FFF2-40B4-BE49-F238E27FC236}">
                <a16:creationId xmlns:a16="http://schemas.microsoft.com/office/drawing/2014/main" xmlns="" id="{BB90EC1A-84F9-B802-3DA6-F6507E778A1E}"/>
              </a:ext>
            </a:extLst>
          </p:cNvPr>
          <p:cNvSpPr>
            <a:spLocks noGrp="1"/>
          </p:cNvSpPr>
          <p:nvPr>
            <p:ph idx="1"/>
          </p:nvPr>
        </p:nvSpPr>
        <p:spPr>
          <a:xfrm>
            <a:off x="838200" y="1136512"/>
            <a:ext cx="10515600" cy="4351338"/>
          </a:xfrm>
        </p:spPr>
        <p:txBody>
          <a:bodyPr/>
          <a:lstStyle/>
          <a:p>
            <a:r>
              <a:rPr lang="en-US" dirty="0"/>
              <a:t>Inflammation of the cornea </a:t>
            </a:r>
          </a:p>
        </p:txBody>
      </p:sp>
      <p:graphicFrame>
        <p:nvGraphicFramePr>
          <p:cNvPr id="4" name="Table 4">
            <a:extLst>
              <a:ext uri="{FF2B5EF4-FFF2-40B4-BE49-F238E27FC236}">
                <a16:creationId xmlns:a16="http://schemas.microsoft.com/office/drawing/2014/main" xmlns="" id="{40624160-5C79-E4C7-2A35-4BC705F6448A}"/>
              </a:ext>
            </a:extLst>
          </p:cNvPr>
          <p:cNvGraphicFramePr>
            <a:graphicFrameLocks noGrp="1"/>
          </p:cNvGraphicFramePr>
          <p:nvPr>
            <p:extLst>
              <p:ext uri="{D42A27DB-BD31-4B8C-83A1-F6EECF244321}">
                <p14:modId xmlns:p14="http://schemas.microsoft.com/office/powerpoint/2010/main" xmlns="" val="1286149509"/>
              </p:ext>
            </p:extLst>
          </p:nvPr>
        </p:nvGraphicFramePr>
        <p:xfrm>
          <a:off x="2177774" y="1680638"/>
          <a:ext cx="8128000" cy="5049013"/>
        </p:xfrm>
        <a:graphic>
          <a:graphicData uri="http://schemas.openxmlformats.org/drawingml/2006/table">
            <a:tbl>
              <a:tblPr firstRow="1" bandRow="1">
                <a:tableStyleId>{5C22544A-7EE6-4342-B048-85BDC9FD1C3A}</a:tableStyleId>
              </a:tblPr>
              <a:tblGrid>
                <a:gridCol w="2752035">
                  <a:extLst>
                    <a:ext uri="{9D8B030D-6E8A-4147-A177-3AD203B41FA5}">
                      <a16:colId xmlns:a16="http://schemas.microsoft.com/office/drawing/2014/main" xmlns="" val="821428151"/>
                    </a:ext>
                  </a:extLst>
                </a:gridCol>
                <a:gridCol w="5375965">
                  <a:extLst>
                    <a:ext uri="{9D8B030D-6E8A-4147-A177-3AD203B41FA5}">
                      <a16:colId xmlns:a16="http://schemas.microsoft.com/office/drawing/2014/main" xmlns="" val="1148843205"/>
                    </a:ext>
                  </a:extLst>
                </a:gridCol>
              </a:tblGrid>
              <a:tr h="1117093">
                <a:tc>
                  <a:txBody>
                    <a:bodyPr/>
                    <a:lstStyle/>
                    <a:p>
                      <a:r>
                        <a:rPr lang="en-US" sz="2000" dirty="0">
                          <a:latin typeface="Times New Roman" panose="02020603050405020304" pitchFamily="18" charset="0"/>
                          <a:cs typeface="Times New Roman" panose="02020603050405020304" pitchFamily="18" charset="0"/>
                        </a:rPr>
                        <a:t>Bacteria </a:t>
                      </a: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b="0" i="1" u="none" strike="noStrike" kern="1200" baseline="0" dirty="0">
                          <a:solidFill>
                            <a:schemeClr val="lt1"/>
                          </a:solidFill>
                          <a:latin typeface="Times New Roman" panose="02020603050405020304" pitchFamily="18" charset="0"/>
                          <a:ea typeface="+mn-ea"/>
                          <a:cs typeface="Times New Roman" panose="02020603050405020304" pitchFamily="18" charset="0"/>
                        </a:rPr>
                        <a:t>S. aureus, S. pneumoniae,</a:t>
                      </a:r>
                    </a:p>
                    <a:p>
                      <a:r>
                        <a:rPr lang="en-US" sz="2000" b="0" i="1" u="none" strike="noStrike" kern="1200" baseline="0" dirty="0">
                          <a:solidFill>
                            <a:schemeClr val="lt1"/>
                          </a:solidFill>
                          <a:latin typeface="Times New Roman" panose="02020603050405020304" pitchFamily="18" charset="0"/>
                          <a:ea typeface="+mn-ea"/>
                          <a:cs typeface="Times New Roman" panose="02020603050405020304" pitchFamily="18" charset="0"/>
                        </a:rPr>
                        <a:t>Pseudomonas aeruginosa</a:t>
                      </a:r>
                    </a:p>
                    <a:p>
                      <a:r>
                        <a:rPr lang="en-US" sz="2000" b="0" i="1" u="none" strike="noStrike" kern="1200" baseline="0" dirty="0">
                          <a:solidFill>
                            <a:schemeClr val="lt1"/>
                          </a:solidFill>
                          <a:latin typeface="Times New Roman" panose="02020603050405020304" pitchFamily="18" charset="0"/>
                          <a:ea typeface="+mn-ea"/>
                          <a:cs typeface="Times New Roman" panose="02020603050405020304" pitchFamily="18" charset="0"/>
                        </a:rPr>
                        <a:t>Moraxella </a:t>
                      </a:r>
                      <a:r>
                        <a:rPr lang="en-US" sz="2000" b="0" i="1" u="none" strike="noStrike" kern="1200" baseline="0" dirty="0" err="1">
                          <a:solidFill>
                            <a:schemeClr val="lt1"/>
                          </a:solidFill>
                          <a:latin typeface="Times New Roman" panose="02020603050405020304" pitchFamily="18" charset="0"/>
                          <a:ea typeface="+mn-ea"/>
                          <a:cs typeface="Times New Roman" panose="02020603050405020304" pitchFamily="18" charset="0"/>
                        </a:rPr>
                        <a:t>lacunata</a:t>
                      </a:r>
                      <a:r>
                        <a:rPr lang="en-US" sz="2000" b="0" i="1" u="none" strike="noStrike" kern="1200" baseline="0" dirty="0">
                          <a:solidFill>
                            <a:schemeClr val="lt1"/>
                          </a:solidFill>
                          <a:latin typeface="Times New Roman" panose="02020603050405020304" pitchFamily="18" charset="0"/>
                          <a:ea typeface="+mn-ea"/>
                          <a:cs typeface="Times New Roman" panose="02020603050405020304" pitchFamily="18" charset="0"/>
                        </a:rPr>
                        <a:t>,</a:t>
                      </a:r>
                    </a:p>
                    <a:p>
                      <a:r>
                        <a:rPr lang="en-US" sz="2000" b="0" i="1" u="none" strike="noStrike" kern="1200" baseline="0" dirty="0">
                          <a:solidFill>
                            <a:schemeClr val="lt1"/>
                          </a:solidFill>
                          <a:latin typeface="Times New Roman" panose="02020603050405020304" pitchFamily="18" charset="0"/>
                          <a:ea typeface="+mn-ea"/>
                          <a:cs typeface="Times New Roman" panose="02020603050405020304" pitchFamily="18" charset="0"/>
                        </a:rPr>
                        <a:t>Bacillus </a:t>
                      </a:r>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spp.</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934551899"/>
                  </a:ext>
                </a:extLst>
              </a:tr>
              <a:tr h="987024">
                <a:tc>
                  <a:txBody>
                    <a:bodyPr/>
                    <a:lstStyle/>
                    <a:p>
                      <a:r>
                        <a:rPr lang="en-US" sz="2000" dirty="0">
                          <a:latin typeface="Times New Roman" panose="02020603050405020304" pitchFamily="18" charset="0"/>
                          <a:cs typeface="Times New Roman" panose="02020603050405020304" pitchFamily="18" charset="0"/>
                        </a:rPr>
                        <a:t>Viral </a:t>
                      </a:r>
                    </a:p>
                  </a:txBody>
                  <a:tcPr/>
                </a:tc>
                <a:tc>
                  <a:txBody>
                    <a:bodyPr/>
                    <a:lstStyle/>
                    <a:p>
                      <a:r>
                        <a:rPr lang="en-US"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HSV, </a:t>
                      </a:r>
                    </a:p>
                    <a:p>
                      <a:r>
                        <a:rPr lang="en-US"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adenoviruses,</a:t>
                      </a:r>
                    </a:p>
                    <a:p>
                      <a:r>
                        <a:rPr lang="en-US"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varicella zoster</a:t>
                      </a:r>
                      <a:endParaRPr lang="en-US" sz="20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47050768"/>
                  </a:ext>
                </a:extLst>
              </a:tr>
              <a:tr h="1117093">
                <a:tc>
                  <a:txBody>
                    <a:bodyPr/>
                    <a:lstStyle/>
                    <a:p>
                      <a:r>
                        <a:rPr lang="en-US" sz="2000" dirty="0">
                          <a:latin typeface="Times New Roman" panose="02020603050405020304" pitchFamily="18" charset="0"/>
                          <a:cs typeface="Times New Roman" panose="02020603050405020304" pitchFamily="18" charset="0"/>
                        </a:rPr>
                        <a:t>Fungal </a:t>
                      </a:r>
                    </a:p>
                  </a:txBody>
                  <a:tcPr/>
                </a:tc>
                <a:tc>
                  <a:txBody>
                    <a:bodyPr/>
                    <a:lstStyle/>
                    <a:p>
                      <a:r>
                        <a:rPr lang="en-US"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Fusarium </a:t>
                      </a:r>
                      <a:r>
                        <a:rPr lang="en-US" sz="2000" b="0" i="1" u="none" strike="noStrike" kern="1200" baseline="0" dirty="0" err="1">
                          <a:solidFill>
                            <a:schemeClr val="dk1"/>
                          </a:solidFill>
                          <a:latin typeface="Times New Roman" panose="02020603050405020304" pitchFamily="18" charset="0"/>
                          <a:ea typeface="+mn-ea"/>
                          <a:cs typeface="Times New Roman" panose="02020603050405020304" pitchFamily="18" charset="0"/>
                        </a:rPr>
                        <a:t>solani</a:t>
                      </a:r>
                      <a:r>
                        <a:rPr lang="en-US"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a:t>
                      </a:r>
                    </a:p>
                    <a:p>
                      <a:r>
                        <a:rPr lang="en-US"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Aspergillus spp.,</a:t>
                      </a:r>
                    </a:p>
                    <a:p>
                      <a:r>
                        <a:rPr lang="en-US"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Candida spp.,</a:t>
                      </a:r>
                    </a:p>
                    <a:p>
                      <a:r>
                        <a:rPr lang="en-US"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Acremonium,</a:t>
                      </a:r>
                    </a:p>
                    <a:p>
                      <a:r>
                        <a:rPr lang="en-US" sz="2000" b="0" i="1" u="none" strike="noStrike" kern="1200" baseline="0" dirty="0" err="1">
                          <a:solidFill>
                            <a:schemeClr val="dk1"/>
                          </a:solidFill>
                          <a:latin typeface="Times New Roman" panose="02020603050405020304" pitchFamily="18" charset="0"/>
                          <a:ea typeface="+mn-ea"/>
                          <a:cs typeface="Times New Roman" panose="02020603050405020304" pitchFamily="18" charset="0"/>
                        </a:rPr>
                        <a:t>Curvularia</a:t>
                      </a:r>
                      <a:endParaRPr lang="en-US" sz="20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19629371"/>
                  </a:ext>
                </a:extLst>
              </a:tr>
              <a:tr h="1117093">
                <a:tc>
                  <a:txBody>
                    <a:bodyPr/>
                    <a:lstStyle/>
                    <a:p>
                      <a:r>
                        <a:rPr lang="en-US" sz="2000" dirty="0">
                          <a:latin typeface="Times New Roman" panose="02020603050405020304" pitchFamily="18" charset="0"/>
                          <a:cs typeface="Times New Roman" panose="02020603050405020304" pitchFamily="18" charset="0"/>
                        </a:rPr>
                        <a:t>Parasitic </a:t>
                      </a:r>
                    </a:p>
                  </a:txBody>
                  <a:tcPr/>
                </a:tc>
                <a:tc>
                  <a:txBody>
                    <a:bodyPr/>
                    <a:lstStyle/>
                    <a:p>
                      <a:r>
                        <a:rPr lang="en-US"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Acanthamoeba spp.</a:t>
                      </a:r>
                      <a:endParaRPr lang="en-US" sz="20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5713674"/>
                  </a:ext>
                </a:extLst>
              </a:tr>
            </a:tbl>
          </a:graphicData>
        </a:graphic>
      </p:graphicFrame>
    </p:spTree>
    <p:extLst>
      <p:ext uri="{BB962C8B-B14F-4D97-AF65-F5344CB8AC3E}">
        <p14:creationId xmlns:p14="http://schemas.microsoft.com/office/powerpoint/2010/main" xmlns="" val="215337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392B2-47D5-4AF5-151E-52E5EC41B02B}"/>
              </a:ext>
            </a:extLst>
          </p:cNvPr>
          <p:cNvSpPr>
            <a:spLocks noGrp="1"/>
          </p:cNvSpPr>
          <p:nvPr>
            <p:ph type="title"/>
          </p:nvPr>
        </p:nvSpPr>
        <p:spPr/>
        <p:txBody>
          <a:bodyPr/>
          <a:lstStyle/>
          <a:p>
            <a:r>
              <a:rPr lang="en-US" dirty="0"/>
              <a:t>Fungal keratitis </a:t>
            </a:r>
          </a:p>
        </p:txBody>
      </p:sp>
      <p:sp>
        <p:nvSpPr>
          <p:cNvPr id="3" name="Content Placeholder 2">
            <a:extLst>
              <a:ext uri="{FF2B5EF4-FFF2-40B4-BE49-F238E27FC236}">
                <a16:creationId xmlns:a16="http://schemas.microsoft.com/office/drawing/2014/main" xmlns="" id="{2D7B79D3-BE44-957F-6FAE-92170C7A9942}"/>
              </a:ext>
            </a:extLst>
          </p:cNvPr>
          <p:cNvSpPr>
            <a:spLocks noGrp="1"/>
          </p:cNvSpPr>
          <p:nvPr>
            <p:ph idx="1"/>
          </p:nvPr>
        </p:nvSpPr>
        <p:spPr/>
        <p:txBody>
          <a:bodyPr/>
          <a:lstStyle/>
          <a:p>
            <a:r>
              <a:rPr lang="en-US" i="1" dirty="0"/>
              <a:t>Aspergillus</a:t>
            </a:r>
            <a:r>
              <a:rPr lang="en-US" dirty="0"/>
              <a:t> and </a:t>
            </a:r>
            <a:r>
              <a:rPr lang="en-US" i="1" dirty="0"/>
              <a:t>Fusarium</a:t>
            </a:r>
            <a:r>
              <a:rPr lang="en-US" dirty="0"/>
              <a:t> are responsible for 70% cases. </a:t>
            </a:r>
          </a:p>
          <a:p>
            <a:r>
              <a:rPr lang="en-US" dirty="0"/>
              <a:t>Affect </a:t>
            </a:r>
            <a:r>
              <a:rPr lang="en-US" dirty="0">
                <a:solidFill>
                  <a:srgbClr val="FF0000"/>
                </a:solidFill>
              </a:rPr>
              <a:t>young</a:t>
            </a:r>
            <a:r>
              <a:rPr lang="en-US" dirty="0"/>
              <a:t>, </a:t>
            </a:r>
            <a:r>
              <a:rPr lang="en-US" dirty="0">
                <a:solidFill>
                  <a:srgbClr val="FF0000"/>
                </a:solidFill>
              </a:rPr>
              <a:t>immunocompetent</a:t>
            </a:r>
            <a:r>
              <a:rPr lang="en-US" dirty="0"/>
              <a:t> </a:t>
            </a:r>
            <a:r>
              <a:rPr lang="en-US" dirty="0">
                <a:solidFill>
                  <a:srgbClr val="FF0000"/>
                </a:solidFill>
              </a:rPr>
              <a:t>healthy</a:t>
            </a:r>
            <a:r>
              <a:rPr lang="en-US" dirty="0"/>
              <a:t> adults, more often from rural areas.</a:t>
            </a:r>
          </a:p>
          <a:p>
            <a:r>
              <a:rPr lang="en-US" dirty="0"/>
              <a:t>Presents with the typical history of </a:t>
            </a:r>
            <a:r>
              <a:rPr lang="en-US" dirty="0">
                <a:solidFill>
                  <a:srgbClr val="FF0000"/>
                </a:solidFill>
              </a:rPr>
              <a:t>trauma with organic matter</a:t>
            </a:r>
            <a:r>
              <a:rPr lang="en-US" dirty="0"/>
              <a:t>. </a:t>
            </a:r>
          </a:p>
          <a:p>
            <a:r>
              <a:rPr lang="en-US" dirty="0"/>
              <a:t>Typical characteristics </a:t>
            </a:r>
          </a:p>
          <a:p>
            <a:pPr lvl="1"/>
            <a:r>
              <a:rPr lang="en-US" dirty="0"/>
              <a:t>Moderate or cheesy hypopyon </a:t>
            </a:r>
          </a:p>
          <a:p>
            <a:pPr lvl="1"/>
            <a:r>
              <a:rPr lang="en-US" dirty="0"/>
              <a:t>Satellite lesion and immune ring </a:t>
            </a:r>
          </a:p>
        </p:txBody>
      </p:sp>
      <p:pic>
        <p:nvPicPr>
          <p:cNvPr id="5" name="Picture 4">
            <a:extLst>
              <a:ext uri="{FF2B5EF4-FFF2-40B4-BE49-F238E27FC236}">
                <a16:creationId xmlns:a16="http://schemas.microsoft.com/office/drawing/2014/main" xmlns="" id="{FDCCFADA-990D-8D4E-81BC-697D7E775D0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44209" y="3860938"/>
            <a:ext cx="5844209" cy="2450962"/>
          </a:xfrm>
          <a:prstGeom prst="rect">
            <a:avLst/>
          </a:prstGeom>
        </p:spPr>
      </p:pic>
    </p:spTree>
    <p:extLst>
      <p:ext uri="{BB962C8B-B14F-4D97-AF65-F5344CB8AC3E}">
        <p14:creationId xmlns:p14="http://schemas.microsoft.com/office/powerpoint/2010/main" xmlns="" val="173780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67E37F-9C49-F86E-F970-9D7151C8F647}"/>
              </a:ext>
            </a:extLst>
          </p:cNvPr>
          <p:cNvSpPr>
            <a:spLocks noGrp="1"/>
          </p:cNvSpPr>
          <p:nvPr>
            <p:ph idx="1"/>
          </p:nvPr>
        </p:nvSpPr>
        <p:spPr>
          <a:xfrm>
            <a:off x="838200" y="2110547"/>
            <a:ext cx="10515600" cy="4747453"/>
          </a:xfrm>
        </p:spPr>
        <p:txBody>
          <a:bodyPr>
            <a:normAutofit/>
          </a:bodyPr>
          <a:lstStyle/>
          <a:p>
            <a:r>
              <a:rPr lang="en-US" sz="2000" b="0" i="0" dirty="0">
                <a:solidFill>
                  <a:srgbClr val="212529"/>
                </a:solidFill>
                <a:effectLst/>
                <a:latin typeface="Roboto" panose="02000000000000000000" pitchFamily="2" charset="0"/>
              </a:rPr>
              <a:t>39-year-old male is referred to the ophthalmology clinic with cloudy vision, photophobia, and a red, painful right eye. The patient is a contact lens wearer who had used disposable soft contact lenses for the past 3 months. Three weeks prior to presentation, the patient began to develop cloudy vision, photophobia and increasingly exquisite pain in the right eye (OD). Pain increased to 8 out of 10 on a pain scale, despite topical antibiotic therapy at an outside facility. When the patient presented to the clinic, he was on </a:t>
            </a:r>
            <a:r>
              <a:rPr lang="en-US" sz="2000" b="0" i="0" dirty="0" err="1">
                <a:solidFill>
                  <a:srgbClr val="212529"/>
                </a:solidFill>
                <a:effectLst/>
                <a:latin typeface="Roboto" panose="02000000000000000000" pitchFamily="2" charset="0"/>
              </a:rPr>
              <a:t>Gatifloxacin</a:t>
            </a:r>
            <a:r>
              <a:rPr lang="en-US" sz="2000" b="0" i="0" dirty="0">
                <a:solidFill>
                  <a:srgbClr val="212529"/>
                </a:solidFill>
                <a:effectLst/>
                <a:latin typeface="Roboto" panose="02000000000000000000" pitchFamily="2" charset="0"/>
              </a:rPr>
              <a:t> and Tobramycin drops every hour and cyclopentolate 1% twice a day (BID), OD. Despite this therapy, the ulcer in the right eye persisted and was worsening.</a:t>
            </a:r>
          </a:p>
          <a:p>
            <a:r>
              <a:rPr lang="en-US" sz="2000" dirty="0">
                <a:solidFill>
                  <a:srgbClr val="212529"/>
                </a:solidFill>
                <a:latin typeface="Roboto" panose="02000000000000000000" pitchFamily="2" charset="0"/>
              </a:rPr>
              <a:t>Slit lamp examination showed </a:t>
            </a:r>
            <a:r>
              <a:rPr lang="en-US" sz="2000" b="0" i="0" dirty="0">
                <a:solidFill>
                  <a:srgbClr val="212529"/>
                </a:solidFill>
                <a:effectLst/>
                <a:latin typeface="Roboto" panose="02000000000000000000" pitchFamily="2" charset="0"/>
              </a:rPr>
              <a:t>dense infiltrate or classic </a:t>
            </a:r>
            <a:r>
              <a:rPr lang="en-US" sz="2000" b="0" i="0" dirty="0">
                <a:effectLst/>
                <a:latin typeface="Roboto" panose="02000000000000000000" pitchFamily="2" charset="0"/>
              </a:rPr>
              <a:t>"</a:t>
            </a:r>
            <a:r>
              <a:rPr lang="en-US" sz="2000" b="1" i="0" dirty="0">
                <a:solidFill>
                  <a:srgbClr val="FF0000"/>
                </a:solidFill>
                <a:effectLst/>
                <a:latin typeface="Roboto" panose="02000000000000000000" pitchFamily="2" charset="0"/>
              </a:rPr>
              <a:t>ring infiltrate</a:t>
            </a:r>
            <a:r>
              <a:rPr lang="en-US" sz="2000" b="0" i="0" dirty="0">
                <a:solidFill>
                  <a:srgbClr val="212529"/>
                </a:solidFill>
                <a:effectLst/>
                <a:latin typeface="Roboto" panose="02000000000000000000" pitchFamily="2" charset="0"/>
              </a:rPr>
              <a:t>“. </a:t>
            </a:r>
          </a:p>
          <a:p>
            <a:r>
              <a:rPr lang="en-US" sz="2000" i="0" dirty="0">
                <a:solidFill>
                  <a:srgbClr val="212529"/>
                </a:solidFill>
                <a:effectLst/>
                <a:latin typeface="Roboto" panose="02000000000000000000" pitchFamily="2" charset="0"/>
              </a:rPr>
              <a:t>Confocal Microscopy</a:t>
            </a:r>
            <a:r>
              <a:rPr lang="en-US" sz="2000" b="0" i="0" dirty="0">
                <a:solidFill>
                  <a:srgbClr val="212529"/>
                </a:solidFill>
                <a:effectLst/>
                <a:latin typeface="Roboto" panose="02000000000000000000" pitchFamily="2" charset="0"/>
              </a:rPr>
              <a:t> revealed bright trophozoites with pseudopodia in the basal epithelium and double-walled cyst forms.</a:t>
            </a:r>
          </a:p>
          <a:p>
            <a:r>
              <a:rPr lang="en-US" sz="2000" i="0" dirty="0">
                <a:solidFill>
                  <a:srgbClr val="212529"/>
                </a:solidFill>
                <a:effectLst/>
                <a:latin typeface="Roboto" panose="02000000000000000000" pitchFamily="2" charset="0"/>
              </a:rPr>
              <a:t>The corneal scrapings were sent to the lab for histopathology, which showed </a:t>
            </a:r>
            <a:r>
              <a:rPr lang="en-US" sz="2000" b="1" i="0" dirty="0">
                <a:solidFill>
                  <a:srgbClr val="FF0000"/>
                </a:solidFill>
                <a:effectLst/>
                <a:latin typeface="Roboto" panose="02000000000000000000" pitchFamily="2" charset="0"/>
              </a:rPr>
              <a:t>double-walled cysts </a:t>
            </a:r>
            <a:r>
              <a:rPr lang="en-US" sz="2000" b="0" i="0" dirty="0">
                <a:solidFill>
                  <a:srgbClr val="212529"/>
                </a:solidFill>
                <a:effectLst/>
                <a:latin typeface="Roboto" panose="02000000000000000000" pitchFamily="2" charset="0"/>
              </a:rPr>
              <a:t>on an H&amp;E.</a:t>
            </a:r>
            <a:endParaRPr lang="en-US" sz="3200" b="0" i="0" dirty="0">
              <a:solidFill>
                <a:srgbClr val="212529"/>
              </a:solidFill>
              <a:effectLst/>
              <a:latin typeface="Roboto" panose="02000000000000000000" pitchFamily="2" charset="0"/>
            </a:endParaRPr>
          </a:p>
          <a:p>
            <a:endParaRPr lang="en-US" sz="4400" dirty="0"/>
          </a:p>
        </p:txBody>
      </p:sp>
      <p:pic>
        <p:nvPicPr>
          <p:cNvPr id="6" name="Picture 5">
            <a:extLst>
              <a:ext uri="{FF2B5EF4-FFF2-40B4-BE49-F238E27FC236}">
                <a16:creationId xmlns:a16="http://schemas.microsoft.com/office/drawing/2014/main" xmlns="" id="{7E57F3F2-A534-532D-97FF-90D18B77D24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35547" y="325367"/>
            <a:ext cx="2483647" cy="1631855"/>
          </a:xfrm>
          <a:prstGeom prst="rect">
            <a:avLst/>
          </a:prstGeom>
        </p:spPr>
      </p:pic>
      <p:sp>
        <p:nvSpPr>
          <p:cNvPr id="7" name="Title 1">
            <a:extLst>
              <a:ext uri="{FF2B5EF4-FFF2-40B4-BE49-F238E27FC236}">
                <a16:creationId xmlns:a16="http://schemas.microsoft.com/office/drawing/2014/main" xmlns="" id="{A0BE05C5-5FA2-9BE1-C5C1-5EF455982B40}"/>
              </a:ext>
            </a:extLst>
          </p:cNvPr>
          <p:cNvSpPr txBox="1">
            <a:spLocks/>
          </p:cNvSpPr>
          <p:nvPr/>
        </p:nvSpPr>
        <p:spPr>
          <a:xfrm>
            <a:off x="1076739" y="4785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Case presentation of </a:t>
            </a:r>
          </a:p>
          <a:p>
            <a:r>
              <a:rPr lang="en-US" i="1" dirty="0"/>
              <a:t>Acanthamoeba keratitis  </a:t>
            </a:r>
          </a:p>
        </p:txBody>
      </p:sp>
    </p:spTree>
    <p:extLst>
      <p:ext uri="{BB962C8B-B14F-4D97-AF65-F5344CB8AC3E}">
        <p14:creationId xmlns:p14="http://schemas.microsoft.com/office/powerpoint/2010/main" xmlns="" val="117337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A7319E6-2497-854F-03BB-2953A1E9207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806511" y="354030"/>
            <a:ext cx="3349487" cy="3074970"/>
          </a:xfrm>
        </p:spPr>
      </p:pic>
      <p:pic>
        <p:nvPicPr>
          <p:cNvPr id="7" name="Picture 6">
            <a:extLst>
              <a:ext uri="{FF2B5EF4-FFF2-40B4-BE49-F238E27FC236}">
                <a16:creationId xmlns:a16="http://schemas.microsoft.com/office/drawing/2014/main" xmlns="" id="{6D58AB1F-0F15-3F7C-C861-4DD68379778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79521" y="354030"/>
            <a:ext cx="3224999" cy="3074970"/>
          </a:xfrm>
          <a:prstGeom prst="rect">
            <a:avLst/>
          </a:prstGeom>
        </p:spPr>
      </p:pic>
      <p:sp>
        <p:nvSpPr>
          <p:cNvPr id="10" name="TextBox 9">
            <a:extLst>
              <a:ext uri="{FF2B5EF4-FFF2-40B4-BE49-F238E27FC236}">
                <a16:creationId xmlns:a16="http://schemas.microsoft.com/office/drawing/2014/main" xmlns="" id="{EB87B008-57B0-4BD1-F5B7-1BA196DEDED4}"/>
              </a:ext>
            </a:extLst>
          </p:cNvPr>
          <p:cNvSpPr txBox="1"/>
          <p:nvPr/>
        </p:nvSpPr>
        <p:spPr>
          <a:xfrm>
            <a:off x="622852" y="4151710"/>
            <a:ext cx="11017389" cy="1846659"/>
          </a:xfrm>
          <a:prstGeom prst="rect">
            <a:avLst/>
          </a:prstGeom>
          <a:noFill/>
        </p:spPr>
        <p:txBody>
          <a:bodyPr wrap="square" rtlCol="0">
            <a:spAutoFit/>
          </a:bodyPr>
          <a:lstStyle/>
          <a:p>
            <a:r>
              <a:rPr lang="en-US" dirty="0">
                <a:solidFill>
                  <a:srgbClr val="212529"/>
                </a:solidFill>
                <a:latin typeface="Roboto" panose="02000000000000000000" pitchFamily="2" charset="0"/>
              </a:rPr>
              <a:t>D</a:t>
            </a:r>
            <a:r>
              <a:rPr lang="en-US" b="0" i="0" dirty="0">
                <a:solidFill>
                  <a:srgbClr val="212529"/>
                </a:solidFill>
                <a:effectLst/>
                <a:latin typeface="Roboto" panose="02000000000000000000" pitchFamily="2" charset="0"/>
              </a:rPr>
              <a:t>epending on confocal microscopy on living cornea and light microscopy in histologic specimen, showing the </a:t>
            </a:r>
            <a:r>
              <a:rPr lang="en-US" b="0" i="1" dirty="0">
                <a:solidFill>
                  <a:srgbClr val="212529"/>
                </a:solidFill>
                <a:effectLst/>
                <a:latin typeface="Roboto" panose="02000000000000000000" pitchFamily="2" charset="0"/>
              </a:rPr>
              <a:t>Acanthamoeba</a:t>
            </a:r>
            <a:r>
              <a:rPr lang="en-US" b="0" i="0" dirty="0">
                <a:solidFill>
                  <a:srgbClr val="212529"/>
                </a:solidFill>
                <a:effectLst/>
                <a:latin typeface="Roboto" panose="02000000000000000000" pitchFamily="2" charset="0"/>
              </a:rPr>
              <a:t> organism, the diagnosis was made to be </a:t>
            </a:r>
            <a:r>
              <a:rPr lang="en-US" b="0" i="1" dirty="0">
                <a:solidFill>
                  <a:srgbClr val="212529"/>
                </a:solidFill>
                <a:effectLst/>
                <a:latin typeface="Roboto" panose="02000000000000000000" pitchFamily="2" charset="0"/>
              </a:rPr>
              <a:t>Acanthamoeba </a:t>
            </a:r>
            <a:r>
              <a:rPr lang="en-US" b="0" dirty="0">
                <a:solidFill>
                  <a:srgbClr val="212529"/>
                </a:solidFill>
                <a:effectLst/>
                <a:latin typeface="Roboto" panose="02000000000000000000" pitchFamily="2" charset="0"/>
              </a:rPr>
              <a:t>keratitis spread through contact lens. </a:t>
            </a:r>
          </a:p>
          <a:p>
            <a:endParaRPr lang="en-US" b="0" dirty="0">
              <a:solidFill>
                <a:srgbClr val="212529"/>
              </a:solidFill>
              <a:effectLst/>
              <a:latin typeface="Roboto" panose="02000000000000000000" pitchFamily="2" charset="0"/>
            </a:endParaRPr>
          </a:p>
          <a:p>
            <a:r>
              <a:rPr lang="en-US" sz="2400" b="1" dirty="0">
                <a:solidFill>
                  <a:srgbClr val="212529"/>
                </a:solidFill>
                <a:latin typeface="Roboto" panose="02000000000000000000" pitchFamily="2" charset="0"/>
              </a:rPr>
              <a:t>Rx: </a:t>
            </a:r>
            <a:r>
              <a:rPr lang="en-US" b="0" i="0" dirty="0">
                <a:solidFill>
                  <a:srgbClr val="212529"/>
                </a:solidFill>
                <a:effectLst/>
                <a:latin typeface="Roboto" panose="02000000000000000000" pitchFamily="2" charset="0"/>
              </a:rPr>
              <a:t>Oral Itraconazole or Ketoconazole 200-600mg/day</a:t>
            </a:r>
          </a:p>
          <a:p>
            <a:r>
              <a:rPr lang="en-US" dirty="0">
                <a:solidFill>
                  <a:srgbClr val="212529"/>
                </a:solidFill>
                <a:latin typeface="Roboto" panose="02000000000000000000" pitchFamily="2" charset="0"/>
              </a:rPr>
              <a:t>         </a:t>
            </a:r>
            <a:r>
              <a:rPr lang="en-US" i="0" dirty="0">
                <a:solidFill>
                  <a:srgbClr val="212529"/>
                </a:solidFill>
                <a:effectLst/>
                <a:latin typeface="Roboto" panose="02000000000000000000" pitchFamily="2" charset="0"/>
              </a:rPr>
              <a:t>Epithelial debridement, other supportive treatment. </a:t>
            </a:r>
            <a:endParaRPr lang="en-US" dirty="0"/>
          </a:p>
        </p:txBody>
      </p:sp>
      <p:sp>
        <p:nvSpPr>
          <p:cNvPr id="2" name="TextBox 1">
            <a:extLst>
              <a:ext uri="{FF2B5EF4-FFF2-40B4-BE49-F238E27FC236}">
                <a16:creationId xmlns:a16="http://schemas.microsoft.com/office/drawing/2014/main" xmlns="" id="{3F372C65-E9B8-84E9-50FE-F1BB3AEF9280}"/>
              </a:ext>
            </a:extLst>
          </p:cNvPr>
          <p:cNvSpPr txBox="1"/>
          <p:nvPr/>
        </p:nvSpPr>
        <p:spPr>
          <a:xfrm>
            <a:off x="7425940" y="3429000"/>
            <a:ext cx="3286539" cy="369332"/>
          </a:xfrm>
          <a:prstGeom prst="rect">
            <a:avLst/>
          </a:prstGeom>
          <a:noFill/>
        </p:spPr>
        <p:txBody>
          <a:bodyPr wrap="square" rtlCol="0">
            <a:spAutoFit/>
          </a:bodyPr>
          <a:lstStyle/>
          <a:p>
            <a:r>
              <a:rPr lang="en-US" b="1" dirty="0"/>
              <a:t>H&amp;E staining </a:t>
            </a:r>
          </a:p>
        </p:txBody>
      </p:sp>
    </p:spTree>
    <p:extLst>
      <p:ext uri="{BB962C8B-B14F-4D97-AF65-F5344CB8AC3E}">
        <p14:creationId xmlns:p14="http://schemas.microsoft.com/office/powerpoint/2010/main" xmlns="" val="389160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5B6DF-F651-5D1D-DF0A-C9E896CA5D7F}"/>
              </a:ext>
            </a:extLst>
          </p:cNvPr>
          <p:cNvSpPr>
            <a:spLocks noGrp="1"/>
          </p:cNvSpPr>
          <p:nvPr>
            <p:ph type="title"/>
          </p:nvPr>
        </p:nvSpPr>
        <p:spPr/>
        <p:txBody>
          <a:bodyPr/>
          <a:lstStyle/>
          <a:p>
            <a:r>
              <a:rPr lang="en-US" dirty="0"/>
              <a:t>Viral keratitis </a:t>
            </a:r>
          </a:p>
        </p:txBody>
      </p:sp>
      <p:sp>
        <p:nvSpPr>
          <p:cNvPr id="3" name="Content Placeholder 2">
            <a:extLst>
              <a:ext uri="{FF2B5EF4-FFF2-40B4-BE49-F238E27FC236}">
                <a16:creationId xmlns:a16="http://schemas.microsoft.com/office/drawing/2014/main" xmlns="" id="{D90B07A2-3F41-CB88-88D4-C8FD255C6821}"/>
              </a:ext>
            </a:extLst>
          </p:cNvPr>
          <p:cNvSpPr>
            <a:spLocks noGrp="1"/>
          </p:cNvSpPr>
          <p:nvPr>
            <p:ph idx="1"/>
          </p:nvPr>
        </p:nvSpPr>
        <p:spPr>
          <a:xfrm>
            <a:off x="626165" y="1851986"/>
            <a:ext cx="10515600" cy="4351338"/>
          </a:xfrm>
        </p:spPr>
        <p:txBody>
          <a:bodyPr/>
          <a:lstStyle/>
          <a:p>
            <a:r>
              <a:rPr lang="en-US" dirty="0"/>
              <a:t>HSV 1</a:t>
            </a:r>
          </a:p>
          <a:p>
            <a:pPr lvl="1"/>
            <a:r>
              <a:rPr lang="en-US" dirty="0"/>
              <a:t>Herpetic keratitis is misdirected reactivation of HSV-1.</a:t>
            </a:r>
          </a:p>
          <a:p>
            <a:pPr lvl="1"/>
            <a:r>
              <a:rPr lang="en-US" dirty="0"/>
              <a:t>Characteristically, branched or opaque corneal ulcer</a:t>
            </a:r>
          </a:p>
          <a:p>
            <a:r>
              <a:rPr lang="en-US" dirty="0"/>
              <a:t>Herpes Zoster </a:t>
            </a:r>
            <a:r>
              <a:rPr lang="en-US" dirty="0" err="1"/>
              <a:t>Ophthalmicus</a:t>
            </a:r>
            <a:r>
              <a:rPr lang="en-US" dirty="0"/>
              <a:t> </a:t>
            </a:r>
          </a:p>
          <a:p>
            <a:pPr lvl="1"/>
            <a:r>
              <a:rPr lang="en-US" dirty="0"/>
              <a:t>Reactivation of </a:t>
            </a:r>
            <a:r>
              <a:rPr lang="en-US" i="1" dirty="0"/>
              <a:t>varicella zoster virus</a:t>
            </a:r>
            <a:r>
              <a:rPr lang="en-US" dirty="0"/>
              <a:t> infection which persist after primary varicella infection. </a:t>
            </a:r>
          </a:p>
          <a:p>
            <a:pPr lvl="1"/>
            <a:r>
              <a:rPr lang="en-US" dirty="0"/>
              <a:t>Zoster dendrite are coarse, ropy, stellate and terminal bulbs are absent. </a:t>
            </a:r>
          </a:p>
          <a:p>
            <a:pPr marL="457200" lvl="1" indent="0">
              <a:buNone/>
            </a:pPr>
            <a:r>
              <a:rPr lang="en-US" dirty="0"/>
              <a:t>  </a:t>
            </a:r>
          </a:p>
        </p:txBody>
      </p:sp>
      <p:pic>
        <p:nvPicPr>
          <p:cNvPr id="5" name="Picture 4">
            <a:extLst>
              <a:ext uri="{FF2B5EF4-FFF2-40B4-BE49-F238E27FC236}">
                <a16:creationId xmlns:a16="http://schemas.microsoft.com/office/drawing/2014/main" xmlns="" id="{716D08C7-10DF-44C9-2AF6-FD5BDC8E764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66921" y="1206523"/>
            <a:ext cx="3008245" cy="1979734"/>
          </a:xfrm>
          <a:prstGeom prst="rect">
            <a:avLst/>
          </a:prstGeom>
        </p:spPr>
      </p:pic>
    </p:spTree>
    <p:extLst>
      <p:ext uri="{BB962C8B-B14F-4D97-AF65-F5344CB8AC3E}">
        <p14:creationId xmlns:p14="http://schemas.microsoft.com/office/powerpoint/2010/main" xmlns="" val="280752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5A8945-AAD2-31CB-FC32-B35F2B5A68A0}"/>
              </a:ext>
            </a:extLst>
          </p:cNvPr>
          <p:cNvSpPr>
            <a:spLocks noGrp="1"/>
          </p:cNvSpPr>
          <p:nvPr>
            <p:ph type="title"/>
          </p:nvPr>
        </p:nvSpPr>
        <p:spPr/>
        <p:txBody>
          <a:bodyPr/>
          <a:lstStyle/>
          <a:p>
            <a:pPr algn="ctr"/>
            <a:r>
              <a:rPr lang="en-US" dirty="0"/>
              <a:t>Lab diagnosis </a:t>
            </a:r>
          </a:p>
        </p:txBody>
      </p:sp>
      <p:sp>
        <p:nvSpPr>
          <p:cNvPr id="3" name="Content Placeholder 2">
            <a:extLst>
              <a:ext uri="{FF2B5EF4-FFF2-40B4-BE49-F238E27FC236}">
                <a16:creationId xmlns:a16="http://schemas.microsoft.com/office/drawing/2014/main" xmlns="" id="{2AA680C4-4E5B-A351-32F0-AB220E4A48E8}"/>
              </a:ext>
            </a:extLst>
          </p:cNvPr>
          <p:cNvSpPr>
            <a:spLocks noGrp="1"/>
          </p:cNvSpPr>
          <p:nvPr>
            <p:ph idx="1"/>
          </p:nvPr>
        </p:nvSpPr>
        <p:spPr/>
        <p:txBody>
          <a:bodyPr/>
          <a:lstStyle/>
          <a:p>
            <a:r>
              <a:rPr lang="en-US" dirty="0"/>
              <a:t>Sample collection &amp; transport :</a:t>
            </a:r>
          </a:p>
          <a:p>
            <a:pPr lvl="1"/>
            <a:r>
              <a:rPr lang="en-US" b="1" dirty="0"/>
              <a:t>Scraping of cornea: </a:t>
            </a:r>
            <a:r>
              <a:rPr lang="en-US" dirty="0"/>
              <a:t>done with No.15 Bark-Parker surgical blade or Kimura’s platinum spatula from base and margins of ulcer aseptically using local anesthetics (4% xylocaine).</a:t>
            </a:r>
          </a:p>
          <a:p>
            <a:pPr lvl="1"/>
            <a:r>
              <a:rPr lang="en-US" dirty="0"/>
              <a:t>2 corneal scraps should be taken; one for gram stain and other to be transported in Brain Heart Infusion medium for culture.  </a:t>
            </a:r>
          </a:p>
        </p:txBody>
      </p:sp>
      <p:pic>
        <p:nvPicPr>
          <p:cNvPr id="5" name="Picture 4">
            <a:extLst>
              <a:ext uri="{FF2B5EF4-FFF2-40B4-BE49-F238E27FC236}">
                <a16:creationId xmlns:a16="http://schemas.microsoft.com/office/drawing/2014/main" xmlns="" id="{90A170CB-1D31-0B4A-C5C4-7207A0BFE7A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4157" y="4272316"/>
            <a:ext cx="3332922" cy="2220559"/>
          </a:xfrm>
          <a:prstGeom prst="rect">
            <a:avLst/>
          </a:prstGeom>
        </p:spPr>
      </p:pic>
      <p:pic>
        <p:nvPicPr>
          <p:cNvPr id="7" name="Picture 6">
            <a:extLst>
              <a:ext uri="{FF2B5EF4-FFF2-40B4-BE49-F238E27FC236}">
                <a16:creationId xmlns:a16="http://schemas.microsoft.com/office/drawing/2014/main" xmlns="" id="{24B6A7BF-8626-E7DF-3CE4-99A89141EB9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93243" y="4510643"/>
            <a:ext cx="3311680" cy="1666320"/>
          </a:xfrm>
          <a:prstGeom prst="rect">
            <a:avLst/>
          </a:prstGeom>
        </p:spPr>
      </p:pic>
      <p:pic>
        <p:nvPicPr>
          <p:cNvPr id="6" name="Picture 5">
            <a:extLst>
              <a:ext uri="{FF2B5EF4-FFF2-40B4-BE49-F238E27FC236}">
                <a16:creationId xmlns:a16="http://schemas.microsoft.com/office/drawing/2014/main" xmlns="" id="{5D290AC7-8251-9D59-345B-C300663A0FB9}"/>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04642" y="4155239"/>
            <a:ext cx="3049158" cy="2021724"/>
          </a:xfrm>
          <a:prstGeom prst="rect">
            <a:avLst/>
          </a:prstGeom>
        </p:spPr>
      </p:pic>
    </p:spTree>
    <p:extLst>
      <p:ext uri="{BB962C8B-B14F-4D97-AF65-F5344CB8AC3E}">
        <p14:creationId xmlns:p14="http://schemas.microsoft.com/office/powerpoint/2010/main" xmlns="" val="1618143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F79CB-EAD5-B5B8-52ED-85F60EC576CB}"/>
              </a:ext>
            </a:extLst>
          </p:cNvPr>
          <p:cNvSpPr>
            <a:spLocks noGrp="1"/>
          </p:cNvSpPr>
          <p:nvPr>
            <p:ph type="title"/>
          </p:nvPr>
        </p:nvSpPr>
        <p:spPr>
          <a:xfrm>
            <a:off x="838200" y="549314"/>
            <a:ext cx="10515600" cy="1325563"/>
          </a:xfrm>
        </p:spPr>
        <p:txBody>
          <a:bodyPr/>
          <a:lstStyle/>
          <a:p>
            <a:pPr algn="ctr"/>
            <a:r>
              <a:rPr lang="en-US" dirty="0" err="1"/>
              <a:t>Keratoconjuctivitis</a:t>
            </a:r>
            <a:r>
              <a:rPr lang="en-US" dirty="0"/>
              <a:t> </a:t>
            </a:r>
          </a:p>
        </p:txBody>
      </p:sp>
      <p:sp>
        <p:nvSpPr>
          <p:cNvPr id="3" name="Content Placeholder 2">
            <a:extLst>
              <a:ext uri="{FF2B5EF4-FFF2-40B4-BE49-F238E27FC236}">
                <a16:creationId xmlns:a16="http://schemas.microsoft.com/office/drawing/2014/main" xmlns="" id="{69B2DC52-E67A-2FE4-DCBB-8D91290AA155}"/>
              </a:ext>
            </a:extLst>
          </p:cNvPr>
          <p:cNvSpPr>
            <a:spLocks noGrp="1"/>
          </p:cNvSpPr>
          <p:nvPr>
            <p:ph idx="1"/>
          </p:nvPr>
        </p:nvSpPr>
        <p:spPr>
          <a:xfrm>
            <a:off x="838200" y="1998764"/>
            <a:ext cx="10515600" cy="4351338"/>
          </a:xfrm>
        </p:spPr>
        <p:txBody>
          <a:bodyPr/>
          <a:lstStyle/>
          <a:p>
            <a:r>
              <a:rPr lang="en-US" dirty="0"/>
              <a:t>Inflammation of both conjunctiva and cornea </a:t>
            </a:r>
          </a:p>
        </p:txBody>
      </p:sp>
      <p:graphicFrame>
        <p:nvGraphicFramePr>
          <p:cNvPr id="4" name="Table 4">
            <a:extLst>
              <a:ext uri="{FF2B5EF4-FFF2-40B4-BE49-F238E27FC236}">
                <a16:creationId xmlns:a16="http://schemas.microsoft.com/office/drawing/2014/main" xmlns="" id="{FF138B62-233F-3488-6D18-EB10736B9275}"/>
              </a:ext>
            </a:extLst>
          </p:cNvPr>
          <p:cNvGraphicFramePr>
            <a:graphicFrameLocks noGrp="1"/>
          </p:cNvGraphicFramePr>
          <p:nvPr>
            <p:extLst>
              <p:ext uri="{D42A27DB-BD31-4B8C-83A1-F6EECF244321}">
                <p14:modId xmlns:p14="http://schemas.microsoft.com/office/powerpoint/2010/main" xmlns="" val="3759352239"/>
              </p:ext>
            </p:extLst>
          </p:nvPr>
        </p:nvGraphicFramePr>
        <p:xfrm>
          <a:off x="2403061" y="3143330"/>
          <a:ext cx="8128000" cy="1031103"/>
        </p:xfrm>
        <a:graphic>
          <a:graphicData uri="http://schemas.openxmlformats.org/drawingml/2006/table">
            <a:tbl>
              <a:tblPr firstRow="1" bandRow="1">
                <a:tableStyleId>{5C22544A-7EE6-4342-B048-85BDC9FD1C3A}</a:tableStyleId>
              </a:tblPr>
              <a:tblGrid>
                <a:gridCol w="2712278">
                  <a:extLst>
                    <a:ext uri="{9D8B030D-6E8A-4147-A177-3AD203B41FA5}">
                      <a16:colId xmlns:a16="http://schemas.microsoft.com/office/drawing/2014/main" xmlns="" val="2983060554"/>
                    </a:ext>
                  </a:extLst>
                </a:gridCol>
                <a:gridCol w="5415722">
                  <a:extLst>
                    <a:ext uri="{9D8B030D-6E8A-4147-A177-3AD203B41FA5}">
                      <a16:colId xmlns:a16="http://schemas.microsoft.com/office/drawing/2014/main" xmlns="" val="4102293841"/>
                    </a:ext>
                  </a:extLst>
                </a:gridCol>
              </a:tblGrid>
              <a:tr h="1031103">
                <a:tc>
                  <a:txBody>
                    <a:bodyPr/>
                    <a:lstStyle/>
                    <a:p>
                      <a:r>
                        <a:rPr lang="en-US" dirty="0"/>
                        <a:t>Parasites </a:t>
                      </a:r>
                    </a:p>
                  </a:txBody>
                  <a:tcPr/>
                </a:tc>
                <a:tc>
                  <a:txBody>
                    <a:bodyPr/>
                    <a:lstStyle/>
                    <a:p>
                      <a:r>
                        <a:rPr lang="en-US" sz="1800" b="0" i="1" u="none" strike="noStrike" kern="1200" baseline="0" dirty="0">
                          <a:solidFill>
                            <a:schemeClr val="lt1"/>
                          </a:solidFill>
                          <a:latin typeface="+mn-lt"/>
                          <a:ea typeface="+mn-ea"/>
                          <a:cs typeface="+mn-cs"/>
                        </a:rPr>
                        <a:t>Toxoplasma gondii,</a:t>
                      </a:r>
                    </a:p>
                    <a:p>
                      <a:r>
                        <a:rPr lang="en-US" sz="1800" b="0" i="1" u="none" strike="noStrike" kern="1200" baseline="0" dirty="0" err="1">
                          <a:solidFill>
                            <a:schemeClr val="lt1"/>
                          </a:solidFill>
                          <a:latin typeface="+mn-lt"/>
                          <a:ea typeface="+mn-ea"/>
                          <a:cs typeface="+mn-cs"/>
                        </a:rPr>
                        <a:t>Toxocara</a:t>
                      </a:r>
                      <a:endParaRPr lang="en-US" dirty="0"/>
                    </a:p>
                  </a:txBody>
                  <a:tcPr/>
                </a:tc>
                <a:extLst>
                  <a:ext uri="{0D108BD9-81ED-4DB2-BD59-A6C34878D82A}">
                    <a16:rowId xmlns:a16="http://schemas.microsoft.com/office/drawing/2014/main" xmlns="" val="1192086617"/>
                  </a:ext>
                </a:extLst>
              </a:tr>
            </a:tbl>
          </a:graphicData>
        </a:graphic>
      </p:graphicFrame>
    </p:spTree>
    <p:extLst>
      <p:ext uri="{BB962C8B-B14F-4D97-AF65-F5344CB8AC3E}">
        <p14:creationId xmlns:p14="http://schemas.microsoft.com/office/powerpoint/2010/main" xmlns="" val="157569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F16E35-C809-E02D-5650-74EDF004F9C4}"/>
              </a:ext>
            </a:extLst>
          </p:cNvPr>
          <p:cNvSpPr>
            <a:spLocks noGrp="1"/>
          </p:cNvSpPr>
          <p:nvPr>
            <p:ph type="title"/>
          </p:nvPr>
        </p:nvSpPr>
        <p:spPr>
          <a:xfrm>
            <a:off x="665922" y="5003"/>
            <a:ext cx="10515600" cy="1041920"/>
          </a:xfrm>
        </p:spPr>
        <p:txBody>
          <a:bodyPr/>
          <a:lstStyle/>
          <a:p>
            <a:pPr algn="ctr"/>
            <a:r>
              <a:rPr lang="en-US" dirty="0">
                <a:latin typeface="Times New Roman" panose="02020603050405020304" pitchFamily="18" charset="0"/>
                <a:cs typeface="Times New Roman" panose="02020603050405020304" pitchFamily="18" charset="0"/>
              </a:rPr>
              <a:t>Anatomy of the eye </a:t>
            </a:r>
          </a:p>
        </p:txBody>
      </p:sp>
      <p:pic>
        <p:nvPicPr>
          <p:cNvPr id="5" name="Content Placeholder 4">
            <a:extLst>
              <a:ext uri="{FF2B5EF4-FFF2-40B4-BE49-F238E27FC236}">
                <a16:creationId xmlns:a16="http://schemas.microsoft.com/office/drawing/2014/main" xmlns="" id="{A6E2AAC6-53EF-E3AE-F1C4-B947C4B08B0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42861" y="927651"/>
            <a:ext cx="9906278" cy="5656485"/>
          </a:xfrm>
        </p:spPr>
      </p:pic>
    </p:spTree>
    <p:extLst>
      <p:ext uri="{BB962C8B-B14F-4D97-AF65-F5344CB8AC3E}">
        <p14:creationId xmlns:p14="http://schemas.microsoft.com/office/powerpoint/2010/main" xmlns="" val="51455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232BF3-21E5-0747-3AF3-D762273AD1BE}"/>
              </a:ext>
            </a:extLst>
          </p:cNvPr>
          <p:cNvSpPr>
            <a:spLocks noGrp="1"/>
          </p:cNvSpPr>
          <p:nvPr>
            <p:ph idx="1"/>
          </p:nvPr>
        </p:nvSpPr>
        <p:spPr>
          <a:xfrm>
            <a:off x="838200" y="765451"/>
            <a:ext cx="10515600" cy="5396810"/>
          </a:xfrm>
        </p:spPr>
        <p:txBody>
          <a:bodyPr/>
          <a:lstStyle/>
          <a:p>
            <a:r>
              <a:rPr lang="en-US" dirty="0"/>
              <a:t>Toxoplasmosis </a:t>
            </a:r>
          </a:p>
          <a:p>
            <a:pPr lvl="1"/>
            <a:r>
              <a:rPr lang="en-US" dirty="0"/>
              <a:t>This protozoan has life cycle in cat; sexual life cycle in intestine of man and other animals; asexual life cycle in tissue including eyes. </a:t>
            </a:r>
          </a:p>
          <a:p>
            <a:pPr lvl="1"/>
            <a:endParaRPr lang="en-US" dirty="0"/>
          </a:p>
          <a:p>
            <a:r>
              <a:rPr lang="en-US" dirty="0"/>
              <a:t>Diagnosis: </a:t>
            </a:r>
          </a:p>
          <a:p>
            <a:pPr lvl="1"/>
            <a:r>
              <a:rPr lang="en-US" dirty="0"/>
              <a:t>Tissue smear + Giemsa stain: shows Bradyzoites </a:t>
            </a:r>
          </a:p>
          <a:p>
            <a:pPr lvl="1"/>
            <a:r>
              <a:rPr lang="en-US" dirty="0"/>
              <a:t>Antigen detection in body fluids by ELISA </a:t>
            </a:r>
          </a:p>
          <a:p>
            <a:pPr lvl="1"/>
            <a:r>
              <a:rPr lang="en-US" dirty="0"/>
              <a:t>PCR for Toxoplasma Gondii DNA detection</a:t>
            </a:r>
          </a:p>
          <a:p>
            <a:pPr lvl="1"/>
            <a:r>
              <a:rPr lang="en-US" dirty="0"/>
              <a:t>Animal inoculation, Tissue inoculation </a:t>
            </a:r>
          </a:p>
          <a:p>
            <a:pPr lvl="1"/>
            <a:r>
              <a:rPr lang="en-US" dirty="0"/>
              <a:t>Serodiagnosis: </a:t>
            </a:r>
          </a:p>
          <a:p>
            <a:pPr lvl="2"/>
            <a:r>
              <a:rPr lang="en-US" dirty="0"/>
              <a:t>Compliment fixation test: Sabin-Feldman Dye test</a:t>
            </a:r>
          </a:p>
          <a:p>
            <a:pPr lvl="2"/>
            <a:r>
              <a:rPr lang="en-US" dirty="0"/>
              <a:t>Latex agglutination test </a:t>
            </a:r>
          </a:p>
          <a:p>
            <a:pPr lvl="2"/>
            <a:r>
              <a:rPr lang="en-US" dirty="0"/>
              <a:t>Indirect hemagglutination test  </a:t>
            </a:r>
          </a:p>
          <a:p>
            <a:pPr marL="457200" lvl="1" indent="0">
              <a:buNone/>
            </a:pPr>
            <a:endParaRPr lang="en-US" dirty="0"/>
          </a:p>
          <a:p>
            <a:pPr lvl="1"/>
            <a:endParaRPr lang="en-US" dirty="0"/>
          </a:p>
          <a:p>
            <a:endParaRPr lang="en-US" dirty="0"/>
          </a:p>
        </p:txBody>
      </p:sp>
      <p:pic>
        <p:nvPicPr>
          <p:cNvPr id="7" name="Picture 6">
            <a:extLst>
              <a:ext uri="{FF2B5EF4-FFF2-40B4-BE49-F238E27FC236}">
                <a16:creationId xmlns:a16="http://schemas.microsoft.com/office/drawing/2014/main" xmlns="" id="{DD83EB73-3EE4-BEED-D12D-2EB1A0F6860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30818" y="2247419"/>
            <a:ext cx="3512808" cy="2363162"/>
          </a:xfrm>
          <a:prstGeom prst="rect">
            <a:avLst/>
          </a:prstGeom>
        </p:spPr>
      </p:pic>
      <p:sp>
        <p:nvSpPr>
          <p:cNvPr id="8" name="TextBox 7">
            <a:extLst>
              <a:ext uri="{FF2B5EF4-FFF2-40B4-BE49-F238E27FC236}">
                <a16:creationId xmlns:a16="http://schemas.microsoft.com/office/drawing/2014/main" xmlns="" id="{AA21C408-C33A-4B1E-2165-BDACF78DB895}"/>
              </a:ext>
            </a:extLst>
          </p:cNvPr>
          <p:cNvSpPr txBox="1"/>
          <p:nvPr/>
        </p:nvSpPr>
        <p:spPr>
          <a:xfrm>
            <a:off x="8084317" y="4610581"/>
            <a:ext cx="3405809" cy="369332"/>
          </a:xfrm>
          <a:prstGeom prst="rect">
            <a:avLst/>
          </a:prstGeom>
          <a:noFill/>
        </p:spPr>
        <p:txBody>
          <a:bodyPr wrap="square" rtlCol="0">
            <a:spAutoFit/>
          </a:bodyPr>
          <a:lstStyle/>
          <a:p>
            <a:r>
              <a:rPr lang="en-US" dirty="0"/>
              <a:t>Tissue cyst containing bradyzoites </a:t>
            </a:r>
          </a:p>
        </p:txBody>
      </p:sp>
    </p:spTree>
    <p:extLst>
      <p:ext uri="{BB962C8B-B14F-4D97-AF65-F5344CB8AC3E}">
        <p14:creationId xmlns:p14="http://schemas.microsoft.com/office/powerpoint/2010/main" xmlns="" val="254978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B8666-FDDE-043E-F5AC-C44A07A962DA}"/>
              </a:ext>
            </a:extLst>
          </p:cNvPr>
          <p:cNvSpPr>
            <a:spLocks noGrp="1"/>
          </p:cNvSpPr>
          <p:nvPr>
            <p:ph type="title"/>
          </p:nvPr>
        </p:nvSpPr>
        <p:spPr>
          <a:xfrm>
            <a:off x="838200" y="18255"/>
            <a:ext cx="10515600" cy="1325563"/>
          </a:xfrm>
        </p:spPr>
        <p:txBody>
          <a:bodyPr/>
          <a:lstStyle/>
          <a:p>
            <a:pPr algn="ctr"/>
            <a:r>
              <a:rPr lang="en-US" dirty="0"/>
              <a:t>Uveitis &amp; </a:t>
            </a:r>
            <a:r>
              <a:rPr lang="en-US" dirty="0" err="1"/>
              <a:t>Choreoretinitis</a:t>
            </a:r>
            <a:endParaRPr lang="en-US" dirty="0"/>
          </a:p>
        </p:txBody>
      </p:sp>
      <p:sp>
        <p:nvSpPr>
          <p:cNvPr id="3" name="Content Placeholder 2">
            <a:extLst>
              <a:ext uri="{FF2B5EF4-FFF2-40B4-BE49-F238E27FC236}">
                <a16:creationId xmlns:a16="http://schemas.microsoft.com/office/drawing/2014/main" xmlns="" id="{3C3F61F7-3A5B-54B4-FB95-EFE6C0267B80}"/>
              </a:ext>
            </a:extLst>
          </p:cNvPr>
          <p:cNvSpPr>
            <a:spLocks noGrp="1"/>
          </p:cNvSpPr>
          <p:nvPr>
            <p:ph idx="1"/>
          </p:nvPr>
        </p:nvSpPr>
        <p:spPr>
          <a:xfrm>
            <a:off x="679174" y="1343818"/>
            <a:ext cx="10515600" cy="4351338"/>
          </a:xfrm>
        </p:spPr>
        <p:txBody>
          <a:bodyPr/>
          <a:lstStyle/>
          <a:p>
            <a:r>
              <a:rPr lang="en-US" dirty="0"/>
              <a:t>Inflammation of retina and choroid or uvea.</a:t>
            </a:r>
          </a:p>
          <a:p>
            <a:pPr marL="0" indent="0">
              <a:buNone/>
            </a:pPr>
            <a:endParaRPr lang="en-US" dirty="0"/>
          </a:p>
        </p:txBody>
      </p:sp>
      <p:graphicFrame>
        <p:nvGraphicFramePr>
          <p:cNvPr id="4" name="Table 4">
            <a:extLst>
              <a:ext uri="{FF2B5EF4-FFF2-40B4-BE49-F238E27FC236}">
                <a16:creationId xmlns:a16="http://schemas.microsoft.com/office/drawing/2014/main" xmlns="" id="{2F8DFC6D-1EE4-0D24-3E9D-EF8E3AC7AE45}"/>
              </a:ext>
            </a:extLst>
          </p:cNvPr>
          <p:cNvGraphicFramePr>
            <a:graphicFrameLocks noGrp="1"/>
          </p:cNvGraphicFramePr>
          <p:nvPr>
            <p:extLst>
              <p:ext uri="{D42A27DB-BD31-4B8C-83A1-F6EECF244321}">
                <p14:modId xmlns:p14="http://schemas.microsoft.com/office/powerpoint/2010/main" xmlns="" val="3780398724"/>
              </p:ext>
            </p:extLst>
          </p:nvPr>
        </p:nvGraphicFramePr>
        <p:xfrm>
          <a:off x="2032000" y="2189518"/>
          <a:ext cx="8128000" cy="3324664"/>
        </p:xfrm>
        <a:graphic>
          <a:graphicData uri="http://schemas.openxmlformats.org/drawingml/2006/table">
            <a:tbl>
              <a:tblPr firstRow="1" bandRow="1">
                <a:tableStyleId>{5C22544A-7EE6-4342-B048-85BDC9FD1C3A}</a:tableStyleId>
              </a:tblPr>
              <a:tblGrid>
                <a:gridCol w="2765287">
                  <a:extLst>
                    <a:ext uri="{9D8B030D-6E8A-4147-A177-3AD203B41FA5}">
                      <a16:colId xmlns:a16="http://schemas.microsoft.com/office/drawing/2014/main" xmlns="" val="1240691397"/>
                    </a:ext>
                  </a:extLst>
                </a:gridCol>
                <a:gridCol w="5362713">
                  <a:extLst>
                    <a:ext uri="{9D8B030D-6E8A-4147-A177-3AD203B41FA5}">
                      <a16:colId xmlns:a16="http://schemas.microsoft.com/office/drawing/2014/main" xmlns="" val="2228603863"/>
                    </a:ext>
                  </a:extLst>
                </a:gridCol>
              </a:tblGrid>
              <a:tr h="370840">
                <a:tc>
                  <a:txBody>
                    <a:bodyPr/>
                    <a:lstStyle/>
                    <a:p>
                      <a:r>
                        <a:rPr lang="en-US" dirty="0"/>
                        <a:t>Bacteria </a:t>
                      </a:r>
                    </a:p>
                  </a:txBody>
                  <a:tcPr/>
                </a:tc>
                <a:tc>
                  <a:txBody>
                    <a:bodyPr/>
                    <a:lstStyle/>
                    <a:p>
                      <a:r>
                        <a:rPr lang="en-US" sz="1800" b="0" i="1" u="none" strike="noStrike" kern="1200" baseline="0" dirty="0">
                          <a:solidFill>
                            <a:schemeClr val="lt1"/>
                          </a:solidFill>
                          <a:latin typeface="+mn-lt"/>
                          <a:ea typeface="+mn-ea"/>
                          <a:cs typeface="+mn-cs"/>
                        </a:rPr>
                        <a:t>Mycobacterium tuberculosis</a:t>
                      </a:r>
                    </a:p>
                    <a:p>
                      <a:r>
                        <a:rPr lang="en-US" sz="1800" b="0" i="1" u="none" strike="noStrike" kern="1200" baseline="0" dirty="0">
                          <a:solidFill>
                            <a:schemeClr val="lt1"/>
                          </a:solidFill>
                          <a:latin typeface="+mn-lt"/>
                          <a:ea typeface="+mn-ea"/>
                          <a:cs typeface="+mn-cs"/>
                        </a:rPr>
                        <a:t>Treponema pallidum,</a:t>
                      </a:r>
                    </a:p>
                    <a:p>
                      <a:r>
                        <a:rPr lang="en-US" sz="1800" b="0" i="1" u="none" strike="noStrike" kern="1200" baseline="0" dirty="0">
                          <a:solidFill>
                            <a:schemeClr val="lt1"/>
                          </a:solidFill>
                          <a:latin typeface="+mn-lt"/>
                          <a:ea typeface="+mn-ea"/>
                          <a:cs typeface="+mn-cs"/>
                        </a:rPr>
                        <a:t>Borrelia burgdorferi</a:t>
                      </a:r>
                      <a:endParaRPr lang="en-US" dirty="0"/>
                    </a:p>
                  </a:txBody>
                  <a:tcPr/>
                </a:tc>
                <a:extLst>
                  <a:ext uri="{0D108BD9-81ED-4DB2-BD59-A6C34878D82A}">
                    <a16:rowId xmlns:a16="http://schemas.microsoft.com/office/drawing/2014/main" xmlns="" val="2187313111"/>
                  </a:ext>
                </a:extLst>
              </a:tr>
              <a:tr h="611944">
                <a:tc>
                  <a:txBody>
                    <a:bodyPr/>
                    <a:lstStyle/>
                    <a:p>
                      <a:r>
                        <a:rPr lang="en-US" dirty="0"/>
                        <a:t>Viruses </a:t>
                      </a:r>
                    </a:p>
                  </a:txBody>
                  <a:tcPr/>
                </a:tc>
                <a:tc>
                  <a:txBody>
                    <a:bodyPr/>
                    <a:lstStyle/>
                    <a:p>
                      <a:r>
                        <a:rPr lang="en-US" sz="1800" b="0" i="0" u="none" strike="noStrike" kern="1200" baseline="0" dirty="0">
                          <a:solidFill>
                            <a:schemeClr val="dk1"/>
                          </a:solidFill>
                          <a:latin typeface="+mn-lt"/>
                          <a:ea typeface="+mn-ea"/>
                          <a:cs typeface="+mn-cs"/>
                        </a:rPr>
                        <a:t>Cytomegalovirus, HSV</a:t>
                      </a:r>
                      <a:endParaRPr lang="en-US" i="0" dirty="0"/>
                    </a:p>
                  </a:txBody>
                  <a:tcPr/>
                </a:tc>
                <a:extLst>
                  <a:ext uri="{0D108BD9-81ED-4DB2-BD59-A6C34878D82A}">
                    <a16:rowId xmlns:a16="http://schemas.microsoft.com/office/drawing/2014/main" xmlns="" val="4003289325"/>
                  </a:ext>
                </a:extLst>
              </a:tr>
              <a:tr h="609600">
                <a:tc>
                  <a:txBody>
                    <a:bodyPr/>
                    <a:lstStyle/>
                    <a:p>
                      <a:r>
                        <a:rPr lang="en-US" dirty="0"/>
                        <a:t>Fungus </a:t>
                      </a:r>
                    </a:p>
                  </a:txBody>
                  <a:tcPr/>
                </a:tc>
                <a:tc>
                  <a:txBody>
                    <a:bodyPr/>
                    <a:lstStyle/>
                    <a:p>
                      <a:r>
                        <a:rPr lang="en-US" sz="1800" b="0" i="1" u="none" strike="noStrike" kern="1200" baseline="0" dirty="0">
                          <a:solidFill>
                            <a:schemeClr val="dk1"/>
                          </a:solidFill>
                          <a:latin typeface="+mn-lt"/>
                          <a:ea typeface="+mn-ea"/>
                          <a:cs typeface="+mn-cs"/>
                        </a:rPr>
                        <a:t>Candida </a:t>
                      </a:r>
                      <a:r>
                        <a:rPr lang="en-US" sz="1800" b="0" i="0" u="none" strike="noStrike" kern="1200" baseline="0" dirty="0">
                          <a:solidFill>
                            <a:schemeClr val="dk1"/>
                          </a:solidFill>
                          <a:latin typeface="+mn-lt"/>
                          <a:ea typeface="+mn-ea"/>
                          <a:cs typeface="+mn-cs"/>
                        </a:rPr>
                        <a:t>spp.</a:t>
                      </a:r>
                      <a:endParaRPr lang="en-US" dirty="0"/>
                    </a:p>
                  </a:txBody>
                  <a:tcPr/>
                </a:tc>
                <a:extLst>
                  <a:ext uri="{0D108BD9-81ED-4DB2-BD59-A6C34878D82A}">
                    <a16:rowId xmlns:a16="http://schemas.microsoft.com/office/drawing/2014/main" xmlns="" val="161382894"/>
                  </a:ext>
                </a:extLst>
              </a:tr>
              <a:tr h="370840">
                <a:tc>
                  <a:txBody>
                    <a:bodyPr/>
                    <a:lstStyle/>
                    <a:p>
                      <a:r>
                        <a:rPr lang="en-US" dirty="0"/>
                        <a:t>Parasites </a:t>
                      </a:r>
                    </a:p>
                  </a:txBody>
                  <a:tcPr/>
                </a:tc>
                <a:tc>
                  <a:txBody>
                    <a:bodyPr/>
                    <a:lstStyle/>
                    <a:p>
                      <a:r>
                        <a:rPr lang="en-US" sz="1800" b="0" i="1" u="none" strike="noStrike" kern="1200" baseline="0" dirty="0">
                          <a:solidFill>
                            <a:schemeClr val="dk1"/>
                          </a:solidFill>
                          <a:latin typeface="+mn-lt"/>
                          <a:ea typeface="+mn-ea"/>
                          <a:cs typeface="+mn-cs"/>
                        </a:rPr>
                        <a:t>Toxoplasma gondii,</a:t>
                      </a:r>
                    </a:p>
                    <a:p>
                      <a:r>
                        <a:rPr lang="en-US" sz="1800" b="0" i="1" u="none" strike="noStrike" kern="1200" baseline="0" dirty="0" err="1">
                          <a:solidFill>
                            <a:schemeClr val="dk1"/>
                          </a:solidFill>
                          <a:latin typeface="+mn-lt"/>
                          <a:ea typeface="+mn-ea"/>
                          <a:cs typeface="+mn-cs"/>
                        </a:rPr>
                        <a:t>Toxocara</a:t>
                      </a:r>
                      <a:endParaRPr lang="en-US" sz="1800" b="0" i="1" u="none" strike="noStrike" kern="1200" baseline="0" dirty="0">
                        <a:solidFill>
                          <a:schemeClr val="dk1"/>
                        </a:solidFill>
                        <a:latin typeface="+mn-lt"/>
                        <a:ea typeface="+mn-ea"/>
                        <a:cs typeface="+mn-cs"/>
                      </a:endParaRPr>
                    </a:p>
                    <a:p>
                      <a:r>
                        <a:rPr lang="en-US" sz="1800" b="0" i="1" u="none" strike="noStrike" kern="1200" baseline="0" dirty="0">
                          <a:solidFill>
                            <a:schemeClr val="dk1"/>
                          </a:solidFill>
                          <a:latin typeface="+mn-lt"/>
                          <a:ea typeface="+mn-ea"/>
                          <a:cs typeface="+mn-cs"/>
                        </a:rPr>
                        <a:t>Treponema pallidum</a:t>
                      </a:r>
                    </a:p>
                    <a:p>
                      <a:r>
                        <a:rPr lang="en-US" sz="1800" b="0" i="1" u="none" strike="noStrike" kern="1200" baseline="0" dirty="0">
                          <a:solidFill>
                            <a:schemeClr val="dk1"/>
                          </a:solidFill>
                          <a:latin typeface="+mn-lt"/>
                          <a:ea typeface="+mn-ea"/>
                          <a:cs typeface="+mn-cs"/>
                        </a:rPr>
                        <a:t>Brucella spp</a:t>
                      </a:r>
                      <a:r>
                        <a:rPr lang="en-US" sz="1800" b="0" i="0" u="none" strike="noStrike" kern="1200" baseline="0" dirty="0">
                          <a:solidFill>
                            <a:schemeClr val="dk1"/>
                          </a:solidFill>
                          <a:latin typeface="+mn-lt"/>
                          <a:ea typeface="+mn-ea"/>
                          <a:cs typeface="+mn-cs"/>
                        </a:rPr>
                        <a:t>.</a:t>
                      </a:r>
                      <a:endParaRPr lang="en-US" dirty="0"/>
                    </a:p>
                  </a:txBody>
                  <a:tcPr/>
                </a:tc>
                <a:extLst>
                  <a:ext uri="{0D108BD9-81ED-4DB2-BD59-A6C34878D82A}">
                    <a16:rowId xmlns:a16="http://schemas.microsoft.com/office/drawing/2014/main" xmlns="" val="3674317881"/>
                  </a:ext>
                </a:extLst>
              </a:tr>
            </a:tbl>
          </a:graphicData>
        </a:graphic>
      </p:graphicFrame>
    </p:spTree>
    <p:extLst>
      <p:ext uri="{BB962C8B-B14F-4D97-AF65-F5344CB8AC3E}">
        <p14:creationId xmlns:p14="http://schemas.microsoft.com/office/powerpoint/2010/main" xmlns="" val="220372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52E9E-4299-CDE4-F590-038CA49534E8}"/>
              </a:ext>
            </a:extLst>
          </p:cNvPr>
          <p:cNvSpPr>
            <a:spLocks noGrp="1"/>
          </p:cNvSpPr>
          <p:nvPr>
            <p:ph type="title"/>
          </p:nvPr>
        </p:nvSpPr>
        <p:spPr>
          <a:xfrm>
            <a:off x="838200" y="18255"/>
            <a:ext cx="10515600" cy="1325563"/>
          </a:xfrm>
        </p:spPr>
        <p:txBody>
          <a:bodyPr/>
          <a:lstStyle/>
          <a:p>
            <a:pPr algn="ctr"/>
            <a:r>
              <a:rPr lang="en-US" dirty="0"/>
              <a:t>Endophthalmitis </a:t>
            </a:r>
          </a:p>
        </p:txBody>
      </p:sp>
      <p:sp>
        <p:nvSpPr>
          <p:cNvPr id="3" name="Content Placeholder 2">
            <a:extLst>
              <a:ext uri="{FF2B5EF4-FFF2-40B4-BE49-F238E27FC236}">
                <a16:creationId xmlns:a16="http://schemas.microsoft.com/office/drawing/2014/main" xmlns="" id="{DFCA4D5A-29F6-9F7C-7A96-4F9220A1936B}"/>
              </a:ext>
            </a:extLst>
          </p:cNvPr>
          <p:cNvSpPr>
            <a:spLocks noGrp="1"/>
          </p:cNvSpPr>
          <p:nvPr>
            <p:ph idx="1"/>
          </p:nvPr>
        </p:nvSpPr>
        <p:spPr>
          <a:xfrm>
            <a:off x="838200" y="1253331"/>
            <a:ext cx="10515600" cy="4351338"/>
          </a:xfrm>
        </p:spPr>
        <p:txBody>
          <a:bodyPr/>
          <a:lstStyle/>
          <a:p>
            <a:r>
              <a:rPr lang="en-US" dirty="0"/>
              <a:t>Inflammation of the aqueous and vitreous humor. </a:t>
            </a:r>
          </a:p>
        </p:txBody>
      </p:sp>
      <p:graphicFrame>
        <p:nvGraphicFramePr>
          <p:cNvPr id="4" name="Table 4">
            <a:extLst>
              <a:ext uri="{FF2B5EF4-FFF2-40B4-BE49-F238E27FC236}">
                <a16:creationId xmlns:a16="http://schemas.microsoft.com/office/drawing/2014/main" xmlns="" id="{4BE4F9B8-5829-DADD-BB53-55E282004400}"/>
              </a:ext>
            </a:extLst>
          </p:cNvPr>
          <p:cNvGraphicFramePr>
            <a:graphicFrameLocks noGrp="1"/>
          </p:cNvGraphicFramePr>
          <p:nvPr>
            <p:extLst>
              <p:ext uri="{D42A27DB-BD31-4B8C-83A1-F6EECF244321}">
                <p14:modId xmlns:p14="http://schemas.microsoft.com/office/powerpoint/2010/main" xmlns="" val="1733872790"/>
              </p:ext>
            </p:extLst>
          </p:nvPr>
        </p:nvGraphicFramePr>
        <p:xfrm>
          <a:off x="2032000" y="1990883"/>
          <a:ext cx="8128000" cy="3657600"/>
        </p:xfrm>
        <a:graphic>
          <a:graphicData uri="http://schemas.openxmlformats.org/drawingml/2006/table">
            <a:tbl>
              <a:tblPr firstRow="1" bandRow="1">
                <a:tableStyleId>{5C22544A-7EE6-4342-B048-85BDC9FD1C3A}</a:tableStyleId>
              </a:tblPr>
              <a:tblGrid>
                <a:gridCol w="2897809">
                  <a:extLst>
                    <a:ext uri="{9D8B030D-6E8A-4147-A177-3AD203B41FA5}">
                      <a16:colId xmlns:a16="http://schemas.microsoft.com/office/drawing/2014/main" xmlns="" val="1650385003"/>
                    </a:ext>
                  </a:extLst>
                </a:gridCol>
                <a:gridCol w="5230191">
                  <a:extLst>
                    <a:ext uri="{9D8B030D-6E8A-4147-A177-3AD203B41FA5}">
                      <a16:colId xmlns:a16="http://schemas.microsoft.com/office/drawing/2014/main" xmlns="" val="3965805220"/>
                    </a:ext>
                  </a:extLst>
                </a:gridCol>
              </a:tblGrid>
              <a:tr h="370840">
                <a:tc>
                  <a:txBody>
                    <a:bodyPr/>
                    <a:lstStyle/>
                    <a:p>
                      <a:r>
                        <a:rPr lang="en-US" dirty="0"/>
                        <a:t>Bacteria </a:t>
                      </a:r>
                    </a:p>
                  </a:txBody>
                  <a:tcPr/>
                </a:tc>
                <a:tc>
                  <a:txBody>
                    <a:bodyPr/>
                    <a:lstStyle/>
                    <a:p>
                      <a:r>
                        <a:rPr lang="fr-FR" sz="1800" b="0" i="1" u="none" strike="noStrike" kern="1200" baseline="0" dirty="0">
                          <a:solidFill>
                            <a:schemeClr val="lt1"/>
                          </a:solidFill>
                          <a:latin typeface="+mn-lt"/>
                          <a:ea typeface="+mn-ea"/>
                          <a:cs typeface="+mn-cs"/>
                        </a:rPr>
                        <a:t>S. aureus, S. epidermidis, S. </a:t>
                      </a:r>
                      <a:r>
                        <a:rPr lang="en-US" sz="1800" b="0" i="1" u="none" strike="noStrike" kern="1200" baseline="0" dirty="0">
                          <a:solidFill>
                            <a:schemeClr val="lt1"/>
                          </a:solidFill>
                          <a:latin typeface="+mn-lt"/>
                          <a:ea typeface="+mn-ea"/>
                          <a:cs typeface="+mn-cs"/>
                        </a:rPr>
                        <a:t>pneumoniae, </a:t>
                      </a:r>
                    </a:p>
                    <a:p>
                      <a:r>
                        <a:rPr lang="en-US" sz="1800" b="0" i="1" u="none" strike="noStrike" kern="1200" baseline="0" dirty="0">
                          <a:solidFill>
                            <a:schemeClr val="lt1"/>
                          </a:solidFill>
                          <a:latin typeface="+mn-lt"/>
                          <a:ea typeface="+mn-ea"/>
                          <a:cs typeface="+mn-cs"/>
                        </a:rPr>
                        <a:t>other streptococcal spp.,</a:t>
                      </a:r>
                    </a:p>
                    <a:p>
                      <a:r>
                        <a:rPr lang="en-US" sz="1800" b="0" i="1" u="none" strike="noStrike" kern="1200" baseline="0" dirty="0">
                          <a:solidFill>
                            <a:schemeClr val="lt1"/>
                          </a:solidFill>
                          <a:latin typeface="+mn-lt"/>
                          <a:ea typeface="+mn-ea"/>
                          <a:cs typeface="+mn-cs"/>
                        </a:rPr>
                        <a:t>P. aeruginosa, other gram-negative organisms,</a:t>
                      </a:r>
                    </a:p>
                    <a:p>
                      <a:r>
                        <a:rPr lang="en-US" sz="1800" b="0" i="1" u="none" strike="noStrike" kern="1200" baseline="0" dirty="0">
                          <a:solidFill>
                            <a:schemeClr val="lt1"/>
                          </a:solidFill>
                          <a:latin typeface="+mn-lt"/>
                          <a:ea typeface="+mn-ea"/>
                          <a:cs typeface="+mn-cs"/>
                        </a:rPr>
                        <a:t>Nocardia spp.</a:t>
                      </a:r>
                      <a:endParaRPr lang="en-US" i="1" dirty="0"/>
                    </a:p>
                  </a:txBody>
                  <a:tcPr/>
                </a:tc>
                <a:extLst>
                  <a:ext uri="{0D108BD9-81ED-4DB2-BD59-A6C34878D82A}">
                    <a16:rowId xmlns:a16="http://schemas.microsoft.com/office/drawing/2014/main" xmlns="" val="2318547169"/>
                  </a:ext>
                </a:extLst>
              </a:tr>
              <a:tr h="370840">
                <a:tc>
                  <a:txBody>
                    <a:bodyPr/>
                    <a:lstStyle/>
                    <a:p>
                      <a:r>
                        <a:rPr lang="en-US" dirty="0"/>
                        <a:t>Viruses </a:t>
                      </a:r>
                    </a:p>
                  </a:txBody>
                  <a:tcPr/>
                </a:tc>
                <a:tc>
                  <a:txBody>
                    <a:bodyPr/>
                    <a:lstStyle/>
                    <a:p>
                      <a:r>
                        <a:rPr lang="en-US" sz="1800" b="0" i="0" u="none" strike="noStrike" kern="1200" baseline="0" dirty="0">
                          <a:solidFill>
                            <a:schemeClr val="dk1"/>
                          </a:solidFill>
                          <a:latin typeface="+mn-lt"/>
                          <a:ea typeface="+mn-ea"/>
                          <a:cs typeface="+mn-cs"/>
                        </a:rPr>
                        <a:t>HSV</a:t>
                      </a:r>
                    </a:p>
                    <a:p>
                      <a:r>
                        <a:rPr lang="en-US" sz="1800" b="0" i="0" u="none" strike="noStrike" kern="1200" baseline="0" dirty="0">
                          <a:solidFill>
                            <a:schemeClr val="dk1"/>
                          </a:solidFill>
                          <a:latin typeface="+mn-lt"/>
                          <a:ea typeface="+mn-ea"/>
                          <a:cs typeface="+mn-cs"/>
                        </a:rPr>
                        <a:t>Varicella zoster</a:t>
                      </a:r>
                      <a:endParaRPr lang="en-US" i="0" dirty="0"/>
                    </a:p>
                  </a:txBody>
                  <a:tcPr/>
                </a:tc>
                <a:extLst>
                  <a:ext uri="{0D108BD9-81ED-4DB2-BD59-A6C34878D82A}">
                    <a16:rowId xmlns:a16="http://schemas.microsoft.com/office/drawing/2014/main" xmlns="" val="3655071724"/>
                  </a:ext>
                </a:extLst>
              </a:tr>
              <a:tr h="370840">
                <a:tc>
                  <a:txBody>
                    <a:bodyPr/>
                    <a:lstStyle/>
                    <a:p>
                      <a:r>
                        <a:rPr lang="en-US" dirty="0"/>
                        <a:t>Fungus </a:t>
                      </a:r>
                    </a:p>
                  </a:txBody>
                  <a:tcPr/>
                </a:tc>
                <a:tc>
                  <a:txBody>
                    <a:bodyPr/>
                    <a:lstStyle/>
                    <a:p>
                      <a:r>
                        <a:rPr lang="en-US" sz="1800" b="0" i="1" u="none" strike="noStrike" kern="1200" baseline="0" dirty="0">
                          <a:solidFill>
                            <a:schemeClr val="dk1"/>
                          </a:solidFill>
                          <a:latin typeface="+mn-lt"/>
                          <a:ea typeface="+mn-ea"/>
                          <a:cs typeface="+mn-cs"/>
                        </a:rPr>
                        <a:t>Candida spp.,</a:t>
                      </a:r>
                    </a:p>
                    <a:p>
                      <a:r>
                        <a:rPr lang="en-US" sz="1800" b="0" i="1" u="none" strike="noStrike" kern="1200" baseline="0" dirty="0">
                          <a:solidFill>
                            <a:schemeClr val="dk1"/>
                          </a:solidFill>
                          <a:latin typeface="+mn-lt"/>
                          <a:ea typeface="+mn-ea"/>
                          <a:cs typeface="+mn-cs"/>
                        </a:rPr>
                        <a:t>Aspergillus spp.,</a:t>
                      </a:r>
                    </a:p>
                    <a:p>
                      <a:r>
                        <a:rPr lang="en-US" sz="1800" b="0" i="1" u="none" strike="noStrike" kern="1200" baseline="0" dirty="0">
                          <a:solidFill>
                            <a:schemeClr val="dk1"/>
                          </a:solidFill>
                          <a:latin typeface="+mn-lt"/>
                          <a:ea typeface="+mn-ea"/>
                          <a:cs typeface="+mn-cs"/>
                        </a:rPr>
                        <a:t>Volutella spp.,</a:t>
                      </a:r>
                    </a:p>
                    <a:p>
                      <a:r>
                        <a:rPr lang="en-US" sz="1800" b="0" i="1" u="none" strike="noStrike" kern="1200" baseline="0" dirty="0">
                          <a:solidFill>
                            <a:schemeClr val="dk1"/>
                          </a:solidFill>
                          <a:latin typeface="+mn-lt"/>
                          <a:ea typeface="+mn-ea"/>
                          <a:cs typeface="+mn-cs"/>
                        </a:rPr>
                        <a:t>Acremonium spp.</a:t>
                      </a:r>
                      <a:endParaRPr lang="en-US" i="1" dirty="0"/>
                    </a:p>
                  </a:txBody>
                  <a:tcPr/>
                </a:tc>
                <a:extLst>
                  <a:ext uri="{0D108BD9-81ED-4DB2-BD59-A6C34878D82A}">
                    <a16:rowId xmlns:a16="http://schemas.microsoft.com/office/drawing/2014/main" xmlns="" val="3522673853"/>
                  </a:ext>
                </a:extLst>
              </a:tr>
              <a:tr h="370840">
                <a:tc>
                  <a:txBody>
                    <a:bodyPr/>
                    <a:lstStyle/>
                    <a:p>
                      <a:r>
                        <a:rPr lang="en-US" dirty="0"/>
                        <a:t>Parasites </a:t>
                      </a:r>
                    </a:p>
                  </a:txBody>
                  <a:tcPr/>
                </a:tc>
                <a:tc>
                  <a:txBody>
                    <a:bodyPr/>
                    <a:lstStyle/>
                    <a:p>
                      <a:r>
                        <a:rPr lang="en-US" sz="1800" b="0" i="1" u="none" strike="noStrike" kern="1200" baseline="0" dirty="0" err="1">
                          <a:solidFill>
                            <a:schemeClr val="dk1"/>
                          </a:solidFill>
                          <a:latin typeface="+mn-lt"/>
                          <a:ea typeface="+mn-ea"/>
                          <a:cs typeface="+mn-cs"/>
                        </a:rPr>
                        <a:t>Toxocara</a:t>
                      </a:r>
                      <a:r>
                        <a:rPr lang="en-US" sz="1800" b="0" i="1" u="none" strike="noStrike" kern="1200" baseline="0" dirty="0">
                          <a:solidFill>
                            <a:schemeClr val="dk1"/>
                          </a:solidFill>
                          <a:latin typeface="+mn-lt"/>
                          <a:ea typeface="+mn-ea"/>
                          <a:cs typeface="+mn-cs"/>
                        </a:rPr>
                        <a:t>,</a:t>
                      </a:r>
                    </a:p>
                    <a:p>
                      <a:r>
                        <a:rPr lang="en-US" sz="1800" b="0" i="1" u="none" strike="noStrike" kern="1200" baseline="0" dirty="0" err="1">
                          <a:solidFill>
                            <a:schemeClr val="dk1"/>
                          </a:solidFill>
                          <a:latin typeface="+mn-lt"/>
                          <a:ea typeface="+mn-ea"/>
                          <a:cs typeface="+mn-cs"/>
                        </a:rPr>
                        <a:t>Onchocerca</a:t>
                      </a:r>
                      <a:r>
                        <a:rPr lang="en-US" sz="1800" b="0" i="1" u="none" strike="noStrike" kern="1200" baseline="0" dirty="0">
                          <a:solidFill>
                            <a:schemeClr val="dk1"/>
                          </a:solidFill>
                          <a:latin typeface="+mn-lt"/>
                          <a:ea typeface="+mn-ea"/>
                          <a:cs typeface="+mn-cs"/>
                        </a:rPr>
                        <a:t> volvulus</a:t>
                      </a:r>
                      <a:endParaRPr lang="en-US" i="1" dirty="0"/>
                    </a:p>
                  </a:txBody>
                  <a:tcPr/>
                </a:tc>
                <a:extLst>
                  <a:ext uri="{0D108BD9-81ED-4DB2-BD59-A6C34878D82A}">
                    <a16:rowId xmlns:a16="http://schemas.microsoft.com/office/drawing/2014/main" xmlns="" val="3243469961"/>
                  </a:ext>
                </a:extLst>
              </a:tr>
            </a:tbl>
          </a:graphicData>
        </a:graphic>
      </p:graphicFrame>
    </p:spTree>
    <p:extLst>
      <p:ext uri="{BB962C8B-B14F-4D97-AF65-F5344CB8AC3E}">
        <p14:creationId xmlns:p14="http://schemas.microsoft.com/office/powerpoint/2010/main" xmlns="" val="4202784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59CAFF1-C40A-9552-C82A-1F16363E6434}"/>
              </a:ext>
            </a:extLst>
          </p:cNvPr>
          <p:cNvSpPr>
            <a:spLocks noGrp="1"/>
          </p:cNvSpPr>
          <p:nvPr>
            <p:ph idx="1"/>
          </p:nvPr>
        </p:nvSpPr>
        <p:spPr>
          <a:xfrm>
            <a:off x="838200" y="715617"/>
            <a:ext cx="10515600" cy="5461346"/>
          </a:xfrm>
        </p:spPr>
        <p:txBody>
          <a:bodyPr>
            <a:normAutofit/>
          </a:bodyPr>
          <a:lstStyle/>
          <a:p>
            <a:r>
              <a:rPr lang="en-US" dirty="0"/>
              <a:t>Exogenous endophthalmitis</a:t>
            </a:r>
          </a:p>
          <a:p>
            <a:pPr lvl="1"/>
            <a:r>
              <a:rPr lang="en-US" dirty="0"/>
              <a:t>Microorganisms are introduced into the eye from environment damaging cornea </a:t>
            </a:r>
          </a:p>
          <a:p>
            <a:r>
              <a:rPr lang="en-US" dirty="0"/>
              <a:t>Endogenous endophthalmitis </a:t>
            </a:r>
          </a:p>
          <a:p>
            <a:pPr lvl="1"/>
            <a:r>
              <a:rPr lang="en-US" dirty="0">
                <a:solidFill>
                  <a:srgbClr val="FF0000"/>
                </a:solidFill>
              </a:rPr>
              <a:t>Hematogenous spread</a:t>
            </a:r>
          </a:p>
          <a:p>
            <a:pPr lvl="1"/>
            <a:r>
              <a:rPr lang="en-US" b="1" dirty="0">
                <a:solidFill>
                  <a:schemeClr val="accent6"/>
                </a:solidFill>
              </a:rPr>
              <a:t>Post surgical or post operative (mc)</a:t>
            </a:r>
          </a:p>
          <a:p>
            <a:pPr lvl="1"/>
            <a:r>
              <a:rPr lang="en-US" dirty="0"/>
              <a:t>Post traumatic </a:t>
            </a:r>
          </a:p>
          <a:p>
            <a:r>
              <a:rPr lang="en-US" dirty="0"/>
              <a:t>Bacterial endophthalmitis is most severe form of vision threatening ocular infection. </a:t>
            </a:r>
          </a:p>
          <a:p>
            <a:pPr lvl="1"/>
            <a:r>
              <a:rPr lang="en-US" dirty="0"/>
              <a:t>Staphylococcus epidermidis (60%), S. aureus (5-10%), Streptococcus, Enterococcus, Pseudomonas, Pneumococci, Corynebacterium, Propionibacterium acne, Actinomyces </a:t>
            </a:r>
          </a:p>
          <a:p>
            <a:pPr marL="0" indent="0">
              <a:buNone/>
            </a:pPr>
            <a:endParaRPr lang="en-US" dirty="0"/>
          </a:p>
        </p:txBody>
      </p:sp>
    </p:spTree>
    <p:extLst>
      <p:ext uri="{BB962C8B-B14F-4D97-AF65-F5344CB8AC3E}">
        <p14:creationId xmlns:p14="http://schemas.microsoft.com/office/powerpoint/2010/main" xmlns="" val="3891968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09A21E-F204-F2E3-5B48-B9DF063DE0E4}"/>
              </a:ext>
            </a:extLst>
          </p:cNvPr>
          <p:cNvSpPr>
            <a:spLocks noGrp="1"/>
          </p:cNvSpPr>
          <p:nvPr>
            <p:ph idx="1"/>
          </p:nvPr>
        </p:nvSpPr>
        <p:spPr>
          <a:xfrm>
            <a:off x="838200" y="553415"/>
            <a:ext cx="10515600" cy="6059420"/>
          </a:xfrm>
        </p:spPr>
        <p:txBody>
          <a:bodyPr/>
          <a:lstStyle/>
          <a:p>
            <a:r>
              <a:rPr lang="en-US" dirty="0"/>
              <a:t>Toxocariasis </a:t>
            </a:r>
          </a:p>
          <a:p>
            <a:pPr lvl="1"/>
            <a:r>
              <a:rPr lang="en-US" dirty="0"/>
              <a:t>Round worm; </a:t>
            </a:r>
            <a:r>
              <a:rPr lang="en-US" i="1" dirty="0" err="1"/>
              <a:t>Toxocara</a:t>
            </a:r>
            <a:r>
              <a:rPr lang="en-US" i="1" dirty="0"/>
              <a:t> </a:t>
            </a:r>
            <a:r>
              <a:rPr lang="en-US" i="1" dirty="0" err="1"/>
              <a:t>canis</a:t>
            </a:r>
            <a:r>
              <a:rPr lang="en-US" dirty="0"/>
              <a:t>; normally occurs in intestine of dogs. </a:t>
            </a:r>
          </a:p>
          <a:p>
            <a:pPr lvl="1"/>
            <a:r>
              <a:rPr lang="en-US" dirty="0"/>
              <a:t>The egg liberated is passed into feces; if men ingest this egg, larvae liberated from it in intestine, may pass into circulation and lodge itself into other organs including eyes. </a:t>
            </a:r>
          </a:p>
          <a:p>
            <a:pPr lvl="1"/>
            <a:r>
              <a:rPr lang="en-US" dirty="0"/>
              <a:t>Diagnosis is done by finding antibody in the serum against </a:t>
            </a:r>
            <a:r>
              <a:rPr lang="en-US" i="1" dirty="0" err="1"/>
              <a:t>toxocara</a:t>
            </a:r>
            <a:r>
              <a:rPr lang="en-US" i="1" dirty="0"/>
              <a:t> </a:t>
            </a:r>
            <a:r>
              <a:rPr lang="en-US" dirty="0"/>
              <a:t>larval antigen.  </a:t>
            </a:r>
          </a:p>
        </p:txBody>
      </p:sp>
    </p:spTree>
    <p:extLst>
      <p:ext uri="{BB962C8B-B14F-4D97-AF65-F5344CB8AC3E}">
        <p14:creationId xmlns:p14="http://schemas.microsoft.com/office/powerpoint/2010/main" xmlns="" val="3723642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A02C63-B72F-1AE0-87D6-F763C19489A2}"/>
              </a:ext>
            </a:extLst>
          </p:cNvPr>
          <p:cNvSpPr>
            <a:spLocks noGrp="1"/>
          </p:cNvSpPr>
          <p:nvPr>
            <p:ph idx="1"/>
          </p:nvPr>
        </p:nvSpPr>
        <p:spPr>
          <a:xfrm>
            <a:off x="838200" y="530087"/>
            <a:ext cx="10515600" cy="5646876"/>
          </a:xfrm>
        </p:spPr>
        <p:txBody>
          <a:bodyPr/>
          <a:lstStyle/>
          <a:p>
            <a:r>
              <a:rPr lang="en-US" i="1" dirty="0" err="1"/>
              <a:t>Onchocerca</a:t>
            </a:r>
            <a:r>
              <a:rPr lang="en-US" i="1" dirty="0"/>
              <a:t> volvulus </a:t>
            </a:r>
            <a:r>
              <a:rPr lang="en-US" dirty="0"/>
              <a:t>(River blindness)</a:t>
            </a:r>
          </a:p>
          <a:p>
            <a:pPr lvl="1"/>
            <a:r>
              <a:rPr lang="en-US" dirty="0"/>
              <a:t>Tissue nematodes transmitted by vector black flies </a:t>
            </a:r>
          </a:p>
          <a:p>
            <a:pPr lvl="1"/>
            <a:r>
              <a:rPr lang="en-US" i="1" dirty="0" err="1"/>
              <a:t>Onchocerca</a:t>
            </a:r>
            <a:r>
              <a:rPr lang="en-US" dirty="0"/>
              <a:t> larvae are deposited into a bite wound and develop into adults in immediate subcutaneous tissue, within 1 to 2 years after initial contact disfiguring nodules form. </a:t>
            </a:r>
          </a:p>
          <a:p>
            <a:pPr lvl="1"/>
            <a:r>
              <a:rPr lang="en-US" dirty="0"/>
              <a:t>Microfilariae given off by adult female migrate via bloodstream to many locations, specially to the eyes.</a:t>
            </a:r>
          </a:p>
          <a:p>
            <a:r>
              <a:rPr lang="en-US" dirty="0"/>
              <a:t>Diagnosis:</a:t>
            </a:r>
          </a:p>
          <a:p>
            <a:pPr lvl="1"/>
            <a:r>
              <a:rPr lang="en-US" dirty="0"/>
              <a:t>Demonstration of microfilariae by slit lamp </a:t>
            </a:r>
          </a:p>
          <a:p>
            <a:pPr lvl="1"/>
            <a:r>
              <a:rPr lang="en-US" dirty="0"/>
              <a:t>Diethylcarbamazine provocation test </a:t>
            </a:r>
          </a:p>
          <a:p>
            <a:pPr lvl="1"/>
            <a:r>
              <a:rPr lang="en-US" dirty="0"/>
              <a:t>Skin snips from iliac crest, calves, shoulder,.. </a:t>
            </a:r>
          </a:p>
          <a:p>
            <a:pPr lvl="1"/>
            <a:r>
              <a:rPr lang="en-US" dirty="0"/>
              <a:t>PCR of skin snip specimen </a:t>
            </a:r>
          </a:p>
          <a:p>
            <a:pPr lvl="1"/>
            <a:r>
              <a:rPr lang="en-US" dirty="0"/>
              <a:t>ELISA </a:t>
            </a:r>
          </a:p>
          <a:p>
            <a:pPr marL="457200" lvl="1" indent="0">
              <a:buNone/>
            </a:pPr>
            <a:r>
              <a:rPr lang="en-US" dirty="0"/>
              <a:t> </a:t>
            </a:r>
          </a:p>
          <a:p>
            <a:pPr lvl="1"/>
            <a:endParaRPr lang="en-US" dirty="0"/>
          </a:p>
        </p:txBody>
      </p:sp>
      <p:pic>
        <p:nvPicPr>
          <p:cNvPr id="5" name="Picture 4">
            <a:extLst>
              <a:ext uri="{FF2B5EF4-FFF2-40B4-BE49-F238E27FC236}">
                <a16:creationId xmlns:a16="http://schemas.microsoft.com/office/drawing/2014/main" xmlns="" id="{C33AC46F-D8EA-A064-D590-7B715CE826E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13733" y="3145941"/>
            <a:ext cx="3791504" cy="2863920"/>
          </a:xfrm>
          <a:prstGeom prst="rect">
            <a:avLst/>
          </a:prstGeom>
        </p:spPr>
      </p:pic>
    </p:spTree>
    <p:extLst>
      <p:ext uri="{BB962C8B-B14F-4D97-AF65-F5344CB8AC3E}">
        <p14:creationId xmlns:p14="http://schemas.microsoft.com/office/powerpoint/2010/main" xmlns="" val="691551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E7B6DF-1BB4-A33E-9987-B9E353691B5E}"/>
              </a:ext>
            </a:extLst>
          </p:cNvPr>
          <p:cNvSpPr>
            <a:spLocks noGrp="1"/>
          </p:cNvSpPr>
          <p:nvPr>
            <p:ph type="title"/>
          </p:nvPr>
        </p:nvSpPr>
        <p:spPr/>
        <p:txBody>
          <a:bodyPr/>
          <a:lstStyle/>
          <a:p>
            <a:r>
              <a:rPr lang="en-US" dirty="0"/>
              <a:t>Lab diagnosis </a:t>
            </a:r>
          </a:p>
        </p:txBody>
      </p:sp>
      <p:sp>
        <p:nvSpPr>
          <p:cNvPr id="3" name="Content Placeholder 2">
            <a:extLst>
              <a:ext uri="{FF2B5EF4-FFF2-40B4-BE49-F238E27FC236}">
                <a16:creationId xmlns:a16="http://schemas.microsoft.com/office/drawing/2014/main" xmlns="" id="{08DFEB78-2902-DB89-A193-3EDA5F4C2B39}"/>
              </a:ext>
            </a:extLst>
          </p:cNvPr>
          <p:cNvSpPr>
            <a:spLocks noGrp="1"/>
          </p:cNvSpPr>
          <p:nvPr>
            <p:ph idx="1"/>
          </p:nvPr>
        </p:nvSpPr>
        <p:spPr/>
        <p:txBody>
          <a:bodyPr/>
          <a:lstStyle/>
          <a:p>
            <a:r>
              <a:rPr lang="en-US" dirty="0"/>
              <a:t>Specimen collection</a:t>
            </a:r>
          </a:p>
          <a:p>
            <a:pPr lvl="1"/>
            <a:r>
              <a:rPr lang="en-US" b="1" dirty="0"/>
              <a:t>Aqueous </a:t>
            </a:r>
            <a:r>
              <a:rPr lang="en-US" b="1" dirty="0" err="1"/>
              <a:t>humour</a:t>
            </a:r>
            <a:r>
              <a:rPr lang="en-US" b="1" dirty="0"/>
              <a:t>:</a:t>
            </a:r>
            <a:r>
              <a:rPr lang="en-US" dirty="0"/>
              <a:t> aqueous tap is obtained by a paracentesis by </a:t>
            </a:r>
            <a:r>
              <a:rPr lang="en-US" b="0" i="0" dirty="0">
                <a:solidFill>
                  <a:srgbClr val="212121"/>
                </a:solidFill>
                <a:effectLst/>
              </a:rPr>
              <a:t>using a 26 or 27 gauge half an inch needle mounted on a tuberculin syringe. About </a:t>
            </a:r>
          </a:p>
          <a:p>
            <a:pPr marL="457200" lvl="1" indent="0">
              <a:buNone/>
            </a:pPr>
            <a:r>
              <a:rPr lang="en-US" dirty="0">
                <a:solidFill>
                  <a:srgbClr val="212121"/>
                </a:solidFill>
              </a:rPr>
              <a:t>   </a:t>
            </a:r>
            <a:r>
              <a:rPr lang="en-US" b="0" i="0" dirty="0">
                <a:solidFill>
                  <a:srgbClr val="212121"/>
                </a:solidFill>
                <a:effectLst/>
              </a:rPr>
              <a:t>0.1 ml of fluid is withdrawn.</a:t>
            </a:r>
          </a:p>
          <a:p>
            <a:pPr lvl="1"/>
            <a:r>
              <a:rPr lang="en-US" b="1" i="0" dirty="0">
                <a:solidFill>
                  <a:srgbClr val="212121"/>
                </a:solidFill>
                <a:effectLst/>
              </a:rPr>
              <a:t>Vitreous </a:t>
            </a:r>
            <a:r>
              <a:rPr lang="en-US" b="1" i="0" dirty="0" err="1">
                <a:solidFill>
                  <a:srgbClr val="212121"/>
                </a:solidFill>
                <a:effectLst/>
              </a:rPr>
              <a:t>humour</a:t>
            </a:r>
            <a:r>
              <a:rPr lang="en-US" b="1" dirty="0">
                <a:solidFill>
                  <a:srgbClr val="212121"/>
                </a:solidFill>
              </a:rPr>
              <a:t>:</a:t>
            </a:r>
            <a:r>
              <a:rPr lang="en-US" dirty="0">
                <a:solidFill>
                  <a:srgbClr val="212121"/>
                </a:solidFill>
              </a:rPr>
              <a:t> vitreous tap is </a:t>
            </a:r>
            <a:r>
              <a:rPr lang="en-US" b="0" i="0" dirty="0">
                <a:solidFill>
                  <a:srgbClr val="212121"/>
                </a:solidFill>
                <a:effectLst/>
              </a:rPr>
              <a:t>done by insertion of a 22 to 27 gauge needle attached to a 1ml tuberculin syringe through the limbus or </a:t>
            </a:r>
            <a:r>
              <a:rPr lang="en-US" b="0" i="0" dirty="0" err="1">
                <a:solidFill>
                  <a:srgbClr val="212121"/>
                </a:solidFill>
                <a:effectLst/>
              </a:rPr>
              <a:t>parsplana</a:t>
            </a:r>
            <a:r>
              <a:rPr lang="en-US" b="0" i="0" dirty="0">
                <a:solidFill>
                  <a:srgbClr val="212121"/>
                </a:solidFill>
                <a:effectLst/>
              </a:rPr>
              <a:t> region into the cavity and aspiration of 0.1 ml fluid. </a:t>
            </a:r>
          </a:p>
          <a:p>
            <a:pPr lvl="1"/>
            <a:r>
              <a:rPr lang="en-US" b="1" i="0" dirty="0">
                <a:solidFill>
                  <a:schemeClr val="tx1">
                    <a:lumMod val="95000"/>
                    <a:lumOff val="5000"/>
                  </a:schemeClr>
                </a:solidFill>
                <a:effectLst/>
              </a:rPr>
              <a:t>Vitreous biopsy: </a:t>
            </a:r>
            <a:r>
              <a:rPr lang="en-US" b="0" i="0" dirty="0">
                <a:solidFill>
                  <a:srgbClr val="212121"/>
                </a:solidFill>
                <a:effectLst/>
              </a:rPr>
              <a:t>This consists of removal of 0.2-0.3 ml of vitreous </a:t>
            </a:r>
            <a:r>
              <a:rPr lang="en-US" b="0" i="0" dirty="0" err="1">
                <a:solidFill>
                  <a:srgbClr val="212121"/>
                </a:solidFill>
                <a:effectLst/>
              </a:rPr>
              <a:t>humour</a:t>
            </a:r>
            <a:r>
              <a:rPr lang="en-US" b="0" i="0" dirty="0">
                <a:solidFill>
                  <a:srgbClr val="212121"/>
                </a:solidFill>
                <a:effectLst/>
              </a:rPr>
              <a:t> with a vitrectomy aspiration cutter inserted through a pars plana incision.</a:t>
            </a:r>
            <a:endParaRPr lang="en-US" b="0" i="0" dirty="0">
              <a:solidFill>
                <a:schemeClr val="tx1">
                  <a:lumMod val="95000"/>
                  <a:lumOff val="5000"/>
                </a:schemeClr>
              </a:solidFill>
              <a:effectLst/>
            </a:endParaRPr>
          </a:p>
          <a:p>
            <a:pPr lvl="1"/>
            <a:endParaRPr lang="en-US" dirty="0"/>
          </a:p>
        </p:txBody>
      </p:sp>
    </p:spTree>
    <p:extLst>
      <p:ext uri="{BB962C8B-B14F-4D97-AF65-F5344CB8AC3E}">
        <p14:creationId xmlns:p14="http://schemas.microsoft.com/office/powerpoint/2010/main" xmlns="" val="3769226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AE7C67-6521-0DB8-A256-9CEF3804CB79}"/>
              </a:ext>
            </a:extLst>
          </p:cNvPr>
          <p:cNvSpPr>
            <a:spLocks noGrp="1"/>
          </p:cNvSpPr>
          <p:nvPr>
            <p:ph idx="1"/>
          </p:nvPr>
        </p:nvSpPr>
        <p:spPr>
          <a:xfrm>
            <a:off x="838200" y="768626"/>
            <a:ext cx="10515600" cy="5408337"/>
          </a:xfrm>
        </p:spPr>
        <p:txBody>
          <a:bodyPr/>
          <a:lstStyle/>
          <a:p>
            <a:r>
              <a:rPr lang="en-US" sz="3200" dirty="0"/>
              <a:t>Specimen transport </a:t>
            </a:r>
          </a:p>
          <a:p>
            <a:pPr lvl="1">
              <a:spcBef>
                <a:spcPts val="2000"/>
              </a:spcBef>
              <a:spcAft>
                <a:spcPts val="2000"/>
              </a:spcAft>
            </a:pPr>
            <a:r>
              <a:rPr lang="en-US" b="0" i="0" dirty="0">
                <a:solidFill>
                  <a:srgbClr val="212121"/>
                </a:solidFill>
                <a:effectLst/>
                <a:latin typeface="Cambria" panose="02040503050406030204" pitchFamily="18" charset="0"/>
              </a:rPr>
              <a:t>After the collection of the specimen, a sterile disposable needle is immediately fixed to the syringe containing the sample. The needle </a:t>
            </a:r>
            <a:r>
              <a:rPr lang="en-US" dirty="0">
                <a:solidFill>
                  <a:srgbClr val="212121"/>
                </a:solidFill>
                <a:latin typeface="Cambria" panose="02040503050406030204" pitchFamily="18" charset="0"/>
              </a:rPr>
              <a:t>is </a:t>
            </a:r>
            <a:r>
              <a:rPr lang="en-US" b="0" i="0" dirty="0">
                <a:solidFill>
                  <a:srgbClr val="212121"/>
                </a:solidFill>
                <a:effectLst/>
                <a:latin typeface="Cambria" panose="02040503050406030204" pitchFamily="18" charset="0"/>
              </a:rPr>
              <a:t>then capped with a sterile rubber bung and placed in a sterile test tube container and is sent to the laboratory, preferably within half an hour of collection. The specimens </a:t>
            </a:r>
            <a:r>
              <a:rPr lang="en-US" dirty="0">
                <a:solidFill>
                  <a:srgbClr val="212121"/>
                </a:solidFill>
                <a:latin typeface="Cambria" panose="02040503050406030204" pitchFamily="18" charset="0"/>
              </a:rPr>
              <a:t>is then</a:t>
            </a:r>
            <a:r>
              <a:rPr lang="en-US" b="0" i="0" dirty="0">
                <a:solidFill>
                  <a:srgbClr val="212121"/>
                </a:solidFill>
                <a:effectLst/>
                <a:latin typeface="Cambria" panose="02040503050406030204" pitchFamily="18" charset="0"/>
              </a:rPr>
              <a:t> processed immediately first by inoculating onto culture media and then direct smear examination by Gram’s Stain to avoid contamination</a:t>
            </a:r>
            <a:r>
              <a:rPr lang="en-US" sz="2800" b="0" i="0" dirty="0">
                <a:solidFill>
                  <a:srgbClr val="212121"/>
                </a:solidFill>
                <a:effectLst/>
                <a:latin typeface="Cambria" panose="02040503050406030204" pitchFamily="18" charset="0"/>
              </a:rPr>
              <a:t>.</a:t>
            </a:r>
          </a:p>
          <a:p>
            <a:pPr marL="457200" lvl="1" indent="0">
              <a:buNone/>
            </a:pPr>
            <a:endParaRPr lang="en-US" dirty="0"/>
          </a:p>
        </p:txBody>
      </p:sp>
    </p:spTree>
    <p:extLst>
      <p:ext uri="{BB962C8B-B14F-4D97-AF65-F5344CB8AC3E}">
        <p14:creationId xmlns:p14="http://schemas.microsoft.com/office/powerpoint/2010/main" xmlns="" val="335086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7E27A-620A-82A0-2303-E0AD96FC6F78}"/>
              </a:ext>
            </a:extLst>
          </p:cNvPr>
          <p:cNvSpPr>
            <a:spLocks noGrp="1"/>
          </p:cNvSpPr>
          <p:nvPr>
            <p:ph type="title"/>
          </p:nvPr>
        </p:nvSpPr>
        <p:spPr>
          <a:xfrm>
            <a:off x="838200" y="18255"/>
            <a:ext cx="10515600" cy="1325563"/>
          </a:xfrm>
        </p:spPr>
        <p:txBody>
          <a:bodyPr/>
          <a:lstStyle/>
          <a:p>
            <a:pPr algn="ctr"/>
            <a:r>
              <a:rPr lang="en-US" dirty="0"/>
              <a:t>Blepharitis </a:t>
            </a:r>
          </a:p>
        </p:txBody>
      </p:sp>
      <p:sp>
        <p:nvSpPr>
          <p:cNvPr id="3" name="Content Placeholder 2">
            <a:extLst>
              <a:ext uri="{FF2B5EF4-FFF2-40B4-BE49-F238E27FC236}">
                <a16:creationId xmlns:a16="http://schemas.microsoft.com/office/drawing/2014/main" xmlns="" id="{25ABB8A7-EAB3-B100-3017-E8549DA69BEE}"/>
              </a:ext>
            </a:extLst>
          </p:cNvPr>
          <p:cNvSpPr>
            <a:spLocks noGrp="1"/>
          </p:cNvSpPr>
          <p:nvPr>
            <p:ph idx="1"/>
          </p:nvPr>
        </p:nvSpPr>
        <p:spPr>
          <a:xfrm>
            <a:off x="838200" y="1343818"/>
            <a:ext cx="10515600" cy="4117528"/>
          </a:xfrm>
        </p:spPr>
        <p:txBody>
          <a:bodyPr/>
          <a:lstStyle/>
          <a:p>
            <a:r>
              <a:rPr lang="en-US" dirty="0"/>
              <a:t>Inflammation of the margins of the eyelid. </a:t>
            </a:r>
          </a:p>
        </p:txBody>
      </p:sp>
      <p:graphicFrame>
        <p:nvGraphicFramePr>
          <p:cNvPr id="5" name="Table 5">
            <a:extLst>
              <a:ext uri="{FF2B5EF4-FFF2-40B4-BE49-F238E27FC236}">
                <a16:creationId xmlns:a16="http://schemas.microsoft.com/office/drawing/2014/main" xmlns="" id="{82788B76-B6DF-ACE2-4E10-71F33323DBF4}"/>
              </a:ext>
            </a:extLst>
          </p:cNvPr>
          <p:cNvGraphicFramePr>
            <a:graphicFrameLocks noGrp="1"/>
          </p:cNvGraphicFramePr>
          <p:nvPr>
            <p:extLst>
              <p:ext uri="{D42A27DB-BD31-4B8C-83A1-F6EECF244321}">
                <p14:modId xmlns:p14="http://schemas.microsoft.com/office/powerpoint/2010/main" xmlns="" val="1157346040"/>
              </p:ext>
            </p:extLst>
          </p:nvPr>
        </p:nvGraphicFramePr>
        <p:xfrm>
          <a:off x="1950278" y="2316479"/>
          <a:ext cx="8291444" cy="2507310"/>
        </p:xfrm>
        <a:graphic>
          <a:graphicData uri="http://schemas.openxmlformats.org/drawingml/2006/table">
            <a:tbl>
              <a:tblPr firstRow="1" bandRow="1">
                <a:tableStyleId>{5C22544A-7EE6-4342-B048-85BDC9FD1C3A}</a:tableStyleId>
              </a:tblPr>
              <a:tblGrid>
                <a:gridCol w="2831549">
                  <a:extLst>
                    <a:ext uri="{9D8B030D-6E8A-4147-A177-3AD203B41FA5}">
                      <a16:colId xmlns:a16="http://schemas.microsoft.com/office/drawing/2014/main" xmlns="" val="487800910"/>
                    </a:ext>
                  </a:extLst>
                </a:gridCol>
                <a:gridCol w="5459895">
                  <a:extLst>
                    <a:ext uri="{9D8B030D-6E8A-4147-A177-3AD203B41FA5}">
                      <a16:colId xmlns:a16="http://schemas.microsoft.com/office/drawing/2014/main" xmlns="" val="404056614"/>
                    </a:ext>
                  </a:extLst>
                </a:gridCol>
              </a:tblGrid>
              <a:tr h="835770">
                <a:tc>
                  <a:txBody>
                    <a:bodyPr/>
                    <a:lstStyle/>
                    <a:p>
                      <a:r>
                        <a:rPr lang="en-US" sz="2400" dirty="0"/>
                        <a:t>Bacteria </a:t>
                      </a:r>
                    </a:p>
                  </a:txBody>
                  <a:tcPr/>
                </a:tc>
                <a:tc>
                  <a:txBody>
                    <a:bodyPr/>
                    <a:lstStyle/>
                    <a:p>
                      <a:r>
                        <a:rPr lang="en-US" sz="2400" b="0" i="1" u="none" strike="noStrike" kern="1200" baseline="0" dirty="0">
                          <a:solidFill>
                            <a:schemeClr val="lt1"/>
                          </a:solidFill>
                          <a:latin typeface="+mn-lt"/>
                          <a:ea typeface="+mn-ea"/>
                          <a:cs typeface="+mn-cs"/>
                        </a:rPr>
                        <a:t>Staphylococcus aureus</a:t>
                      </a:r>
                      <a:endParaRPr lang="en-US" sz="2400" dirty="0"/>
                    </a:p>
                  </a:txBody>
                  <a:tcPr/>
                </a:tc>
                <a:extLst>
                  <a:ext uri="{0D108BD9-81ED-4DB2-BD59-A6C34878D82A}">
                    <a16:rowId xmlns:a16="http://schemas.microsoft.com/office/drawing/2014/main" xmlns="" val="938743801"/>
                  </a:ext>
                </a:extLst>
              </a:tr>
              <a:tr h="835770">
                <a:tc>
                  <a:txBody>
                    <a:bodyPr/>
                    <a:lstStyle/>
                    <a:p>
                      <a:r>
                        <a:rPr lang="en-US" sz="2400" dirty="0"/>
                        <a:t>Viruses </a:t>
                      </a:r>
                    </a:p>
                  </a:txBody>
                  <a:tcPr/>
                </a:tc>
                <a:tc>
                  <a:txBody>
                    <a:bodyPr/>
                    <a:lstStyle/>
                    <a:p>
                      <a:r>
                        <a:rPr lang="en-US" sz="2400" b="0" i="0" u="none" strike="noStrike" kern="1200" baseline="0" dirty="0">
                          <a:solidFill>
                            <a:schemeClr val="dk1"/>
                          </a:solidFill>
                          <a:latin typeface="+mn-lt"/>
                          <a:ea typeface="+mn-ea"/>
                          <a:cs typeface="+mn-cs"/>
                        </a:rPr>
                        <a:t>Herpes simplex virus</a:t>
                      </a:r>
                      <a:endParaRPr lang="en-US" sz="2400" i="0" dirty="0"/>
                    </a:p>
                  </a:txBody>
                  <a:tcPr/>
                </a:tc>
                <a:extLst>
                  <a:ext uri="{0D108BD9-81ED-4DB2-BD59-A6C34878D82A}">
                    <a16:rowId xmlns:a16="http://schemas.microsoft.com/office/drawing/2014/main" xmlns="" val="3529935105"/>
                  </a:ext>
                </a:extLst>
              </a:tr>
              <a:tr h="835770">
                <a:tc>
                  <a:txBody>
                    <a:bodyPr/>
                    <a:lstStyle/>
                    <a:p>
                      <a:r>
                        <a:rPr lang="en-US" sz="2400" dirty="0"/>
                        <a:t>Fungus </a:t>
                      </a:r>
                    </a:p>
                  </a:txBody>
                  <a:tcPr/>
                </a:tc>
                <a:tc>
                  <a:txBody>
                    <a:bodyPr/>
                    <a:lstStyle/>
                    <a:p>
                      <a:r>
                        <a:rPr lang="en-US" sz="2400" b="0" i="1" u="none" strike="noStrike" kern="1200" baseline="0" dirty="0">
                          <a:solidFill>
                            <a:schemeClr val="dk1"/>
                          </a:solidFill>
                          <a:latin typeface="+mn-lt"/>
                          <a:ea typeface="+mn-ea"/>
                          <a:cs typeface="+mn-cs"/>
                        </a:rPr>
                        <a:t>Malassezia furfur</a:t>
                      </a:r>
                      <a:endParaRPr lang="en-US" sz="2400" i="1" dirty="0"/>
                    </a:p>
                  </a:txBody>
                  <a:tcPr/>
                </a:tc>
                <a:extLst>
                  <a:ext uri="{0D108BD9-81ED-4DB2-BD59-A6C34878D82A}">
                    <a16:rowId xmlns:a16="http://schemas.microsoft.com/office/drawing/2014/main" xmlns="" val="1286435336"/>
                  </a:ext>
                </a:extLst>
              </a:tr>
            </a:tbl>
          </a:graphicData>
        </a:graphic>
      </p:graphicFrame>
    </p:spTree>
    <p:extLst>
      <p:ext uri="{BB962C8B-B14F-4D97-AF65-F5344CB8AC3E}">
        <p14:creationId xmlns:p14="http://schemas.microsoft.com/office/powerpoint/2010/main" xmlns="" val="1364608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6B8FD-CDB5-5707-D6EC-B5F47E537D07}"/>
              </a:ext>
            </a:extLst>
          </p:cNvPr>
          <p:cNvSpPr>
            <a:spLocks noGrp="1"/>
          </p:cNvSpPr>
          <p:nvPr>
            <p:ph type="title"/>
          </p:nvPr>
        </p:nvSpPr>
        <p:spPr/>
        <p:txBody>
          <a:bodyPr/>
          <a:lstStyle/>
          <a:p>
            <a:r>
              <a:rPr lang="en-US" dirty="0"/>
              <a:t>Case report of </a:t>
            </a:r>
            <a:r>
              <a:rPr lang="en-US" i="1" dirty="0"/>
              <a:t>Malassezia furfur </a:t>
            </a:r>
          </a:p>
        </p:txBody>
      </p:sp>
      <p:sp>
        <p:nvSpPr>
          <p:cNvPr id="3" name="Content Placeholder 2">
            <a:extLst>
              <a:ext uri="{FF2B5EF4-FFF2-40B4-BE49-F238E27FC236}">
                <a16:creationId xmlns:a16="http://schemas.microsoft.com/office/drawing/2014/main" xmlns="" id="{7F0590B3-A992-40F0-2F23-BBCAD289E0E3}"/>
              </a:ext>
            </a:extLst>
          </p:cNvPr>
          <p:cNvSpPr>
            <a:spLocks noGrp="1"/>
          </p:cNvSpPr>
          <p:nvPr>
            <p:ph idx="1"/>
          </p:nvPr>
        </p:nvSpPr>
        <p:spPr>
          <a:xfrm>
            <a:off x="470452" y="1806783"/>
            <a:ext cx="10515600" cy="4802187"/>
          </a:xfrm>
        </p:spPr>
        <p:txBody>
          <a:bodyPr>
            <a:normAutofit fontScale="92500" lnSpcReduction="10000"/>
          </a:bodyPr>
          <a:lstStyle/>
          <a:p>
            <a:r>
              <a:rPr lang="en-US" sz="2400" dirty="0"/>
              <a:t>A woman aged 22 underwent perforating keratoplasty. The postoperative period was uneventful. Prednisolone acetate eyedrops were applied postoperatively five times daily, and later at reduced frequency, without other therapy. At follow up 6 months later, she exhibited a slightly pigmented scaling lesion of the upper and margins of the eyelid on the side of surgery, without itching or discharge. The skin was not inflamed or ulcerated. There was no evidence of conjunctival infection, and the transplanted cornea was clear. No skin lesions were seen elsewhere.</a:t>
            </a:r>
          </a:p>
          <a:p>
            <a:r>
              <a:rPr lang="en-US" sz="2400" dirty="0"/>
              <a:t>For lab diagnosis, the eyelid scraping was sent for KOH mount, </a:t>
            </a:r>
          </a:p>
          <a:p>
            <a:pPr marL="0" indent="0">
              <a:buNone/>
            </a:pPr>
            <a:r>
              <a:rPr lang="en-US" sz="2400" dirty="0"/>
              <a:t>    gram stain, culture and sensitivity. </a:t>
            </a:r>
          </a:p>
          <a:p>
            <a:r>
              <a:rPr lang="en-US" sz="2400" dirty="0"/>
              <a:t>The LPCB mount preparation of the specimen </a:t>
            </a:r>
          </a:p>
          <a:p>
            <a:pPr marL="0" indent="0">
              <a:buNone/>
            </a:pPr>
            <a:r>
              <a:rPr lang="en-US" sz="2400" dirty="0"/>
              <a:t>    showed a </a:t>
            </a:r>
            <a:r>
              <a:rPr lang="en-US" sz="2400" b="1" dirty="0">
                <a:solidFill>
                  <a:srgbClr val="FF0000"/>
                </a:solidFill>
              </a:rPr>
              <a:t>spherical yeast characteristic of </a:t>
            </a:r>
            <a:r>
              <a:rPr lang="en-US" sz="2400" b="1" i="1" dirty="0">
                <a:solidFill>
                  <a:srgbClr val="FF0000"/>
                </a:solidFill>
              </a:rPr>
              <a:t>M. furfur</a:t>
            </a:r>
            <a:r>
              <a:rPr lang="en-US" sz="2400" b="1" dirty="0">
                <a:solidFill>
                  <a:srgbClr val="FF0000"/>
                </a:solidFill>
              </a:rPr>
              <a:t>.</a:t>
            </a:r>
            <a:r>
              <a:rPr lang="en-US" sz="2400" dirty="0"/>
              <a:t> </a:t>
            </a:r>
          </a:p>
          <a:p>
            <a:r>
              <a:rPr lang="en-US" sz="2400" dirty="0"/>
              <a:t>Local antifungal ointment (clotrimazole) was prescribed.</a:t>
            </a:r>
          </a:p>
          <a:p>
            <a:pPr marL="0" indent="0">
              <a:buNone/>
            </a:pPr>
            <a:r>
              <a:rPr lang="en-US" sz="2400" dirty="0"/>
              <a:t>   3 weeks later she reported that she was asymptomatic. When </a:t>
            </a:r>
          </a:p>
          <a:p>
            <a:pPr marL="0" indent="0">
              <a:buNone/>
            </a:pPr>
            <a:r>
              <a:rPr lang="en-US" sz="2400" dirty="0"/>
              <a:t>   seen 6 months later the condition had resolved. </a:t>
            </a:r>
          </a:p>
        </p:txBody>
      </p:sp>
      <p:pic>
        <p:nvPicPr>
          <p:cNvPr id="5" name="Picture 4">
            <a:extLst>
              <a:ext uri="{FF2B5EF4-FFF2-40B4-BE49-F238E27FC236}">
                <a16:creationId xmlns:a16="http://schemas.microsoft.com/office/drawing/2014/main" xmlns="" id="{AF446DDD-8A08-3843-80C1-048AB07916A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25878" y="113680"/>
            <a:ext cx="2120348" cy="1698693"/>
          </a:xfrm>
          <a:prstGeom prst="rect">
            <a:avLst/>
          </a:prstGeom>
        </p:spPr>
      </p:pic>
      <p:pic>
        <p:nvPicPr>
          <p:cNvPr id="7" name="Picture 6">
            <a:extLst>
              <a:ext uri="{FF2B5EF4-FFF2-40B4-BE49-F238E27FC236}">
                <a16:creationId xmlns:a16="http://schemas.microsoft.com/office/drawing/2014/main" xmlns="" id="{359712CC-7FD3-BD0A-651A-8A55E534E72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87164" y="3674117"/>
            <a:ext cx="3533775" cy="2716518"/>
          </a:xfrm>
          <a:prstGeom prst="rect">
            <a:avLst/>
          </a:prstGeom>
          <a:ln>
            <a:solidFill>
              <a:schemeClr val="tx1">
                <a:lumMod val="95000"/>
                <a:lumOff val="5000"/>
              </a:schemeClr>
            </a:solidFill>
          </a:ln>
        </p:spPr>
      </p:pic>
    </p:spTree>
    <p:extLst>
      <p:ext uri="{BB962C8B-B14F-4D97-AF65-F5344CB8AC3E}">
        <p14:creationId xmlns:p14="http://schemas.microsoft.com/office/powerpoint/2010/main" xmlns="" val="9913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xmlns="" id="{35423374-524C-F0B0-36E7-7DFF7C8EC56A}"/>
              </a:ext>
            </a:extLst>
          </p:cNvPr>
          <p:cNvGraphicFramePr>
            <a:graphicFrameLocks noGrp="1"/>
          </p:cNvGraphicFramePr>
          <p:nvPr>
            <p:extLst>
              <p:ext uri="{D42A27DB-BD31-4B8C-83A1-F6EECF244321}">
                <p14:modId xmlns:p14="http://schemas.microsoft.com/office/powerpoint/2010/main" xmlns="" val="3758745512"/>
              </p:ext>
            </p:extLst>
          </p:nvPr>
        </p:nvGraphicFramePr>
        <p:xfrm>
          <a:off x="1139688" y="182954"/>
          <a:ext cx="9462051" cy="2672889"/>
        </p:xfrm>
        <a:graphic>
          <a:graphicData uri="http://schemas.openxmlformats.org/drawingml/2006/table">
            <a:tbl>
              <a:tblPr firstRow="1" bandRow="1">
                <a:tableStyleId>{5C22544A-7EE6-4342-B048-85BDC9FD1C3A}</a:tableStyleId>
              </a:tblPr>
              <a:tblGrid>
                <a:gridCol w="3154017">
                  <a:extLst>
                    <a:ext uri="{9D8B030D-6E8A-4147-A177-3AD203B41FA5}">
                      <a16:colId xmlns:a16="http://schemas.microsoft.com/office/drawing/2014/main" xmlns="" val="2752981450"/>
                    </a:ext>
                  </a:extLst>
                </a:gridCol>
                <a:gridCol w="3154017">
                  <a:extLst>
                    <a:ext uri="{9D8B030D-6E8A-4147-A177-3AD203B41FA5}">
                      <a16:colId xmlns:a16="http://schemas.microsoft.com/office/drawing/2014/main" xmlns="" val="3125575234"/>
                    </a:ext>
                  </a:extLst>
                </a:gridCol>
                <a:gridCol w="3154017">
                  <a:extLst>
                    <a:ext uri="{9D8B030D-6E8A-4147-A177-3AD203B41FA5}">
                      <a16:colId xmlns:a16="http://schemas.microsoft.com/office/drawing/2014/main" xmlns="" val="2709590416"/>
                    </a:ext>
                  </a:extLst>
                </a:gridCol>
              </a:tblGrid>
              <a:tr h="535478">
                <a:tc>
                  <a:txBody>
                    <a:bodyPr/>
                    <a:lstStyle/>
                    <a:p>
                      <a:r>
                        <a:rPr lang="en-US" sz="2400" dirty="0"/>
                        <a:t>External eye infection</a:t>
                      </a:r>
                    </a:p>
                  </a:txBody>
                  <a:tcPr/>
                </a:tc>
                <a:tc>
                  <a:txBody>
                    <a:bodyPr/>
                    <a:lstStyle/>
                    <a:p>
                      <a:r>
                        <a:rPr lang="en-US" sz="2400" dirty="0"/>
                        <a:t>External eye infection</a:t>
                      </a:r>
                    </a:p>
                  </a:txBody>
                  <a:tcPr/>
                </a:tc>
                <a:tc>
                  <a:txBody>
                    <a:bodyPr/>
                    <a:lstStyle/>
                    <a:p>
                      <a:r>
                        <a:rPr lang="en-US" sz="2400" dirty="0"/>
                        <a:t>Internal eye infection </a:t>
                      </a:r>
                    </a:p>
                  </a:txBody>
                  <a:tcPr/>
                </a:tc>
                <a:extLst>
                  <a:ext uri="{0D108BD9-81ED-4DB2-BD59-A6C34878D82A}">
                    <a16:rowId xmlns:a16="http://schemas.microsoft.com/office/drawing/2014/main" xmlns="" val="731782840"/>
                  </a:ext>
                </a:extLst>
              </a:tr>
              <a:tr h="535478">
                <a:tc>
                  <a:txBody>
                    <a:bodyPr/>
                    <a:lstStyle/>
                    <a:p>
                      <a:r>
                        <a:rPr lang="en-US" sz="2400" dirty="0"/>
                        <a:t>Blepharitis </a:t>
                      </a:r>
                    </a:p>
                  </a:txBody>
                  <a:tcPr/>
                </a:tc>
                <a:tc>
                  <a:txBody>
                    <a:bodyPr/>
                    <a:lstStyle/>
                    <a:p>
                      <a:r>
                        <a:rPr lang="en-US" sz="2400" dirty="0"/>
                        <a:t>Conjunctivitis </a:t>
                      </a:r>
                    </a:p>
                  </a:txBody>
                  <a:tcPr/>
                </a:tc>
                <a:tc>
                  <a:txBody>
                    <a:bodyPr/>
                    <a:lstStyle/>
                    <a:p>
                      <a:r>
                        <a:rPr lang="en-US" sz="2400" dirty="0"/>
                        <a:t>Uveitis: choroiditis </a:t>
                      </a:r>
                    </a:p>
                  </a:txBody>
                  <a:tcPr/>
                </a:tc>
                <a:extLst>
                  <a:ext uri="{0D108BD9-81ED-4DB2-BD59-A6C34878D82A}">
                    <a16:rowId xmlns:a16="http://schemas.microsoft.com/office/drawing/2014/main" xmlns="" val="415291263"/>
                  </a:ext>
                </a:extLst>
              </a:tr>
              <a:tr h="530977">
                <a:tc>
                  <a:txBody>
                    <a:bodyPr/>
                    <a:lstStyle/>
                    <a:p>
                      <a:r>
                        <a:rPr lang="en-US" sz="2400" dirty="0"/>
                        <a:t>Hordeolum </a:t>
                      </a:r>
                    </a:p>
                  </a:txBody>
                  <a:tcPr/>
                </a:tc>
                <a:tc>
                  <a:txBody>
                    <a:bodyPr/>
                    <a:lstStyle/>
                    <a:p>
                      <a:r>
                        <a:rPr lang="en-US" sz="2400" dirty="0"/>
                        <a:t>Keratitis </a:t>
                      </a:r>
                    </a:p>
                  </a:txBody>
                  <a:tcPr/>
                </a:tc>
                <a:tc>
                  <a:txBody>
                    <a:bodyPr/>
                    <a:lstStyle/>
                    <a:p>
                      <a:r>
                        <a:rPr lang="en-US" sz="2400" dirty="0"/>
                        <a:t>Uveitis: chorioretinitis </a:t>
                      </a:r>
                    </a:p>
                  </a:txBody>
                  <a:tcPr/>
                </a:tc>
                <a:extLst>
                  <a:ext uri="{0D108BD9-81ED-4DB2-BD59-A6C34878D82A}">
                    <a16:rowId xmlns:a16="http://schemas.microsoft.com/office/drawing/2014/main" xmlns="" val="3962145954"/>
                  </a:ext>
                </a:extLst>
              </a:tr>
              <a:tr h="535478">
                <a:tc>
                  <a:txBody>
                    <a:bodyPr/>
                    <a:lstStyle/>
                    <a:p>
                      <a:r>
                        <a:rPr lang="en-US" sz="2400" dirty="0" err="1"/>
                        <a:t>Dacryocystis</a:t>
                      </a:r>
                      <a:r>
                        <a:rPr lang="en-US" sz="2400" dirty="0"/>
                        <a:t>  </a:t>
                      </a:r>
                    </a:p>
                  </a:txBody>
                  <a:tcPr/>
                </a:tc>
                <a:tc>
                  <a:txBody>
                    <a:bodyPr/>
                    <a:lstStyle/>
                    <a:p>
                      <a:r>
                        <a:rPr lang="en-US" sz="2400" dirty="0"/>
                        <a:t>Keratoconjunctivitis </a:t>
                      </a:r>
                    </a:p>
                  </a:txBody>
                  <a:tcPr/>
                </a:tc>
                <a:tc>
                  <a:txBody>
                    <a:bodyPr/>
                    <a:lstStyle/>
                    <a:p>
                      <a:r>
                        <a:rPr lang="en-US" sz="2400" dirty="0"/>
                        <a:t>Retinitis </a:t>
                      </a:r>
                    </a:p>
                  </a:txBody>
                  <a:tcPr/>
                </a:tc>
                <a:extLst>
                  <a:ext uri="{0D108BD9-81ED-4DB2-BD59-A6C34878D82A}">
                    <a16:rowId xmlns:a16="http://schemas.microsoft.com/office/drawing/2014/main" xmlns="" val="3374360575"/>
                  </a:ext>
                </a:extLst>
              </a:tr>
              <a:tr h="535478">
                <a:tc>
                  <a:txBody>
                    <a:bodyPr/>
                    <a:lstStyle/>
                    <a:p>
                      <a:r>
                        <a:rPr lang="en-US" sz="2400" dirty="0"/>
                        <a:t>Dacryoadenitis </a:t>
                      </a:r>
                    </a:p>
                  </a:txBody>
                  <a:tcPr/>
                </a:tc>
                <a:tc>
                  <a:txBody>
                    <a:bodyPr/>
                    <a:lstStyle/>
                    <a:p>
                      <a:endParaRPr lang="en-US" sz="2400" dirty="0"/>
                    </a:p>
                  </a:txBody>
                  <a:tcPr/>
                </a:tc>
                <a:tc>
                  <a:txBody>
                    <a:bodyPr/>
                    <a:lstStyle/>
                    <a:p>
                      <a:r>
                        <a:rPr lang="en-US" sz="2400" dirty="0"/>
                        <a:t>Endophthalmitis </a:t>
                      </a:r>
                    </a:p>
                  </a:txBody>
                  <a:tcPr/>
                </a:tc>
                <a:extLst>
                  <a:ext uri="{0D108BD9-81ED-4DB2-BD59-A6C34878D82A}">
                    <a16:rowId xmlns:a16="http://schemas.microsoft.com/office/drawing/2014/main" xmlns="" val="3221739316"/>
                  </a:ext>
                </a:extLst>
              </a:tr>
            </a:tbl>
          </a:graphicData>
        </a:graphic>
      </p:graphicFrame>
    </p:spTree>
    <p:extLst>
      <p:ext uri="{BB962C8B-B14F-4D97-AF65-F5344CB8AC3E}">
        <p14:creationId xmlns:p14="http://schemas.microsoft.com/office/powerpoint/2010/main" xmlns="" val="289219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F10904-EB06-BAFC-7EAA-0E6556112E11}"/>
              </a:ext>
            </a:extLst>
          </p:cNvPr>
          <p:cNvSpPr>
            <a:spLocks noGrp="1"/>
          </p:cNvSpPr>
          <p:nvPr>
            <p:ph type="title"/>
          </p:nvPr>
        </p:nvSpPr>
        <p:spPr/>
        <p:txBody>
          <a:bodyPr/>
          <a:lstStyle/>
          <a:p>
            <a:r>
              <a:rPr lang="en-US" dirty="0"/>
              <a:t>Lab diagnosis </a:t>
            </a:r>
          </a:p>
        </p:txBody>
      </p:sp>
      <p:sp>
        <p:nvSpPr>
          <p:cNvPr id="3" name="Content Placeholder 2">
            <a:extLst>
              <a:ext uri="{FF2B5EF4-FFF2-40B4-BE49-F238E27FC236}">
                <a16:creationId xmlns:a16="http://schemas.microsoft.com/office/drawing/2014/main" xmlns="" id="{C86EC887-D943-71AF-8731-7E0F2D8FB3F7}"/>
              </a:ext>
            </a:extLst>
          </p:cNvPr>
          <p:cNvSpPr>
            <a:spLocks noGrp="1"/>
          </p:cNvSpPr>
          <p:nvPr>
            <p:ph idx="1"/>
          </p:nvPr>
        </p:nvSpPr>
        <p:spPr>
          <a:xfrm>
            <a:off x="838200" y="1698350"/>
            <a:ext cx="10515600" cy="4351338"/>
          </a:xfrm>
        </p:spPr>
        <p:txBody>
          <a:bodyPr/>
          <a:lstStyle/>
          <a:p>
            <a:r>
              <a:rPr lang="en-US" dirty="0"/>
              <a:t>Sample collection </a:t>
            </a:r>
          </a:p>
          <a:p>
            <a:pPr lvl="1"/>
            <a:r>
              <a:rPr lang="en-US" dirty="0"/>
              <a:t>Lid margin swabs are collected </a:t>
            </a:r>
          </a:p>
          <a:p>
            <a:pPr lvl="1"/>
            <a:r>
              <a:rPr lang="en-US" dirty="0"/>
              <a:t>Sterile cotton tip swab or calcium alginate swab moistened in Hank’s balanced salt solution or brain heart infusion broth or normal saline is rubbed over the lid margin.</a:t>
            </a:r>
          </a:p>
          <a:p>
            <a:r>
              <a:rPr lang="en-US" dirty="0"/>
              <a:t>Sample is observed in wet mount, KOH mount and gram stain,</a:t>
            </a:r>
          </a:p>
          <a:p>
            <a:r>
              <a:rPr lang="en-US" dirty="0"/>
              <a:t>Sample is inoculated directly on Blood agar, Chocolate agar, MacConkey agar and </a:t>
            </a:r>
            <a:r>
              <a:rPr lang="en-US" dirty="0" err="1"/>
              <a:t>Sabouraud</a:t>
            </a:r>
            <a:r>
              <a:rPr lang="en-US" dirty="0"/>
              <a:t> dextrose agar  </a:t>
            </a:r>
          </a:p>
          <a:p>
            <a:pPr marL="457200" lvl="1" indent="0">
              <a:buNone/>
            </a:pPr>
            <a:r>
              <a:rPr lang="en-US" dirty="0"/>
              <a:t> </a:t>
            </a:r>
          </a:p>
        </p:txBody>
      </p:sp>
    </p:spTree>
    <p:extLst>
      <p:ext uri="{BB962C8B-B14F-4D97-AF65-F5344CB8AC3E}">
        <p14:creationId xmlns:p14="http://schemas.microsoft.com/office/powerpoint/2010/main" xmlns="" val="905508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CAD66-B2ED-8278-F74A-27F6090FAF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16892D2-FB75-AAB9-D4D4-40A146E537A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6492DD05-1BA3-EA78-6ED0-04473EA6B513}"/>
              </a:ext>
            </a:extLst>
          </p:cNvPr>
          <p:cNvPicPr>
            <a:picLocks noChangeAspect="1"/>
          </p:cNvPicPr>
          <p:nvPr/>
        </p:nvPicPr>
        <p:blipFill>
          <a:blip r:embed="rId2"/>
          <a:stretch>
            <a:fillRect/>
          </a:stretch>
        </p:blipFill>
        <p:spPr>
          <a:xfrm>
            <a:off x="198783" y="222074"/>
            <a:ext cx="11701669" cy="6270801"/>
          </a:xfrm>
          <a:prstGeom prst="rect">
            <a:avLst/>
          </a:prstGeom>
        </p:spPr>
      </p:pic>
    </p:spTree>
    <p:extLst>
      <p:ext uri="{BB962C8B-B14F-4D97-AF65-F5344CB8AC3E}">
        <p14:creationId xmlns:p14="http://schemas.microsoft.com/office/powerpoint/2010/main" xmlns="" val="3328899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6C4F3AE0-3CCD-E164-EB55-E53BFC4D98AF}"/>
              </a:ext>
            </a:extLst>
          </p:cNvPr>
          <p:cNvGraphicFramePr>
            <a:graphicFrameLocks noGrp="1"/>
          </p:cNvGraphicFramePr>
          <p:nvPr>
            <p:ph idx="1"/>
            <p:extLst>
              <p:ext uri="{D42A27DB-BD31-4B8C-83A1-F6EECF244321}">
                <p14:modId xmlns:p14="http://schemas.microsoft.com/office/powerpoint/2010/main" xmlns="" val="453505381"/>
              </p:ext>
            </p:extLst>
          </p:nvPr>
        </p:nvGraphicFramePr>
        <p:xfrm>
          <a:off x="993913" y="579920"/>
          <a:ext cx="10492407" cy="3139440"/>
        </p:xfrm>
        <a:graphic>
          <a:graphicData uri="http://schemas.openxmlformats.org/drawingml/2006/table">
            <a:tbl>
              <a:tblPr firstRow="1" bandRow="1">
                <a:tableStyleId>{5C22544A-7EE6-4342-B048-85BDC9FD1C3A}</a:tableStyleId>
              </a:tblPr>
              <a:tblGrid>
                <a:gridCol w="3482009">
                  <a:extLst>
                    <a:ext uri="{9D8B030D-6E8A-4147-A177-3AD203B41FA5}">
                      <a16:colId xmlns:a16="http://schemas.microsoft.com/office/drawing/2014/main" xmlns="" val="2846038137"/>
                    </a:ext>
                  </a:extLst>
                </a:gridCol>
                <a:gridCol w="3505199">
                  <a:extLst>
                    <a:ext uri="{9D8B030D-6E8A-4147-A177-3AD203B41FA5}">
                      <a16:colId xmlns:a16="http://schemas.microsoft.com/office/drawing/2014/main" xmlns="" val="2423745886"/>
                    </a:ext>
                  </a:extLst>
                </a:gridCol>
                <a:gridCol w="3505199">
                  <a:extLst>
                    <a:ext uri="{9D8B030D-6E8A-4147-A177-3AD203B41FA5}">
                      <a16:colId xmlns:a16="http://schemas.microsoft.com/office/drawing/2014/main" xmlns="" val="1812964251"/>
                    </a:ext>
                  </a:extLst>
                </a:gridCol>
              </a:tblGrid>
              <a:tr h="370840">
                <a:tc>
                  <a:txBody>
                    <a:bodyPr/>
                    <a:lstStyle/>
                    <a:p>
                      <a:r>
                        <a:rPr lang="en-US" sz="2800" dirty="0"/>
                        <a:t>Hordeolum </a:t>
                      </a:r>
                    </a:p>
                  </a:txBody>
                  <a:tcPr/>
                </a:tc>
                <a:tc>
                  <a:txBody>
                    <a:bodyPr/>
                    <a:lstStyle/>
                    <a:p>
                      <a:r>
                        <a:rPr lang="en-US" sz="2800" dirty="0" err="1"/>
                        <a:t>Dacryocystitis</a:t>
                      </a:r>
                      <a:r>
                        <a:rPr lang="en-US" sz="2800" dirty="0"/>
                        <a:t> </a:t>
                      </a:r>
                    </a:p>
                  </a:txBody>
                  <a:tcPr/>
                </a:tc>
                <a:tc>
                  <a:txBody>
                    <a:bodyPr/>
                    <a:lstStyle/>
                    <a:p>
                      <a:r>
                        <a:rPr lang="en-US" sz="2800" dirty="0"/>
                        <a:t>Dacryoadenitis </a:t>
                      </a:r>
                    </a:p>
                  </a:txBody>
                  <a:tcPr/>
                </a:tc>
                <a:extLst>
                  <a:ext uri="{0D108BD9-81ED-4DB2-BD59-A6C34878D82A}">
                    <a16:rowId xmlns:a16="http://schemas.microsoft.com/office/drawing/2014/main" xmlns="" val="969816825"/>
                  </a:ext>
                </a:extLst>
              </a:tr>
              <a:tr h="370840">
                <a:tc>
                  <a:txBody>
                    <a:bodyPr/>
                    <a:lstStyle/>
                    <a:p>
                      <a:r>
                        <a:rPr lang="en-US" sz="2000" dirty="0"/>
                        <a:t>Acute infection of eyelash follicle.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Infection of lacrimal sac. </a:t>
                      </a:r>
                    </a:p>
                  </a:txBody>
                  <a:tcPr/>
                </a:tc>
                <a:tc>
                  <a:txBody>
                    <a:bodyPr/>
                    <a:lstStyle/>
                    <a:p>
                      <a:pPr marL="0" indent="0">
                        <a:buNone/>
                      </a:pPr>
                      <a:r>
                        <a:rPr lang="en-US" sz="2000" dirty="0"/>
                        <a:t>Inflammation of lacrimal gland.</a:t>
                      </a:r>
                    </a:p>
                  </a:txBody>
                  <a:tcPr/>
                </a:tc>
                <a:extLst>
                  <a:ext uri="{0D108BD9-81ED-4DB2-BD59-A6C34878D82A}">
                    <a16:rowId xmlns:a16="http://schemas.microsoft.com/office/drawing/2014/main" xmlns="" val="2846244333"/>
                  </a:ext>
                </a:extLst>
              </a:tr>
              <a:tr h="370840">
                <a:tc>
                  <a:txBody>
                    <a:bodyPr/>
                    <a:lstStyle/>
                    <a:p>
                      <a:r>
                        <a:rPr lang="en-US" sz="2000" i="1" dirty="0"/>
                        <a:t>S. Aureus</a:t>
                      </a:r>
                    </a:p>
                    <a:p>
                      <a:r>
                        <a:rPr lang="en-US" sz="2000" i="1" dirty="0"/>
                        <a:t>children and young adults with habitual rubbing of the eyes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t>streptococcus pyogenes, pneumococcus, staphylococcus spp. </a:t>
                      </a:r>
                    </a:p>
                  </a:txBody>
                  <a:tcPr/>
                </a:tc>
                <a:tc>
                  <a:txBody>
                    <a:bodyPr/>
                    <a:lstStyle/>
                    <a:p>
                      <a:pPr marL="0" indent="0">
                        <a:buNone/>
                      </a:pPr>
                      <a:r>
                        <a:rPr lang="en-US" sz="2000" i="1" dirty="0"/>
                        <a:t>Local infections: trauma, erysipelas of face, conjunctivitis,     </a:t>
                      </a:r>
                    </a:p>
                    <a:p>
                      <a:pPr marL="0" indent="0">
                        <a:buNone/>
                      </a:pPr>
                      <a:r>
                        <a:rPr lang="en-US" sz="2000" i="1" dirty="0"/>
                        <a:t>orbital cellulitis</a:t>
                      </a:r>
                    </a:p>
                    <a:p>
                      <a:pPr marL="0" indent="0">
                        <a:buNone/>
                      </a:pPr>
                      <a:r>
                        <a:rPr lang="en-US" sz="2000" i="1" dirty="0"/>
                        <a:t>Systemic infections: mumps, influenza, infectious </a:t>
                      </a:r>
                    </a:p>
                    <a:p>
                      <a:pPr marL="0" indent="0">
                        <a:buNone/>
                      </a:pPr>
                      <a:r>
                        <a:rPr lang="en-US" sz="2000" i="1" dirty="0"/>
                        <a:t>mononucleosis, measles </a:t>
                      </a:r>
                    </a:p>
                  </a:txBody>
                  <a:tcPr/>
                </a:tc>
                <a:extLst>
                  <a:ext uri="{0D108BD9-81ED-4DB2-BD59-A6C34878D82A}">
                    <a16:rowId xmlns:a16="http://schemas.microsoft.com/office/drawing/2014/main" xmlns="" val="1342327520"/>
                  </a:ext>
                </a:extLst>
              </a:tr>
            </a:tbl>
          </a:graphicData>
        </a:graphic>
      </p:graphicFrame>
      <p:pic>
        <p:nvPicPr>
          <p:cNvPr id="5" name="Picture 4">
            <a:extLst>
              <a:ext uri="{FF2B5EF4-FFF2-40B4-BE49-F238E27FC236}">
                <a16:creationId xmlns:a16="http://schemas.microsoft.com/office/drawing/2014/main" xmlns="" id="{616BC2A1-FDE1-FB44-A289-9075BCD6BD4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07434" y="4182648"/>
            <a:ext cx="2316901" cy="1507297"/>
          </a:xfrm>
          <a:prstGeom prst="rect">
            <a:avLst/>
          </a:prstGeom>
        </p:spPr>
      </p:pic>
      <p:pic>
        <p:nvPicPr>
          <p:cNvPr id="6" name="Picture 5">
            <a:extLst>
              <a:ext uri="{FF2B5EF4-FFF2-40B4-BE49-F238E27FC236}">
                <a16:creationId xmlns:a16="http://schemas.microsoft.com/office/drawing/2014/main" xmlns="" id="{7C2AE0AA-1EEF-EEC8-0805-2A00573D1F5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7350" y="4182648"/>
            <a:ext cx="2448546" cy="1507297"/>
          </a:xfrm>
          <a:prstGeom prst="rect">
            <a:avLst/>
          </a:prstGeom>
        </p:spPr>
      </p:pic>
      <p:pic>
        <p:nvPicPr>
          <p:cNvPr id="7" name="Picture 6">
            <a:extLst>
              <a:ext uri="{FF2B5EF4-FFF2-40B4-BE49-F238E27FC236}">
                <a16:creationId xmlns:a16="http://schemas.microsoft.com/office/drawing/2014/main" xmlns="" id="{00BD5695-A472-1B00-11CD-CECB288AC022}"/>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470" t="14147" r="470" b="42375"/>
          <a:stretch/>
        </p:blipFill>
        <p:spPr>
          <a:xfrm>
            <a:off x="8494645" y="4182648"/>
            <a:ext cx="2820228" cy="1411219"/>
          </a:xfrm>
          <a:prstGeom prst="rect">
            <a:avLst/>
          </a:prstGeom>
        </p:spPr>
      </p:pic>
    </p:spTree>
    <p:extLst>
      <p:ext uri="{BB962C8B-B14F-4D97-AF65-F5344CB8AC3E}">
        <p14:creationId xmlns:p14="http://schemas.microsoft.com/office/powerpoint/2010/main" xmlns="" val="2868798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B712C7-2E72-BE2C-0736-16A3E0F89D70}"/>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xmlns="" id="{39F57A93-2B7B-55A6-1DC0-7C747B04E4A8}"/>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J. Chander. Textbook of Medical Mycology. 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a:t>
            </a:r>
          </a:p>
          <a:p>
            <a:r>
              <a:rPr lang="en-US" sz="2400" dirty="0">
                <a:latin typeface="Times New Roman" panose="02020603050405020304" pitchFamily="18" charset="0"/>
                <a:cs typeface="Times New Roman" panose="02020603050405020304" pitchFamily="18" charset="0"/>
              </a:rPr>
              <a:t>P. M. Tillie. Bailey &amp; Scott’s Diagnostic Microbiology </a:t>
            </a:r>
          </a:p>
          <a:p>
            <a:r>
              <a:rPr lang="en-US" sz="2400" b="0" i="0" dirty="0">
                <a:solidFill>
                  <a:srgbClr val="212529"/>
                </a:solidFill>
                <a:effectLst/>
                <a:latin typeface="Times New Roman" panose="02020603050405020304" pitchFamily="18" charset="0"/>
                <a:cs typeface="Times New Roman" panose="02020603050405020304" pitchFamily="18" charset="0"/>
              </a:rPr>
              <a:t>Graff JM, Goins KM, Syed NA, Sutphin JE. Acanthamoeba Keratitis. EyeRound.org. posted December 4, 2006</a:t>
            </a:r>
          </a:p>
          <a:p>
            <a:r>
              <a:rPr lang="en-US" sz="2400" dirty="0">
                <a:solidFill>
                  <a:srgbClr val="212529"/>
                </a:solidFill>
                <a:latin typeface="Times New Roman" panose="02020603050405020304" pitchFamily="18" charset="0"/>
                <a:cs typeface="Times New Roman" panose="02020603050405020304" pitchFamily="18" charset="0"/>
              </a:rPr>
              <a:t>D. R. Arora. Medical Parasitology. 5</a:t>
            </a:r>
            <a:r>
              <a:rPr lang="en-US" sz="2400" baseline="30000" dirty="0">
                <a:solidFill>
                  <a:srgbClr val="212529"/>
                </a:solidFill>
                <a:latin typeface="Times New Roman" panose="02020603050405020304" pitchFamily="18" charset="0"/>
                <a:cs typeface="Times New Roman" panose="02020603050405020304" pitchFamily="18" charset="0"/>
              </a:rPr>
              <a:t>th</a:t>
            </a:r>
            <a:r>
              <a:rPr lang="en-US" sz="2400" dirty="0">
                <a:solidFill>
                  <a:srgbClr val="212529"/>
                </a:solidFill>
                <a:latin typeface="Times New Roman" panose="02020603050405020304" pitchFamily="18" charset="0"/>
                <a:cs typeface="Times New Roman" panose="02020603050405020304" pitchFamily="18" charset="0"/>
              </a:rPr>
              <a:t> Edition. </a:t>
            </a:r>
          </a:p>
          <a:p>
            <a:r>
              <a:rPr lang="en-US" sz="2400" b="0" i="0" dirty="0">
                <a:solidFill>
                  <a:srgbClr val="212121"/>
                </a:solidFill>
                <a:effectLst/>
                <a:latin typeface="Times New Roman" panose="02020603050405020304" pitchFamily="18" charset="0"/>
                <a:cs typeface="Times New Roman" panose="02020603050405020304" pitchFamily="18" charset="0"/>
              </a:rPr>
              <a:t>Karadeniz </a:t>
            </a:r>
            <a:r>
              <a:rPr lang="en-US" sz="2400" b="0" i="0" dirty="0" err="1">
                <a:solidFill>
                  <a:srgbClr val="212121"/>
                </a:solidFill>
                <a:effectLst/>
                <a:latin typeface="Times New Roman" panose="02020603050405020304" pitchFamily="18" charset="0"/>
                <a:cs typeface="Times New Roman" panose="02020603050405020304" pitchFamily="18" charset="0"/>
              </a:rPr>
              <a:t>Ugurlu</a:t>
            </a:r>
            <a:r>
              <a:rPr lang="en-US" sz="2400" b="0" i="0" dirty="0">
                <a:solidFill>
                  <a:srgbClr val="212121"/>
                </a:solidFill>
                <a:effectLst/>
                <a:latin typeface="Times New Roman" panose="02020603050405020304" pitchFamily="18" charset="0"/>
                <a:cs typeface="Times New Roman" panose="02020603050405020304" pitchFamily="18" charset="0"/>
              </a:rPr>
              <a:t> </a:t>
            </a:r>
            <a:r>
              <a:rPr lang="en-US" sz="2400" dirty="0">
                <a:solidFill>
                  <a:srgbClr val="212121"/>
                </a:solidFill>
                <a:latin typeface="Times New Roman" panose="02020603050405020304" pitchFamily="18" charset="0"/>
                <a:cs typeface="Times New Roman" panose="02020603050405020304" pitchFamily="18" charset="0"/>
              </a:rPr>
              <a:t>s</a:t>
            </a:r>
            <a:r>
              <a:rPr lang="en-US" sz="2400" b="0" i="0" dirty="0">
                <a:solidFill>
                  <a:srgbClr val="212121"/>
                </a:solidFill>
                <a:effectLst/>
                <a:latin typeface="Times New Roman" panose="02020603050405020304" pitchFamily="18" charset="0"/>
                <a:cs typeface="Times New Roman" panose="02020603050405020304" pitchFamily="18" charset="0"/>
              </a:rPr>
              <a:t>, Selim S, </a:t>
            </a:r>
            <a:r>
              <a:rPr lang="en-US" sz="2400" b="0" i="0" dirty="0" err="1">
                <a:solidFill>
                  <a:srgbClr val="212121"/>
                </a:solidFill>
                <a:effectLst/>
                <a:latin typeface="Times New Roman" panose="02020603050405020304" pitchFamily="18" charset="0"/>
                <a:cs typeface="Times New Roman" panose="02020603050405020304" pitchFamily="18" charset="0"/>
              </a:rPr>
              <a:t>Kopar</a:t>
            </a:r>
            <a:r>
              <a:rPr lang="en-US" sz="2400" b="0" i="0" dirty="0">
                <a:solidFill>
                  <a:srgbClr val="212121"/>
                </a:solidFill>
                <a:effectLst/>
                <a:latin typeface="Times New Roman" panose="02020603050405020304" pitchFamily="18" charset="0"/>
                <a:cs typeface="Times New Roman" panose="02020603050405020304" pitchFamily="18" charset="0"/>
              </a:rPr>
              <a:t> A, </a:t>
            </a:r>
            <a:r>
              <a:rPr lang="en-US" sz="2400" b="0" i="0" dirty="0" err="1">
                <a:solidFill>
                  <a:srgbClr val="212121"/>
                </a:solidFill>
                <a:effectLst/>
                <a:latin typeface="Times New Roman" panose="02020603050405020304" pitchFamily="18" charset="0"/>
                <a:cs typeface="Times New Roman" panose="02020603050405020304" pitchFamily="18" charset="0"/>
              </a:rPr>
              <a:t>Songu</a:t>
            </a:r>
            <a:r>
              <a:rPr lang="en-US" sz="2400" b="0" i="0" dirty="0">
                <a:solidFill>
                  <a:srgbClr val="212121"/>
                </a:solidFill>
                <a:effectLst/>
                <a:latin typeface="Times New Roman" panose="02020603050405020304" pitchFamily="18" charset="0"/>
                <a:cs typeface="Times New Roman" panose="02020603050405020304" pitchFamily="18" charset="0"/>
              </a:rPr>
              <a:t> M. Rhino-orbital </a:t>
            </a:r>
            <a:r>
              <a:rPr lang="en-US" sz="2400" b="0" i="0" dirty="0" err="1">
                <a:solidFill>
                  <a:srgbClr val="212121"/>
                </a:solidFill>
                <a:effectLst/>
                <a:latin typeface="Times New Roman" panose="02020603050405020304" pitchFamily="18" charset="0"/>
                <a:cs typeface="Times New Roman" panose="02020603050405020304" pitchFamily="18" charset="0"/>
              </a:rPr>
              <a:t>Mucormycosis</a:t>
            </a:r>
            <a:r>
              <a:rPr lang="en-US" sz="2400" b="0" i="0" dirty="0">
                <a:solidFill>
                  <a:srgbClr val="212121"/>
                </a:solidFill>
                <a:effectLst/>
                <a:latin typeface="Times New Roman" panose="02020603050405020304" pitchFamily="18" charset="0"/>
                <a:cs typeface="Times New Roman" panose="02020603050405020304" pitchFamily="18" charset="0"/>
              </a:rPr>
              <a:t>: Clinical Findings and Treatment Outcomes of Four Cases. Turk J </a:t>
            </a:r>
            <a:r>
              <a:rPr lang="en-US" sz="2400" b="0" i="0" dirty="0" err="1">
                <a:solidFill>
                  <a:srgbClr val="212121"/>
                </a:solidFill>
                <a:effectLst/>
                <a:latin typeface="Times New Roman" panose="02020603050405020304" pitchFamily="18" charset="0"/>
                <a:cs typeface="Times New Roman" panose="02020603050405020304" pitchFamily="18" charset="0"/>
              </a:rPr>
              <a:t>Ophthalmol</a:t>
            </a:r>
            <a:r>
              <a:rPr lang="en-US" sz="2400" b="0" i="0" dirty="0">
                <a:solidFill>
                  <a:srgbClr val="212121"/>
                </a:solidFill>
                <a:effectLst/>
                <a:latin typeface="Times New Roman" panose="02020603050405020304" pitchFamily="18" charset="0"/>
                <a:cs typeface="Times New Roman" panose="02020603050405020304" pitchFamily="18" charset="0"/>
              </a:rPr>
              <a:t>. 2015 Aug;45(4):169-174. </a:t>
            </a:r>
            <a:r>
              <a:rPr lang="en-US" sz="2400" b="0" i="0" dirty="0" err="1">
                <a:solidFill>
                  <a:srgbClr val="212121"/>
                </a:solidFill>
                <a:effectLst/>
                <a:latin typeface="Times New Roman" panose="02020603050405020304" pitchFamily="18" charset="0"/>
                <a:cs typeface="Times New Roman" panose="02020603050405020304" pitchFamily="18" charset="0"/>
              </a:rPr>
              <a:t>doi</a:t>
            </a:r>
            <a:r>
              <a:rPr lang="en-US" sz="2400" b="0" i="0" dirty="0">
                <a:solidFill>
                  <a:srgbClr val="212121"/>
                </a:solidFill>
                <a:effectLst/>
                <a:latin typeface="Times New Roman" panose="02020603050405020304" pitchFamily="18" charset="0"/>
                <a:cs typeface="Times New Roman" panose="02020603050405020304" pitchFamily="18" charset="0"/>
              </a:rPr>
              <a:t>: 10.4274/tjo.82474. </a:t>
            </a:r>
            <a:r>
              <a:rPr lang="en-US" sz="2400" b="0" i="0" dirty="0" err="1">
                <a:solidFill>
                  <a:srgbClr val="212121"/>
                </a:solidFill>
                <a:effectLst/>
                <a:latin typeface="Times New Roman" panose="02020603050405020304" pitchFamily="18" charset="0"/>
                <a:cs typeface="Times New Roman" panose="02020603050405020304" pitchFamily="18" charset="0"/>
              </a:rPr>
              <a:t>Epub</a:t>
            </a:r>
            <a:r>
              <a:rPr lang="en-US" sz="2400" b="0" i="0" dirty="0">
                <a:solidFill>
                  <a:srgbClr val="212121"/>
                </a:solidFill>
                <a:effectLst/>
                <a:latin typeface="Times New Roman" panose="02020603050405020304" pitchFamily="18" charset="0"/>
                <a:cs typeface="Times New Roman" panose="02020603050405020304" pitchFamily="18" charset="0"/>
              </a:rPr>
              <a:t> 2015 Aug 5. PMID: 27800226; PMCID: PMC5082276.</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84115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4A28-6406-69BB-EC6C-BB0049690B0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MCQs </a:t>
            </a:r>
          </a:p>
        </p:txBody>
      </p:sp>
      <p:sp>
        <p:nvSpPr>
          <p:cNvPr id="3" name="Content Placeholder 2">
            <a:extLst>
              <a:ext uri="{FF2B5EF4-FFF2-40B4-BE49-F238E27FC236}">
                <a16:creationId xmlns:a16="http://schemas.microsoft.com/office/drawing/2014/main" xmlns="" id="{9A348225-2D3F-1519-A66D-C827CB497144}"/>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1.  Which of the following organism can penetrate intact corneal epithelium? </a:t>
            </a:r>
          </a:p>
          <a:p>
            <a:pPr marL="514350" indent="-514350">
              <a:buFont typeface="+mj-lt"/>
              <a:buAutoNum type="alphaUcPeriod"/>
            </a:pPr>
            <a:r>
              <a:rPr lang="en-US" dirty="0" err="1">
                <a:latin typeface="Times New Roman" panose="02020603050405020304" pitchFamily="18" charset="0"/>
                <a:cs typeface="Times New Roman" panose="02020603050405020304" pitchFamily="18" charset="0"/>
              </a:rPr>
              <a:t>Strept</a:t>
            </a:r>
            <a:r>
              <a:rPr lang="en-US" dirty="0">
                <a:latin typeface="Times New Roman" panose="02020603050405020304" pitchFamily="18" charset="0"/>
                <a:cs typeface="Times New Roman" panose="02020603050405020304" pitchFamily="18" charset="0"/>
              </a:rPr>
              <a:t> pyogenes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Staph aureus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Pseudomonas </a:t>
            </a:r>
            <a:r>
              <a:rPr lang="en-US" dirty="0" err="1">
                <a:latin typeface="Times New Roman" panose="02020603050405020304" pitchFamily="18" charset="0"/>
                <a:cs typeface="Times New Roman" panose="02020603050405020304" pitchFamily="18" charset="0"/>
              </a:rPr>
              <a:t>pyocyanaea</a:t>
            </a:r>
            <a:r>
              <a:rPr lang="en-US" dirty="0">
                <a:latin typeface="Times New Roman" panose="02020603050405020304" pitchFamily="18" charset="0"/>
                <a:cs typeface="Times New Roman" panose="02020603050405020304" pitchFamily="18" charset="0"/>
              </a:rPr>
              <a:t>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Corynebacterium diphtheriae </a:t>
            </a:r>
          </a:p>
        </p:txBody>
      </p:sp>
    </p:spTree>
    <p:extLst>
      <p:ext uri="{BB962C8B-B14F-4D97-AF65-F5344CB8AC3E}">
        <p14:creationId xmlns:p14="http://schemas.microsoft.com/office/powerpoint/2010/main" xmlns="" val="168869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EDD4A7-D9BF-3529-9D03-1943A9E8A17A}"/>
              </a:ext>
            </a:extLst>
          </p:cNvPr>
          <p:cNvSpPr>
            <a:spLocks noGrp="1"/>
          </p:cNvSpPr>
          <p:nvPr>
            <p:ph idx="1"/>
          </p:nvPr>
        </p:nvSpPr>
        <p:spPr>
          <a:xfrm>
            <a:off x="838200" y="786533"/>
            <a:ext cx="10515600" cy="4351338"/>
          </a:xfrm>
        </p:spPr>
        <p:txBody>
          <a:bodyPr/>
          <a:lstStyle/>
          <a:p>
            <a:pPr marL="0" indent="0">
              <a:buNone/>
            </a:pPr>
            <a:r>
              <a:rPr lang="en-US" dirty="0">
                <a:latin typeface="Times New Roman" panose="02020603050405020304" pitchFamily="18" charset="0"/>
                <a:cs typeface="Times New Roman" panose="02020603050405020304" pitchFamily="18" charset="0"/>
              </a:rPr>
              <a:t>2.  A young child suffering from fever and sore throat began to complain of lacrimation. On examination, follicles were found in the lower palpebral conjunctiva with tender preauricular lymph nodes. The most probable diagnosis is: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Trachoma </a:t>
            </a:r>
          </a:p>
          <a:p>
            <a:pPr marL="514350" indent="-514350">
              <a:buFont typeface="+mj-lt"/>
              <a:buAutoNum type="alphaUcPeriod"/>
            </a:pPr>
            <a:r>
              <a:rPr lang="en-US" dirty="0" err="1">
                <a:latin typeface="Times New Roman" panose="02020603050405020304" pitchFamily="18" charset="0"/>
                <a:cs typeface="Times New Roman" panose="02020603050405020304" pitchFamily="18" charset="0"/>
              </a:rPr>
              <a:t>Staphylococal</a:t>
            </a:r>
            <a:r>
              <a:rPr lang="en-US" dirty="0">
                <a:latin typeface="Times New Roman" panose="02020603050405020304" pitchFamily="18" charset="0"/>
                <a:cs typeface="Times New Roman" panose="02020603050405020304" pitchFamily="18" charset="0"/>
              </a:rPr>
              <a:t> conjunctivitis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Adenoviral conjunctivitis </a:t>
            </a:r>
          </a:p>
          <a:p>
            <a:pPr marL="514350" indent="-514350">
              <a:buFont typeface="+mj-lt"/>
              <a:buAutoNum type="alphaUcPeriod"/>
            </a:pPr>
            <a:r>
              <a:rPr lang="en-US" dirty="0" err="1">
                <a:latin typeface="Times New Roman" panose="02020603050405020304" pitchFamily="18" charset="0"/>
                <a:cs typeface="Times New Roman" panose="02020603050405020304" pitchFamily="18" charset="0"/>
              </a:rPr>
              <a:t>Phlyctenular</a:t>
            </a:r>
            <a:r>
              <a:rPr lang="en-US" dirty="0">
                <a:latin typeface="Times New Roman" panose="02020603050405020304" pitchFamily="18" charset="0"/>
                <a:cs typeface="Times New Roman" panose="02020603050405020304" pitchFamily="18" charset="0"/>
              </a:rPr>
              <a:t> conjunctivitis </a:t>
            </a:r>
          </a:p>
        </p:txBody>
      </p:sp>
    </p:spTree>
    <p:extLst>
      <p:ext uri="{BB962C8B-B14F-4D97-AF65-F5344CB8AC3E}">
        <p14:creationId xmlns:p14="http://schemas.microsoft.com/office/powerpoint/2010/main" xmlns="" val="402108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5B4072-D9F9-3C8C-AA89-0280D31C5946}"/>
              </a:ext>
            </a:extLst>
          </p:cNvPr>
          <p:cNvSpPr>
            <a:spLocks noGrp="1"/>
          </p:cNvSpPr>
          <p:nvPr>
            <p:ph idx="1"/>
          </p:nvPr>
        </p:nvSpPr>
        <p:spPr>
          <a:xfrm>
            <a:off x="838200" y="789709"/>
            <a:ext cx="10515600" cy="5054745"/>
          </a:xfrm>
        </p:spPr>
        <p:txBody>
          <a:bodyPr/>
          <a:lstStyle/>
          <a:p>
            <a:pPr marL="0" indent="0">
              <a:buNone/>
            </a:pPr>
            <a:r>
              <a:rPr lang="en-US" dirty="0">
                <a:latin typeface="Times New Roman" panose="02020603050405020304" pitchFamily="18" charset="0"/>
                <a:cs typeface="Times New Roman" panose="02020603050405020304" pitchFamily="18" charset="0"/>
              </a:rPr>
              <a:t>3.  Ten years old boy complains of itching. On examination, there are mucoid nodules with smooth rounded surface on the limbus, and mucous white ropy mucopurulent conjunctival discharge. He most probably suffers from: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Trachoma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Mucopurulent conjunctivitis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Bulbar spring catarrh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Purulent conjunctivitis</a:t>
            </a:r>
          </a:p>
        </p:txBody>
      </p:sp>
    </p:spTree>
    <p:extLst>
      <p:ext uri="{BB962C8B-B14F-4D97-AF65-F5344CB8AC3E}">
        <p14:creationId xmlns:p14="http://schemas.microsoft.com/office/powerpoint/2010/main" xmlns="" val="3233507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9DE886-40C7-23AE-019A-A815E5CFA32C}"/>
              </a:ext>
            </a:extLst>
          </p:cNvPr>
          <p:cNvSpPr>
            <a:spLocks noGrp="1"/>
          </p:cNvSpPr>
          <p:nvPr>
            <p:ph idx="1"/>
          </p:nvPr>
        </p:nvSpPr>
        <p:spPr>
          <a:xfrm>
            <a:off x="838200" y="914400"/>
            <a:ext cx="10515600" cy="5262563"/>
          </a:xfrm>
        </p:spPr>
        <p:txBody>
          <a:bodyPr/>
          <a:lstStyle/>
          <a:p>
            <a:pPr marL="0" indent="0">
              <a:buNone/>
            </a:pPr>
            <a:r>
              <a:rPr lang="en-US" dirty="0">
                <a:latin typeface="Times New Roman" panose="02020603050405020304" pitchFamily="18" charset="0"/>
                <a:cs typeface="Times New Roman" panose="02020603050405020304" pitchFamily="18" charset="0"/>
              </a:rPr>
              <a:t>4.  Bacteria, which can attack normal corneal epithelium: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Neisseria gonorrhea.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Staphylococcal epidermidis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Moraxella </a:t>
            </a:r>
            <a:r>
              <a:rPr lang="en-US" dirty="0" err="1">
                <a:latin typeface="Times New Roman" panose="02020603050405020304" pitchFamily="18" charset="0"/>
                <a:cs typeface="Times New Roman" panose="02020603050405020304" pitchFamily="18" charset="0"/>
              </a:rPr>
              <a:t>lacunata</a:t>
            </a:r>
            <a:endParaRPr lang="en-US" dirty="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Staphylococcal aureus </a:t>
            </a:r>
          </a:p>
        </p:txBody>
      </p:sp>
    </p:spTree>
    <p:extLst>
      <p:ext uri="{BB962C8B-B14F-4D97-AF65-F5344CB8AC3E}">
        <p14:creationId xmlns:p14="http://schemas.microsoft.com/office/powerpoint/2010/main" xmlns="" val="2458575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AC77E0-99DC-D922-4E7D-1F4CB090005E}"/>
              </a:ext>
            </a:extLst>
          </p:cNvPr>
          <p:cNvSpPr>
            <a:spLocks noGrp="1"/>
          </p:cNvSpPr>
          <p:nvPr>
            <p:ph idx="1"/>
          </p:nvPr>
        </p:nvSpPr>
        <p:spPr>
          <a:xfrm>
            <a:off x="838200" y="858982"/>
            <a:ext cx="10515600" cy="5317981"/>
          </a:xfrm>
        </p:spPr>
        <p:txBody>
          <a:bodyPr/>
          <a:lstStyle/>
          <a:p>
            <a:pPr marL="0" indent="0">
              <a:buNone/>
            </a:pPr>
            <a:r>
              <a:rPr lang="en-US" dirty="0">
                <a:latin typeface="Times New Roman" panose="02020603050405020304" pitchFamily="18" charset="0"/>
                <a:cs typeface="Times New Roman" panose="02020603050405020304" pitchFamily="18" charset="0"/>
              </a:rPr>
              <a:t>5.  Organisms causing angular conjunctivitis are: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Moraxella </a:t>
            </a:r>
            <a:r>
              <a:rPr lang="en-US" dirty="0" err="1">
                <a:latin typeface="Times New Roman" panose="02020603050405020304" pitchFamily="18" charset="0"/>
                <a:cs typeface="Times New Roman" panose="02020603050405020304" pitchFamily="18" charset="0"/>
              </a:rPr>
              <a:t>Axenfeld</a:t>
            </a:r>
            <a:r>
              <a:rPr lang="en-US" dirty="0">
                <a:latin typeface="Times New Roman" panose="02020603050405020304" pitchFamily="18" charset="0"/>
                <a:cs typeface="Times New Roman" panose="02020603050405020304" pitchFamily="18" charset="0"/>
              </a:rPr>
              <a:t> bacilli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Pneumococci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Gonococci </a:t>
            </a:r>
          </a:p>
          <a:p>
            <a:pPr marL="514350" indent="-514350">
              <a:buFont typeface="+mj-lt"/>
              <a:buAutoNum type="alphaUcPeriod"/>
            </a:pPr>
            <a:r>
              <a:rPr lang="en-US" dirty="0">
                <a:latin typeface="Times New Roman" panose="02020603050405020304" pitchFamily="18" charset="0"/>
                <a:cs typeface="Times New Roman" panose="02020603050405020304" pitchFamily="18" charset="0"/>
              </a:rPr>
              <a:t>Adenovirus</a:t>
            </a:r>
          </a:p>
        </p:txBody>
      </p:sp>
    </p:spTree>
    <p:extLst>
      <p:ext uri="{BB962C8B-B14F-4D97-AF65-F5344CB8AC3E}">
        <p14:creationId xmlns:p14="http://schemas.microsoft.com/office/powerpoint/2010/main" xmlns="" val="1947330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98D15-D7E8-4EE2-4C6F-EE189D3DF9E3}"/>
              </a:ext>
            </a:extLst>
          </p:cNvPr>
          <p:cNvSpPr>
            <a:spLocks noGrp="1"/>
          </p:cNvSpPr>
          <p:nvPr>
            <p:ph type="title"/>
          </p:nvPr>
        </p:nvSpPr>
        <p:spPr>
          <a:xfrm>
            <a:off x="838200" y="2657751"/>
            <a:ext cx="10515600" cy="1325563"/>
          </a:xfrm>
        </p:spPr>
        <p:txBody>
          <a:bodyPr>
            <a:normAutofit/>
          </a:bodyPr>
          <a:lstStyle/>
          <a:p>
            <a:pPr algn="ctr"/>
            <a:r>
              <a:rPr lang="en-US" sz="5400" dirty="0">
                <a:latin typeface="Algerian" panose="04020705040A02060702" pitchFamily="82" charset="0"/>
              </a:rPr>
              <a:t>Thank you </a:t>
            </a:r>
          </a:p>
        </p:txBody>
      </p:sp>
    </p:spTree>
    <p:extLst>
      <p:ext uri="{BB962C8B-B14F-4D97-AF65-F5344CB8AC3E}">
        <p14:creationId xmlns:p14="http://schemas.microsoft.com/office/powerpoint/2010/main" xmlns="" val="110192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00C80D-EF7C-5820-16C5-E835699C4DB0}"/>
              </a:ext>
            </a:extLst>
          </p:cNvPr>
          <p:cNvSpPr>
            <a:spLocks noGrp="1"/>
          </p:cNvSpPr>
          <p:nvPr>
            <p:ph type="title"/>
          </p:nvPr>
        </p:nvSpPr>
        <p:spPr/>
        <p:txBody>
          <a:bodyPr/>
          <a:lstStyle/>
          <a:p>
            <a:r>
              <a:rPr lang="en-US" dirty="0"/>
              <a:t>Transmission &amp; predisposing factors </a:t>
            </a:r>
          </a:p>
        </p:txBody>
      </p:sp>
      <p:sp>
        <p:nvSpPr>
          <p:cNvPr id="3" name="Content Placeholder 2">
            <a:extLst>
              <a:ext uri="{FF2B5EF4-FFF2-40B4-BE49-F238E27FC236}">
                <a16:creationId xmlns:a16="http://schemas.microsoft.com/office/drawing/2014/main" xmlns="" id="{879FFE31-3955-4105-5DB4-56FD2D636659}"/>
              </a:ext>
            </a:extLst>
          </p:cNvPr>
          <p:cNvSpPr>
            <a:spLocks noGrp="1"/>
          </p:cNvSpPr>
          <p:nvPr>
            <p:ph idx="1"/>
          </p:nvPr>
        </p:nvSpPr>
        <p:spPr/>
        <p:txBody>
          <a:bodyPr>
            <a:normAutofit fontScale="92500" lnSpcReduction="10000"/>
          </a:bodyPr>
          <a:lstStyle/>
          <a:p>
            <a:r>
              <a:rPr lang="en-US" dirty="0"/>
              <a:t>Transmission :</a:t>
            </a:r>
          </a:p>
          <a:p>
            <a:pPr lvl="1"/>
            <a:r>
              <a:rPr lang="en-US" dirty="0"/>
              <a:t>Direct or indirect contact through fingers, cloths, fomites, contact lens...</a:t>
            </a:r>
          </a:p>
          <a:p>
            <a:pPr lvl="1"/>
            <a:r>
              <a:rPr lang="en-US" dirty="0"/>
              <a:t>Oculo-genital transmission </a:t>
            </a:r>
          </a:p>
          <a:p>
            <a:pPr lvl="1"/>
            <a:r>
              <a:rPr lang="en-US" dirty="0"/>
              <a:t>Hematogenous spread </a:t>
            </a:r>
          </a:p>
          <a:p>
            <a:pPr lvl="1"/>
            <a:r>
              <a:rPr lang="en-US" dirty="0"/>
              <a:t>From adjacent structures </a:t>
            </a:r>
          </a:p>
          <a:p>
            <a:r>
              <a:rPr lang="en-US" dirty="0"/>
              <a:t>Predisposing factors: </a:t>
            </a:r>
          </a:p>
          <a:p>
            <a:pPr lvl="1"/>
            <a:r>
              <a:rPr lang="en-US" dirty="0"/>
              <a:t>poor hygienic condition, </a:t>
            </a:r>
          </a:p>
          <a:p>
            <a:pPr lvl="1"/>
            <a:r>
              <a:rPr lang="en-US" dirty="0"/>
              <a:t>hot dry climate,</a:t>
            </a:r>
          </a:p>
          <a:p>
            <a:pPr lvl="1"/>
            <a:r>
              <a:rPr lang="en-US" dirty="0"/>
              <a:t>poor sanitation and dirty habits </a:t>
            </a:r>
          </a:p>
          <a:p>
            <a:pPr lvl="1"/>
            <a:r>
              <a:rPr lang="en-US" dirty="0"/>
              <a:t>Organic matter trauma </a:t>
            </a:r>
          </a:p>
          <a:p>
            <a:pPr lvl="1"/>
            <a:r>
              <a:rPr lang="en-US" dirty="0"/>
              <a:t>Excess use of antibiotics,</a:t>
            </a:r>
          </a:p>
          <a:p>
            <a:pPr lvl="1"/>
            <a:r>
              <a:rPr lang="en-US" dirty="0"/>
              <a:t>Patients on immunosuppressive therapies </a:t>
            </a:r>
          </a:p>
        </p:txBody>
      </p:sp>
    </p:spTree>
    <p:extLst>
      <p:ext uri="{BB962C8B-B14F-4D97-AF65-F5344CB8AC3E}">
        <p14:creationId xmlns:p14="http://schemas.microsoft.com/office/powerpoint/2010/main" xmlns="" val="29277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EC0D6-8EE3-A461-4E23-B75AD337C6E3}"/>
              </a:ext>
            </a:extLst>
          </p:cNvPr>
          <p:cNvSpPr>
            <a:spLocks noGrp="1"/>
          </p:cNvSpPr>
          <p:nvPr>
            <p:ph type="title"/>
          </p:nvPr>
        </p:nvSpPr>
        <p:spPr>
          <a:xfrm>
            <a:off x="838200" y="0"/>
            <a:ext cx="10515600" cy="1325563"/>
          </a:xfrm>
        </p:spPr>
        <p:txBody>
          <a:bodyPr/>
          <a:lstStyle/>
          <a:p>
            <a:pPr algn="ctr"/>
            <a:r>
              <a:rPr lang="en-US" dirty="0"/>
              <a:t>Conjunctivitis </a:t>
            </a:r>
          </a:p>
        </p:txBody>
      </p:sp>
      <p:sp>
        <p:nvSpPr>
          <p:cNvPr id="3" name="Content Placeholder 2">
            <a:extLst>
              <a:ext uri="{FF2B5EF4-FFF2-40B4-BE49-F238E27FC236}">
                <a16:creationId xmlns:a16="http://schemas.microsoft.com/office/drawing/2014/main" xmlns="" id="{9BDE44C8-46E8-D529-FD5F-0338A61CA705}"/>
              </a:ext>
            </a:extLst>
          </p:cNvPr>
          <p:cNvSpPr>
            <a:spLocks noGrp="1"/>
          </p:cNvSpPr>
          <p:nvPr>
            <p:ph idx="1"/>
          </p:nvPr>
        </p:nvSpPr>
        <p:spPr>
          <a:xfrm>
            <a:off x="838200" y="1003990"/>
            <a:ext cx="10515600" cy="4351338"/>
          </a:xfrm>
        </p:spPr>
        <p:txBody>
          <a:bodyPr/>
          <a:lstStyle/>
          <a:p>
            <a:r>
              <a:rPr lang="en-US" dirty="0"/>
              <a:t>Inflammation of the conjunctiva </a:t>
            </a:r>
          </a:p>
        </p:txBody>
      </p:sp>
      <p:graphicFrame>
        <p:nvGraphicFramePr>
          <p:cNvPr id="7" name="Table 7">
            <a:extLst>
              <a:ext uri="{FF2B5EF4-FFF2-40B4-BE49-F238E27FC236}">
                <a16:creationId xmlns:a16="http://schemas.microsoft.com/office/drawing/2014/main" xmlns="" id="{95A17273-B170-0D22-8C99-29DDAF6A34DE}"/>
              </a:ext>
            </a:extLst>
          </p:cNvPr>
          <p:cNvGraphicFramePr>
            <a:graphicFrameLocks noGrp="1"/>
          </p:cNvGraphicFramePr>
          <p:nvPr>
            <p:extLst>
              <p:ext uri="{D42A27DB-BD31-4B8C-83A1-F6EECF244321}">
                <p14:modId xmlns:p14="http://schemas.microsoft.com/office/powerpoint/2010/main" xmlns="" val="2972529921"/>
              </p:ext>
            </p:extLst>
          </p:nvPr>
        </p:nvGraphicFramePr>
        <p:xfrm>
          <a:off x="2217530" y="1502672"/>
          <a:ext cx="7655340" cy="4846320"/>
        </p:xfrm>
        <a:graphic>
          <a:graphicData uri="http://schemas.openxmlformats.org/drawingml/2006/table">
            <a:tbl>
              <a:tblPr firstRow="1" bandRow="1">
                <a:tableStyleId>{5C22544A-7EE6-4342-B048-85BDC9FD1C3A}</a:tableStyleId>
              </a:tblPr>
              <a:tblGrid>
                <a:gridCol w="2317404">
                  <a:extLst>
                    <a:ext uri="{9D8B030D-6E8A-4147-A177-3AD203B41FA5}">
                      <a16:colId xmlns:a16="http://schemas.microsoft.com/office/drawing/2014/main" xmlns="" val="12241303"/>
                    </a:ext>
                  </a:extLst>
                </a:gridCol>
                <a:gridCol w="5337936">
                  <a:extLst>
                    <a:ext uri="{9D8B030D-6E8A-4147-A177-3AD203B41FA5}">
                      <a16:colId xmlns:a16="http://schemas.microsoft.com/office/drawing/2014/main" xmlns="" val="2986928163"/>
                    </a:ext>
                  </a:extLst>
                </a:gridCol>
              </a:tblGrid>
              <a:tr h="370840">
                <a:tc>
                  <a:txBody>
                    <a:bodyPr/>
                    <a:lstStyle/>
                    <a:p>
                      <a:pPr algn="ctr"/>
                      <a:r>
                        <a:rPr lang="en-US" dirty="0"/>
                        <a:t>Bacteria </a:t>
                      </a:r>
                    </a:p>
                  </a:txBody>
                  <a:tcPr/>
                </a:tc>
                <a:tc>
                  <a:txBody>
                    <a:bodyPr/>
                    <a:lstStyle/>
                    <a:p>
                      <a:r>
                        <a:rPr lang="en-US" sz="1800" b="0" i="1" u="none" strike="noStrike" kern="1200" baseline="0" dirty="0">
                          <a:solidFill>
                            <a:schemeClr val="lt1"/>
                          </a:solidFill>
                          <a:latin typeface="+mn-lt"/>
                          <a:ea typeface="+mn-ea"/>
                          <a:cs typeface="+mn-cs"/>
                        </a:rPr>
                        <a:t>Streptococcus pneumoniae,</a:t>
                      </a:r>
                    </a:p>
                    <a:p>
                      <a:r>
                        <a:rPr lang="en-US" sz="1800" b="0" i="1" u="none" strike="noStrike" kern="1200" baseline="0" dirty="0" err="1">
                          <a:solidFill>
                            <a:schemeClr val="lt1"/>
                          </a:solidFill>
                          <a:latin typeface="+mn-lt"/>
                          <a:ea typeface="+mn-ea"/>
                          <a:cs typeface="+mn-cs"/>
                        </a:rPr>
                        <a:t>Haemophilus</a:t>
                      </a:r>
                      <a:r>
                        <a:rPr lang="en-US" sz="1800" b="0" i="1" u="none" strike="noStrike" kern="1200" baseline="0" dirty="0">
                          <a:solidFill>
                            <a:schemeClr val="lt1"/>
                          </a:solidFill>
                          <a:latin typeface="+mn-lt"/>
                          <a:ea typeface="+mn-ea"/>
                          <a:cs typeface="+mn-cs"/>
                        </a:rPr>
                        <a:t> influenzae,</a:t>
                      </a:r>
                    </a:p>
                    <a:p>
                      <a:r>
                        <a:rPr lang="en-US" sz="1800" b="0" i="1" u="none" strike="noStrike" kern="1200" baseline="0" dirty="0">
                          <a:solidFill>
                            <a:schemeClr val="lt1"/>
                          </a:solidFill>
                          <a:latin typeface="+mn-lt"/>
                          <a:ea typeface="+mn-ea"/>
                          <a:cs typeface="+mn-cs"/>
                        </a:rPr>
                        <a:t>S. aureus, (</a:t>
                      </a:r>
                      <a:r>
                        <a:rPr lang="en-US" dirty="0"/>
                        <a:t>mc cause</a:t>
                      </a:r>
                      <a:r>
                        <a:rPr lang="en-US" sz="1800" b="0" i="1" u="none" strike="noStrike" kern="1200" baseline="0" dirty="0">
                          <a:solidFill>
                            <a:schemeClr val="lt1"/>
                          </a:solidFill>
                          <a:latin typeface="+mn-lt"/>
                          <a:ea typeface="+mn-ea"/>
                          <a:cs typeface="+mn-cs"/>
                        </a:rPr>
                        <a:t>)</a:t>
                      </a:r>
                    </a:p>
                    <a:p>
                      <a:r>
                        <a:rPr lang="en-US" sz="1800" b="0" i="1" u="none" strike="noStrike" kern="1200" baseline="0" dirty="0">
                          <a:solidFill>
                            <a:schemeClr val="lt1"/>
                          </a:solidFill>
                          <a:latin typeface="+mn-lt"/>
                          <a:ea typeface="+mn-ea"/>
                          <a:cs typeface="+mn-cs"/>
                        </a:rPr>
                        <a:t>Chlamydia trachomatis, </a:t>
                      </a:r>
                    </a:p>
                    <a:p>
                      <a:r>
                        <a:rPr lang="en-US" sz="1800" b="0" i="1" u="none" strike="noStrike" kern="1200" baseline="0" dirty="0">
                          <a:solidFill>
                            <a:schemeClr val="lt1"/>
                          </a:solidFill>
                          <a:latin typeface="+mn-lt"/>
                          <a:ea typeface="+mn-ea"/>
                          <a:cs typeface="+mn-cs"/>
                        </a:rPr>
                        <a:t>Neisseria gonorrhoeae,</a:t>
                      </a:r>
                    </a:p>
                    <a:p>
                      <a:r>
                        <a:rPr lang="en-US" sz="1800" b="0" i="1" u="none" strike="noStrike" kern="1200" baseline="0" dirty="0">
                          <a:solidFill>
                            <a:schemeClr val="lt1"/>
                          </a:solidFill>
                          <a:latin typeface="+mn-lt"/>
                          <a:ea typeface="+mn-ea"/>
                          <a:cs typeface="+mn-cs"/>
                        </a:rPr>
                        <a:t>Streptococcus pyogenes,</a:t>
                      </a:r>
                    </a:p>
                    <a:p>
                      <a:r>
                        <a:rPr lang="en-US" sz="1800" b="0" i="1" u="none" strike="noStrike" kern="1200" baseline="0" dirty="0">
                          <a:solidFill>
                            <a:schemeClr val="lt1"/>
                          </a:solidFill>
                          <a:latin typeface="+mn-lt"/>
                          <a:ea typeface="+mn-ea"/>
                          <a:cs typeface="+mn-cs"/>
                        </a:rPr>
                        <a:t>Moraxella </a:t>
                      </a:r>
                      <a:r>
                        <a:rPr lang="en-US" sz="1800" b="0" i="0" u="none" strike="noStrike" kern="1200" baseline="0" dirty="0">
                          <a:solidFill>
                            <a:schemeClr val="lt1"/>
                          </a:solidFill>
                          <a:latin typeface="+mn-lt"/>
                          <a:ea typeface="+mn-ea"/>
                          <a:cs typeface="+mn-cs"/>
                        </a:rPr>
                        <a:t>spp., (</a:t>
                      </a:r>
                      <a:r>
                        <a:rPr lang="en-US" dirty="0"/>
                        <a:t>mcc of angular conjunctivitis</a:t>
                      </a:r>
                      <a:r>
                        <a:rPr lang="en-US" sz="1800" b="0" i="0" u="none" strike="noStrike" kern="1200" baseline="0" dirty="0">
                          <a:solidFill>
                            <a:schemeClr val="lt1"/>
                          </a:solidFill>
                          <a:latin typeface="+mn-lt"/>
                          <a:ea typeface="+mn-ea"/>
                          <a:cs typeface="+mn-cs"/>
                        </a:rPr>
                        <a:t>)</a:t>
                      </a:r>
                    </a:p>
                    <a:p>
                      <a:r>
                        <a:rPr lang="en-US" sz="1800" b="0" i="1" u="none" strike="noStrike" kern="1200" baseline="0" dirty="0">
                          <a:solidFill>
                            <a:schemeClr val="lt1"/>
                          </a:solidFill>
                          <a:latin typeface="+mn-lt"/>
                          <a:ea typeface="+mn-ea"/>
                          <a:cs typeface="+mn-cs"/>
                        </a:rPr>
                        <a:t>Corynebacterium </a:t>
                      </a:r>
                      <a:r>
                        <a:rPr lang="en-US" sz="1800" b="0" i="0" u="none" strike="noStrike" kern="1200" baseline="0" dirty="0">
                          <a:solidFill>
                            <a:schemeClr val="lt1"/>
                          </a:solidFill>
                          <a:latin typeface="+mn-lt"/>
                          <a:ea typeface="+mn-ea"/>
                          <a:cs typeface="+mn-cs"/>
                        </a:rPr>
                        <a:t>spp.</a:t>
                      </a:r>
                      <a:endParaRPr lang="en-US" dirty="0"/>
                    </a:p>
                  </a:txBody>
                  <a:tcPr/>
                </a:tc>
                <a:extLst>
                  <a:ext uri="{0D108BD9-81ED-4DB2-BD59-A6C34878D82A}">
                    <a16:rowId xmlns:a16="http://schemas.microsoft.com/office/drawing/2014/main" xmlns="" val="2558074228"/>
                  </a:ext>
                </a:extLst>
              </a:tr>
              <a:tr h="370840">
                <a:tc>
                  <a:txBody>
                    <a:bodyPr/>
                    <a:lstStyle/>
                    <a:p>
                      <a:pPr algn="ctr"/>
                      <a:r>
                        <a:rPr lang="en-US" b="1" dirty="0"/>
                        <a:t>Virus</a:t>
                      </a:r>
                    </a:p>
                  </a:txBody>
                  <a:tcPr/>
                </a:tc>
                <a:tc>
                  <a:txBody>
                    <a:bodyPr/>
                    <a:lstStyle/>
                    <a:p>
                      <a:r>
                        <a:rPr lang="en-US" sz="1800" b="0" i="0" u="none" strike="noStrike" kern="1200" baseline="0" dirty="0">
                          <a:solidFill>
                            <a:schemeClr val="dk1"/>
                          </a:solidFill>
                          <a:latin typeface="+mn-lt"/>
                          <a:ea typeface="+mn-ea"/>
                          <a:cs typeface="+mn-cs"/>
                        </a:rPr>
                        <a:t>Adenovirus, </a:t>
                      </a:r>
                    </a:p>
                    <a:p>
                      <a:r>
                        <a:rPr lang="en-US" sz="1800" b="0" i="0" u="none" strike="noStrike" kern="1200" baseline="0" dirty="0">
                          <a:solidFill>
                            <a:schemeClr val="dk1"/>
                          </a:solidFill>
                          <a:latin typeface="+mn-lt"/>
                          <a:ea typeface="+mn-ea"/>
                          <a:cs typeface="+mn-cs"/>
                        </a:rPr>
                        <a:t>Herpes simplex (HSV),</a:t>
                      </a:r>
                    </a:p>
                    <a:p>
                      <a:r>
                        <a:rPr lang="en-US" sz="1800" b="0" i="0" u="none" strike="noStrike" kern="1200" baseline="0" dirty="0">
                          <a:solidFill>
                            <a:schemeClr val="dk1"/>
                          </a:solidFill>
                          <a:latin typeface="+mn-lt"/>
                          <a:ea typeface="+mn-ea"/>
                          <a:cs typeface="+mn-cs"/>
                        </a:rPr>
                        <a:t>Varicella zoster.</a:t>
                      </a:r>
                    </a:p>
                    <a:p>
                      <a:r>
                        <a:rPr lang="en-US" sz="1800" b="0" i="0" u="none" strike="noStrike" kern="1200" baseline="0" dirty="0">
                          <a:solidFill>
                            <a:schemeClr val="dk1"/>
                          </a:solidFill>
                          <a:latin typeface="+mn-lt"/>
                          <a:ea typeface="+mn-ea"/>
                          <a:cs typeface="+mn-cs"/>
                        </a:rPr>
                        <a:t>Epstein-Barr virus (EBV) </a:t>
                      </a:r>
                    </a:p>
                    <a:p>
                      <a:r>
                        <a:rPr lang="en-US" sz="1800" b="0" i="0" u="none" strike="noStrike" kern="1200" baseline="0" dirty="0">
                          <a:solidFill>
                            <a:schemeClr val="dk1"/>
                          </a:solidFill>
                          <a:latin typeface="+mn-lt"/>
                          <a:ea typeface="+mn-ea"/>
                          <a:cs typeface="+mn-cs"/>
                        </a:rPr>
                        <a:t>Influenza virus,</a:t>
                      </a:r>
                    </a:p>
                    <a:p>
                      <a:r>
                        <a:rPr lang="en-US" sz="1800" b="0" i="0" u="none" strike="noStrike" kern="1200" baseline="0" dirty="0">
                          <a:solidFill>
                            <a:schemeClr val="dk1"/>
                          </a:solidFill>
                          <a:latin typeface="+mn-lt"/>
                          <a:ea typeface="+mn-ea"/>
                          <a:cs typeface="+mn-cs"/>
                        </a:rPr>
                        <a:t>Paramyxovirus,</a:t>
                      </a:r>
                    </a:p>
                    <a:p>
                      <a:r>
                        <a:rPr lang="en-US" sz="1800" b="0" i="0" u="none" strike="noStrike" kern="1200" baseline="0" dirty="0">
                          <a:solidFill>
                            <a:schemeClr val="dk1"/>
                          </a:solidFill>
                          <a:latin typeface="+mn-lt"/>
                          <a:ea typeface="+mn-ea"/>
                          <a:cs typeface="+mn-cs"/>
                        </a:rPr>
                        <a:t>Rubella, HIV</a:t>
                      </a:r>
                    </a:p>
                    <a:p>
                      <a:r>
                        <a:rPr lang="en-US" sz="1800" b="0" i="0" u="none" strike="noStrike" kern="1200" baseline="0" dirty="0">
                          <a:solidFill>
                            <a:schemeClr val="dk1"/>
                          </a:solidFill>
                          <a:latin typeface="+mn-lt"/>
                          <a:ea typeface="+mn-ea"/>
                          <a:cs typeface="+mn-cs"/>
                        </a:rPr>
                        <a:t>Enterovirus,</a:t>
                      </a:r>
                    </a:p>
                    <a:p>
                      <a:r>
                        <a:rPr lang="en-US" sz="1800" b="0" i="0" u="none" strike="noStrike" kern="1200" baseline="0" dirty="0">
                          <a:solidFill>
                            <a:schemeClr val="dk1"/>
                          </a:solidFill>
                          <a:latin typeface="+mn-lt"/>
                          <a:ea typeface="+mn-ea"/>
                          <a:cs typeface="+mn-cs"/>
                        </a:rPr>
                        <a:t>Coxsackie A</a:t>
                      </a:r>
                      <a:endParaRPr lang="en-US" i="0" dirty="0"/>
                    </a:p>
                  </a:txBody>
                  <a:tcPr/>
                </a:tc>
                <a:extLst>
                  <a:ext uri="{0D108BD9-81ED-4DB2-BD59-A6C34878D82A}">
                    <a16:rowId xmlns:a16="http://schemas.microsoft.com/office/drawing/2014/main" xmlns="" val="3457893064"/>
                  </a:ext>
                </a:extLst>
              </a:tr>
            </a:tbl>
          </a:graphicData>
        </a:graphic>
      </p:graphicFrame>
    </p:spTree>
    <p:extLst>
      <p:ext uri="{BB962C8B-B14F-4D97-AF65-F5344CB8AC3E}">
        <p14:creationId xmlns:p14="http://schemas.microsoft.com/office/powerpoint/2010/main" xmlns="" val="16956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4C08558-A61A-A55D-7D01-F4A627C2E3DB}"/>
              </a:ext>
            </a:extLst>
          </p:cNvPr>
          <p:cNvSpPr>
            <a:spLocks noGrp="1"/>
          </p:cNvSpPr>
          <p:nvPr>
            <p:ph idx="1"/>
          </p:nvPr>
        </p:nvSpPr>
        <p:spPr>
          <a:xfrm>
            <a:off x="838200" y="681036"/>
            <a:ext cx="10515600" cy="5932524"/>
          </a:xfrm>
        </p:spPr>
        <p:txBody>
          <a:bodyPr/>
          <a:lstStyle/>
          <a:p>
            <a:pPr marL="457200" lvl="1" indent="0" algn="ctr">
              <a:buNone/>
            </a:pPr>
            <a:r>
              <a:rPr lang="en-US" sz="4000" dirty="0"/>
              <a:t>Bacterial conjunctivitis </a:t>
            </a:r>
          </a:p>
          <a:p>
            <a:pPr marL="457200" lvl="1" indent="0" algn="ctr">
              <a:buNone/>
            </a:pPr>
            <a:endParaRPr lang="en-US" sz="4000" dirty="0"/>
          </a:p>
          <a:p>
            <a:r>
              <a:rPr lang="en-US" i="1" dirty="0"/>
              <a:t>Neisseria gonorrhoeae: </a:t>
            </a:r>
          </a:p>
          <a:p>
            <a:pPr lvl="1"/>
            <a:r>
              <a:rPr lang="en-US" b="1" dirty="0"/>
              <a:t>Ophthalmia </a:t>
            </a:r>
            <a:r>
              <a:rPr lang="en-US" b="1" dirty="0" err="1"/>
              <a:t>neonatrum</a:t>
            </a:r>
            <a:r>
              <a:rPr lang="en-US" dirty="0"/>
              <a:t>; Acute purulent discharge &amp; </a:t>
            </a:r>
          </a:p>
          <a:p>
            <a:pPr marL="457200" lvl="1" indent="0">
              <a:buNone/>
            </a:pPr>
            <a:r>
              <a:rPr lang="en-US" dirty="0"/>
              <a:t>crusted lesions within 12-48 hours of birth</a:t>
            </a:r>
          </a:p>
          <a:p>
            <a:r>
              <a:rPr lang="en-US" i="1" dirty="0" err="1"/>
              <a:t>Haemophilus</a:t>
            </a:r>
            <a:r>
              <a:rPr lang="en-US" i="1" dirty="0"/>
              <a:t> </a:t>
            </a:r>
            <a:r>
              <a:rPr lang="en-US" i="1" dirty="0" err="1"/>
              <a:t>aegypticus</a:t>
            </a:r>
            <a:r>
              <a:rPr lang="en-US" i="1" dirty="0"/>
              <a:t> </a:t>
            </a:r>
            <a:r>
              <a:rPr lang="en-US" dirty="0"/>
              <a:t>(Koch weeks bacillus): </a:t>
            </a:r>
          </a:p>
          <a:p>
            <a:pPr lvl="1"/>
            <a:r>
              <a:rPr lang="en-US" dirty="0"/>
              <a:t>causes epidemics of mucopurulent conjunctivitis. </a:t>
            </a:r>
          </a:p>
          <a:p>
            <a:r>
              <a:rPr lang="en-US" i="1" dirty="0"/>
              <a:t>Corynebacterium diphtheriae</a:t>
            </a:r>
            <a:r>
              <a:rPr lang="en-US" dirty="0"/>
              <a:t>: </a:t>
            </a:r>
          </a:p>
          <a:p>
            <a:pPr lvl="1"/>
            <a:r>
              <a:rPr lang="en-US" dirty="0"/>
              <a:t>Acute pseudomembranous conjunctivitis </a:t>
            </a:r>
          </a:p>
          <a:p>
            <a:pPr marL="0" indent="0">
              <a:buNone/>
            </a:pPr>
            <a:endParaRPr lang="en-US" dirty="0"/>
          </a:p>
          <a:p>
            <a:pPr marL="457200" lvl="1" indent="0">
              <a:buNone/>
            </a:pPr>
            <a:endParaRPr lang="en-US" dirty="0"/>
          </a:p>
        </p:txBody>
      </p:sp>
      <p:pic>
        <p:nvPicPr>
          <p:cNvPr id="5" name="Picture 4">
            <a:extLst>
              <a:ext uri="{FF2B5EF4-FFF2-40B4-BE49-F238E27FC236}">
                <a16:creationId xmlns:a16="http://schemas.microsoft.com/office/drawing/2014/main" xmlns="" id="{78989D64-C436-184E-D5DB-52F399AD748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1690" y="4423847"/>
            <a:ext cx="2480008" cy="1846810"/>
          </a:xfrm>
          <a:prstGeom prst="rect">
            <a:avLst/>
          </a:prstGeom>
        </p:spPr>
      </p:pic>
      <p:pic>
        <p:nvPicPr>
          <p:cNvPr id="6" name="Picture 5">
            <a:extLst>
              <a:ext uri="{FF2B5EF4-FFF2-40B4-BE49-F238E27FC236}">
                <a16:creationId xmlns:a16="http://schemas.microsoft.com/office/drawing/2014/main" xmlns="" id="{1F869EEF-E7D5-206E-10E0-15EC1B27897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6314" y="2319131"/>
            <a:ext cx="2694378" cy="1510748"/>
          </a:xfrm>
          <a:prstGeom prst="rect">
            <a:avLst/>
          </a:prstGeom>
        </p:spPr>
      </p:pic>
    </p:spTree>
    <p:extLst>
      <p:ext uri="{BB962C8B-B14F-4D97-AF65-F5344CB8AC3E}">
        <p14:creationId xmlns:p14="http://schemas.microsoft.com/office/powerpoint/2010/main" xmlns="" val="271523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328BF-E9E1-3686-15F2-B57F80D735ED}"/>
              </a:ext>
            </a:extLst>
          </p:cNvPr>
          <p:cNvSpPr>
            <a:spLocks noGrp="1"/>
          </p:cNvSpPr>
          <p:nvPr>
            <p:ph type="title"/>
          </p:nvPr>
        </p:nvSpPr>
        <p:spPr/>
        <p:txBody>
          <a:bodyPr/>
          <a:lstStyle/>
          <a:p>
            <a:r>
              <a:rPr lang="en-US" dirty="0"/>
              <a:t>Viral conjunctivitis </a:t>
            </a:r>
          </a:p>
        </p:txBody>
      </p:sp>
      <p:sp>
        <p:nvSpPr>
          <p:cNvPr id="3" name="Content Placeholder 2">
            <a:extLst>
              <a:ext uri="{FF2B5EF4-FFF2-40B4-BE49-F238E27FC236}">
                <a16:creationId xmlns:a16="http://schemas.microsoft.com/office/drawing/2014/main" xmlns="" id="{C28AF329-6278-6B28-1019-7B07432EC2CD}"/>
              </a:ext>
            </a:extLst>
          </p:cNvPr>
          <p:cNvSpPr>
            <a:spLocks noGrp="1"/>
          </p:cNvSpPr>
          <p:nvPr>
            <p:ph idx="1"/>
          </p:nvPr>
        </p:nvSpPr>
        <p:spPr>
          <a:xfrm>
            <a:off x="705679" y="1690687"/>
            <a:ext cx="10515600" cy="4917313"/>
          </a:xfrm>
        </p:spPr>
        <p:txBody>
          <a:bodyPr>
            <a:normAutofit lnSpcReduction="10000"/>
          </a:bodyPr>
          <a:lstStyle/>
          <a:p>
            <a:r>
              <a:rPr lang="en-US" i="1" dirty="0"/>
              <a:t>Adenovirus</a:t>
            </a:r>
            <a:r>
              <a:rPr lang="en-US" dirty="0"/>
              <a:t> </a:t>
            </a:r>
          </a:p>
          <a:p>
            <a:pPr lvl="1"/>
            <a:r>
              <a:rPr lang="en-US" dirty="0"/>
              <a:t>Ocular involvement is a part of respiratory pharyngeal syndrome. </a:t>
            </a:r>
          </a:p>
          <a:p>
            <a:pPr lvl="1"/>
            <a:r>
              <a:rPr lang="en-US" dirty="0"/>
              <a:t>At children’s summer camp (swimming pool conjunctivitis) ; type 3 &amp; 7</a:t>
            </a:r>
          </a:p>
          <a:p>
            <a:pPr lvl="1"/>
            <a:r>
              <a:rPr lang="en-US" dirty="0"/>
              <a:t>Epidemic keratoconjunctivitis; by type 8, 19, 37 </a:t>
            </a:r>
          </a:p>
          <a:p>
            <a:r>
              <a:rPr lang="en-US" i="1" dirty="0"/>
              <a:t>Herpes simplex virus</a:t>
            </a:r>
          </a:p>
          <a:p>
            <a:pPr lvl="1"/>
            <a:r>
              <a:rPr lang="en-US" dirty="0"/>
              <a:t>Characterized by Dendritic ulcer and geographical ulcer  </a:t>
            </a:r>
          </a:p>
          <a:p>
            <a:r>
              <a:rPr lang="en-US" i="1" dirty="0"/>
              <a:t>Varicella zoster virus </a:t>
            </a:r>
          </a:p>
          <a:p>
            <a:pPr lvl="1"/>
            <a:r>
              <a:rPr lang="en-US" dirty="0"/>
              <a:t>Following the reactivation of latent endogenous </a:t>
            </a:r>
            <a:r>
              <a:rPr lang="en-US" i="1" dirty="0"/>
              <a:t>varicella</a:t>
            </a:r>
          </a:p>
          <a:p>
            <a:pPr marL="457200" lvl="1" indent="0">
              <a:buNone/>
            </a:pPr>
            <a:r>
              <a:rPr lang="en-US" i="1" dirty="0"/>
              <a:t> zoster virus</a:t>
            </a:r>
            <a:r>
              <a:rPr lang="en-US" dirty="0"/>
              <a:t>.</a:t>
            </a:r>
          </a:p>
          <a:p>
            <a:pPr lvl="1"/>
            <a:r>
              <a:rPr lang="en-US" dirty="0"/>
              <a:t>Involves the ophthalmic division of the trigeminal nerve </a:t>
            </a:r>
          </a:p>
          <a:p>
            <a:pPr marL="457200" lvl="1" indent="0">
              <a:buNone/>
            </a:pPr>
            <a:r>
              <a:rPr lang="en-US" dirty="0"/>
              <a:t>with associated conjunctivitis and involvement of the side </a:t>
            </a:r>
          </a:p>
          <a:p>
            <a:pPr marL="457200" lvl="1" indent="0">
              <a:buNone/>
            </a:pPr>
            <a:r>
              <a:rPr lang="en-US" dirty="0"/>
              <a:t>of the nose.   </a:t>
            </a:r>
          </a:p>
          <a:p>
            <a:pPr marL="0" indent="0">
              <a:buNone/>
            </a:pPr>
            <a:endParaRPr lang="en-US" dirty="0"/>
          </a:p>
        </p:txBody>
      </p:sp>
      <p:pic>
        <p:nvPicPr>
          <p:cNvPr id="6" name="Picture 5">
            <a:extLst>
              <a:ext uri="{FF2B5EF4-FFF2-40B4-BE49-F238E27FC236}">
                <a16:creationId xmlns:a16="http://schemas.microsoft.com/office/drawing/2014/main" xmlns="" id="{FF2DEB9B-8FE7-47B3-6F28-A0D9E6580EB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31564" y="4049629"/>
            <a:ext cx="2542345" cy="1890812"/>
          </a:xfrm>
          <a:prstGeom prst="rect">
            <a:avLst/>
          </a:prstGeom>
        </p:spPr>
      </p:pic>
    </p:spTree>
    <p:extLst>
      <p:ext uri="{BB962C8B-B14F-4D97-AF65-F5344CB8AC3E}">
        <p14:creationId xmlns:p14="http://schemas.microsoft.com/office/powerpoint/2010/main" xmlns="" val="274300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693D4-E380-A926-A4CD-BA2C9C58B1E1}"/>
              </a:ext>
            </a:extLst>
          </p:cNvPr>
          <p:cNvSpPr>
            <a:spLocks noGrp="1"/>
          </p:cNvSpPr>
          <p:nvPr>
            <p:ph type="title"/>
          </p:nvPr>
        </p:nvSpPr>
        <p:spPr/>
        <p:txBody>
          <a:bodyPr/>
          <a:lstStyle/>
          <a:p>
            <a:r>
              <a:rPr lang="en-US" dirty="0"/>
              <a:t>Lab diagnosis </a:t>
            </a:r>
          </a:p>
        </p:txBody>
      </p:sp>
      <p:sp>
        <p:nvSpPr>
          <p:cNvPr id="3" name="Content Placeholder 2">
            <a:extLst>
              <a:ext uri="{FF2B5EF4-FFF2-40B4-BE49-F238E27FC236}">
                <a16:creationId xmlns:a16="http://schemas.microsoft.com/office/drawing/2014/main" xmlns="" id="{7F75DBA8-8C82-8563-1F9F-4FA269FD26B7}"/>
              </a:ext>
            </a:extLst>
          </p:cNvPr>
          <p:cNvSpPr>
            <a:spLocks noGrp="1"/>
          </p:cNvSpPr>
          <p:nvPr>
            <p:ph idx="1"/>
          </p:nvPr>
        </p:nvSpPr>
        <p:spPr>
          <a:xfrm>
            <a:off x="838200" y="1534077"/>
            <a:ext cx="10515600" cy="4351338"/>
          </a:xfrm>
        </p:spPr>
        <p:txBody>
          <a:bodyPr/>
          <a:lstStyle/>
          <a:p>
            <a:r>
              <a:rPr lang="en-US" dirty="0"/>
              <a:t>Sample collection &amp; transport : </a:t>
            </a:r>
          </a:p>
          <a:p>
            <a:pPr lvl="1"/>
            <a:r>
              <a:rPr lang="en-US" dirty="0"/>
              <a:t>Purulent material from surface of the lower conjunctiva sac &amp; inner canthus of the eye is collected in a sterile swab for culture. </a:t>
            </a:r>
          </a:p>
          <a:p>
            <a:pPr lvl="1"/>
            <a:r>
              <a:rPr lang="en-US" dirty="0"/>
              <a:t>Both eyes should be cultured separately.</a:t>
            </a:r>
          </a:p>
          <a:p>
            <a:pPr lvl="1"/>
            <a:r>
              <a:rPr lang="en-US" dirty="0"/>
              <a:t>Chlamydial culture: specimen should be taken with a dry calcium alginate swab and placed in a 2-SP (2 sucrose phosphate) transport medium.</a:t>
            </a:r>
          </a:p>
          <a:p>
            <a:pPr marL="457200" lvl="1" indent="0">
              <a:buNone/>
            </a:pPr>
            <a:endParaRPr lang="en-US" dirty="0"/>
          </a:p>
        </p:txBody>
      </p:sp>
      <p:pic>
        <p:nvPicPr>
          <p:cNvPr id="4" name="Picture 3">
            <a:extLst>
              <a:ext uri="{FF2B5EF4-FFF2-40B4-BE49-F238E27FC236}">
                <a16:creationId xmlns:a16="http://schemas.microsoft.com/office/drawing/2014/main" xmlns="" id="{E6BAB68D-2AE1-220D-1A18-6E9623203224}"/>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9563"/>
          <a:stretch/>
        </p:blipFill>
        <p:spPr>
          <a:xfrm>
            <a:off x="3034760" y="3981315"/>
            <a:ext cx="6122480" cy="2511560"/>
          </a:xfrm>
          <a:prstGeom prst="rect">
            <a:avLst/>
          </a:prstGeom>
        </p:spPr>
      </p:pic>
    </p:spTree>
    <p:extLst>
      <p:ext uri="{BB962C8B-B14F-4D97-AF65-F5344CB8AC3E}">
        <p14:creationId xmlns:p14="http://schemas.microsoft.com/office/powerpoint/2010/main" xmlns="" val="195620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5BB82FA-A254-7A71-EB1D-6F4B354B1B8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1003" y="493463"/>
            <a:ext cx="3584713" cy="2867770"/>
          </a:xfrm>
          <a:prstGeom prst="rect">
            <a:avLst/>
          </a:prstGeom>
        </p:spPr>
      </p:pic>
      <p:sp>
        <p:nvSpPr>
          <p:cNvPr id="11" name="TextBox 10">
            <a:extLst>
              <a:ext uri="{FF2B5EF4-FFF2-40B4-BE49-F238E27FC236}">
                <a16:creationId xmlns:a16="http://schemas.microsoft.com/office/drawing/2014/main" xmlns="" id="{BDEF95C3-CAED-FE8B-36D0-0DB6E1FD36A5}"/>
              </a:ext>
            </a:extLst>
          </p:cNvPr>
          <p:cNvSpPr txBox="1"/>
          <p:nvPr/>
        </p:nvSpPr>
        <p:spPr>
          <a:xfrm>
            <a:off x="7307825" y="2891403"/>
            <a:ext cx="5049079" cy="646331"/>
          </a:xfrm>
          <a:prstGeom prst="rect">
            <a:avLst/>
          </a:prstGeom>
          <a:noFill/>
        </p:spPr>
        <p:txBody>
          <a:bodyPr wrap="square" rtlCol="0">
            <a:spAutoFit/>
          </a:bodyPr>
          <a:lstStyle/>
          <a:p>
            <a:r>
              <a:rPr lang="en-US" b="1" dirty="0"/>
              <a:t>Gram stained smear showing polymorphonuclear cells and typical intracellular diplococci. </a:t>
            </a:r>
          </a:p>
        </p:txBody>
      </p:sp>
      <p:sp>
        <p:nvSpPr>
          <p:cNvPr id="12" name="TextBox 11">
            <a:extLst>
              <a:ext uri="{FF2B5EF4-FFF2-40B4-BE49-F238E27FC236}">
                <a16:creationId xmlns:a16="http://schemas.microsoft.com/office/drawing/2014/main" xmlns="" id="{E5C3F403-2991-D2D4-404E-3CD24EEB64D2}"/>
              </a:ext>
            </a:extLst>
          </p:cNvPr>
          <p:cNvSpPr txBox="1"/>
          <p:nvPr/>
        </p:nvSpPr>
        <p:spPr>
          <a:xfrm>
            <a:off x="4511467" y="2212879"/>
            <a:ext cx="1497496" cy="1200329"/>
          </a:xfrm>
          <a:prstGeom prst="rect">
            <a:avLst/>
          </a:prstGeom>
          <a:noFill/>
        </p:spPr>
        <p:txBody>
          <a:bodyPr wrap="square" rtlCol="0">
            <a:spAutoFit/>
          </a:bodyPr>
          <a:lstStyle/>
          <a:p>
            <a:r>
              <a:rPr lang="en-US" b="1" dirty="0" err="1"/>
              <a:t>Diptheriodes</a:t>
            </a:r>
            <a:r>
              <a:rPr lang="en-US" b="1" dirty="0"/>
              <a:t> in clusters, in singles &amp; pairs.</a:t>
            </a:r>
          </a:p>
        </p:txBody>
      </p:sp>
      <p:pic>
        <p:nvPicPr>
          <p:cNvPr id="16" name="Picture 15">
            <a:extLst>
              <a:ext uri="{FF2B5EF4-FFF2-40B4-BE49-F238E27FC236}">
                <a16:creationId xmlns:a16="http://schemas.microsoft.com/office/drawing/2014/main" xmlns="" id="{53060FCD-2CC4-7D2D-8836-B484E93D96D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1003" y="3558998"/>
            <a:ext cx="4206816" cy="2962181"/>
          </a:xfrm>
          <a:prstGeom prst="rect">
            <a:avLst/>
          </a:prstGeom>
        </p:spPr>
      </p:pic>
      <p:sp>
        <p:nvSpPr>
          <p:cNvPr id="17" name="TextBox 16">
            <a:extLst>
              <a:ext uri="{FF2B5EF4-FFF2-40B4-BE49-F238E27FC236}">
                <a16:creationId xmlns:a16="http://schemas.microsoft.com/office/drawing/2014/main" xmlns="" id="{97D7D665-C07C-7152-378D-691BEA8C961E}"/>
              </a:ext>
            </a:extLst>
          </p:cNvPr>
          <p:cNvSpPr txBox="1"/>
          <p:nvPr/>
        </p:nvSpPr>
        <p:spPr>
          <a:xfrm>
            <a:off x="3100111" y="6364537"/>
            <a:ext cx="4320208" cy="369332"/>
          </a:xfrm>
          <a:prstGeom prst="rect">
            <a:avLst/>
          </a:prstGeom>
          <a:noFill/>
        </p:spPr>
        <p:txBody>
          <a:bodyPr wrap="square" rtlCol="0">
            <a:spAutoFit/>
          </a:bodyPr>
          <a:lstStyle/>
          <a:p>
            <a:r>
              <a:rPr lang="en-US" b="1" i="1" dirty="0"/>
              <a:t>Moraxella </a:t>
            </a:r>
            <a:r>
              <a:rPr lang="en-US" b="1" i="1" dirty="0" err="1"/>
              <a:t>lacunata</a:t>
            </a:r>
            <a:r>
              <a:rPr lang="en-US" b="1" i="1" dirty="0"/>
              <a:t> </a:t>
            </a:r>
          </a:p>
        </p:txBody>
      </p:sp>
      <p:pic>
        <p:nvPicPr>
          <p:cNvPr id="19" name="Picture 18">
            <a:extLst>
              <a:ext uri="{FF2B5EF4-FFF2-40B4-BE49-F238E27FC236}">
                <a16:creationId xmlns:a16="http://schemas.microsoft.com/office/drawing/2014/main" xmlns="" id="{2B054779-EA16-3327-5B08-F3DC8D50438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14591" y="336821"/>
            <a:ext cx="3865875" cy="2546645"/>
          </a:xfrm>
          <a:prstGeom prst="rect">
            <a:avLst/>
          </a:prstGeom>
        </p:spPr>
      </p:pic>
      <p:pic>
        <p:nvPicPr>
          <p:cNvPr id="3" name="Picture 2">
            <a:extLst>
              <a:ext uri="{FF2B5EF4-FFF2-40B4-BE49-F238E27FC236}">
                <a16:creationId xmlns:a16="http://schemas.microsoft.com/office/drawing/2014/main" xmlns="" id="{DD3B06C9-76C3-A931-839B-1AD2C2D1BB44}"/>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414591" y="3763329"/>
            <a:ext cx="3815975" cy="2388518"/>
          </a:xfrm>
          <a:prstGeom prst="rect">
            <a:avLst/>
          </a:prstGeom>
        </p:spPr>
      </p:pic>
      <p:sp>
        <p:nvSpPr>
          <p:cNvPr id="5" name="TextBox 4">
            <a:extLst>
              <a:ext uri="{FF2B5EF4-FFF2-40B4-BE49-F238E27FC236}">
                <a16:creationId xmlns:a16="http://schemas.microsoft.com/office/drawing/2014/main" xmlns="" id="{2ED110BB-CD55-0769-6096-451FFADBA1FD}"/>
              </a:ext>
            </a:extLst>
          </p:cNvPr>
          <p:cNvSpPr txBox="1"/>
          <p:nvPr/>
        </p:nvSpPr>
        <p:spPr>
          <a:xfrm>
            <a:off x="8467389" y="6276373"/>
            <a:ext cx="2436286" cy="369332"/>
          </a:xfrm>
          <a:prstGeom prst="rect">
            <a:avLst/>
          </a:prstGeom>
          <a:noFill/>
        </p:spPr>
        <p:txBody>
          <a:bodyPr wrap="square" rtlCol="0">
            <a:spAutoFit/>
          </a:bodyPr>
          <a:lstStyle/>
          <a:p>
            <a:r>
              <a:rPr lang="en-US" b="1" i="1" dirty="0"/>
              <a:t>S. pneumoniae</a:t>
            </a:r>
          </a:p>
        </p:txBody>
      </p:sp>
    </p:spTree>
    <p:extLst>
      <p:ext uri="{BB962C8B-B14F-4D97-AF65-F5344CB8AC3E}">
        <p14:creationId xmlns:p14="http://schemas.microsoft.com/office/powerpoint/2010/main" xmlns="" val="1755954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4242</TotalTime>
  <Words>2134</Words>
  <Application>Microsoft Office PowerPoint</Application>
  <PresentationFormat>Custom</PresentationFormat>
  <Paragraphs>304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Ocular Infections </vt:lpstr>
      <vt:lpstr>Anatomy of the eye </vt:lpstr>
      <vt:lpstr>Slide 3</vt:lpstr>
      <vt:lpstr>Transmission &amp; predisposing factors </vt:lpstr>
      <vt:lpstr>Conjunctivitis </vt:lpstr>
      <vt:lpstr>Slide 6</vt:lpstr>
      <vt:lpstr>Viral conjunctivitis </vt:lpstr>
      <vt:lpstr>Lab diagnosis </vt:lpstr>
      <vt:lpstr>Slide 9</vt:lpstr>
      <vt:lpstr>Cultures </vt:lpstr>
      <vt:lpstr>Case report </vt:lpstr>
      <vt:lpstr>Slide 12</vt:lpstr>
      <vt:lpstr>Keratitis </vt:lpstr>
      <vt:lpstr>Fungal keratitis </vt:lpstr>
      <vt:lpstr>Slide 15</vt:lpstr>
      <vt:lpstr>Slide 16</vt:lpstr>
      <vt:lpstr>Viral keratitis </vt:lpstr>
      <vt:lpstr>Lab diagnosis </vt:lpstr>
      <vt:lpstr>Keratoconjuctivitis </vt:lpstr>
      <vt:lpstr>Slide 20</vt:lpstr>
      <vt:lpstr>Uveitis &amp; Choreoretinitis</vt:lpstr>
      <vt:lpstr>Endophthalmitis </vt:lpstr>
      <vt:lpstr>Slide 23</vt:lpstr>
      <vt:lpstr>Slide 24</vt:lpstr>
      <vt:lpstr>Slide 25</vt:lpstr>
      <vt:lpstr>Lab diagnosis </vt:lpstr>
      <vt:lpstr>Slide 27</vt:lpstr>
      <vt:lpstr>Blepharitis </vt:lpstr>
      <vt:lpstr>Case report of Malassezia furfur </vt:lpstr>
      <vt:lpstr>Lab diagnosis </vt:lpstr>
      <vt:lpstr>Slide 31</vt:lpstr>
      <vt:lpstr>Slide 32</vt:lpstr>
      <vt:lpstr>References..  </vt:lpstr>
      <vt:lpstr>MCQs </vt:lpstr>
      <vt:lpstr>Slide 35</vt:lpstr>
      <vt:lpstr>Slide 36</vt:lpstr>
      <vt:lpstr>Slide 37</vt:lpstr>
      <vt:lpstr>Slide 38</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Ocular Infections </dc:title>
  <dc:creator>Admin</dc:creator>
  <cp:lastModifiedBy>user</cp:lastModifiedBy>
  <cp:revision>51</cp:revision>
  <dcterms:created xsi:type="dcterms:W3CDTF">2023-06-22T16:31:14Z</dcterms:created>
  <dcterms:modified xsi:type="dcterms:W3CDTF">2023-11-30T04:35:21Z</dcterms:modified>
</cp:coreProperties>
</file>