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6" r:id="rId4"/>
    <p:sldId id="258" r:id="rId5"/>
    <p:sldId id="262" r:id="rId6"/>
    <p:sldId id="261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82" r:id="rId15"/>
    <p:sldId id="283" r:id="rId16"/>
    <p:sldId id="284" r:id="rId17"/>
    <p:sldId id="273" r:id="rId18"/>
    <p:sldId id="274" r:id="rId19"/>
    <p:sldId id="275" r:id="rId20"/>
    <p:sldId id="276" r:id="rId21"/>
    <p:sldId id="272" r:id="rId22"/>
    <p:sldId id="277" r:id="rId23"/>
    <p:sldId id="278" r:id="rId24"/>
    <p:sldId id="279" r:id="rId25"/>
    <p:sldId id="280" r:id="rId26"/>
    <p:sldId id="281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5" r:id="rId39"/>
    <p:sldId id="297" r:id="rId40"/>
    <p:sldId id="298" r:id="rId41"/>
    <p:sldId id="299" r:id="rId42"/>
    <p:sldId id="300" r:id="rId43"/>
    <p:sldId id="302" r:id="rId44"/>
    <p:sldId id="301" r:id="rId45"/>
    <p:sldId id="303" r:id="rId46"/>
    <p:sldId id="304" r:id="rId47"/>
    <p:sldId id="305" r:id="rId48"/>
    <p:sldId id="314" r:id="rId49"/>
    <p:sldId id="308" r:id="rId50"/>
    <p:sldId id="309" r:id="rId51"/>
    <p:sldId id="313" r:id="rId52"/>
    <p:sldId id="312" r:id="rId53"/>
    <p:sldId id="311" r:id="rId54"/>
    <p:sldId id="310" r:id="rId55"/>
    <p:sldId id="30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0431D5-E10C-B0FC-9B0F-E7B5E5876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5A9E09-40F7-780B-E4C0-4E4613873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6561C7-708D-AC9F-9FF7-B21D28D9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C9260D-AC80-F932-B42E-80014DB6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BEA043-4F33-9F77-CE94-07161CB5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1613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15E71-F92E-7BA1-D0F7-378FFCEB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CA090E-71FB-B699-3C7D-2C66C3FDB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D7D04C-4F47-4ECC-D438-0EB42542F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9C3205-DD1E-6F09-F04D-B99E18324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F6562E-BDAA-2C70-0D25-9F89B784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33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F80AED-49B9-B50A-8843-E2A37B2A59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A6A81C-8DFC-5939-161E-1CBB1607D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5FDD85-4B95-022B-E08E-7B4F9BC3C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F45AEC-B95E-DB83-82B2-B39C93CD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671626-F5C3-645F-8820-7182CD74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74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95A98-F0BF-EB1B-1C27-C6557E972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CBD394-A39D-F236-4F63-E711A65FC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135711-46BD-E5C6-2952-9BFA4C1E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56F072-C4E9-E1BF-2A3B-EB2A5EF4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22FFC5-8AA7-1B44-49AD-B0786C10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500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E6609-B507-F39D-17AC-971DFC547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B73173-1838-3772-C087-3C359AA8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EF5008-F239-6AAD-D809-2323E7AC8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894219-3B34-1FC6-D3AC-C20EE371E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75B2DC-B89E-3A9F-CFBD-49429FDB1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93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05796D-4C53-D373-29F2-8CDA2D38B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14EB8D-82AA-3EE9-B5E1-27A8C6D98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78C46A-6280-E9E0-CFB9-B8944F341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81198EE-86F9-1606-F467-97F1F18C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5E366C-AD88-92D2-0CC9-87271A912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5BB5F0-5A6E-31A1-EB9B-BBF4D527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08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3165F2-8193-1E07-D1FD-7AA21043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5B0408-E7D2-CA3F-C775-340B2732D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5E0C25-C7C1-3C64-4856-2DA18A50E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35B395-EE07-D4BE-1FEA-E69D22352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D5E0CC-BCA4-574E-2D13-56A8C1011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43B7B4A-8E82-581C-58B5-79DFDA0DB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C89765B-EE17-8129-49C2-DBC5DB92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B076E0-3044-516F-48B8-2097D6AF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3868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B72885-142E-BA16-DF90-35F0DA37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B2303FA-2A6F-6A21-0E72-45C1B6C31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853E99-B8CA-1B71-F697-A420CBE1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C5DE08-E54A-A0B0-E75E-1B42FA82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59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507F2C1-B33A-4EB2-0DBF-E961B436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773D0F-16CB-E441-168F-D8A96529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3D81AC-FC59-BEC2-382A-D66CC5ED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149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8A3D55-7CFA-887C-13F5-67269FE3D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DF1E05-D87F-D21C-9B3C-7BAA460D8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D7D39D-848D-467E-B870-4B41A2CBF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DE3729-D098-D9E7-9E8F-50B4CD2C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0C889B-AE85-7379-D1B6-FFF0C849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955A6C-2386-60D2-B184-BF6D341A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041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665AD-3208-E9E4-13D6-5776A460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3331D8A-9322-F97B-4003-2F8B61D51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0E28C4-7BF5-27E0-623A-FB62C2727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D8F722-61BB-5AFB-6B2F-20A1912A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C6A0CB-510A-1E1E-22BF-2B623B4C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93C5A3-431A-0B4C-71A5-5F49F6592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53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6065A-B622-3F1F-A1C2-98B5C9AAC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998FF1-6FC7-9976-4683-E1EE5B68C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B1205E-95A4-9697-7628-642852B5D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BE8D5-3C43-4964-9536-0B99E9961A17}" type="datetimeFigureOut">
              <a:rPr lang="en-US" smtClean="0"/>
              <a:pPr/>
              <a:t>29/11/2023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0FE62A-34A5-FA7B-7E19-8F4D1F637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1C86D-2750-88B3-675C-E2514588F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09794-4FEE-4634-8FE2-A62B4C89C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039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hyperlink" Target="https://www.google.com/url?sa=i&amp;url=https://commons.wikimedia.org/wiki/File:Tinea_corporis.png&amp;psig=AOvVaw3ymNDCD2ju5EnXMYQFUqsJ&amp;ust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://commons.wikimedia.org/wiki/File:Tinea_corporis.jpg&amp;psig=AOvVaw3ymNDCD2ju5EnXMYQFUqsJ&amp;ust=1675147003001000&amp;source=images&amp;cd=vfe&amp;ved=0CBEQjhxqFwoTCJCI3pXX7vwCFQAAAAAdAAAAABAS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basu.org.in/wp-content/uploads/2020/07/2nd_Professional_year_Dermatophytes__FInal_.pdf" TargetMode="External"/><Relationship Id="rId2" Type="http://schemas.openxmlformats.org/officeDocument/2006/relationships/hyperlink" Target="https://pubmed.ncbi.nlm.nih.gov/1628275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url?sa=i&amp;url=https://commons.wikimedia.org/wiki/File:Tinea_corporis.png&amp;psig=AOvVaw3ymNDCD2ju5EnXMYQFUqsJ&amp;ust" TargetMode="External"/><Relationship Id="rId4" Type="http://schemas.openxmlformats.org/officeDocument/2006/relationships/hyperlink" Target="https://www.google.com/url?sa=i&amp;url=https://commons.wikimedia.org/wiki/File:Tinea_corporis.jpg&amp;psig=AOvVaw3ymNDCD2ju5EnXMYQFUqsJ&amp;ust=1675147003001000&amp;source=images&amp;c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366616-F1AC-7DDE-99EA-33025D832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930" y="5202238"/>
            <a:ext cx="3737113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Himani Pandya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Microbiology</a:t>
            </a:r>
          </a:p>
          <a:p>
            <a:pPr algn="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74E1B8-754D-BA76-4D13-3E9AC5CC1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5948" y="1896375"/>
            <a:ext cx="5579165" cy="44105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D08B16F-38F7-5498-D310-D7E3422F660B}"/>
              </a:ext>
            </a:extLst>
          </p:cNvPr>
          <p:cNvSpPr/>
          <p:nvPr/>
        </p:nvSpPr>
        <p:spPr>
          <a:xfrm>
            <a:off x="2584174" y="588205"/>
            <a:ext cx="724231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DERMATOPHYTES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9B40B12-E850-6D2A-4CD5-B0F74FC9A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6567" y="1896375"/>
            <a:ext cx="4343555" cy="30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9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C12909-5569-212A-1485-D2B98400C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20" y="530087"/>
            <a:ext cx="6216099" cy="60297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Kerion :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caused by Zoophilic dermatophytes like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T.verrucosum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T.mentagrophytes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severe form of dermatophytosis.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Severely painful inflammatory reaction producing raised, circumscribed boggy mass on scalp, usually suppurating at multiple points.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Follicles with discharging pus, sinus formation, thick crusting with matting.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scarring and permanent alopecia.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Kerion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clinical form of tinea infection of scalp that involves children.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EB387C8-222D-DE34-AD9F-636B130EC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4228" y="927652"/>
            <a:ext cx="4295834" cy="42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882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A7E600-2AC6-2A18-3180-4EE7DE4F7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870"/>
            <a:ext cx="5840896" cy="544809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Favus 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T.schoenleinii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acute inflammatory reaction of hair follicle leading to formation of scutula (cup like crust).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Intense fungal growth within and around hair follicle produce waxy, honeycomb like crust on scalp.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lead to alopecia and scarring.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EE7141-BD55-93CB-E9DF-F1F6C34E9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1947" y="728870"/>
            <a:ext cx="3206873" cy="2888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76FDC7-F8E4-E05E-40A0-519569DD3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1575" y="3790949"/>
            <a:ext cx="4142225" cy="2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70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6D1028-FA0E-8AEB-84E0-5A978606A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Tinea Corporis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AA3057-2266-2F9C-26D8-7320B939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tinea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glabrosa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 tinea glabrata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involvement of non hairy skin of human body.</a:t>
            </a:r>
          </a:p>
          <a:p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Erythematous scaly lesion, annular, sharply marginated plaques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raised borders, which may be single, multiple or confluent. Also there is 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partial central clearing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lesions with few pustules.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most common type of ringworm in India and usually caused by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T.rubrum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of hair follicle can lead to deep dermal inflammatory reaction; this perifollicular pustular or well circumscribed, elevated crusted granulomatous lesion is called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Majocchi’s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granuloma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924291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0919FD-AA69-9F13-9A2F-F05CDC7A6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2070" y="153849"/>
            <a:ext cx="4190581" cy="30387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2BBBDDF-C501-5F3E-E4FA-0BCE056D2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230" y="3588748"/>
            <a:ext cx="5451825" cy="2542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8EDB873-5552-D8C0-0772-742BFC083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9525" y="726281"/>
            <a:ext cx="3851245" cy="54054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B63D5C5-CC6C-6FE6-2067-A0AE8570E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23" y="339378"/>
            <a:ext cx="2737607" cy="3038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A62DB8-BC3B-A944-013A-6D8EEDBFB6F2}"/>
              </a:ext>
            </a:extLst>
          </p:cNvPr>
          <p:cNvSpPr txBox="1"/>
          <p:nvPr/>
        </p:nvSpPr>
        <p:spPr>
          <a:xfrm>
            <a:off x="153654" y="6278787"/>
            <a:ext cx="372741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hlinkClick r:id="rId6"/>
              </a:rPr>
              <a:t>https://www.google.com/url?sa=i&amp;url=https%3A%2F%2Fcommons.wikimedia.org%2Fwiki%2FFile%3ATinea_corporis.jpg&amp;psig=AOvVaw3ymNDCD2ju5EnXMYQFUqsJ&amp;ust=1675147003001000&amp;source=images&amp;cd=vfe&amp;ved=0CBEQjhxqFwoTCJCI3pXX7vwCFQAAAAAdAAAAABAS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BDC60BF-44CB-F14A-871C-4068D35841E8}"/>
              </a:ext>
            </a:extLst>
          </p:cNvPr>
          <p:cNvSpPr txBox="1"/>
          <p:nvPr/>
        </p:nvSpPr>
        <p:spPr>
          <a:xfrm>
            <a:off x="3928944" y="6239350"/>
            <a:ext cx="407370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https://www.google.com/url?sa=i&amp;url=https%3A%2F%2Fcommons.wikimedia.org%2Fwiki%2FFile%3ATinea_corporis.png&amp;psig=AOvVaw3ymNDCD2ju5EnXMYQFUqsJ&amp;ust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951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08BA27-BFBC-7C08-647D-5DA7CBC1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Tinea Imbricata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BA90DD-649D-3D3E-D022-650600A9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435133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Tokelau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unusual form of tinea corporis.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T.concentricum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strickly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anthropophilic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dermatophyte.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Predisposing condition- humidity, inheritance and immunologic factor.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presentation- concentric and lamellar plaques of scales, which spread out peripherally over many years.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Covers all hairless skin. </a:t>
            </a:r>
          </a:p>
          <a:p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Chronic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highly relapsing disease. </a:t>
            </a:r>
          </a:p>
        </p:txBody>
      </p:sp>
    </p:spTree>
    <p:extLst>
      <p:ext uri="{BB962C8B-B14F-4D97-AF65-F5344CB8AC3E}">
        <p14:creationId xmlns:p14="http://schemas.microsoft.com/office/powerpoint/2010/main" xmlns="" val="1943111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968DE0B-A904-51A2-1C87-5CC10AF12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668" y="924476"/>
            <a:ext cx="377134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E7236A-EFBE-B804-FC1B-38C832A74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8278" y="613775"/>
            <a:ext cx="3851245" cy="526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995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E7AAD6-A97D-FD96-958E-737CEF01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Indecisiva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Pseudoimbricata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966375-1D7A-C645-4CA3-7CB0FAE33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060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Concentric scaly rings or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‘rings within the ring’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non-concentric trichophyton.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8FE125-1C3F-B4EE-1261-AB4CD643B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5035" y="2527641"/>
            <a:ext cx="8955157" cy="371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6816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B098D5-CDEA-115F-F5EA-99A554BA8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Faciei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F18CBA-4506-1669-E106-76A8BFBED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Dermatophytic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 of skin occur on non-bearded region of face.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lesions show erythematous annular plaques with central clearing and also patient presents with history of 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photosensitivity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69AABA-6B31-B568-73FE-08B935E24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558" y="3447782"/>
            <a:ext cx="4420842" cy="2922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C933EA-F612-490E-01E7-4CD91A5DB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049" y="3447781"/>
            <a:ext cx="5197751" cy="292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361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FDE308-F8A3-E515-6C8C-EB4D1A389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Tinea Barbae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4BB1D6-33D1-77E0-EEFC-0EAD42A68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2" y="1825625"/>
            <a:ext cx="6980583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Ringworm infection of beard and moustache area of face with invasion of coarse hair and is also called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‘Barber’s itch’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‘Tinea sycosis’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variants-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crusted type shows less inflamed pustular folliculitis associated with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T.violeceum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T.rubrum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type produces nodular thickening and kerion like swelling usually caused by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T.verrucosum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T.mentagrophytes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B7F3BB8-A78B-9448-8E1A-E8E193104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9018" y="365125"/>
            <a:ext cx="4165600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6FBC26-77A2-4348-2559-3CC19CF79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8539" y="3789360"/>
            <a:ext cx="3495261" cy="238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1583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615144-CF21-CF95-20C2-05B8DDF1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2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Tinea Cruris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EEBD18-7427-1506-89FD-C060E4A78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4351338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Dermatophytic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 of skin pertaining to groin area.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mostly seen in men with an underlying predisposing factors such as long term use of tight filling garments.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involves perineum, scrotum, perianal area and may spread to inner third of buttocks and occasionally to thigh.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appearance of tinea cruris can be seen in other intertriginous area such as under pendulous breasts, axilla, around umbilicus of obese patients.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T.rubrum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E.floccosum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172967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0B91BE-C062-577A-1683-F2F8A12DD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42A827-AC9D-6C94-6E40-0D8E93B12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case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view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827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C8F75E-A5B5-2A92-B2D2-981D07887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1214"/>
            <a:ext cx="10515600" cy="531557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borders of lesion are well delineated.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early stage, there are erythematous plaques, arciform with sharp margins extending from groin down to thigh.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Scaling is variable, vesiculation is rare, dermal nodule forming beading along edge are commonly found in older lesions.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called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‘jock itch’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itching is predominant feature.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A525F0-9021-630D-08CB-0E50EC67A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152" y="3977410"/>
            <a:ext cx="4892206" cy="2625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0C2DD2-ADFE-A079-A235-7F5947DA4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594" y="3977410"/>
            <a:ext cx="4892206" cy="26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438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3B15C6-4E03-E92A-8D35-F8C524F8F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Tinea Gladiatorum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995E81-0C04-2114-D476-4C95B711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41" y="2154789"/>
            <a:ext cx="6237424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emerging infection in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wrestlers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found as a result of direct skin to skin contact rather than via fomites such as wrestling mats.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lesions are on arms, trunk, head, neck, corresponding to area of maximum contact between wrestlers. 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T.tonsurans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commonest isolate.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6106542-80F6-ABD5-AF7F-06904EE98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5809" y="1897478"/>
            <a:ext cx="4224009" cy="36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3281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49368-F613-5DAE-E9AE-17A53A79E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7CE715-9418-E135-1825-743266C06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dermatophytic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 of skin of palmar aspect of hands.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manifestation is diffuse hyperkeratosis of palms and fingers.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anthropophilic species like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T.rubrum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T.mentagrophytes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E.floccosum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926252-DBF0-63A0-C6A2-213FA5AC6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3616566"/>
            <a:ext cx="4059099" cy="2695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463826-AFA6-F494-A52F-66D7AC52C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230" y="3844925"/>
            <a:ext cx="3835469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077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38EA8-8226-950A-779D-9ECB050F2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Unguium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D28A8C-5A45-C59B-2F48-BCF27043B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0405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an infection of nail plates and is largely a disease of adults.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T.rubrum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T.mentagrophytes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E.floccosum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Clinically there is destruction of nail plates, accumulation of subungual debris in an opaque, chalky or yellowish thickened nail.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744072-BFA4-3A43-CF62-0CDA30BEB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5775" y="3985748"/>
            <a:ext cx="2875722" cy="245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2E10E2C-6872-E9D7-2E4D-1205DBA61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355" y="3936074"/>
            <a:ext cx="3415747" cy="2556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B29748-5EFC-65CC-904E-AEA4A3515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9492" y="3936074"/>
            <a:ext cx="2773017" cy="255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5069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2CD4D2-CBF4-6E73-BD74-E902B6EE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009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Tinea Pedis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1634C7-E96B-261A-6DC1-F9535BBE7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431" y="1600337"/>
            <a:ext cx="8266043" cy="535042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of planter aspect of foot, toes and interdigital web spaces.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Predisposing factor - warmth and moisture -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‘Athlete’s foot’.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Cause- anthropophilic species-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T.rubrum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T.mentagrophytes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E.floccosum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presentation- toe webs, scaling, fissuring, maceration, erythema, usually associated with an itching or burning sensation.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 vesicles rupture and discharge thin fluid.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Due to maceration and peeling, cracks appear which are prone to secondary bacterial infection.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B679DF8-FAA3-BD00-8BB2-D9C345099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6484" y="262213"/>
            <a:ext cx="3238085" cy="36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3980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F0CBEE-73B3-2C29-523F-11E04993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3096"/>
            <a:ext cx="10515600" cy="5593867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Moccasin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sandal ringworm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A7E880-7C9F-B5F7-F8F8-FFD2C70DE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136" y="1215571"/>
            <a:ext cx="6649072" cy="2667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C0E813-D3A3-353C-04A7-EA3736132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8016" y="553120"/>
            <a:ext cx="3653592" cy="31177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1C2D314-9B34-C5AB-23B6-D3BC16962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2960" y="4004799"/>
            <a:ext cx="3286333" cy="2468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F0A343-5E77-C9C6-8532-9CBFB07698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0148" y="4179172"/>
            <a:ext cx="4353773" cy="246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3740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371887-8812-513F-4CE0-D96A09555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1823"/>
            <a:ext cx="10515600" cy="5514354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clinical presentation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Interdigitalis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simple/complex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Hyperkeratotic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Ulcerative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Vesicular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8040F8-0D68-69F4-F4E0-13EECDB71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4921" y="526616"/>
            <a:ext cx="3653592" cy="3117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91840A-1BF4-B5E7-66D0-5E15F3603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343531" y="1668739"/>
            <a:ext cx="2430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310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3E698-D3E0-56D3-7AA3-D928DE05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‘Id’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7CFC33-DF32-54CA-E08B-741AD0CC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8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Dermatophytid is secondary eruption occurring in sensitized tinea patients because of circulation of allergic products from primary site of infection.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patients with absence of delayed reaction to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dermatophytic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antigen –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Trichophytin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Fever, anorexia, generalized lymphadenopathy, splenomegaly and leukocytosis.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 of Id reaction- Lichen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scrofulosorum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Pompholyx like </a:t>
            </a:r>
          </a:p>
        </p:txBody>
      </p:sp>
    </p:spTree>
    <p:extLst>
      <p:ext uri="{BB962C8B-B14F-4D97-AF65-F5344CB8AC3E}">
        <p14:creationId xmlns:p14="http://schemas.microsoft.com/office/powerpoint/2010/main" xmlns="" val="60251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0F862-11A7-90C1-565D-F3E962744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849F5A-1CE7-67A3-D306-E88FBD734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Done by clinical features,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wood’s lamp where applicable, and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investigations. </a:t>
            </a:r>
          </a:p>
        </p:txBody>
      </p:sp>
    </p:spTree>
    <p:extLst>
      <p:ext uri="{BB962C8B-B14F-4D97-AF65-F5344CB8AC3E}">
        <p14:creationId xmlns:p14="http://schemas.microsoft.com/office/powerpoint/2010/main" xmlns="" val="3284872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70BB33-560F-15C7-679B-4F881F9E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Wood’s Lamp Examination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C75775-39C4-F441-CE7D-36BF1B51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4" y="1494320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Wood’s lamp consist of barium silicate with 9% nickel oxide.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Wood’s filter is florescent to a band between 320 and 400 nm with a peak at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365 nm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Fluorescence- </a:t>
            </a:r>
            <a:r>
              <a:rPr lang="en-US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pteridine pigment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cell wall.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Microsporum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species - bright greenish yellow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Trichophyton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schoenleinii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dull green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E16F18-8948-5DD1-B741-9D161A642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5776" y="3096889"/>
            <a:ext cx="3759476" cy="2857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203BBEC-FC6A-B7FF-2490-13B21AF50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7206" y="4664765"/>
            <a:ext cx="4952999" cy="20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65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C9546D-7EC7-5EA4-B5A0-69458330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1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860ED5-2BB0-645A-7D5F-F5BA2D73D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27 year old male presented at the dermatology OPD with complaints of itching and a rash at his forearm which is annular in shape, erythematous lesion, itchy, scaly, raised above the skin, with sharp border and central clearing, no complaints of fever, no family history.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Dermatologist was suspecting some fungal infection. To find out the causative organism they sent the skin scrapping sample at the Microbiology lab.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8D4F73E-E739-E341-BB05-58FE232C6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017" y="4160316"/>
            <a:ext cx="3633800" cy="26854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7EC04E1-6984-9D21-1F88-40A47844B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641094"/>
            <a:ext cx="2887941" cy="2685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14C234A-D65D-2D25-CE20-94A9CF24D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3941" y="3798444"/>
            <a:ext cx="2998545" cy="2685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7902B3-8696-C131-6C75-CEDDEE1F6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61" y="3641094"/>
            <a:ext cx="2610678" cy="20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457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19A08-C30C-883A-6FD6-A248A4B9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5900D0-6CEF-892F-E14C-A86C6CC0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1572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Specimens:- skin scrapping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nail clipping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- hair stubs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3F65D7-E454-69AC-9E69-F0CE582CC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9782" y="1563689"/>
            <a:ext cx="4947409" cy="2313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0F1C3DF-6ABD-C1DE-0CFE-7B7519D3E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557" y="4356977"/>
            <a:ext cx="4665800" cy="1687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032C0E-01DB-2CCE-61BA-C3890D397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0661" y="4200526"/>
            <a:ext cx="3519487" cy="197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5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6088C-D393-27A8-4E41-4D866484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101496-9890-68F8-8082-2F785BEB9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8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KOH wet mount : 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fungus is seen as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branching septate hyaline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mycelia, which frequently shows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arthrospores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production.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Ectothrix and endothrix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A093FD-07F6-277E-32A0-D4D729DBF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744" y="4014547"/>
            <a:ext cx="3177621" cy="2333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444155-426A-137D-6330-3B74DD471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3448" y="3038221"/>
            <a:ext cx="4239060" cy="3359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B691123-48B9-47E7-887E-C02B73BA90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681" y="3951587"/>
            <a:ext cx="2859981" cy="251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41171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F0967D-896A-E132-4BD9-0712E6C8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4" y="725695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or GMS stain : nails clippings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calcofluor white stain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HPE of skin biopsy may be stained with PAS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to delineate the hyphae.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1D793B-51D1-F8B7-A6E1-88E6906F59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063" y="3428999"/>
            <a:ext cx="4136231" cy="31332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11D83A-148F-4D95-5D69-4772ADB263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735" y="3417197"/>
            <a:ext cx="3931028" cy="31160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0BF0058-9CEF-0D0E-B0C4-EE224FCF4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5624" y="533487"/>
            <a:ext cx="3683584" cy="258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7857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C55A13-24B4-1841-FEEB-6D688F2D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Fungal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08AFA4-DAF1-F15A-7BEC-8F78FDD01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Sabouraud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Dextrose Agar(SDA) with antibiotic and cycloheximide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Dermatophyte test medium (DTM) – turn medium red due to change in color of indicator phenol red by increased pH through their metabolic activity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5680A25-8018-BBB9-4138-ECBC20583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5195" y="3532727"/>
            <a:ext cx="4734754" cy="27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8792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277807-46AB-839A-3962-DD0F8B021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2365"/>
            <a:ext cx="10515600" cy="54745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SDA with Thiamine (1 mg%) – for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sporulation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Urease test- done on Christensen’s medium.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T.mentagrophytes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deep red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T.rubrum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negative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6585A4-7929-2E1E-49C9-22E7DE120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5375" y="1016069"/>
            <a:ext cx="2978426" cy="50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331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BBDE48-BE35-0B41-4503-6894A8389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8327"/>
            <a:ext cx="10515600" cy="54613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Hair perforation test : wedge shaped perforation in hair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T.mentagrophytes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M.canis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positive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T.rubrum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M.equinum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negative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28EB34-ACCF-720F-F5AC-382C43A3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2464" y="4237073"/>
            <a:ext cx="2673626" cy="2132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54C94C-36A7-324C-0E09-B9654FEDB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9277" y="1333809"/>
            <a:ext cx="3483387" cy="2646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4D373E9-206C-8823-B9F2-19E6EAF9F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625" y="3038475"/>
            <a:ext cx="4447414" cy="33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047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04AF26-D1F9-C6D0-5D42-3DC804728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298864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Trichophyton species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DADE12-3ED1-59C7-3A4F-C06A0E564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679" y="144131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Colony – powdery, velvety or waxy with pigmentation of a particular species.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Microscopy – Microconidia are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predominant spore form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and found in abundance.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- Macroconidia are sparse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smooth walled, pencil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shape with blunt ends.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CD34AE-D30E-DC36-FB59-9374E42DC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399" y="2381010"/>
            <a:ext cx="4581940" cy="341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080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FAAA60-7A99-2AE1-1ABE-52ECAC186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2365"/>
            <a:ext cx="10515600" cy="5474598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T.rubrum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typical red pigment on reverse,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teardrop shaped microconidia along sides of hyphae.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904E33-A696-109B-71A8-4532B4B8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650849"/>
            <a:ext cx="5437945" cy="3173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98F888-09FA-5E48-3DDC-23F3B9060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7147" y="2279375"/>
            <a:ext cx="4158076" cy="3723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06201D4-E10D-0B39-17E6-3F2B24525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172" y="2650849"/>
            <a:ext cx="3089829" cy="317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95012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C56BBE-D11B-070B-F79F-A1E90195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7962"/>
            <a:ext cx="10515600" cy="5342076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mentagrophytes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spiral hyphae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8E22A7-CF5C-B1BE-A2E0-A6B53B747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095" y="2223051"/>
            <a:ext cx="3393799" cy="3393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FEFD89-8874-4B9A-2024-6F1CCA71C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9660" y="1575505"/>
            <a:ext cx="6210300" cy="4688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7DDA69-7A2C-89E0-E0D4-A95A411E3A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8354" y="2499968"/>
            <a:ext cx="4731855" cy="376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6563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76053E-0D49-1972-33AD-5A3E56018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2365"/>
            <a:ext cx="10515600" cy="5474598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T.tonsurans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88BA91C-0ED3-D119-AD9C-DF212C0FD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2860" y="458858"/>
            <a:ext cx="5191539" cy="4363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5EEF21C-4CF2-3E5E-45B6-C3E579769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01" y="2027584"/>
            <a:ext cx="4648407" cy="4482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BC69E7-E9D8-44C1-1CE0-742BC594F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3355" y="3282916"/>
            <a:ext cx="3788227" cy="32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712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243657-4861-6EED-D4FA-348535CBD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F76E7E-7D09-17A5-A04C-F95AE9E66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7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Dermatophytes are group of closely related cutaneous, </a:t>
            </a:r>
            <a:r>
              <a:rPr lang="en-US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keratinophilic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fungi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capable of invading keratinized tissues like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stratum corneum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skin, hair, nails by liberating keratinase enzyme.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include three mycelial fungal genera: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Trichophyton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Microsporum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Epidermophyton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2449793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AB9C07-901A-F8A5-A05F-963608C4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5374"/>
            <a:ext cx="10515600" cy="5421589"/>
          </a:xfrm>
        </p:spPr>
        <p:txBody>
          <a:bodyPr/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T.verrucosum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chains of chlamydospore 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T.schoenleinii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496FCB-2F15-7D59-10C5-B71FB2DF9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17" y="1954697"/>
            <a:ext cx="3932583" cy="3551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A3EDA80-1E19-6AAD-887E-F0B868F05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1913" y="194907"/>
            <a:ext cx="4091424" cy="32340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486576-4663-5B55-32F7-B11A599C6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370" y="2743200"/>
            <a:ext cx="3457782" cy="3682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8DB6C3-55E4-28CD-E4AD-35D20289D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5512" y="3466168"/>
            <a:ext cx="3347358" cy="295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81442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72A855-5FD6-7EE7-1140-FDB678013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Microsporum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E801D4-AFCA-910D-8D39-8B4EC5CBB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878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Macroscopy- colony – cottony, velvety or powdery with white to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brown pigmentation.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Microscopy- Macroconidia are predominant, large rough-walled,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multicellular, spindle shaped, forms at the ends of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hyphae.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3278AD-8693-84F9-7734-8C6039089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0585" y="3897312"/>
            <a:ext cx="3523215" cy="259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5540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5A3964-DA2A-8CFA-07A8-1101E57D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852"/>
            <a:ext cx="10515600" cy="5554111"/>
          </a:xfrm>
        </p:spPr>
        <p:txBody>
          <a:bodyPr/>
          <a:lstStyle/>
          <a:p>
            <a:r>
              <a:rPr lang="en-US" i="1" dirty="0" err="1"/>
              <a:t>M.canis</a:t>
            </a:r>
            <a:r>
              <a:rPr lang="en-US" dirty="0"/>
              <a:t>- thick walled macroconidia, curved or hooked spiny tips, </a:t>
            </a:r>
          </a:p>
          <a:p>
            <a:pPr marL="0" indent="0">
              <a:buNone/>
            </a:pPr>
            <a:r>
              <a:rPr lang="en-US" dirty="0"/>
              <a:t>                   yellow orange pigment on reverse view.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A43B40-E776-F133-0FA0-CEE5681ED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3532" y="2125732"/>
            <a:ext cx="5102087" cy="3826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98DAE0A-5259-BBB6-3B31-0E758C33B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309" y="1913697"/>
            <a:ext cx="2715934" cy="2486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85BA495-9497-4F89-F262-6E1415D813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6381" y="3551584"/>
            <a:ext cx="4296619" cy="30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19921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F3BE30-D442-831E-108E-4FF1098BC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2365"/>
            <a:ext cx="10515600" cy="5474598"/>
          </a:xfrm>
        </p:spPr>
        <p:txBody>
          <a:bodyPr/>
          <a:lstStyle/>
          <a:p>
            <a:r>
              <a:rPr lang="en-US" i="1" dirty="0" err="1"/>
              <a:t>M.gypseum</a:t>
            </a:r>
            <a:r>
              <a:rPr lang="en-US" dirty="0"/>
              <a:t>-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F0A492-7FF4-7EEC-7FF0-80EE79701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776" y="2475568"/>
            <a:ext cx="4947876" cy="3493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30D14DF-6650-C6E6-78F5-EEAA71651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076" y="622127"/>
            <a:ext cx="5854148" cy="42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667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D8AA99-8615-30B7-836C-1E970615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Epidermophyton species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9048CE-333F-399D-6567-1ABA1F92B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506"/>
            <a:ext cx="10515600" cy="4351338"/>
          </a:xfrm>
        </p:spPr>
        <p:txBody>
          <a:bodyPr/>
          <a:lstStyle/>
          <a:p>
            <a:r>
              <a:rPr lang="en-US" dirty="0"/>
              <a:t>Macroscopy- colony- slow growing, powdery, greenish brown, suede </a:t>
            </a:r>
          </a:p>
          <a:p>
            <a:pPr marL="0" indent="0">
              <a:buNone/>
            </a:pPr>
            <a:r>
              <a:rPr lang="en-US" dirty="0"/>
              <a:t>                                         like surface, raised &amp; folded in center.</a:t>
            </a:r>
          </a:p>
          <a:p>
            <a:r>
              <a:rPr lang="en-US" dirty="0"/>
              <a:t>Microscopy- one to nine celled, smooth, thin walled, pear or club</a:t>
            </a:r>
          </a:p>
          <a:p>
            <a:pPr marL="0" indent="0">
              <a:buNone/>
            </a:pPr>
            <a:r>
              <a:rPr lang="en-US" dirty="0"/>
              <a:t>                          shaped macroconidia, arranged in clusters.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3A485A-51DF-F637-EE17-3049AFCCA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197" y="4303921"/>
            <a:ext cx="3995739" cy="26173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61266A-F5B3-05A2-0414-B5ED328D8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7127" y="3643175"/>
            <a:ext cx="4088316" cy="3063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6A79BEB-8DB2-DA52-25F5-C58DFC70BE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6701" y="3799861"/>
            <a:ext cx="3477661" cy="27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2222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B6B706-F71A-F457-2004-6F2AC4C2B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Immunodiagnosis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FBB3F2-7F32-835C-CE43-AF660680C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Skin test with </a:t>
            </a:r>
            <a:r>
              <a:rPr lang="en-US" dirty="0" err="1"/>
              <a:t>dermatophytic</a:t>
            </a:r>
            <a:r>
              <a:rPr lang="en-US" dirty="0"/>
              <a:t> antigen, </a:t>
            </a:r>
            <a:r>
              <a:rPr lang="en-US" dirty="0" err="1"/>
              <a:t>trichophytin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- delayed type hypersensitivity </a:t>
            </a:r>
          </a:p>
          <a:p>
            <a:r>
              <a:rPr lang="en-US" dirty="0"/>
              <a:t>Reactive component of antigen- galactomannan peptide</a:t>
            </a:r>
          </a:p>
          <a:p>
            <a:r>
              <a:rPr lang="en-US" dirty="0"/>
              <a:t>Serological tests- immunodiffusion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84315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B1B19-3918-A209-B7B9-450CC105A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Molecular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95A2BD-0E6A-AE58-0EF9-D27161A8A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PCR- nested or multiplex PCR </a:t>
            </a:r>
          </a:p>
          <a:p>
            <a:pPr marL="0" indent="0">
              <a:buNone/>
            </a:pPr>
            <a:r>
              <a:rPr lang="en-US" dirty="0"/>
              <a:t>          - conventional and real time formats </a:t>
            </a:r>
          </a:p>
          <a:p>
            <a:r>
              <a:rPr lang="en-US" dirty="0"/>
              <a:t>MALDI-TOF</a:t>
            </a:r>
          </a:p>
          <a:p>
            <a:r>
              <a:rPr lang="en-US" dirty="0"/>
              <a:t>PCR finger printing </a:t>
            </a:r>
          </a:p>
          <a:p>
            <a:r>
              <a:rPr lang="en-US" dirty="0"/>
              <a:t>Chitin synthase 1(CHS1) gene analysis </a:t>
            </a:r>
          </a:p>
        </p:txBody>
      </p:sp>
    </p:spTree>
    <p:extLst>
      <p:ext uri="{BB962C8B-B14F-4D97-AF65-F5344CB8AC3E}">
        <p14:creationId xmlns:p14="http://schemas.microsoft.com/office/powerpoint/2010/main" xmlns="" val="777189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9628BE-2B39-DD71-5B12-3E8811E5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F56063-29C2-3332-D3B9-FDED193E6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Terbinafine 250 mg/d for 1-2 weeks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Itraconazole 200 mg/d for 1 week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Fluconazole 150 – 200 mg once a week for 2-4 weeks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Griseofulvin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– 1000 mg/d  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Griseofulvin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ultramicrosize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375 -500 mg/d for 2-4 weeks. </a:t>
            </a:r>
          </a:p>
        </p:txBody>
      </p:sp>
    </p:spTree>
    <p:extLst>
      <p:ext uri="{BB962C8B-B14F-4D97-AF65-F5344CB8AC3E}">
        <p14:creationId xmlns:p14="http://schemas.microsoft.com/office/powerpoint/2010/main" xmlns="" val="40014682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62B41F-C5A3-1294-275E-3F818FD1A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2244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B19F2-B1E4-2A67-7C0F-A2C324DE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440198-4E3C-99AE-23DC-7F7F8B2CA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Chander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Textbook of Medical Mycology, 4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edition.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Ananthnarayan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paniker’s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textbook of Microbiology.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https://pubmed.ncbi.nlm.nih.gov/16282753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https://basu.org.in/wp-content/uploads/2020/07/2nd_Professional_year_Dermatophytes__FInal_.pdf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https://www.google.com/url?sa=i&amp;url=https%3A%2F%2Fcommons.wikimedia.org%2Fwiki%2FFile%3ATinea_corporis.jpg&amp;psig=AOvVaw3ymNDCD2ju5EnXMYQFUqsJ&amp;ust=1675147003001000&amp;source=images&amp;cd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https://www.google.com/url?sa=i&amp;url=https%3A%2F%2Fcommons.wikimedia.org%2Fwiki%2FFile%3ATinea_corporis.png&amp;psig=AOvVaw3ymNDCD2ju5EnXMYQFUqsJ&amp;ust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12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1C982-CA82-3BCF-B61E-45A417A2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FD7588F9-01C1-2B8B-F236-7A94AFE7D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00605016"/>
              </p:ext>
            </p:extLst>
          </p:nvPr>
        </p:nvGraphicFramePr>
        <p:xfrm>
          <a:off x="838200" y="1236612"/>
          <a:ext cx="7759148" cy="2717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574">
                  <a:extLst>
                    <a:ext uri="{9D8B030D-6E8A-4147-A177-3AD203B41FA5}">
                      <a16:colId xmlns:a16="http://schemas.microsoft.com/office/drawing/2014/main" xmlns="" val="3838813008"/>
                    </a:ext>
                  </a:extLst>
                </a:gridCol>
                <a:gridCol w="2279374">
                  <a:extLst>
                    <a:ext uri="{9D8B030D-6E8A-4147-A177-3AD203B41FA5}">
                      <a16:colId xmlns:a16="http://schemas.microsoft.com/office/drawing/2014/main" xmlns="" val="40537317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1960834061"/>
                    </a:ext>
                  </a:extLst>
                </a:gridCol>
              </a:tblGrid>
              <a:tr h="494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Trichophyton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Microsporum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Epidermophyton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464880942"/>
                  </a:ext>
                </a:extLst>
              </a:tr>
              <a:tr h="494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 rubrum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28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canis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8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floccosum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274445478"/>
                  </a:ext>
                </a:extLst>
              </a:tr>
              <a:tr h="494667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 tonsurans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28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gypseum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547345846"/>
                  </a:ext>
                </a:extLst>
              </a:tr>
              <a:tr h="73927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 mentagrophytes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28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gallinae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96270485"/>
                  </a:ext>
                </a:extLst>
              </a:tr>
              <a:tr h="494667">
                <a:tc>
                  <a:txBody>
                    <a:bodyPr/>
                    <a:lstStyle/>
                    <a:p>
                      <a:pPr algn="l" fontAlgn="b"/>
                      <a:endParaRPr lang="en-US" sz="2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28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nanum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51057391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CC0A49-DDED-CDC5-AF48-52735CA75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3225" y="4047315"/>
            <a:ext cx="7977810" cy="25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44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DFB34-303E-C10B-C166-E4861AEB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1D63DE-28C1-7F5B-7B3A-5F2AE8C77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418" y="1690688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 Which of these is not the causal organism for ringworm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Epidermophyton</a:t>
            </a:r>
          </a:p>
          <a:p>
            <a:pPr marL="0" indent="0" algn="l">
              <a:buNone/>
            </a:pP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Microsporum</a:t>
            </a:r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Macrosporum</a:t>
            </a:r>
            <a:endParaRPr lang="en-US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(d) Trichophyton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5469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98639C-0CB6-14AD-92BA-F7D69C8C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0498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children, this leads to epidemic ringworm of the scalp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 Epidermophyton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floccosum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 Candida albicans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(c) Trichophyton rubrum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(d)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Microsporum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audouinii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8277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97E8A6-3C42-A796-0731-BCDDA2A8A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50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Which dermatophyte fungus has a spiral hyphae?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rubrum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mentagrophytes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verrucosum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schoenleinii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4621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032B5C-A0D4-1660-4172-E8D9D9BFC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1225"/>
            <a:ext cx="10515600" cy="4351338"/>
          </a:xfrm>
        </p:spPr>
        <p:txBody>
          <a:bodyPr/>
          <a:lstStyle/>
          <a:p>
            <a:pPr marL="0" indent="0" algn="l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What is the ringworm of the scalp called?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(a) onychomycosis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(b) tinea </a:t>
            </a:r>
            <a:r>
              <a:rPr lang="en-US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unguium</a:t>
            </a:r>
            <a:endParaRPr lang="en-US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(c) tinea pedis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(d) tinea capitis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4069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D09C14-82B2-D861-98E7-1A6747CF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515172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5.  Which dermatophytes fungus gives urease test positive? 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rubrum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mentagrophytes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verrucosum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schoenleinii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2961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E903AF-D39E-72BC-24F6-8ACB2F9A98A5}"/>
              </a:ext>
            </a:extLst>
          </p:cNvPr>
          <p:cNvSpPr/>
          <p:nvPr/>
        </p:nvSpPr>
        <p:spPr>
          <a:xfrm>
            <a:off x="3726818" y="2213113"/>
            <a:ext cx="4738364" cy="13234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Thank you</a:t>
            </a:r>
            <a:endParaRPr lang="en-US" sz="80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0D4ED0-0C6A-AF7F-CE3C-583B04AB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33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ECCEDFC-E496-2818-C94A-E9EA269D3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1157643"/>
              </p:ext>
            </p:extLst>
          </p:nvPr>
        </p:nvGraphicFramePr>
        <p:xfrm>
          <a:off x="2358887" y="2080592"/>
          <a:ext cx="7843631" cy="3354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9704">
                  <a:extLst>
                    <a:ext uri="{9D8B030D-6E8A-4147-A177-3AD203B41FA5}">
                      <a16:colId xmlns:a16="http://schemas.microsoft.com/office/drawing/2014/main" xmlns="" val="1450334132"/>
                    </a:ext>
                  </a:extLst>
                </a:gridCol>
                <a:gridCol w="2681080">
                  <a:extLst>
                    <a:ext uri="{9D8B030D-6E8A-4147-A177-3AD203B41FA5}">
                      <a16:colId xmlns:a16="http://schemas.microsoft.com/office/drawing/2014/main" xmlns="" val="4182566078"/>
                    </a:ext>
                  </a:extLst>
                </a:gridCol>
                <a:gridCol w="2392847">
                  <a:extLst>
                    <a:ext uri="{9D8B030D-6E8A-4147-A177-3AD203B41FA5}">
                      <a16:colId xmlns:a16="http://schemas.microsoft.com/office/drawing/2014/main" xmlns="" val="3045555392"/>
                    </a:ext>
                  </a:extLst>
                </a:gridCol>
              </a:tblGrid>
              <a:tr h="70143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Anthropophilic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Zoophilic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Geophillic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68781330"/>
                  </a:ext>
                </a:extLst>
              </a:tr>
              <a:tr h="70139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 tonsurans 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 mentagrophytes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gypseum</a:t>
                      </a:r>
                      <a:endParaRPr lang="en-US" sz="2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354569001"/>
                  </a:ext>
                </a:extLst>
              </a:tr>
              <a:tr h="758829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 rubrum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2800" i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gallinae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nanum</a:t>
                      </a:r>
                      <a:endParaRPr lang="en-US" sz="2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885482053"/>
                  </a:ext>
                </a:extLst>
              </a:tr>
              <a:tr h="686041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T. mentagrophytes</a:t>
                      </a:r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453426088"/>
                  </a:ext>
                </a:extLst>
              </a:tr>
              <a:tr h="506860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i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floccosum</a:t>
                      </a:r>
                      <a:endParaRPr lang="en-US" sz="2800" b="0" i="1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8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93869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7647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8DE33-E581-0E60-88F3-74C70FBF9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99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features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457B10-D1AA-6B91-2688-5FFE6EC3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Dermatophytosis is infection of hair, skin and nails by dermatophyte, which is most commonly of Trichophyton genus and less commonly of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Microsporum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Epidermophyton genera.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B7F8C7-7EBE-B537-7AD0-48838B67B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954" y="2578894"/>
            <a:ext cx="7224091" cy="404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042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48DA12-45C0-E96F-DAA1-0B305FA4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72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Tinea Capitis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B1601A-1CD3-ED79-B811-76B5F2AB0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80652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infection of shaft of scalp hairs.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Trichophyton spp.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Microsporum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spp.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as: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Inflammatory: Kerion,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Favus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Non-inflammatory: Black dot,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Grey patch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3CD54C-CAF8-AB1A-16FB-ABD38B5AF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2726" y="785813"/>
            <a:ext cx="48006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395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4B8381-C679-A91D-1038-EB1340E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045" y="543339"/>
            <a:ext cx="4303643" cy="5208103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Ectothrix : Grey patch- 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arthrospores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appear as mosaic sheath around hair or as chains on surface of hair shaft. Caused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Microsporum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spp.. 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36DCC4-FA95-7DA9-D1CF-5A7667D1E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4455" y="299623"/>
            <a:ext cx="4762500" cy="3517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876B3F5-B2BA-489C-E19C-ABCBB5C2A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045" y="3429000"/>
            <a:ext cx="4408833" cy="28856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A565FE3-2C1E-083E-2020-23824F496B70}"/>
              </a:ext>
            </a:extLst>
          </p:cNvPr>
          <p:cNvSpPr/>
          <p:nvPr/>
        </p:nvSpPr>
        <p:spPr>
          <a:xfrm>
            <a:off x="6104697" y="4015409"/>
            <a:ext cx="5389493" cy="25429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Endothrix : Black dot- Hyphae produce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arthrospores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within the hair shaft. Trichophyton are responsible for endothrix type hair invasion.</a:t>
            </a: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 become weakened; break easily at the follicle opening.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293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1465</TotalTime>
  <Words>1839</Words>
  <Application>Microsoft Office PowerPoint</Application>
  <PresentationFormat>Custom</PresentationFormat>
  <Paragraphs>259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Slide 1</vt:lpstr>
      <vt:lpstr>Outline </vt:lpstr>
      <vt:lpstr>Case Study</vt:lpstr>
      <vt:lpstr>Overview </vt:lpstr>
      <vt:lpstr>Classification </vt:lpstr>
      <vt:lpstr>Classification </vt:lpstr>
      <vt:lpstr>Clinical features </vt:lpstr>
      <vt:lpstr>Tinea Capitis</vt:lpstr>
      <vt:lpstr>Slide 9</vt:lpstr>
      <vt:lpstr>Slide 10</vt:lpstr>
      <vt:lpstr>Slide 11</vt:lpstr>
      <vt:lpstr>Tinea Corporis</vt:lpstr>
      <vt:lpstr>Slide 13</vt:lpstr>
      <vt:lpstr>Tinea Imbricata </vt:lpstr>
      <vt:lpstr>Slide 15</vt:lpstr>
      <vt:lpstr>Tinea Indecisiva/ Pseudoimbricata</vt:lpstr>
      <vt:lpstr>Tinea Faciei </vt:lpstr>
      <vt:lpstr>Tinea Barbae </vt:lpstr>
      <vt:lpstr>Tinea Cruris </vt:lpstr>
      <vt:lpstr>Slide 20</vt:lpstr>
      <vt:lpstr>Tinea Gladiatorum </vt:lpstr>
      <vt:lpstr>Tinea Manuum </vt:lpstr>
      <vt:lpstr>Tinea Unguium</vt:lpstr>
      <vt:lpstr>Tinea Pedis</vt:lpstr>
      <vt:lpstr>Slide 25</vt:lpstr>
      <vt:lpstr>Slide 26</vt:lpstr>
      <vt:lpstr>‘Id’ reaction</vt:lpstr>
      <vt:lpstr>Diagnosis </vt:lpstr>
      <vt:lpstr>Wood’s Lamp Examination </vt:lpstr>
      <vt:lpstr>Laboratory Diagnosis</vt:lpstr>
      <vt:lpstr>Direct Examination</vt:lpstr>
      <vt:lpstr>Slide 32</vt:lpstr>
      <vt:lpstr>Fungal Culture</vt:lpstr>
      <vt:lpstr>Slide 34</vt:lpstr>
      <vt:lpstr>Slide 35</vt:lpstr>
      <vt:lpstr>Trichophyton species </vt:lpstr>
      <vt:lpstr>Slide 37</vt:lpstr>
      <vt:lpstr>Slide 38</vt:lpstr>
      <vt:lpstr>Slide 39</vt:lpstr>
      <vt:lpstr>Slide 40</vt:lpstr>
      <vt:lpstr>Microsporum species </vt:lpstr>
      <vt:lpstr>Slide 42</vt:lpstr>
      <vt:lpstr>Slide 43</vt:lpstr>
      <vt:lpstr>Epidermophyton species </vt:lpstr>
      <vt:lpstr>Immunodiagnosis </vt:lpstr>
      <vt:lpstr>Molecular tools </vt:lpstr>
      <vt:lpstr>TREATMENT</vt:lpstr>
      <vt:lpstr>Slide 48</vt:lpstr>
      <vt:lpstr>References </vt:lpstr>
      <vt:lpstr>MCQS</vt:lpstr>
      <vt:lpstr>Slide 51</vt:lpstr>
      <vt:lpstr>Slide 52</vt:lpstr>
      <vt:lpstr>Slide 53</vt:lpstr>
      <vt:lpstr>Slide 54</vt:lpstr>
      <vt:lpstr>Slide 55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DERMATOPHYTES</dc:title>
  <dc:creator>Admin</dc:creator>
  <cp:lastModifiedBy>user</cp:lastModifiedBy>
  <cp:revision>85</cp:revision>
  <dcterms:created xsi:type="dcterms:W3CDTF">2023-01-26T06:22:04Z</dcterms:created>
  <dcterms:modified xsi:type="dcterms:W3CDTF">2023-11-29T10:39:09Z</dcterms:modified>
</cp:coreProperties>
</file>