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6" r:id="rId45"/>
    <p:sldId id="299" r:id="rId46"/>
    <p:sldId id="301" r:id="rId47"/>
    <p:sldId id="305" r:id="rId48"/>
    <p:sldId id="304" r:id="rId49"/>
    <p:sldId id="303" r:id="rId50"/>
    <p:sldId id="302" r:id="rId51"/>
    <p:sldId id="300" r:id="rId52"/>
  </p:sldIdLst>
  <p:sldSz cx="12192000" cy="6858000"/>
  <p:notesSz cx="6858000" cy="9144000"/>
  <p:defaultTextStyle>
    <a:defPPr>
      <a:defRPr lang="gu-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D8D7B-F28A-DC98-62ED-30082AFBB1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gu-IN"/>
          </a:p>
        </p:txBody>
      </p:sp>
      <p:sp>
        <p:nvSpPr>
          <p:cNvPr id="3" name="Subtitle 2">
            <a:extLst>
              <a:ext uri="{FF2B5EF4-FFF2-40B4-BE49-F238E27FC236}">
                <a16:creationId xmlns:a16="http://schemas.microsoft.com/office/drawing/2014/main" xmlns="" id="{0118BE5C-9736-5A50-3A02-B919D050B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gu-IN"/>
          </a:p>
        </p:txBody>
      </p:sp>
      <p:sp>
        <p:nvSpPr>
          <p:cNvPr id="4" name="Date Placeholder 3">
            <a:extLst>
              <a:ext uri="{FF2B5EF4-FFF2-40B4-BE49-F238E27FC236}">
                <a16:creationId xmlns:a16="http://schemas.microsoft.com/office/drawing/2014/main" xmlns="" id="{C97F3D6B-DB31-174F-DF17-E58B45C405FA}"/>
              </a:ext>
            </a:extLst>
          </p:cNvPr>
          <p:cNvSpPr>
            <a:spLocks noGrp="1"/>
          </p:cNvSpPr>
          <p:nvPr>
            <p:ph type="dt" sz="half" idx="10"/>
          </p:nvPr>
        </p:nvSpPr>
        <p:spPr/>
        <p:txBody>
          <a:bodyPr/>
          <a:lstStyle/>
          <a:p>
            <a:fld id="{0FAAD57A-9544-4230-8967-B58FA6772A6F}" type="datetimeFigureOut">
              <a:rPr lang="gu-IN" smtClean="0"/>
              <a:pPr/>
              <a:t>30-11-23</a:t>
            </a:fld>
            <a:endParaRPr lang="gu-IN"/>
          </a:p>
        </p:txBody>
      </p:sp>
      <p:sp>
        <p:nvSpPr>
          <p:cNvPr id="5" name="Footer Placeholder 4">
            <a:extLst>
              <a:ext uri="{FF2B5EF4-FFF2-40B4-BE49-F238E27FC236}">
                <a16:creationId xmlns:a16="http://schemas.microsoft.com/office/drawing/2014/main" xmlns="" id="{B134D0AF-C81B-1E6C-CA65-106BB3C8197A}"/>
              </a:ext>
            </a:extLst>
          </p:cNvPr>
          <p:cNvSpPr>
            <a:spLocks noGrp="1"/>
          </p:cNvSpPr>
          <p:nvPr>
            <p:ph type="ftr" sz="quarter" idx="11"/>
          </p:nvPr>
        </p:nvSpPr>
        <p:spPr/>
        <p:txBody>
          <a:bodyPr/>
          <a:lstStyle/>
          <a:p>
            <a:endParaRPr lang="gu-IN"/>
          </a:p>
        </p:txBody>
      </p:sp>
      <p:sp>
        <p:nvSpPr>
          <p:cNvPr id="6" name="Slide Number Placeholder 5">
            <a:extLst>
              <a:ext uri="{FF2B5EF4-FFF2-40B4-BE49-F238E27FC236}">
                <a16:creationId xmlns:a16="http://schemas.microsoft.com/office/drawing/2014/main" xmlns="" id="{9E1BB8C2-2DAC-908A-2918-4FA9BF5C1AA0}"/>
              </a:ext>
            </a:extLst>
          </p:cNvPr>
          <p:cNvSpPr>
            <a:spLocks noGrp="1"/>
          </p:cNvSpPr>
          <p:nvPr>
            <p:ph type="sldNum" sz="quarter" idx="12"/>
          </p:nvPr>
        </p:nvSpPr>
        <p:spPr/>
        <p:txBody>
          <a:body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203525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5F004-0534-0F51-9F0A-5B26F4D3C33D}"/>
              </a:ext>
            </a:extLst>
          </p:cNvPr>
          <p:cNvSpPr>
            <a:spLocks noGrp="1"/>
          </p:cNvSpPr>
          <p:nvPr>
            <p:ph type="title"/>
          </p:nvPr>
        </p:nvSpPr>
        <p:spPr/>
        <p:txBody>
          <a:bodyPr/>
          <a:lstStyle/>
          <a:p>
            <a:r>
              <a:rPr lang="en-US"/>
              <a:t>Click to edit Master title style</a:t>
            </a:r>
            <a:endParaRPr lang="gu-IN"/>
          </a:p>
        </p:txBody>
      </p:sp>
      <p:sp>
        <p:nvSpPr>
          <p:cNvPr id="3" name="Vertical Text Placeholder 2">
            <a:extLst>
              <a:ext uri="{FF2B5EF4-FFF2-40B4-BE49-F238E27FC236}">
                <a16:creationId xmlns:a16="http://schemas.microsoft.com/office/drawing/2014/main" xmlns="" id="{CEF19ABC-AD72-EAEC-EF93-E297D8A064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Date Placeholder 3">
            <a:extLst>
              <a:ext uri="{FF2B5EF4-FFF2-40B4-BE49-F238E27FC236}">
                <a16:creationId xmlns:a16="http://schemas.microsoft.com/office/drawing/2014/main" xmlns="" id="{8B8CC709-C3B1-A07D-F3B9-CE36C3AD63C0}"/>
              </a:ext>
            </a:extLst>
          </p:cNvPr>
          <p:cNvSpPr>
            <a:spLocks noGrp="1"/>
          </p:cNvSpPr>
          <p:nvPr>
            <p:ph type="dt" sz="half" idx="10"/>
          </p:nvPr>
        </p:nvSpPr>
        <p:spPr/>
        <p:txBody>
          <a:bodyPr/>
          <a:lstStyle/>
          <a:p>
            <a:fld id="{0FAAD57A-9544-4230-8967-B58FA6772A6F}" type="datetimeFigureOut">
              <a:rPr lang="gu-IN" smtClean="0"/>
              <a:pPr/>
              <a:t>30-11-23</a:t>
            </a:fld>
            <a:endParaRPr lang="gu-IN"/>
          </a:p>
        </p:txBody>
      </p:sp>
      <p:sp>
        <p:nvSpPr>
          <p:cNvPr id="5" name="Footer Placeholder 4">
            <a:extLst>
              <a:ext uri="{FF2B5EF4-FFF2-40B4-BE49-F238E27FC236}">
                <a16:creationId xmlns:a16="http://schemas.microsoft.com/office/drawing/2014/main" xmlns="" id="{0124EAE5-C361-D78A-82F4-CA5D5BE0A9E9}"/>
              </a:ext>
            </a:extLst>
          </p:cNvPr>
          <p:cNvSpPr>
            <a:spLocks noGrp="1"/>
          </p:cNvSpPr>
          <p:nvPr>
            <p:ph type="ftr" sz="quarter" idx="11"/>
          </p:nvPr>
        </p:nvSpPr>
        <p:spPr/>
        <p:txBody>
          <a:bodyPr/>
          <a:lstStyle/>
          <a:p>
            <a:endParaRPr lang="gu-IN"/>
          </a:p>
        </p:txBody>
      </p:sp>
      <p:sp>
        <p:nvSpPr>
          <p:cNvPr id="6" name="Slide Number Placeholder 5">
            <a:extLst>
              <a:ext uri="{FF2B5EF4-FFF2-40B4-BE49-F238E27FC236}">
                <a16:creationId xmlns:a16="http://schemas.microsoft.com/office/drawing/2014/main" xmlns="" id="{52F114F2-16A4-AE89-076C-D5E9A077ED1F}"/>
              </a:ext>
            </a:extLst>
          </p:cNvPr>
          <p:cNvSpPr>
            <a:spLocks noGrp="1"/>
          </p:cNvSpPr>
          <p:nvPr>
            <p:ph type="sldNum" sz="quarter" idx="12"/>
          </p:nvPr>
        </p:nvSpPr>
        <p:spPr/>
        <p:txBody>
          <a:body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411197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4E206F-B306-83AB-D219-1E54C03F18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gu-IN"/>
          </a:p>
        </p:txBody>
      </p:sp>
      <p:sp>
        <p:nvSpPr>
          <p:cNvPr id="3" name="Vertical Text Placeholder 2">
            <a:extLst>
              <a:ext uri="{FF2B5EF4-FFF2-40B4-BE49-F238E27FC236}">
                <a16:creationId xmlns:a16="http://schemas.microsoft.com/office/drawing/2014/main" xmlns="" id="{D8798655-92F1-1D79-1A57-46503EA998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Date Placeholder 3">
            <a:extLst>
              <a:ext uri="{FF2B5EF4-FFF2-40B4-BE49-F238E27FC236}">
                <a16:creationId xmlns:a16="http://schemas.microsoft.com/office/drawing/2014/main" xmlns="" id="{36227292-5503-72AD-6D8A-070212B8ADEB}"/>
              </a:ext>
            </a:extLst>
          </p:cNvPr>
          <p:cNvSpPr>
            <a:spLocks noGrp="1"/>
          </p:cNvSpPr>
          <p:nvPr>
            <p:ph type="dt" sz="half" idx="10"/>
          </p:nvPr>
        </p:nvSpPr>
        <p:spPr/>
        <p:txBody>
          <a:bodyPr/>
          <a:lstStyle/>
          <a:p>
            <a:fld id="{0FAAD57A-9544-4230-8967-B58FA6772A6F}" type="datetimeFigureOut">
              <a:rPr lang="gu-IN" smtClean="0"/>
              <a:pPr/>
              <a:t>30-11-23</a:t>
            </a:fld>
            <a:endParaRPr lang="gu-IN"/>
          </a:p>
        </p:txBody>
      </p:sp>
      <p:sp>
        <p:nvSpPr>
          <p:cNvPr id="5" name="Footer Placeholder 4">
            <a:extLst>
              <a:ext uri="{FF2B5EF4-FFF2-40B4-BE49-F238E27FC236}">
                <a16:creationId xmlns:a16="http://schemas.microsoft.com/office/drawing/2014/main" xmlns="" id="{2CA94A74-CE81-05C8-6D3E-B76BCCED28BA}"/>
              </a:ext>
            </a:extLst>
          </p:cNvPr>
          <p:cNvSpPr>
            <a:spLocks noGrp="1"/>
          </p:cNvSpPr>
          <p:nvPr>
            <p:ph type="ftr" sz="quarter" idx="11"/>
          </p:nvPr>
        </p:nvSpPr>
        <p:spPr/>
        <p:txBody>
          <a:bodyPr/>
          <a:lstStyle/>
          <a:p>
            <a:endParaRPr lang="gu-IN"/>
          </a:p>
        </p:txBody>
      </p:sp>
      <p:sp>
        <p:nvSpPr>
          <p:cNvPr id="6" name="Slide Number Placeholder 5">
            <a:extLst>
              <a:ext uri="{FF2B5EF4-FFF2-40B4-BE49-F238E27FC236}">
                <a16:creationId xmlns:a16="http://schemas.microsoft.com/office/drawing/2014/main" xmlns="" id="{72B81D33-A892-7F0B-EFE0-058C7BD21627}"/>
              </a:ext>
            </a:extLst>
          </p:cNvPr>
          <p:cNvSpPr>
            <a:spLocks noGrp="1"/>
          </p:cNvSpPr>
          <p:nvPr>
            <p:ph type="sldNum" sz="quarter" idx="12"/>
          </p:nvPr>
        </p:nvSpPr>
        <p:spPr/>
        <p:txBody>
          <a:body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152895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F0DC53-7348-953E-3702-8DF4E8890BDF}"/>
              </a:ext>
            </a:extLst>
          </p:cNvPr>
          <p:cNvSpPr>
            <a:spLocks noGrp="1"/>
          </p:cNvSpPr>
          <p:nvPr>
            <p:ph type="title"/>
          </p:nvPr>
        </p:nvSpPr>
        <p:spPr/>
        <p:txBody>
          <a:bodyPr/>
          <a:lstStyle/>
          <a:p>
            <a:r>
              <a:rPr lang="en-US"/>
              <a:t>Click to edit Master title style</a:t>
            </a:r>
            <a:endParaRPr lang="gu-IN"/>
          </a:p>
        </p:txBody>
      </p:sp>
      <p:sp>
        <p:nvSpPr>
          <p:cNvPr id="3" name="Content Placeholder 2">
            <a:extLst>
              <a:ext uri="{FF2B5EF4-FFF2-40B4-BE49-F238E27FC236}">
                <a16:creationId xmlns:a16="http://schemas.microsoft.com/office/drawing/2014/main" xmlns="" id="{3383315E-EE10-CFC4-28D3-D2D8EFF95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Date Placeholder 3">
            <a:extLst>
              <a:ext uri="{FF2B5EF4-FFF2-40B4-BE49-F238E27FC236}">
                <a16:creationId xmlns:a16="http://schemas.microsoft.com/office/drawing/2014/main" xmlns="" id="{97A2B138-C367-F39E-B6B5-44C2BFFED785}"/>
              </a:ext>
            </a:extLst>
          </p:cNvPr>
          <p:cNvSpPr>
            <a:spLocks noGrp="1"/>
          </p:cNvSpPr>
          <p:nvPr>
            <p:ph type="dt" sz="half" idx="10"/>
          </p:nvPr>
        </p:nvSpPr>
        <p:spPr/>
        <p:txBody>
          <a:bodyPr/>
          <a:lstStyle/>
          <a:p>
            <a:fld id="{0FAAD57A-9544-4230-8967-B58FA6772A6F}" type="datetimeFigureOut">
              <a:rPr lang="gu-IN" smtClean="0"/>
              <a:pPr/>
              <a:t>30-11-23</a:t>
            </a:fld>
            <a:endParaRPr lang="gu-IN"/>
          </a:p>
        </p:txBody>
      </p:sp>
      <p:sp>
        <p:nvSpPr>
          <p:cNvPr id="5" name="Footer Placeholder 4">
            <a:extLst>
              <a:ext uri="{FF2B5EF4-FFF2-40B4-BE49-F238E27FC236}">
                <a16:creationId xmlns:a16="http://schemas.microsoft.com/office/drawing/2014/main" xmlns="" id="{DA9D7F5B-AB67-1E96-0ACD-D9C1EE650E81}"/>
              </a:ext>
            </a:extLst>
          </p:cNvPr>
          <p:cNvSpPr>
            <a:spLocks noGrp="1"/>
          </p:cNvSpPr>
          <p:nvPr>
            <p:ph type="ftr" sz="quarter" idx="11"/>
          </p:nvPr>
        </p:nvSpPr>
        <p:spPr/>
        <p:txBody>
          <a:bodyPr/>
          <a:lstStyle/>
          <a:p>
            <a:endParaRPr lang="gu-IN"/>
          </a:p>
        </p:txBody>
      </p:sp>
      <p:sp>
        <p:nvSpPr>
          <p:cNvPr id="6" name="Slide Number Placeholder 5">
            <a:extLst>
              <a:ext uri="{FF2B5EF4-FFF2-40B4-BE49-F238E27FC236}">
                <a16:creationId xmlns:a16="http://schemas.microsoft.com/office/drawing/2014/main" xmlns="" id="{508C0459-D1DF-EBC3-499A-858B4388C999}"/>
              </a:ext>
            </a:extLst>
          </p:cNvPr>
          <p:cNvSpPr>
            <a:spLocks noGrp="1"/>
          </p:cNvSpPr>
          <p:nvPr>
            <p:ph type="sldNum" sz="quarter" idx="12"/>
          </p:nvPr>
        </p:nvSpPr>
        <p:spPr/>
        <p:txBody>
          <a:body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96416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7031A-13B9-8AD2-8155-6E700709F1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gu-IN"/>
          </a:p>
        </p:txBody>
      </p:sp>
      <p:sp>
        <p:nvSpPr>
          <p:cNvPr id="3" name="Text Placeholder 2">
            <a:extLst>
              <a:ext uri="{FF2B5EF4-FFF2-40B4-BE49-F238E27FC236}">
                <a16:creationId xmlns:a16="http://schemas.microsoft.com/office/drawing/2014/main" xmlns="" id="{3DFBFDAB-369B-97C9-02A6-0AD59374F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690713C-8BDA-F981-24E2-8AC94A99326F}"/>
              </a:ext>
            </a:extLst>
          </p:cNvPr>
          <p:cNvSpPr>
            <a:spLocks noGrp="1"/>
          </p:cNvSpPr>
          <p:nvPr>
            <p:ph type="dt" sz="half" idx="10"/>
          </p:nvPr>
        </p:nvSpPr>
        <p:spPr/>
        <p:txBody>
          <a:bodyPr/>
          <a:lstStyle/>
          <a:p>
            <a:fld id="{0FAAD57A-9544-4230-8967-B58FA6772A6F}" type="datetimeFigureOut">
              <a:rPr lang="gu-IN" smtClean="0"/>
              <a:pPr/>
              <a:t>30-11-23</a:t>
            </a:fld>
            <a:endParaRPr lang="gu-IN"/>
          </a:p>
        </p:txBody>
      </p:sp>
      <p:sp>
        <p:nvSpPr>
          <p:cNvPr id="5" name="Footer Placeholder 4">
            <a:extLst>
              <a:ext uri="{FF2B5EF4-FFF2-40B4-BE49-F238E27FC236}">
                <a16:creationId xmlns:a16="http://schemas.microsoft.com/office/drawing/2014/main" xmlns="" id="{38A60F13-2F14-1F40-E80C-29AB032E42E4}"/>
              </a:ext>
            </a:extLst>
          </p:cNvPr>
          <p:cNvSpPr>
            <a:spLocks noGrp="1"/>
          </p:cNvSpPr>
          <p:nvPr>
            <p:ph type="ftr" sz="quarter" idx="11"/>
          </p:nvPr>
        </p:nvSpPr>
        <p:spPr/>
        <p:txBody>
          <a:bodyPr/>
          <a:lstStyle/>
          <a:p>
            <a:endParaRPr lang="gu-IN"/>
          </a:p>
        </p:txBody>
      </p:sp>
      <p:sp>
        <p:nvSpPr>
          <p:cNvPr id="6" name="Slide Number Placeholder 5">
            <a:extLst>
              <a:ext uri="{FF2B5EF4-FFF2-40B4-BE49-F238E27FC236}">
                <a16:creationId xmlns:a16="http://schemas.microsoft.com/office/drawing/2014/main" xmlns="" id="{5296D206-26FD-9274-E127-61B916F1E643}"/>
              </a:ext>
            </a:extLst>
          </p:cNvPr>
          <p:cNvSpPr>
            <a:spLocks noGrp="1"/>
          </p:cNvSpPr>
          <p:nvPr>
            <p:ph type="sldNum" sz="quarter" idx="12"/>
          </p:nvPr>
        </p:nvSpPr>
        <p:spPr/>
        <p:txBody>
          <a:body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9480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8E195E-F7D7-2BA2-A760-3BDFE01321D4}"/>
              </a:ext>
            </a:extLst>
          </p:cNvPr>
          <p:cNvSpPr>
            <a:spLocks noGrp="1"/>
          </p:cNvSpPr>
          <p:nvPr>
            <p:ph type="title"/>
          </p:nvPr>
        </p:nvSpPr>
        <p:spPr/>
        <p:txBody>
          <a:bodyPr/>
          <a:lstStyle/>
          <a:p>
            <a:r>
              <a:rPr lang="en-US"/>
              <a:t>Click to edit Master title style</a:t>
            </a:r>
            <a:endParaRPr lang="gu-IN"/>
          </a:p>
        </p:txBody>
      </p:sp>
      <p:sp>
        <p:nvSpPr>
          <p:cNvPr id="3" name="Content Placeholder 2">
            <a:extLst>
              <a:ext uri="{FF2B5EF4-FFF2-40B4-BE49-F238E27FC236}">
                <a16:creationId xmlns:a16="http://schemas.microsoft.com/office/drawing/2014/main" xmlns="" id="{A351DE4E-FEEB-BBD8-4AF4-98572804F5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Content Placeholder 3">
            <a:extLst>
              <a:ext uri="{FF2B5EF4-FFF2-40B4-BE49-F238E27FC236}">
                <a16:creationId xmlns:a16="http://schemas.microsoft.com/office/drawing/2014/main" xmlns="" id="{1442952A-F56C-F46F-7C0D-8AD51BFF8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5" name="Date Placeholder 4">
            <a:extLst>
              <a:ext uri="{FF2B5EF4-FFF2-40B4-BE49-F238E27FC236}">
                <a16:creationId xmlns:a16="http://schemas.microsoft.com/office/drawing/2014/main" xmlns="" id="{8E66B772-5074-CF29-459A-225880A51C3F}"/>
              </a:ext>
            </a:extLst>
          </p:cNvPr>
          <p:cNvSpPr>
            <a:spLocks noGrp="1"/>
          </p:cNvSpPr>
          <p:nvPr>
            <p:ph type="dt" sz="half" idx="10"/>
          </p:nvPr>
        </p:nvSpPr>
        <p:spPr/>
        <p:txBody>
          <a:bodyPr/>
          <a:lstStyle/>
          <a:p>
            <a:fld id="{0FAAD57A-9544-4230-8967-B58FA6772A6F}" type="datetimeFigureOut">
              <a:rPr lang="gu-IN" smtClean="0"/>
              <a:pPr/>
              <a:t>30-11-23</a:t>
            </a:fld>
            <a:endParaRPr lang="gu-IN"/>
          </a:p>
        </p:txBody>
      </p:sp>
      <p:sp>
        <p:nvSpPr>
          <p:cNvPr id="6" name="Footer Placeholder 5">
            <a:extLst>
              <a:ext uri="{FF2B5EF4-FFF2-40B4-BE49-F238E27FC236}">
                <a16:creationId xmlns:a16="http://schemas.microsoft.com/office/drawing/2014/main" xmlns="" id="{A756E3B5-C365-E98F-676F-866F4AFAF666}"/>
              </a:ext>
            </a:extLst>
          </p:cNvPr>
          <p:cNvSpPr>
            <a:spLocks noGrp="1"/>
          </p:cNvSpPr>
          <p:nvPr>
            <p:ph type="ftr" sz="quarter" idx="11"/>
          </p:nvPr>
        </p:nvSpPr>
        <p:spPr/>
        <p:txBody>
          <a:bodyPr/>
          <a:lstStyle/>
          <a:p>
            <a:endParaRPr lang="gu-IN"/>
          </a:p>
        </p:txBody>
      </p:sp>
      <p:sp>
        <p:nvSpPr>
          <p:cNvPr id="7" name="Slide Number Placeholder 6">
            <a:extLst>
              <a:ext uri="{FF2B5EF4-FFF2-40B4-BE49-F238E27FC236}">
                <a16:creationId xmlns:a16="http://schemas.microsoft.com/office/drawing/2014/main" xmlns="" id="{133A9479-5811-E714-5ECA-B31D2FBC48D5}"/>
              </a:ext>
            </a:extLst>
          </p:cNvPr>
          <p:cNvSpPr>
            <a:spLocks noGrp="1"/>
          </p:cNvSpPr>
          <p:nvPr>
            <p:ph type="sldNum" sz="quarter" idx="12"/>
          </p:nvPr>
        </p:nvSpPr>
        <p:spPr/>
        <p:txBody>
          <a:body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31496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916DFA-48F9-9FCF-1A7B-50D124D44BF3}"/>
              </a:ext>
            </a:extLst>
          </p:cNvPr>
          <p:cNvSpPr>
            <a:spLocks noGrp="1"/>
          </p:cNvSpPr>
          <p:nvPr>
            <p:ph type="title"/>
          </p:nvPr>
        </p:nvSpPr>
        <p:spPr>
          <a:xfrm>
            <a:off x="839788" y="365125"/>
            <a:ext cx="10515600" cy="1325563"/>
          </a:xfrm>
        </p:spPr>
        <p:txBody>
          <a:bodyPr/>
          <a:lstStyle/>
          <a:p>
            <a:r>
              <a:rPr lang="en-US"/>
              <a:t>Click to edit Master title style</a:t>
            </a:r>
            <a:endParaRPr lang="gu-IN"/>
          </a:p>
        </p:txBody>
      </p:sp>
      <p:sp>
        <p:nvSpPr>
          <p:cNvPr id="3" name="Text Placeholder 2">
            <a:extLst>
              <a:ext uri="{FF2B5EF4-FFF2-40B4-BE49-F238E27FC236}">
                <a16:creationId xmlns:a16="http://schemas.microsoft.com/office/drawing/2014/main" xmlns="" id="{E211C762-DF95-FBF9-87E6-AEE3F4412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55D366-0D9D-70E3-B9DA-A5E3D816FF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5" name="Text Placeholder 4">
            <a:extLst>
              <a:ext uri="{FF2B5EF4-FFF2-40B4-BE49-F238E27FC236}">
                <a16:creationId xmlns:a16="http://schemas.microsoft.com/office/drawing/2014/main" xmlns="" id="{E7399B76-1EB0-E3BF-AC30-2ED1D4D1A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4BD395A-7080-C6FA-D660-3D5E0648DA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7" name="Date Placeholder 6">
            <a:extLst>
              <a:ext uri="{FF2B5EF4-FFF2-40B4-BE49-F238E27FC236}">
                <a16:creationId xmlns:a16="http://schemas.microsoft.com/office/drawing/2014/main" xmlns="" id="{C3ADCBEA-3701-9DF1-31B6-B2D31A7AE5F6}"/>
              </a:ext>
            </a:extLst>
          </p:cNvPr>
          <p:cNvSpPr>
            <a:spLocks noGrp="1"/>
          </p:cNvSpPr>
          <p:nvPr>
            <p:ph type="dt" sz="half" idx="10"/>
          </p:nvPr>
        </p:nvSpPr>
        <p:spPr/>
        <p:txBody>
          <a:bodyPr/>
          <a:lstStyle/>
          <a:p>
            <a:fld id="{0FAAD57A-9544-4230-8967-B58FA6772A6F}" type="datetimeFigureOut">
              <a:rPr lang="gu-IN" smtClean="0"/>
              <a:pPr/>
              <a:t>30-11-23</a:t>
            </a:fld>
            <a:endParaRPr lang="gu-IN"/>
          </a:p>
        </p:txBody>
      </p:sp>
      <p:sp>
        <p:nvSpPr>
          <p:cNvPr id="8" name="Footer Placeholder 7">
            <a:extLst>
              <a:ext uri="{FF2B5EF4-FFF2-40B4-BE49-F238E27FC236}">
                <a16:creationId xmlns:a16="http://schemas.microsoft.com/office/drawing/2014/main" xmlns="" id="{226AEF27-283E-C5A9-4176-248D5A214DB9}"/>
              </a:ext>
            </a:extLst>
          </p:cNvPr>
          <p:cNvSpPr>
            <a:spLocks noGrp="1"/>
          </p:cNvSpPr>
          <p:nvPr>
            <p:ph type="ftr" sz="quarter" idx="11"/>
          </p:nvPr>
        </p:nvSpPr>
        <p:spPr/>
        <p:txBody>
          <a:bodyPr/>
          <a:lstStyle/>
          <a:p>
            <a:endParaRPr lang="gu-IN"/>
          </a:p>
        </p:txBody>
      </p:sp>
      <p:sp>
        <p:nvSpPr>
          <p:cNvPr id="9" name="Slide Number Placeholder 8">
            <a:extLst>
              <a:ext uri="{FF2B5EF4-FFF2-40B4-BE49-F238E27FC236}">
                <a16:creationId xmlns:a16="http://schemas.microsoft.com/office/drawing/2014/main" xmlns="" id="{C9FD5849-E061-D007-D1E4-13D56BFD0C5B}"/>
              </a:ext>
            </a:extLst>
          </p:cNvPr>
          <p:cNvSpPr>
            <a:spLocks noGrp="1"/>
          </p:cNvSpPr>
          <p:nvPr>
            <p:ph type="sldNum" sz="quarter" idx="12"/>
          </p:nvPr>
        </p:nvSpPr>
        <p:spPr/>
        <p:txBody>
          <a:body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393232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F0ABDD-D124-99CA-AB70-D2D145C983FD}"/>
              </a:ext>
            </a:extLst>
          </p:cNvPr>
          <p:cNvSpPr>
            <a:spLocks noGrp="1"/>
          </p:cNvSpPr>
          <p:nvPr>
            <p:ph type="title"/>
          </p:nvPr>
        </p:nvSpPr>
        <p:spPr/>
        <p:txBody>
          <a:bodyPr/>
          <a:lstStyle/>
          <a:p>
            <a:r>
              <a:rPr lang="en-US"/>
              <a:t>Click to edit Master title style</a:t>
            </a:r>
            <a:endParaRPr lang="gu-IN"/>
          </a:p>
        </p:txBody>
      </p:sp>
      <p:sp>
        <p:nvSpPr>
          <p:cNvPr id="3" name="Date Placeholder 2">
            <a:extLst>
              <a:ext uri="{FF2B5EF4-FFF2-40B4-BE49-F238E27FC236}">
                <a16:creationId xmlns:a16="http://schemas.microsoft.com/office/drawing/2014/main" xmlns="" id="{A390E454-72D3-2556-D600-49D06D40DF67}"/>
              </a:ext>
            </a:extLst>
          </p:cNvPr>
          <p:cNvSpPr>
            <a:spLocks noGrp="1"/>
          </p:cNvSpPr>
          <p:nvPr>
            <p:ph type="dt" sz="half" idx="10"/>
          </p:nvPr>
        </p:nvSpPr>
        <p:spPr/>
        <p:txBody>
          <a:bodyPr/>
          <a:lstStyle/>
          <a:p>
            <a:fld id="{0FAAD57A-9544-4230-8967-B58FA6772A6F}" type="datetimeFigureOut">
              <a:rPr lang="gu-IN" smtClean="0"/>
              <a:pPr/>
              <a:t>30-11-23</a:t>
            </a:fld>
            <a:endParaRPr lang="gu-IN"/>
          </a:p>
        </p:txBody>
      </p:sp>
      <p:sp>
        <p:nvSpPr>
          <p:cNvPr id="4" name="Footer Placeholder 3">
            <a:extLst>
              <a:ext uri="{FF2B5EF4-FFF2-40B4-BE49-F238E27FC236}">
                <a16:creationId xmlns:a16="http://schemas.microsoft.com/office/drawing/2014/main" xmlns="" id="{485DFEC4-EC59-F19E-1A7C-83762F92D3C0}"/>
              </a:ext>
            </a:extLst>
          </p:cNvPr>
          <p:cNvSpPr>
            <a:spLocks noGrp="1"/>
          </p:cNvSpPr>
          <p:nvPr>
            <p:ph type="ftr" sz="quarter" idx="11"/>
          </p:nvPr>
        </p:nvSpPr>
        <p:spPr/>
        <p:txBody>
          <a:bodyPr/>
          <a:lstStyle/>
          <a:p>
            <a:endParaRPr lang="gu-IN"/>
          </a:p>
        </p:txBody>
      </p:sp>
      <p:sp>
        <p:nvSpPr>
          <p:cNvPr id="5" name="Slide Number Placeholder 4">
            <a:extLst>
              <a:ext uri="{FF2B5EF4-FFF2-40B4-BE49-F238E27FC236}">
                <a16:creationId xmlns:a16="http://schemas.microsoft.com/office/drawing/2014/main" xmlns="" id="{2DB275FD-79F7-8A2C-1663-F67A65D8D607}"/>
              </a:ext>
            </a:extLst>
          </p:cNvPr>
          <p:cNvSpPr>
            <a:spLocks noGrp="1"/>
          </p:cNvSpPr>
          <p:nvPr>
            <p:ph type="sldNum" sz="quarter" idx="12"/>
          </p:nvPr>
        </p:nvSpPr>
        <p:spPr/>
        <p:txBody>
          <a:body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310213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B4BC86-2653-4B20-6303-501224C15272}"/>
              </a:ext>
            </a:extLst>
          </p:cNvPr>
          <p:cNvSpPr>
            <a:spLocks noGrp="1"/>
          </p:cNvSpPr>
          <p:nvPr>
            <p:ph type="dt" sz="half" idx="10"/>
          </p:nvPr>
        </p:nvSpPr>
        <p:spPr/>
        <p:txBody>
          <a:bodyPr/>
          <a:lstStyle/>
          <a:p>
            <a:fld id="{0FAAD57A-9544-4230-8967-B58FA6772A6F}" type="datetimeFigureOut">
              <a:rPr lang="gu-IN" smtClean="0"/>
              <a:pPr/>
              <a:t>30-11-23</a:t>
            </a:fld>
            <a:endParaRPr lang="gu-IN"/>
          </a:p>
        </p:txBody>
      </p:sp>
      <p:sp>
        <p:nvSpPr>
          <p:cNvPr id="3" name="Footer Placeholder 2">
            <a:extLst>
              <a:ext uri="{FF2B5EF4-FFF2-40B4-BE49-F238E27FC236}">
                <a16:creationId xmlns:a16="http://schemas.microsoft.com/office/drawing/2014/main" xmlns="" id="{1A3E6518-0870-2D58-D0FC-C0CD790A94AF}"/>
              </a:ext>
            </a:extLst>
          </p:cNvPr>
          <p:cNvSpPr>
            <a:spLocks noGrp="1"/>
          </p:cNvSpPr>
          <p:nvPr>
            <p:ph type="ftr" sz="quarter" idx="11"/>
          </p:nvPr>
        </p:nvSpPr>
        <p:spPr/>
        <p:txBody>
          <a:bodyPr/>
          <a:lstStyle/>
          <a:p>
            <a:endParaRPr lang="gu-IN"/>
          </a:p>
        </p:txBody>
      </p:sp>
      <p:sp>
        <p:nvSpPr>
          <p:cNvPr id="4" name="Slide Number Placeholder 3">
            <a:extLst>
              <a:ext uri="{FF2B5EF4-FFF2-40B4-BE49-F238E27FC236}">
                <a16:creationId xmlns:a16="http://schemas.microsoft.com/office/drawing/2014/main" xmlns="" id="{2BF26BEB-A695-8B9D-70C1-CA3ECB5E36A0}"/>
              </a:ext>
            </a:extLst>
          </p:cNvPr>
          <p:cNvSpPr>
            <a:spLocks noGrp="1"/>
          </p:cNvSpPr>
          <p:nvPr>
            <p:ph type="sldNum" sz="quarter" idx="12"/>
          </p:nvPr>
        </p:nvSpPr>
        <p:spPr/>
        <p:txBody>
          <a:body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80742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946105-735D-A881-6769-8798D2387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gu-IN"/>
          </a:p>
        </p:txBody>
      </p:sp>
      <p:sp>
        <p:nvSpPr>
          <p:cNvPr id="3" name="Content Placeholder 2">
            <a:extLst>
              <a:ext uri="{FF2B5EF4-FFF2-40B4-BE49-F238E27FC236}">
                <a16:creationId xmlns:a16="http://schemas.microsoft.com/office/drawing/2014/main" xmlns="" id="{3681AD0C-54A1-F82E-AB3E-48622FDE7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Text Placeholder 3">
            <a:extLst>
              <a:ext uri="{FF2B5EF4-FFF2-40B4-BE49-F238E27FC236}">
                <a16:creationId xmlns:a16="http://schemas.microsoft.com/office/drawing/2014/main" xmlns="" id="{3D38F6E5-7337-2875-811A-9FBE7A861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08F9159-2291-C876-BA56-894D29DEFBEC}"/>
              </a:ext>
            </a:extLst>
          </p:cNvPr>
          <p:cNvSpPr>
            <a:spLocks noGrp="1"/>
          </p:cNvSpPr>
          <p:nvPr>
            <p:ph type="dt" sz="half" idx="10"/>
          </p:nvPr>
        </p:nvSpPr>
        <p:spPr/>
        <p:txBody>
          <a:bodyPr/>
          <a:lstStyle/>
          <a:p>
            <a:fld id="{0FAAD57A-9544-4230-8967-B58FA6772A6F}" type="datetimeFigureOut">
              <a:rPr lang="gu-IN" smtClean="0"/>
              <a:pPr/>
              <a:t>30-11-23</a:t>
            </a:fld>
            <a:endParaRPr lang="gu-IN"/>
          </a:p>
        </p:txBody>
      </p:sp>
      <p:sp>
        <p:nvSpPr>
          <p:cNvPr id="6" name="Footer Placeholder 5">
            <a:extLst>
              <a:ext uri="{FF2B5EF4-FFF2-40B4-BE49-F238E27FC236}">
                <a16:creationId xmlns:a16="http://schemas.microsoft.com/office/drawing/2014/main" xmlns="" id="{3EA4A69A-223A-39C4-A58E-1ACEB35CEA4C}"/>
              </a:ext>
            </a:extLst>
          </p:cNvPr>
          <p:cNvSpPr>
            <a:spLocks noGrp="1"/>
          </p:cNvSpPr>
          <p:nvPr>
            <p:ph type="ftr" sz="quarter" idx="11"/>
          </p:nvPr>
        </p:nvSpPr>
        <p:spPr/>
        <p:txBody>
          <a:bodyPr/>
          <a:lstStyle/>
          <a:p>
            <a:endParaRPr lang="gu-IN"/>
          </a:p>
        </p:txBody>
      </p:sp>
      <p:sp>
        <p:nvSpPr>
          <p:cNvPr id="7" name="Slide Number Placeholder 6">
            <a:extLst>
              <a:ext uri="{FF2B5EF4-FFF2-40B4-BE49-F238E27FC236}">
                <a16:creationId xmlns:a16="http://schemas.microsoft.com/office/drawing/2014/main" xmlns="" id="{BF2481D6-D04D-CC0E-FE6E-052FA4FDF6DA}"/>
              </a:ext>
            </a:extLst>
          </p:cNvPr>
          <p:cNvSpPr>
            <a:spLocks noGrp="1"/>
          </p:cNvSpPr>
          <p:nvPr>
            <p:ph type="sldNum" sz="quarter" idx="12"/>
          </p:nvPr>
        </p:nvSpPr>
        <p:spPr/>
        <p:txBody>
          <a:body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377502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92CC17-069C-7353-90B5-335B5A6DC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gu-IN"/>
          </a:p>
        </p:txBody>
      </p:sp>
      <p:sp>
        <p:nvSpPr>
          <p:cNvPr id="3" name="Picture Placeholder 2">
            <a:extLst>
              <a:ext uri="{FF2B5EF4-FFF2-40B4-BE49-F238E27FC236}">
                <a16:creationId xmlns:a16="http://schemas.microsoft.com/office/drawing/2014/main" xmlns="" id="{6C04C1A8-CA4E-00B1-CB5C-904106117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gu-IN"/>
          </a:p>
        </p:txBody>
      </p:sp>
      <p:sp>
        <p:nvSpPr>
          <p:cNvPr id="4" name="Text Placeholder 3">
            <a:extLst>
              <a:ext uri="{FF2B5EF4-FFF2-40B4-BE49-F238E27FC236}">
                <a16:creationId xmlns:a16="http://schemas.microsoft.com/office/drawing/2014/main" xmlns="" id="{205C8181-6069-4C25-0727-43B267A66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434E290-CF63-4F38-6E4C-3E764AE3828C}"/>
              </a:ext>
            </a:extLst>
          </p:cNvPr>
          <p:cNvSpPr>
            <a:spLocks noGrp="1"/>
          </p:cNvSpPr>
          <p:nvPr>
            <p:ph type="dt" sz="half" idx="10"/>
          </p:nvPr>
        </p:nvSpPr>
        <p:spPr/>
        <p:txBody>
          <a:bodyPr/>
          <a:lstStyle/>
          <a:p>
            <a:fld id="{0FAAD57A-9544-4230-8967-B58FA6772A6F}" type="datetimeFigureOut">
              <a:rPr lang="gu-IN" smtClean="0"/>
              <a:pPr/>
              <a:t>30-11-23</a:t>
            </a:fld>
            <a:endParaRPr lang="gu-IN"/>
          </a:p>
        </p:txBody>
      </p:sp>
      <p:sp>
        <p:nvSpPr>
          <p:cNvPr id="6" name="Footer Placeholder 5">
            <a:extLst>
              <a:ext uri="{FF2B5EF4-FFF2-40B4-BE49-F238E27FC236}">
                <a16:creationId xmlns:a16="http://schemas.microsoft.com/office/drawing/2014/main" xmlns="" id="{9BEE55E0-ABEE-120C-8E36-AEF33670ACF7}"/>
              </a:ext>
            </a:extLst>
          </p:cNvPr>
          <p:cNvSpPr>
            <a:spLocks noGrp="1"/>
          </p:cNvSpPr>
          <p:nvPr>
            <p:ph type="ftr" sz="quarter" idx="11"/>
          </p:nvPr>
        </p:nvSpPr>
        <p:spPr/>
        <p:txBody>
          <a:bodyPr/>
          <a:lstStyle/>
          <a:p>
            <a:endParaRPr lang="gu-IN"/>
          </a:p>
        </p:txBody>
      </p:sp>
      <p:sp>
        <p:nvSpPr>
          <p:cNvPr id="7" name="Slide Number Placeholder 6">
            <a:extLst>
              <a:ext uri="{FF2B5EF4-FFF2-40B4-BE49-F238E27FC236}">
                <a16:creationId xmlns:a16="http://schemas.microsoft.com/office/drawing/2014/main" xmlns="" id="{44EC8551-D078-DA6E-61A4-23B103CC7241}"/>
              </a:ext>
            </a:extLst>
          </p:cNvPr>
          <p:cNvSpPr>
            <a:spLocks noGrp="1"/>
          </p:cNvSpPr>
          <p:nvPr>
            <p:ph type="sldNum" sz="quarter" idx="12"/>
          </p:nvPr>
        </p:nvSpPr>
        <p:spPr/>
        <p:txBody>
          <a:body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269956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090D346-5854-4801-C262-B569AEBA5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gu-IN"/>
          </a:p>
        </p:txBody>
      </p:sp>
      <p:sp>
        <p:nvSpPr>
          <p:cNvPr id="3" name="Text Placeholder 2">
            <a:extLst>
              <a:ext uri="{FF2B5EF4-FFF2-40B4-BE49-F238E27FC236}">
                <a16:creationId xmlns:a16="http://schemas.microsoft.com/office/drawing/2014/main" xmlns="" id="{71D10F6B-900C-3169-A2AA-9546FD518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u-IN"/>
          </a:p>
        </p:txBody>
      </p:sp>
      <p:sp>
        <p:nvSpPr>
          <p:cNvPr id="4" name="Date Placeholder 3">
            <a:extLst>
              <a:ext uri="{FF2B5EF4-FFF2-40B4-BE49-F238E27FC236}">
                <a16:creationId xmlns:a16="http://schemas.microsoft.com/office/drawing/2014/main" xmlns="" id="{CCA29097-6691-52C1-0C83-CEAAFBA17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AD57A-9544-4230-8967-B58FA6772A6F}" type="datetimeFigureOut">
              <a:rPr lang="gu-IN" smtClean="0"/>
              <a:pPr/>
              <a:t>30-11-23</a:t>
            </a:fld>
            <a:endParaRPr lang="gu-IN"/>
          </a:p>
        </p:txBody>
      </p:sp>
      <p:sp>
        <p:nvSpPr>
          <p:cNvPr id="5" name="Footer Placeholder 4">
            <a:extLst>
              <a:ext uri="{FF2B5EF4-FFF2-40B4-BE49-F238E27FC236}">
                <a16:creationId xmlns:a16="http://schemas.microsoft.com/office/drawing/2014/main" xmlns="" id="{48E6E45B-F3C8-E3FF-E263-399FEE87D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gu-IN"/>
          </a:p>
        </p:txBody>
      </p:sp>
      <p:sp>
        <p:nvSpPr>
          <p:cNvPr id="6" name="Slide Number Placeholder 5">
            <a:extLst>
              <a:ext uri="{FF2B5EF4-FFF2-40B4-BE49-F238E27FC236}">
                <a16:creationId xmlns:a16="http://schemas.microsoft.com/office/drawing/2014/main" xmlns="" id="{A1EBC188-BDE2-8198-9FF2-3720524CA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D3BBC-1D72-48BB-AF30-6D09939C0FA6}" type="slidenum">
              <a:rPr lang="gu-IN" smtClean="0"/>
              <a:pPr/>
              <a:t>‹#›</a:t>
            </a:fld>
            <a:endParaRPr lang="gu-IN"/>
          </a:p>
        </p:txBody>
      </p:sp>
    </p:spTree>
    <p:extLst>
      <p:ext uri="{BB962C8B-B14F-4D97-AF65-F5344CB8AC3E}">
        <p14:creationId xmlns:p14="http://schemas.microsoft.com/office/powerpoint/2010/main" xmlns="" val="310533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gu-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ECC2F6-49D2-653F-6A35-0111484B6D19}"/>
              </a:ext>
            </a:extLst>
          </p:cNvPr>
          <p:cNvSpPr>
            <a:spLocks noGrp="1"/>
          </p:cNvSpPr>
          <p:nvPr>
            <p:ph type="ctrTitle"/>
          </p:nvPr>
        </p:nvSpPr>
        <p:spPr/>
        <p:txBody>
          <a:bodyPr/>
          <a:lstStyle/>
          <a:p>
            <a:r>
              <a:rPr lang="en-IN" dirty="0" smtClean="0">
                <a:solidFill>
                  <a:srgbClr val="FF0000"/>
                </a:solidFill>
                <a:latin typeface="Times New Roman" panose="02020603050405020304" pitchFamily="18" charset="0"/>
              </a:rPr>
              <a:t>Sexually transmitted disease</a:t>
            </a:r>
            <a:endParaRPr lang="gu-IN" dirty="0">
              <a:solidFill>
                <a:srgbClr val="FF0000"/>
              </a:solidFill>
              <a:latin typeface="Times New Roman" panose="02020603050405020304" pitchFamily="18" charset="0"/>
            </a:endParaRPr>
          </a:p>
        </p:txBody>
      </p:sp>
      <p:sp>
        <p:nvSpPr>
          <p:cNvPr id="3" name="Subtitle 2">
            <a:extLst>
              <a:ext uri="{FF2B5EF4-FFF2-40B4-BE49-F238E27FC236}">
                <a16:creationId xmlns:a16="http://schemas.microsoft.com/office/drawing/2014/main" xmlns="" id="{5AEBA440-C71A-B886-F81D-111FA777A0D5}"/>
              </a:ext>
            </a:extLst>
          </p:cNvPr>
          <p:cNvSpPr>
            <a:spLocks noGrp="1"/>
          </p:cNvSpPr>
          <p:nvPr>
            <p:ph type="subTitle" idx="1"/>
          </p:nvPr>
        </p:nvSpPr>
        <p:spPr>
          <a:xfrm>
            <a:off x="1524000" y="4564063"/>
            <a:ext cx="9144000" cy="1655762"/>
          </a:xfrm>
        </p:spPr>
        <p:txBody>
          <a:bodyPr>
            <a:normAutofit lnSpcReduction="10000"/>
          </a:bodyPr>
          <a:lstStyle/>
          <a:p>
            <a:pPr algn="r"/>
            <a:r>
              <a:rPr lang="en-IN" dirty="0" err="1" smtClean="0">
                <a:latin typeface="Times New Roman" panose="02020603050405020304" pitchFamily="18" charset="0"/>
              </a:rPr>
              <a:t>Dr.Rachana</a:t>
            </a:r>
            <a:r>
              <a:rPr lang="en-IN" dirty="0" smtClean="0">
                <a:latin typeface="Times New Roman" panose="02020603050405020304" pitchFamily="18" charset="0"/>
              </a:rPr>
              <a:t> Patel</a:t>
            </a:r>
          </a:p>
          <a:p>
            <a:pPr algn="r"/>
            <a:r>
              <a:rPr lang="en-IN" dirty="0" smtClean="0">
                <a:latin typeface="Times New Roman" panose="02020603050405020304" pitchFamily="18" charset="0"/>
              </a:rPr>
              <a:t>Associate Professor </a:t>
            </a:r>
            <a:endParaRPr lang="en-IN" dirty="0">
              <a:latin typeface="Times New Roman" panose="02020603050405020304" pitchFamily="18" charset="0"/>
            </a:endParaRPr>
          </a:p>
          <a:p>
            <a:pPr algn="r"/>
            <a:r>
              <a:rPr lang="en-IN" dirty="0" smtClean="0">
                <a:latin typeface="Times New Roman" panose="02020603050405020304" pitchFamily="18" charset="0"/>
              </a:rPr>
              <a:t>Department of Microbiology </a:t>
            </a:r>
            <a:endParaRPr lang="en-IN" dirty="0">
              <a:latin typeface="Times New Roman" panose="02020603050405020304" pitchFamily="18" charset="0"/>
            </a:endParaRPr>
          </a:p>
          <a:p>
            <a:pPr algn="r"/>
            <a:r>
              <a:rPr lang="en-IN" dirty="0">
                <a:latin typeface="Times New Roman" panose="02020603050405020304" pitchFamily="18" charset="0"/>
              </a:rPr>
              <a:t>SBKS MI &amp; RC</a:t>
            </a:r>
            <a:endParaRPr lang="gu-IN" dirty="0">
              <a:latin typeface="Times New Roman" panose="02020603050405020304" pitchFamily="18" charset="0"/>
            </a:endParaRPr>
          </a:p>
        </p:txBody>
      </p:sp>
    </p:spTree>
    <p:extLst>
      <p:ext uri="{BB962C8B-B14F-4D97-AF65-F5344CB8AC3E}">
        <p14:creationId xmlns:p14="http://schemas.microsoft.com/office/powerpoint/2010/main" xmlns="" val="2491528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9D8A2-FDA6-6DD8-675F-C8C91852A5EA}"/>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Lab diagnosis of </a:t>
            </a:r>
            <a:r>
              <a:rPr lang="en-IN" i="1" dirty="0">
                <a:latin typeface="Times New Roman" panose="02020603050405020304" pitchFamily="18" charset="0"/>
                <a:cs typeface="Times New Roman" panose="02020603050405020304" pitchFamily="18" charset="0"/>
              </a:rPr>
              <a:t>C. trachomatis</a:t>
            </a:r>
            <a:endParaRPr lang="gu-IN" i="1"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xmlns="" id="{C0DF4E45-8F35-7CD5-7919-7289AC8AB905}"/>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1. </a:t>
            </a:r>
            <a:r>
              <a:rPr lang="en-IN" b="1" dirty="0">
                <a:latin typeface="Times New Roman" panose="02020603050405020304" pitchFamily="18" charset="0"/>
                <a:cs typeface="Times New Roman" panose="02020603050405020304" pitchFamily="18" charset="0"/>
              </a:rPr>
              <a:t>Specimen collection</a:t>
            </a:r>
            <a:r>
              <a:rPr lang="en-IN" dirty="0">
                <a:latin typeface="Times New Roman" panose="02020603050405020304" pitchFamily="18" charset="0"/>
                <a:cs typeface="Times New Roman" panose="02020603050405020304" pitchFamily="18" charset="0"/>
              </a:rPr>
              <a:t>: It depends on the site of lesion. In our case it is urethral swab. </a:t>
            </a:r>
          </a:p>
          <a:p>
            <a:r>
              <a:rPr lang="en-IN" dirty="0">
                <a:latin typeface="Times New Roman" panose="02020603050405020304" pitchFamily="18" charset="0"/>
                <a:cs typeface="Times New Roman" panose="02020603050405020304" pitchFamily="18" charset="0"/>
              </a:rPr>
              <a:t>As </a:t>
            </a:r>
            <a:r>
              <a:rPr lang="en-IN" i="1" dirty="0">
                <a:latin typeface="Times New Roman" panose="02020603050405020304" pitchFamily="18" charset="0"/>
                <a:cs typeface="Times New Roman" panose="02020603050405020304" pitchFamily="18" charset="0"/>
              </a:rPr>
              <a:t>chlamydia</a:t>
            </a:r>
            <a:r>
              <a:rPr lang="en-IN" dirty="0">
                <a:latin typeface="Times New Roman" panose="02020603050405020304" pitchFamily="18" charset="0"/>
                <a:cs typeface="Times New Roman" panose="02020603050405020304" pitchFamily="18" charset="0"/>
              </a:rPr>
              <a:t> are intracellular the sample must contain cells. Hence firm scraping or swabbing of the site is required. </a:t>
            </a:r>
          </a:p>
          <a:p>
            <a:r>
              <a:rPr lang="en-IN" dirty="0">
                <a:latin typeface="Times New Roman" panose="02020603050405020304" pitchFamily="18" charset="0"/>
                <a:cs typeface="Times New Roman" panose="02020603050405020304" pitchFamily="18" charset="0"/>
              </a:rPr>
              <a:t>First catch urine samples in the morning contain greatest amount of urethral secretions hence, preferred for urethritis.</a:t>
            </a:r>
          </a:p>
        </p:txBody>
      </p:sp>
    </p:spTree>
    <p:extLst>
      <p:ext uri="{BB962C8B-B14F-4D97-AF65-F5344CB8AC3E}">
        <p14:creationId xmlns:p14="http://schemas.microsoft.com/office/powerpoint/2010/main" xmlns="" val="117266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903DFF-6740-4151-B6D3-92128362959D}"/>
              </a:ext>
            </a:extLst>
          </p:cNvPr>
          <p:cNvSpPr>
            <a:spLocks noGrp="1"/>
          </p:cNvSpPr>
          <p:nvPr>
            <p:ph idx="1"/>
          </p:nvPr>
        </p:nvSpPr>
        <p:spPr>
          <a:xfrm>
            <a:off x="692277" y="266700"/>
            <a:ext cx="10515600" cy="5634038"/>
          </a:xfrm>
        </p:spPr>
        <p:txBody>
          <a:bodyPr/>
          <a:lstStyle/>
          <a:p>
            <a:r>
              <a:rPr lang="en-IN" dirty="0">
                <a:latin typeface="Times New Roman" panose="02020603050405020304" pitchFamily="18" charset="0"/>
              </a:rPr>
              <a:t>2. </a:t>
            </a:r>
            <a:r>
              <a:rPr lang="en-IN" b="1" dirty="0">
                <a:latin typeface="Times New Roman" panose="02020603050405020304" pitchFamily="18" charset="0"/>
              </a:rPr>
              <a:t>Microscopy:</a:t>
            </a:r>
            <a:endParaRPr lang="gu-IN" b="1" dirty="0">
              <a:latin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Gram stain: </a:t>
            </a:r>
            <a:r>
              <a:rPr lang="en-IN" i="1" dirty="0">
                <a:latin typeface="Times New Roman" panose="02020603050405020304" pitchFamily="18" charset="0"/>
                <a:cs typeface="Times New Roman" panose="02020603050405020304" pitchFamily="18" charset="0"/>
              </a:rPr>
              <a:t>chlamydia</a:t>
            </a:r>
            <a:r>
              <a:rPr lang="en-IN" dirty="0">
                <a:latin typeface="Times New Roman" panose="02020603050405020304" pitchFamily="18" charset="0"/>
                <a:cs typeface="Times New Roman" panose="02020603050405020304" pitchFamily="18" charset="0"/>
              </a:rPr>
              <a:t> are gram negative they are poorly stained.</a:t>
            </a:r>
          </a:p>
          <a:p>
            <a:r>
              <a:rPr lang="en-IN" dirty="0">
                <a:latin typeface="Times New Roman" panose="02020603050405020304" pitchFamily="18" charset="0"/>
                <a:cs typeface="Times New Roman" panose="02020603050405020304" pitchFamily="18" charset="0"/>
              </a:rPr>
              <a:t>Gram staining will reveal sterile pyuria. So other diagnostic test should be performed.</a:t>
            </a:r>
          </a:p>
          <a:p>
            <a:r>
              <a:rPr lang="en-IN" dirty="0">
                <a:latin typeface="Times New Roman" panose="02020603050405020304" pitchFamily="18" charset="0"/>
                <a:cs typeface="Times New Roman" panose="02020603050405020304" pitchFamily="18" charset="0"/>
              </a:rPr>
              <a:t>Other stain: such as Castaneda, </a:t>
            </a:r>
            <a:r>
              <a:rPr lang="en-IN" dirty="0" err="1">
                <a:latin typeface="Times New Roman" panose="02020603050405020304" pitchFamily="18" charset="0"/>
                <a:cs typeface="Times New Roman" panose="02020603050405020304" pitchFamily="18" charset="0"/>
              </a:rPr>
              <a:t>Machiavello</a:t>
            </a:r>
            <a:r>
              <a:rPr lang="en-IN" dirty="0">
                <a:latin typeface="Times New Roman" panose="02020603050405020304" pitchFamily="18" charset="0"/>
                <a:cs typeface="Times New Roman" panose="02020603050405020304" pitchFamily="18" charset="0"/>
              </a:rPr>
              <a:t> or Gimenez stains are better methods to detect </a:t>
            </a:r>
            <a:r>
              <a:rPr lang="en-IN" i="1" dirty="0" err="1">
                <a:latin typeface="Times New Roman" panose="02020603050405020304" pitchFamily="18" charset="0"/>
                <a:cs typeface="Times New Roman" panose="02020603050405020304" pitchFamily="18" charset="0"/>
              </a:rPr>
              <a:t>chlamydiae</a:t>
            </a:r>
            <a:r>
              <a:rPr lang="en-IN" dirty="0">
                <a:latin typeface="Times New Roman" panose="02020603050405020304" pitchFamily="18" charset="0"/>
                <a:cs typeface="Times New Roman" panose="02020603050405020304" pitchFamily="18" charset="0"/>
              </a:rPr>
              <a:t> from samples. The inclusion bodies can be detected in cytoplasm.</a:t>
            </a:r>
          </a:p>
          <a:p>
            <a:r>
              <a:rPr lang="en-IN" dirty="0">
                <a:latin typeface="Times New Roman" panose="02020603050405020304" pitchFamily="18" charset="0"/>
                <a:cs typeface="Times New Roman" panose="02020603050405020304" pitchFamily="18" charset="0"/>
              </a:rPr>
              <a:t>Lugol’s Iodine: the inclusion body of </a:t>
            </a:r>
            <a:r>
              <a:rPr lang="en-IN" i="1" dirty="0">
                <a:latin typeface="Times New Roman" panose="02020603050405020304" pitchFamily="18" charset="0"/>
                <a:cs typeface="Times New Roman" panose="02020603050405020304" pitchFamily="18" charset="0"/>
              </a:rPr>
              <a:t>C. trachomatis </a:t>
            </a:r>
            <a:r>
              <a:rPr lang="en-IN" dirty="0">
                <a:latin typeface="Times New Roman" panose="02020603050405020304" pitchFamily="18" charset="0"/>
                <a:cs typeface="Times New Roman" panose="02020603050405020304" pitchFamily="18" charset="0"/>
              </a:rPr>
              <a:t>can be stained with Lugol’s Iodine because of presence of glycogen matrix.</a:t>
            </a:r>
          </a:p>
          <a:p>
            <a:endParaRPr lang="gu-IN" dirty="0">
              <a:latin typeface="Times New Roman" panose="02020603050405020304" pitchFamily="18" charset="0"/>
            </a:endParaRPr>
          </a:p>
        </p:txBody>
      </p:sp>
      <p:pic>
        <p:nvPicPr>
          <p:cNvPr id="1026" name="Picture 2" descr="Chlamydia (Chlamydial Genitourinary Infections) Workup: Approach  Considerations, Basic Laboratory Studies, Cytology and Cell Culture">
            <a:extLst>
              <a:ext uri="{FF2B5EF4-FFF2-40B4-BE49-F238E27FC236}">
                <a16:creationId xmlns:a16="http://schemas.microsoft.com/office/drawing/2014/main" xmlns="" id="{D7C32020-131D-C9C7-0454-16E907A3C75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04925" y="4638675"/>
            <a:ext cx="3156204" cy="20764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PDF) Comparison of Direct Immunofluorescence and Giemsa Staining in Chlamydia  trachomatis Follicular Conjunctivitis">
            <a:extLst>
              <a:ext uri="{FF2B5EF4-FFF2-40B4-BE49-F238E27FC236}">
                <a16:creationId xmlns:a16="http://schemas.microsoft.com/office/drawing/2014/main" xmlns="" id="{44BEA4C1-BEC1-DF77-90DF-3EF6BDB5CE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242298" y="4457700"/>
            <a:ext cx="2257425" cy="22574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odine-stained inclusions of the C. trachomatis strains nvCT [Sweden2... |  Download Scientific Diagram">
            <a:extLst>
              <a:ext uri="{FF2B5EF4-FFF2-40B4-BE49-F238E27FC236}">
                <a16:creationId xmlns:a16="http://schemas.microsoft.com/office/drawing/2014/main" xmlns="" id="{27C7F37D-2DE1-5324-980B-09F350ACCB9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55932" y="4395787"/>
            <a:ext cx="3172512" cy="2381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807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A298781-E888-4259-565A-BE8526B6817A}"/>
              </a:ext>
            </a:extLst>
          </p:cNvPr>
          <p:cNvSpPr>
            <a:spLocks noGrp="1"/>
          </p:cNvSpPr>
          <p:nvPr>
            <p:ph idx="1"/>
          </p:nvPr>
        </p:nvSpPr>
        <p:spPr>
          <a:xfrm>
            <a:off x="838200" y="552450"/>
            <a:ext cx="10515600" cy="5624513"/>
          </a:xfrm>
        </p:spPr>
        <p:txBody>
          <a:bodyPr/>
          <a:lstStyle/>
          <a:p>
            <a:pPr marL="0" indent="0">
              <a:buNone/>
            </a:pPr>
            <a:r>
              <a:rPr lang="en-IN" b="1" dirty="0">
                <a:latin typeface="Times New Roman" panose="02020603050405020304" pitchFamily="18" charset="0"/>
                <a:cs typeface="Times New Roman" panose="02020603050405020304" pitchFamily="18" charset="0"/>
              </a:rPr>
              <a:t>3.Direct Immunofluorescence Test(DIF): </a:t>
            </a:r>
            <a:r>
              <a:rPr lang="en-IN" dirty="0">
                <a:latin typeface="Times New Roman" panose="02020603050405020304" pitchFamily="18" charset="0"/>
                <a:cs typeface="Times New Roman" panose="02020603050405020304" pitchFamily="18" charset="0"/>
              </a:rPr>
              <a:t>it is used for detection of inclusion bodies in clinical material, particularly from the genital tract and eye or can also be used for culture confirmation.</a:t>
            </a:r>
          </a:p>
          <a:p>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4.Enzyme Immunoassays(Antigen Detection): </a:t>
            </a:r>
            <a:r>
              <a:rPr lang="en-IN" dirty="0">
                <a:latin typeface="Times New Roman" panose="02020603050405020304" pitchFamily="18" charset="0"/>
                <a:cs typeface="Times New Roman" panose="02020603050405020304" pitchFamily="18" charset="0"/>
              </a:rPr>
              <a:t>It detects chlamydial group specific antigens(LPS) from the samples by using specific monoclonal antibodies.</a:t>
            </a:r>
          </a:p>
        </p:txBody>
      </p:sp>
    </p:spTree>
    <p:extLst>
      <p:ext uri="{BB962C8B-B14F-4D97-AF65-F5344CB8AC3E}">
        <p14:creationId xmlns:p14="http://schemas.microsoft.com/office/powerpoint/2010/main" xmlns="" val="2552221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870D8F8-91E7-920E-A177-AFB18867115C}"/>
              </a:ext>
            </a:extLst>
          </p:cNvPr>
          <p:cNvSpPr>
            <a:spLocks noGrp="1"/>
          </p:cNvSpPr>
          <p:nvPr>
            <p:ph idx="1"/>
          </p:nvPr>
        </p:nvSpPr>
        <p:spPr>
          <a:xfrm>
            <a:off x="838200" y="638175"/>
            <a:ext cx="10515600" cy="5538788"/>
          </a:xfrm>
        </p:spPr>
        <p:txBody>
          <a:bodyPr>
            <a:normAutofit fontScale="92500" lnSpcReduction="10000"/>
          </a:bodyPr>
          <a:lstStyle/>
          <a:p>
            <a:pPr marL="0" indent="0">
              <a:buNone/>
            </a:pPr>
            <a:r>
              <a:rPr lang="en-IN" b="1" dirty="0">
                <a:latin typeface="Times New Roman" panose="02020603050405020304" pitchFamily="18" charset="0"/>
              </a:rPr>
              <a:t>5.Culture: </a:t>
            </a:r>
          </a:p>
          <a:p>
            <a:r>
              <a:rPr lang="en-IN" dirty="0">
                <a:latin typeface="Times New Roman" panose="02020603050405020304" pitchFamily="18" charset="0"/>
              </a:rPr>
              <a:t>They can grow only in embryonated egg(yolk sac), animal(mice) and cell line.</a:t>
            </a:r>
          </a:p>
          <a:p>
            <a:r>
              <a:rPr lang="en-IN" dirty="0">
                <a:latin typeface="Times New Roman" panose="02020603050405020304" pitchFamily="18" charset="0"/>
              </a:rPr>
              <a:t>Cell line culture was the traditional method of diagnosis in the past, was considered as the gold standard method</a:t>
            </a:r>
          </a:p>
          <a:p>
            <a:r>
              <a:rPr lang="en-IN" dirty="0">
                <a:latin typeface="Times New Roman" panose="02020603050405020304" pitchFamily="18" charset="0"/>
              </a:rPr>
              <a:t>Though highly specific, it is less sensitive(90% compared with NAATs), time consuming, technically demanding and </a:t>
            </a:r>
            <a:r>
              <a:rPr lang="en-IN" dirty="0" err="1">
                <a:latin typeface="Times New Roman" panose="02020603050405020304" pitchFamily="18" charset="0"/>
              </a:rPr>
              <a:t>labor</a:t>
            </a:r>
            <a:r>
              <a:rPr lang="en-IN" dirty="0">
                <a:latin typeface="Times New Roman" panose="02020603050405020304" pitchFamily="18" charset="0"/>
              </a:rPr>
              <a:t> intensive.</a:t>
            </a:r>
          </a:p>
          <a:p>
            <a:r>
              <a:rPr lang="en-IN" dirty="0">
                <a:latin typeface="Times New Roman" panose="02020603050405020304" pitchFamily="18" charset="0"/>
              </a:rPr>
              <a:t>Choice of the cell line depends on the species: </a:t>
            </a:r>
          </a:p>
          <a:p>
            <a:r>
              <a:rPr lang="en-IN" i="1" dirty="0">
                <a:latin typeface="Times New Roman" panose="02020603050405020304" pitchFamily="18" charset="0"/>
              </a:rPr>
              <a:t>C. trachomatis</a:t>
            </a:r>
            <a:r>
              <a:rPr lang="en-IN" dirty="0">
                <a:latin typeface="Times New Roman" panose="02020603050405020304" pitchFamily="18" charset="0"/>
              </a:rPr>
              <a:t>: McCoy, HeLa are the recommended cell lines</a:t>
            </a:r>
          </a:p>
          <a:p>
            <a:r>
              <a:rPr lang="en-IN" i="1" dirty="0">
                <a:latin typeface="Times New Roman" panose="02020603050405020304" pitchFamily="18" charset="0"/>
              </a:rPr>
              <a:t>C. pneumoniae </a:t>
            </a:r>
            <a:r>
              <a:rPr lang="en-IN" dirty="0">
                <a:latin typeface="Times New Roman" panose="02020603050405020304" pitchFamily="18" charset="0"/>
              </a:rPr>
              <a:t>can be isolated from HEp2 or human fibroblast cell line</a:t>
            </a:r>
          </a:p>
          <a:p>
            <a:r>
              <a:rPr lang="en-IN" i="1" dirty="0">
                <a:latin typeface="Times New Roman" panose="02020603050405020304" pitchFamily="18" charset="0"/>
              </a:rPr>
              <a:t>C. </a:t>
            </a:r>
            <a:r>
              <a:rPr lang="en-IN" i="1" dirty="0" err="1">
                <a:latin typeface="Times New Roman" panose="02020603050405020304" pitchFamily="18" charset="0"/>
              </a:rPr>
              <a:t>psittaci</a:t>
            </a:r>
            <a:r>
              <a:rPr lang="en-IN" i="1" dirty="0">
                <a:latin typeface="Times New Roman" panose="02020603050405020304" pitchFamily="18" charset="0"/>
              </a:rPr>
              <a:t> </a:t>
            </a:r>
            <a:r>
              <a:rPr lang="en-IN" dirty="0">
                <a:latin typeface="Times New Roman" panose="02020603050405020304" pitchFamily="18" charset="0"/>
              </a:rPr>
              <a:t>although grow well in cell culture, isolation should not be attempted in routine laboratory because of the risk of laboratory acquired infection. </a:t>
            </a:r>
            <a:endParaRPr lang="gu-IN" dirty="0">
              <a:latin typeface="Times New Roman" panose="02020603050405020304" pitchFamily="18" charset="0"/>
            </a:endParaRPr>
          </a:p>
        </p:txBody>
      </p:sp>
    </p:spTree>
    <p:extLst>
      <p:ext uri="{BB962C8B-B14F-4D97-AF65-F5344CB8AC3E}">
        <p14:creationId xmlns:p14="http://schemas.microsoft.com/office/powerpoint/2010/main" xmlns="" val="1801241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BC130-2E34-CBAE-2E65-77C62F2F0AD7}"/>
              </a:ext>
            </a:extLst>
          </p:cNvPr>
          <p:cNvSpPr>
            <a:spLocks noGrp="1"/>
          </p:cNvSpPr>
          <p:nvPr>
            <p:ph type="title"/>
          </p:nvPr>
        </p:nvSpPr>
        <p:spPr>
          <a:xfrm>
            <a:off x="838200" y="107950"/>
            <a:ext cx="10515600" cy="1325563"/>
          </a:xfrm>
        </p:spPr>
        <p:txBody>
          <a:bodyPr/>
          <a:lstStyle/>
          <a:p>
            <a:r>
              <a:rPr lang="en-IN" dirty="0">
                <a:latin typeface="Times New Roman" panose="02020603050405020304" pitchFamily="18" charset="0"/>
                <a:cs typeface="Times New Roman" panose="02020603050405020304" pitchFamily="18" charset="0"/>
              </a:rPr>
              <a:t>Cont..</a:t>
            </a:r>
            <a:endParaRPr lang="gu-IN"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xmlns="" id="{CF8146E7-6206-C91C-79ED-637478306C8D}"/>
              </a:ext>
            </a:extLst>
          </p:cNvPr>
          <p:cNvSpPr>
            <a:spLocks noGrp="1"/>
          </p:cNvSpPr>
          <p:nvPr>
            <p:ph idx="1"/>
          </p:nvPr>
        </p:nvSpPr>
        <p:spPr>
          <a:xfrm>
            <a:off x="838200" y="984251"/>
            <a:ext cx="10515600" cy="3479800"/>
          </a:xfrm>
        </p:spPr>
        <p:txBody>
          <a:bodyPr/>
          <a:lstStyle/>
          <a:p>
            <a:r>
              <a:rPr lang="en-IN" dirty="0">
                <a:latin typeface="Times New Roman" panose="02020603050405020304" pitchFamily="18" charset="0"/>
                <a:cs typeface="Times New Roman" panose="02020603050405020304" pitchFamily="18" charset="0"/>
              </a:rPr>
              <a:t>Promote contact: pre-treatment of cell lines with </a:t>
            </a:r>
            <a:r>
              <a:rPr lang="en-IN" dirty="0" err="1">
                <a:latin typeface="Times New Roman" panose="02020603050405020304" pitchFamily="18" charset="0"/>
                <a:cs typeface="Times New Roman" panose="02020603050405020304" pitchFamily="18" charset="0"/>
              </a:rPr>
              <a:t>diethylaminoethanol</a:t>
            </a:r>
            <a:r>
              <a:rPr lang="en-IN" dirty="0">
                <a:latin typeface="Times New Roman" panose="02020603050405020304" pitchFamily="18" charset="0"/>
                <a:cs typeface="Times New Roman" panose="02020603050405020304" pitchFamily="18" charset="0"/>
              </a:rPr>
              <a:t>(DEAE) dextran or centrifugation after inoculation of specimen should be done to promote contact between </a:t>
            </a:r>
            <a:r>
              <a:rPr lang="en-IN" i="1" dirty="0">
                <a:latin typeface="Times New Roman" panose="02020603050405020304" pitchFamily="18" charset="0"/>
                <a:cs typeface="Times New Roman" panose="02020603050405020304" pitchFamily="18" charset="0"/>
              </a:rPr>
              <a:t>chlamydia</a:t>
            </a:r>
            <a:r>
              <a:rPr lang="en-IN" dirty="0">
                <a:latin typeface="Times New Roman" panose="02020603050405020304" pitchFamily="18" charset="0"/>
                <a:cs typeface="Times New Roman" panose="02020603050405020304" pitchFamily="18" charset="0"/>
              </a:rPr>
              <a:t> and the cells, thus increasing the chance of isolation.</a:t>
            </a:r>
          </a:p>
          <a:p>
            <a:r>
              <a:rPr lang="en-IN" dirty="0">
                <a:latin typeface="Times New Roman" panose="02020603050405020304" pitchFamily="18" charset="0"/>
                <a:cs typeface="Times New Roman" panose="02020603050405020304" pitchFamily="18" charset="0"/>
              </a:rPr>
              <a:t>Incubation and growth detection: Cell lines are incubated in 10% CO2 for 48-72 hours, and growth is detected by the presence of inclusions under microscopy, after staining. </a:t>
            </a:r>
            <a:endParaRPr lang="gu-IN" dirty="0">
              <a:latin typeface="Times New Roman" panose="02020603050405020304" pitchFamily="18" charset="0"/>
            </a:endParaRPr>
          </a:p>
        </p:txBody>
      </p:sp>
      <p:pic>
        <p:nvPicPr>
          <p:cNvPr id="2050" name="Picture 2" descr="Chlamydia trachomatis inclusion in McCoy cell culture stained magenta... |  Download Scientific Diagram">
            <a:extLst>
              <a:ext uri="{FF2B5EF4-FFF2-40B4-BE49-F238E27FC236}">
                <a16:creationId xmlns:a16="http://schemas.microsoft.com/office/drawing/2014/main" xmlns="" id="{605CC3B5-6290-25A2-4E85-9D941E755BE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62725" y="3749057"/>
            <a:ext cx="4433883" cy="286226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eLa cell | Cancer Research, Immortal Cells &amp; Tissue Culture | Britannica">
            <a:extLst>
              <a:ext uri="{FF2B5EF4-FFF2-40B4-BE49-F238E27FC236}">
                <a16:creationId xmlns:a16="http://schemas.microsoft.com/office/drawing/2014/main" xmlns="" id="{919E912C-BCD1-BAFD-012D-1CFCD68548A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5392" y="3950055"/>
            <a:ext cx="4433883" cy="26612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321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8B298A8-CF49-8ACB-7499-BADAC8030278}"/>
              </a:ext>
            </a:extLst>
          </p:cNvPr>
          <p:cNvSpPr>
            <a:spLocks noGrp="1"/>
          </p:cNvSpPr>
          <p:nvPr>
            <p:ph idx="1"/>
          </p:nvPr>
        </p:nvSpPr>
        <p:spPr>
          <a:xfrm>
            <a:off x="838200" y="561975"/>
            <a:ext cx="10515600" cy="5614988"/>
          </a:xfrm>
        </p:spPr>
        <p:txBody>
          <a:bodyPr>
            <a:normAutofit lnSpcReduction="10000"/>
          </a:bodyPr>
          <a:lstStyle/>
          <a:p>
            <a:pPr marL="0" indent="0">
              <a:buNone/>
            </a:pPr>
            <a:r>
              <a:rPr lang="en-IN" b="1" dirty="0">
                <a:latin typeface="Times New Roman" panose="02020603050405020304" pitchFamily="18" charset="0"/>
              </a:rPr>
              <a:t>6. Nucleic Acid Amplification Tests(NAAT):</a:t>
            </a:r>
            <a:r>
              <a:rPr lang="en-IN" dirty="0">
                <a:latin typeface="Times New Roman" panose="02020603050405020304" pitchFamily="18" charset="0"/>
              </a:rPr>
              <a:t> </a:t>
            </a:r>
          </a:p>
          <a:p>
            <a:r>
              <a:rPr lang="en-IN" dirty="0">
                <a:latin typeface="Times New Roman" panose="02020603050405020304" pitchFamily="18" charset="0"/>
              </a:rPr>
              <a:t>Advantages: NAAT is highly sensitive and specific, takes less time, and detects even few copies of DNA from the sample. It can also differentiate the species and serovars.</a:t>
            </a:r>
          </a:p>
          <a:p>
            <a:r>
              <a:rPr lang="en-IN" dirty="0">
                <a:latin typeface="Times New Roman" panose="02020603050405020304" pitchFamily="18" charset="0"/>
              </a:rPr>
              <a:t>NAATs are currently the diagnostic assays of choice for chlamydial infection as recommended by the CDC, replacing the so called gold standard culture methods</a:t>
            </a:r>
          </a:p>
          <a:p>
            <a:r>
              <a:rPr lang="en-IN" dirty="0">
                <a:latin typeface="Times New Roman" panose="02020603050405020304" pitchFamily="18" charset="0"/>
              </a:rPr>
              <a:t>Genes targeted are </a:t>
            </a:r>
            <a:r>
              <a:rPr lang="en-IN" i="1" dirty="0">
                <a:latin typeface="Times New Roman" panose="02020603050405020304" pitchFamily="18" charset="0"/>
              </a:rPr>
              <a:t>C. trachomatis </a:t>
            </a:r>
            <a:r>
              <a:rPr lang="en-IN" dirty="0">
                <a:latin typeface="Times New Roman" panose="02020603050405020304" pitchFamily="18" charset="0"/>
              </a:rPr>
              <a:t>specific genes such as opacity protein gene or 16S or 23S rRNA</a:t>
            </a:r>
          </a:p>
          <a:p>
            <a:r>
              <a:rPr lang="en-IN" dirty="0">
                <a:latin typeface="Times New Roman" panose="02020603050405020304" pitchFamily="18" charset="0"/>
              </a:rPr>
              <a:t>Various methods available are:</a:t>
            </a:r>
          </a:p>
          <a:p>
            <a:r>
              <a:rPr lang="en-IN" dirty="0">
                <a:latin typeface="Times New Roman" panose="02020603050405020304" pitchFamily="18" charset="0"/>
              </a:rPr>
              <a:t>Polymerase Chain Reaction(PCR)</a:t>
            </a:r>
          </a:p>
          <a:p>
            <a:r>
              <a:rPr lang="en-IN" dirty="0">
                <a:latin typeface="Times New Roman" panose="02020603050405020304" pitchFamily="18" charset="0"/>
              </a:rPr>
              <a:t>Real time PCR</a:t>
            </a:r>
          </a:p>
          <a:p>
            <a:r>
              <a:rPr lang="en-IN" dirty="0" err="1">
                <a:latin typeface="Times New Roman" panose="02020603050405020304" pitchFamily="18" charset="0"/>
              </a:rPr>
              <a:t>FilmArray</a:t>
            </a:r>
            <a:r>
              <a:rPr lang="en-IN" dirty="0">
                <a:latin typeface="Times New Roman" panose="02020603050405020304" pitchFamily="18" charset="0"/>
              </a:rPr>
              <a:t> respiratory panel.</a:t>
            </a:r>
            <a:endParaRPr lang="gu-IN" dirty="0">
              <a:latin typeface="Times New Roman" panose="02020603050405020304" pitchFamily="18" charset="0"/>
            </a:endParaRPr>
          </a:p>
        </p:txBody>
      </p:sp>
    </p:spTree>
    <p:extLst>
      <p:ext uri="{BB962C8B-B14F-4D97-AF65-F5344CB8AC3E}">
        <p14:creationId xmlns:p14="http://schemas.microsoft.com/office/powerpoint/2010/main" xmlns="" val="2352949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CEB7485-196D-D12B-292C-CE65283A305B}"/>
              </a:ext>
            </a:extLst>
          </p:cNvPr>
          <p:cNvSpPr>
            <a:spLocks noGrp="1"/>
          </p:cNvSpPr>
          <p:nvPr>
            <p:ph idx="1"/>
          </p:nvPr>
        </p:nvSpPr>
        <p:spPr>
          <a:xfrm>
            <a:off x="276225" y="123825"/>
            <a:ext cx="6257925" cy="6610350"/>
          </a:xfrm>
        </p:spPr>
        <p:txBody>
          <a:bodyPr>
            <a:normAutofit fontScale="92500" lnSpcReduction="10000"/>
          </a:bodyPr>
          <a:lstStyle/>
          <a:p>
            <a:pPr marL="0" indent="0">
              <a:buNone/>
            </a:pPr>
            <a:r>
              <a:rPr lang="en-IN" b="1" dirty="0">
                <a:latin typeface="Times New Roman" panose="02020603050405020304" pitchFamily="18" charset="0"/>
                <a:cs typeface="Times New Roman" panose="02020603050405020304" pitchFamily="18" charset="0"/>
              </a:rPr>
              <a:t>7.Serology(Antibody Detection)</a:t>
            </a:r>
          </a:p>
          <a:p>
            <a:r>
              <a:rPr lang="en-IN" dirty="0">
                <a:latin typeface="Times New Roman" panose="02020603050405020304" pitchFamily="18" charset="0"/>
                <a:cs typeface="Times New Roman" panose="02020603050405020304" pitchFamily="18" charset="0"/>
              </a:rPr>
              <a:t>Serological tests are useful for LGV, infant pneumonia and psittacosis(systemic infections).</a:t>
            </a:r>
          </a:p>
          <a:p>
            <a:r>
              <a:rPr lang="en-IN" dirty="0">
                <a:latin typeface="Times New Roman" panose="02020603050405020304" pitchFamily="18" charset="0"/>
                <a:cs typeface="Times New Roman" panose="02020603050405020304" pitchFamily="18" charset="0"/>
              </a:rPr>
              <a:t>Complement fixation test(CFT) using LPS antigen was used in the past, now obsolete.</a:t>
            </a:r>
          </a:p>
          <a:p>
            <a:r>
              <a:rPr lang="en-IN" dirty="0">
                <a:latin typeface="Times New Roman" panose="02020603050405020304" pitchFamily="18" charset="0"/>
                <a:cs typeface="Times New Roman" panose="02020603050405020304" pitchFamily="18" charset="0"/>
              </a:rPr>
              <a:t>ELISA based formats are also available using recombinant LPS antigen.</a:t>
            </a:r>
          </a:p>
          <a:p>
            <a:r>
              <a:rPr lang="en-IN" dirty="0">
                <a:latin typeface="Times New Roman" panose="02020603050405020304" pitchFamily="18" charset="0"/>
                <a:cs typeface="Times New Roman" panose="02020603050405020304" pitchFamily="18" charset="0"/>
              </a:rPr>
              <a:t>Micro-immunofluorescence (MIF) test: it uses the species and serovar specific MOMP(Major outer membrane protein) antigen</a:t>
            </a:r>
          </a:p>
          <a:p>
            <a:r>
              <a:rPr lang="en-IN" dirty="0">
                <a:latin typeface="Times New Roman" panose="02020603050405020304" pitchFamily="18" charset="0"/>
                <a:cs typeface="Times New Roman" panose="02020603050405020304" pitchFamily="18" charset="0"/>
              </a:rPr>
              <a:t>Serovars and species-specific antigens are spotted onto slides and incubated with serial dilutions of patients serum.</a:t>
            </a:r>
          </a:p>
          <a:p>
            <a:r>
              <a:rPr lang="en-IN" dirty="0">
                <a:latin typeface="Times New Roman" panose="02020603050405020304" pitchFamily="18" charset="0"/>
                <a:cs typeface="Times New Roman" panose="02020603050405020304" pitchFamily="18" charset="0"/>
              </a:rPr>
              <a:t>After incubation and washing, antigen-antibody complex is detected by fluorescein tagged anti-human globulin.</a:t>
            </a:r>
            <a:endParaRPr lang="gu-IN" dirty="0">
              <a:latin typeface="Times New Roman" panose="02020603050405020304" pitchFamily="18" charset="0"/>
            </a:endParaRPr>
          </a:p>
        </p:txBody>
      </p:sp>
      <p:pic>
        <p:nvPicPr>
          <p:cNvPr id="5" name="Picture 4">
            <a:extLst>
              <a:ext uri="{FF2B5EF4-FFF2-40B4-BE49-F238E27FC236}">
                <a16:creationId xmlns:a16="http://schemas.microsoft.com/office/drawing/2014/main" xmlns="" id="{40108DF1-D20E-1ADF-5AEC-C3AB440D60B2}"/>
              </a:ext>
            </a:extLst>
          </p:cNvPr>
          <p:cNvPicPr>
            <a:picLocks noChangeAspect="1"/>
          </p:cNvPicPr>
          <p:nvPr/>
        </p:nvPicPr>
        <p:blipFill>
          <a:blip r:embed="rId2"/>
          <a:stretch>
            <a:fillRect/>
          </a:stretch>
        </p:blipFill>
        <p:spPr>
          <a:xfrm>
            <a:off x="6705600" y="790575"/>
            <a:ext cx="5048250" cy="5505449"/>
          </a:xfrm>
          <a:prstGeom prst="rect">
            <a:avLst/>
          </a:prstGeom>
        </p:spPr>
      </p:pic>
    </p:spTree>
    <p:extLst>
      <p:ext uri="{BB962C8B-B14F-4D97-AF65-F5344CB8AC3E}">
        <p14:creationId xmlns:p14="http://schemas.microsoft.com/office/powerpoint/2010/main" xmlns="" val="171623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B975F-54C2-7ACC-317B-AE2D5C7207A1}"/>
              </a:ext>
            </a:extLst>
          </p:cNvPr>
          <p:cNvSpPr>
            <a:spLocks noGrp="1"/>
          </p:cNvSpPr>
          <p:nvPr>
            <p:ph type="title"/>
          </p:nvPr>
        </p:nvSpPr>
        <p:spPr/>
        <p:txBody>
          <a:bodyPr/>
          <a:lstStyle/>
          <a:p>
            <a:r>
              <a:rPr lang="en-IN" dirty="0">
                <a:solidFill>
                  <a:srgbClr val="FF0000"/>
                </a:solidFill>
                <a:latin typeface="Times New Roman" panose="02020603050405020304" pitchFamily="18" charset="0"/>
                <a:cs typeface="Times New Roman" panose="02020603050405020304" pitchFamily="18" charset="0"/>
              </a:rPr>
              <a:t>Case 2</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xmlns="" id="{72AB15F8-ED78-E549-7D49-95537EE3910F}"/>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A  </a:t>
            </a:r>
            <a:r>
              <a:rPr lang="en-IN" dirty="0">
                <a:solidFill>
                  <a:srgbClr val="FF0000"/>
                </a:solidFill>
                <a:latin typeface="Times New Roman" panose="02020603050405020304" pitchFamily="18" charset="0"/>
                <a:cs typeface="Times New Roman" panose="02020603050405020304" pitchFamily="18" charset="0"/>
              </a:rPr>
              <a:t>22 year old woman </a:t>
            </a:r>
            <a:r>
              <a:rPr lang="en-IN" dirty="0">
                <a:latin typeface="Times New Roman" panose="02020603050405020304" pitchFamily="18" charset="0"/>
                <a:cs typeface="Times New Roman" panose="02020603050405020304" pitchFamily="18" charset="0"/>
              </a:rPr>
              <a:t>is admitted in active labour. She had </a:t>
            </a:r>
            <a:r>
              <a:rPr lang="en-IN" dirty="0">
                <a:solidFill>
                  <a:srgbClr val="FF0000"/>
                </a:solidFill>
                <a:latin typeface="Times New Roman" panose="02020603050405020304" pitchFamily="18" charset="0"/>
                <a:cs typeface="Times New Roman" panose="02020603050405020304" pitchFamily="18" charset="0"/>
              </a:rPr>
              <a:t>not received any prenatal care</a:t>
            </a:r>
            <a:r>
              <a:rPr lang="en-IN" dirty="0">
                <a:latin typeface="Times New Roman" panose="02020603050405020304" pitchFamily="18" charset="0"/>
                <a:cs typeface="Times New Roman" panose="02020603050405020304" pitchFamily="18" charset="0"/>
              </a:rPr>
              <a:t>. Two months ago she had developed </a:t>
            </a:r>
            <a:r>
              <a:rPr lang="en-IN" dirty="0">
                <a:solidFill>
                  <a:srgbClr val="FF0000"/>
                </a:solidFill>
                <a:latin typeface="Times New Roman" panose="02020603050405020304" pitchFamily="18" charset="0"/>
                <a:cs typeface="Times New Roman" panose="02020603050405020304" pitchFamily="18" charset="0"/>
              </a:rPr>
              <a:t>low grade fever, headache &amp; generalised maculopapular rash</a:t>
            </a:r>
            <a:r>
              <a:rPr lang="en-IN" dirty="0">
                <a:latin typeface="Times New Roman" panose="02020603050405020304" pitchFamily="18" charset="0"/>
                <a:cs typeface="Times New Roman" panose="02020603050405020304" pitchFamily="18" charset="0"/>
              </a:rPr>
              <a:t> . The rash subsided after 2 weeks. She reported that </a:t>
            </a:r>
            <a:r>
              <a:rPr lang="en-IN" dirty="0">
                <a:solidFill>
                  <a:srgbClr val="FF0000"/>
                </a:solidFill>
                <a:latin typeface="Times New Roman" panose="02020603050405020304" pitchFamily="18" charset="0"/>
                <a:cs typeface="Times New Roman" panose="02020603050405020304" pitchFamily="18" charset="0"/>
              </a:rPr>
              <a:t>her husband had a similar rash</a:t>
            </a:r>
            <a:r>
              <a:rPr lang="en-IN" dirty="0">
                <a:latin typeface="Times New Roman" panose="02020603050405020304" pitchFamily="18" charset="0"/>
                <a:cs typeface="Times New Roman" panose="02020603050405020304" pitchFamily="18" charset="0"/>
              </a:rPr>
              <a:t> , which also involved his </a:t>
            </a:r>
            <a:r>
              <a:rPr lang="en-IN" dirty="0">
                <a:solidFill>
                  <a:srgbClr val="FF0000"/>
                </a:solidFill>
                <a:latin typeface="Times New Roman" panose="02020603050405020304" pitchFamily="18" charset="0"/>
                <a:cs typeface="Times New Roman" panose="02020603050405020304" pitchFamily="18" charset="0"/>
              </a:rPr>
              <a:t>palms &amp; soles</a:t>
            </a:r>
            <a:r>
              <a:rPr lang="en-IN" dirty="0">
                <a:latin typeface="Times New Roman" panose="02020603050405020304" pitchFamily="18" charset="0"/>
                <a:cs typeface="Times New Roman" panose="02020603050405020304" pitchFamily="18" charset="0"/>
              </a:rPr>
              <a:t>. She delivered a male infant who  has weight 1.8kg.Physical examination of the baby revealed </a:t>
            </a:r>
            <a:r>
              <a:rPr lang="en-IN" dirty="0">
                <a:solidFill>
                  <a:srgbClr val="FF0000"/>
                </a:solidFill>
                <a:latin typeface="Times New Roman" panose="02020603050405020304" pitchFamily="18" charset="0"/>
                <a:cs typeface="Times New Roman" panose="02020603050405020304" pitchFamily="18" charset="0"/>
              </a:rPr>
              <a:t>marked hepatosplenomegaly </a:t>
            </a:r>
            <a:r>
              <a:rPr lang="en-IN" dirty="0">
                <a:latin typeface="Times New Roman" panose="02020603050405020304" pitchFamily="18" charset="0"/>
                <a:cs typeface="Times New Roman" panose="02020603050405020304" pitchFamily="18" charset="0"/>
              </a:rPr>
              <a:t>. The examination of the skin was significant for a </a:t>
            </a:r>
            <a:r>
              <a:rPr lang="en-IN" dirty="0">
                <a:solidFill>
                  <a:srgbClr val="FF0000"/>
                </a:solidFill>
                <a:latin typeface="Times New Roman" panose="02020603050405020304" pitchFamily="18" charset="0"/>
                <a:cs typeface="Times New Roman" panose="02020603050405020304" pitchFamily="18" charset="0"/>
              </a:rPr>
              <a:t>haemorrhagic bullous rash </a:t>
            </a:r>
            <a:r>
              <a:rPr lang="en-IN" dirty="0">
                <a:latin typeface="Times New Roman" panose="02020603050405020304" pitchFamily="18" charset="0"/>
                <a:cs typeface="Times New Roman" panose="02020603050405020304" pitchFamily="18" charset="0"/>
              </a:rPr>
              <a:t>distributed mostly on palms and soles of the feet .Identify the clinical condition and plan investigations.</a:t>
            </a:r>
          </a:p>
          <a:p>
            <a:endParaRPr lang="gu-IN" dirty="0"/>
          </a:p>
        </p:txBody>
      </p:sp>
    </p:spTree>
    <p:extLst>
      <p:ext uri="{BB962C8B-B14F-4D97-AF65-F5344CB8AC3E}">
        <p14:creationId xmlns:p14="http://schemas.microsoft.com/office/powerpoint/2010/main" xmlns="" val="184777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0712A-DEAC-DD3D-093D-7E6CE744176D}"/>
              </a:ext>
            </a:extLst>
          </p:cNvPr>
          <p:cNvSpPr>
            <a:spLocks noGrp="1"/>
          </p:cNvSpPr>
          <p:nvPr>
            <p:ph type="title"/>
          </p:nvPr>
        </p:nvSpPr>
        <p:spPr>
          <a:xfrm>
            <a:off x="838200" y="184150"/>
            <a:ext cx="10515600" cy="1325563"/>
          </a:xfrm>
        </p:spPr>
        <p:txBody>
          <a:bodyPr/>
          <a:lstStyle/>
          <a:p>
            <a:r>
              <a:rPr lang="en-IN" dirty="0">
                <a:solidFill>
                  <a:srgbClr val="FF0000"/>
                </a:solidFill>
                <a:latin typeface="Times New Roman" panose="02020603050405020304" pitchFamily="18" charset="0"/>
                <a:cs typeface="Times New Roman" panose="02020603050405020304" pitchFamily="18" charset="0"/>
              </a:rPr>
              <a:t>Congenital Syphilis</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xmlns="" id="{0AA43FDB-E456-48C3-10C2-6074EE04181E}"/>
              </a:ext>
            </a:extLst>
          </p:cNvPr>
          <p:cNvSpPr>
            <a:spLocks noGrp="1"/>
          </p:cNvSpPr>
          <p:nvPr>
            <p:ph idx="1"/>
          </p:nvPr>
        </p:nvSpPr>
        <p:spPr>
          <a:xfrm>
            <a:off x="838200" y="1357314"/>
            <a:ext cx="10515600" cy="3700462"/>
          </a:xfrm>
        </p:spPr>
        <p:txBody>
          <a:bodyPr>
            <a:normAutofit/>
          </a:bodyPr>
          <a:lstStyle/>
          <a:p>
            <a:pPr marL="0" indent="0">
              <a:buNone/>
            </a:pPr>
            <a:r>
              <a:rPr lang="en-IN" b="1" dirty="0">
                <a:latin typeface="Times New Roman" panose="02020603050405020304" pitchFamily="18" charset="0"/>
                <a:cs typeface="Times New Roman" panose="02020603050405020304" pitchFamily="18" charset="0"/>
              </a:rPr>
              <a:t>1. How is the bacteria transmitted?</a:t>
            </a:r>
          </a:p>
          <a:p>
            <a:r>
              <a:rPr lang="en-IN" dirty="0">
                <a:latin typeface="Times New Roman" panose="02020603050405020304" pitchFamily="18" charset="0"/>
              </a:rPr>
              <a:t>Transmission occurs trans-placentally or during birth from the mother to child.</a:t>
            </a:r>
          </a:p>
        </p:txBody>
      </p:sp>
    </p:spTree>
    <p:extLst>
      <p:ext uri="{BB962C8B-B14F-4D97-AF65-F5344CB8AC3E}">
        <p14:creationId xmlns:p14="http://schemas.microsoft.com/office/powerpoint/2010/main" xmlns="" val="309767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159B4A-4E37-560C-2351-7BA43C773E4A}"/>
              </a:ext>
            </a:extLst>
          </p:cNvPr>
          <p:cNvSpPr>
            <a:spLocks noGrp="1"/>
          </p:cNvSpPr>
          <p:nvPr>
            <p:ph idx="1"/>
          </p:nvPr>
        </p:nvSpPr>
        <p:spPr>
          <a:xfrm>
            <a:off x="838200" y="342900"/>
            <a:ext cx="10801350" cy="6296025"/>
          </a:xfrm>
        </p:spPr>
        <p:txBody>
          <a:bodyPr>
            <a:normAutofit lnSpcReduction="10000"/>
          </a:bodyPr>
          <a:lstStyle/>
          <a:p>
            <a:pPr marL="0" indent="0">
              <a:buNone/>
            </a:pPr>
            <a:r>
              <a:rPr lang="en-IN" sz="3000" b="1" dirty="0">
                <a:latin typeface="Times New Roman" panose="02020603050405020304" pitchFamily="18" charset="0"/>
              </a:rPr>
              <a:t>2. </a:t>
            </a:r>
            <a:r>
              <a:rPr lang="en-IN" sz="3000" b="1" dirty="0">
                <a:latin typeface="Times New Roman" panose="02020603050405020304" pitchFamily="18" charset="0"/>
                <a:cs typeface="Times New Roman" panose="02020603050405020304" pitchFamily="18" charset="0"/>
              </a:rPr>
              <a:t>Describe  the pathogenesis of congenital syphilis.</a:t>
            </a:r>
          </a:p>
          <a:p>
            <a:pPr algn="l"/>
            <a:r>
              <a:rPr lang="en-IN" sz="3000" b="0" i="0" u="none" strike="noStrike" baseline="0" dirty="0">
                <a:latin typeface="Times New Roman" panose="02020603050405020304" pitchFamily="18" charset="0"/>
                <a:cs typeface="Times New Roman" panose="02020603050405020304" pitchFamily="18" charset="0"/>
              </a:rPr>
              <a:t>After </a:t>
            </a:r>
            <a:r>
              <a:rPr lang="en-US" sz="3000" b="0" i="1" u="none" strike="noStrike" baseline="0" dirty="0">
                <a:latin typeface="Times New Roman" panose="02020603050405020304" pitchFamily="18" charset="0"/>
                <a:cs typeface="Times New Roman" panose="02020603050405020304" pitchFamily="18" charset="0"/>
              </a:rPr>
              <a:t>T. pallidum </a:t>
            </a:r>
            <a:r>
              <a:rPr lang="en-US" sz="3000" b="0" i="0" u="none" strike="noStrike" baseline="0" dirty="0">
                <a:latin typeface="Times New Roman" panose="02020603050405020304" pitchFamily="18" charset="0"/>
                <a:cs typeface="Times New Roman" panose="02020603050405020304" pitchFamily="18" charset="0"/>
              </a:rPr>
              <a:t>penetrates the host, the organism subsequently invades the bloodstream and spreads to other body sites.</a:t>
            </a:r>
          </a:p>
          <a:p>
            <a:pPr algn="l"/>
            <a:r>
              <a:rPr lang="en-US" sz="3000" b="0" i="0" u="none" strike="noStrike" baseline="0" dirty="0">
                <a:latin typeface="Times New Roman" panose="02020603050405020304" pitchFamily="18" charset="0"/>
                <a:cs typeface="Times New Roman" panose="02020603050405020304" pitchFamily="18" charset="0"/>
              </a:rPr>
              <a:t>The mechanisms associated with disease pathology to the host are unclear. Molecular studies have not identified </a:t>
            </a:r>
            <a:r>
              <a:rPr lang="en-IN" sz="3000" b="0" i="0" u="none" strike="noStrike" baseline="0" dirty="0">
                <a:latin typeface="Times New Roman" panose="02020603050405020304" pitchFamily="18" charset="0"/>
                <a:cs typeface="Times New Roman" panose="02020603050405020304" pitchFamily="18" charset="0"/>
              </a:rPr>
              <a:t>a </a:t>
            </a:r>
            <a:r>
              <a:rPr lang="en-IN" sz="3000" b="0" i="1" u="none" strike="noStrike" baseline="0" dirty="0">
                <a:latin typeface="Times New Roman" panose="02020603050405020304" pitchFamily="18" charset="0"/>
                <a:cs typeface="Times New Roman" panose="02020603050405020304" pitchFamily="18" charset="0"/>
              </a:rPr>
              <a:t>T. pallidum </a:t>
            </a:r>
            <a:r>
              <a:rPr lang="en-US" sz="3000" b="0" i="0" u="none" strike="noStrike" baseline="0" dirty="0">
                <a:latin typeface="Times New Roman" panose="02020603050405020304" pitchFamily="18" charset="0"/>
                <a:cs typeface="Times New Roman" panose="02020603050405020304" pitchFamily="18" charset="0"/>
              </a:rPr>
              <a:t>protein that binds to host fibronectin and </a:t>
            </a:r>
            <a:r>
              <a:rPr lang="en-IN" sz="3000" b="0" i="0" u="none" strike="noStrike" baseline="0" dirty="0">
                <a:latin typeface="Times New Roman" panose="02020603050405020304" pitchFamily="18" charset="0"/>
                <a:cs typeface="Times New Roman" panose="02020603050405020304" pitchFamily="18" charset="0"/>
              </a:rPr>
              <a:t>laminin </a:t>
            </a:r>
            <a:r>
              <a:rPr lang="en-US" sz="3000" b="0" i="0" u="none" strike="noStrike" baseline="0" dirty="0">
                <a:latin typeface="Times New Roman" panose="02020603050405020304" pitchFamily="18" charset="0"/>
                <a:cs typeface="Times New Roman" panose="02020603050405020304" pitchFamily="18" charset="0"/>
              </a:rPr>
              <a:t>receptors on various human cells. Binding to different host cells is apparent in cells that produce fibronectin.</a:t>
            </a:r>
          </a:p>
          <a:p>
            <a:pPr algn="l"/>
            <a:r>
              <a:rPr lang="en-US" sz="3000" b="0" i="0" u="none" strike="noStrike" baseline="0" dirty="0">
                <a:latin typeface="Times New Roman" panose="02020603050405020304" pitchFamily="18" charset="0"/>
                <a:cs typeface="Times New Roman" panose="02020603050405020304" pitchFamily="18" charset="0"/>
              </a:rPr>
              <a:t>The organism has an inherent ability to cross the endothelial, blood-brain, and placental barriers. </a:t>
            </a:r>
            <a:r>
              <a:rPr lang="en-US" sz="3000" b="0" i="1" u="none" strike="noStrike" baseline="0" dirty="0">
                <a:latin typeface="Times New Roman" panose="02020603050405020304" pitchFamily="18" charset="0"/>
                <a:cs typeface="Times New Roman" panose="02020603050405020304" pitchFamily="18" charset="0"/>
              </a:rPr>
              <a:t>T. pallidum </a:t>
            </a:r>
            <a:r>
              <a:rPr lang="en-US" sz="3000" b="0" i="0" u="none" strike="noStrike" baseline="0" dirty="0">
                <a:latin typeface="Times New Roman" panose="02020603050405020304" pitchFamily="18" charset="0"/>
                <a:cs typeface="Times New Roman" panose="02020603050405020304" pitchFamily="18" charset="0"/>
              </a:rPr>
              <a:t>has been shown to activate platelets to aid in movement and dissemination throughout the host. </a:t>
            </a:r>
          </a:p>
          <a:p>
            <a:pPr algn="l"/>
            <a:r>
              <a:rPr lang="en-US" sz="3000" b="0" i="0" u="none" strike="noStrike" baseline="0" dirty="0">
                <a:latin typeface="Times New Roman" panose="02020603050405020304" pitchFamily="18" charset="0"/>
                <a:cs typeface="Times New Roman" panose="02020603050405020304" pitchFamily="18" charset="0"/>
              </a:rPr>
              <a:t>As a result, </a:t>
            </a:r>
            <a:r>
              <a:rPr lang="en-US" sz="3000" b="0" i="1" u="none" strike="noStrike" baseline="0" dirty="0">
                <a:latin typeface="Times New Roman" panose="02020603050405020304" pitchFamily="18" charset="0"/>
                <a:cs typeface="Times New Roman" panose="02020603050405020304" pitchFamily="18" charset="0"/>
              </a:rPr>
              <a:t>T. pallidum</a:t>
            </a:r>
            <a:r>
              <a:rPr lang="en-US" sz="3000" i="1" dirty="0">
                <a:latin typeface="Times New Roman" panose="02020603050405020304" pitchFamily="18" charset="0"/>
                <a:cs typeface="Times New Roman" panose="02020603050405020304" pitchFamily="18" charset="0"/>
              </a:rPr>
              <a:t> </a:t>
            </a:r>
            <a:r>
              <a:rPr lang="en-US" sz="3000" b="0" i="0" u="none" strike="noStrike" baseline="0" dirty="0">
                <a:latin typeface="Times New Roman" panose="02020603050405020304" pitchFamily="18" charset="0"/>
                <a:cs typeface="Times New Roman" panose="02020603050405020304" pitchFamily="18" charset="0"/>
              </a:rPr>
              <a:t>has a remarkable </a:t>
            </a:r>
            <a:r>
              <a:rPr lang="en-US" sz="3000" b="1" i="0" u="none" strike="noStrike" baseline="0" dirty="0">
                <a:latin typeface="Times New Roman" panose="02020603050405020304" pitchFamily="18" charset="0"/>
                <a:cs typeface="Times New Roman" panose="02020603050405020304" pitchFamily="18" charset="0"/>
              </a:rPr>
              <a:t>tropism </a:t>
            </a:r>
            <a:r>
              <a:rPr lang="en-US" sz="3000" b="0" i="0" u="none" strike="noStrike" baseline="0" dirty="0">
                <a:latin typeface="Times New Roman" panose="02020603050405020304" pitchFamily="18" charset="0"/>
                <a:cs typeface="Times New Roman" panose="02020603050405020304" pitchFamily="18" charset="0"/>
              </a:rPr>
              <a:t>(attraction) to arterioles; infection ultimately leads to </a:t>
            </a:r>
            <a:r>
              <a:rPr lang="en-US" sz="3000" b="1" i="0" u="none" strike="noStrike" baseline="0" dirty="0">
                <a:latin typeface="Times New Roman" panose="02020603050405020304" pitchFamily="18" charset="0"/>
                <a:cs typeface="Times New Roman" panose="02020603050405020304" pitchFamily="18" charset="0"/>
              </a:rPr>
              <a:t>endarteritis </a:t>
            </a:r>
            <a:r>
              <a:rPr lang="en-US" sz="3000" b="0" i="0" u="none" strike="noStrike" baseline="0" dirty="0">
                <a:latin typeface="Times New Roman" panose="02020603050405020304" pitchFamily="18" charset="0"/>
                <a:cs typeface="Times New Roman" panose="02020603050405020304" pitchFamily="18" charset="0"/>
              </a:rPr>
              <a:t>(inflammation of the lining of arteries) and subsequent progressive tissue destruction.</a:t>
            </a:r>
            <a:endParaRPr lang="gu-IN" sz="3000" dirty="0">
              <a:latin typeface="Times New Roman" panose="02020603050405020304" pitchFamily="18" charset="0"/>
            </a:endParaRPr>
          </a:p>
          <a:p>
            <a:endParaRPr lang="gu-IN" dirty="0"/>
          </a:p>
        </p:txBody>
      </p:sp>
    </p:spTree>
    <p:extLst>
      <p:ext uri="{BB962C8B-B14F-4D97-AF65-F5344CB8AC3E}">
        <p14:creationId xmlns:p14="http://schemas.microsoft.com/office/powerpoint/2010/main" xmlns="" val="89466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F3592-B959-C42F-09E3-A08BB482D0AD}"/>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Case 1</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xmlns="" id="{38858705-25B8-B48B-0A82-7EF461E69B3E}"/>
              </a:ext>
            </a:extLst>
          </p:cNvPr>
          <p:cNvSpPr>
            <a:spLocks noGrp="1"/>
          </p:cNvSpPr>
          <p:nvPr>
            <p:ph idx="1"/>
          </p:nvPr>
        </p:nvSpPr>
        <p:spPr>
          <a:xfrm>
            <a:off x="838200" y="1285875"/>
            <a:ext cx="10515600" cy="5715000"/>
          </a:xfrm>
        </p:spPr>
        <p:txBody>
          <a:bodyPr>
            <a:normAutofit fontScale="47500" lnSpcReduction="20000"/>
          </a:bodyPr>
          <a:lstStyle/>
          <a:p>
            <a:pPr marL="0" indent="0">
              <a:lnSpc>
                <a:spcPct val="160000"/>
              </a:lnSpc>
              <a:buNone/>
            </a:pPr>
            <a:r>
              <a:rPr lang="en-US" sz="5000" dirty="0">
                <a:latin typeface="Times New Roman" panose="02020603050405020304" pitchFamily="18" charset="0"/>
                <a:cs typeface="Times New Roman" panose="02020603050405020304" pitchFamily="18" charset="0"/>
              </a:rPr>
              <a:t>History: </a:t>
            </a:r>
            <a:r>
              <a:rPr lang="en-IN" sz="5000" dirty="0">
                <a:latin typeface="Times New Roman" panose="02020603050405020304" pitchFamily="18" charset="0"/>
                <a:cs typeface="Times New Roman" panose="02020603050405020304" pitchFamily="18" charset="0"/>
              </a:rPr>
              <a:t>A 20- year-old male college student presents with the main complaints of </a:t>
            </a:r>
            <a:r>
              <a:rPr lang="en-IN" sz="5000" dirty="0">
                <a:solidFill>
                  <a:srgbClr val="FF0000"/>
                </a:solidFill>
                <a:latin typeface="Times New Roman" panose="02020603050405020304" pitchFamily="18" charset="0"/>
                <a:cs typeface="Times New Roman" panose="02020603050405020304" pitchFamily="18" charset="0"/>
              </a:rPr>
              <a:t>dysuria &amp; urethral discharge</a:t>
            </a:r>
            <a:r>
              <a:rPr lang="en-IN" sz="5000" dirty="0">
                <a:latin typeface="Times New Roman" panose="02020603050405020304" pitchFamily="18" charset="0"/>
                <a:cs typeface="Times New Roman" panose="02020603050405020304" pitchFamily="18" charset="0"/>
              </a:rPr>
              <a:t>. </a:t>
            </a:r>
            <a:r>
              <a:rPr lang="en-IN" sz="5000" dirty="0">
                <a:solidFill>
                  <a:srgbClr val="FF0000"/>
                </a:solidFill>
                <a:latin typeface="Times New Roman" panose="02020603050405020304" pitchFamily="18" charset="0"/>
                <a:cs typeface="Times New Roman" panose="02020603050405020304" pitchFamily="18" charset="0"/>
              </a:rPr>
              <a:t>He denies a history of fever, chills, nausea, or abdominal pain.</a:t>
            </a:r>
            <a:r>
              <a:rPr lang="en-IN" sz="5000" dirty="0">
                <a:latin typeface="Times New Roman" panose="02020603050405020304" pitchFamily="18" charset="0"/>
                <a:cs typeface="Times New Roman" panose="02020603050405020304" pitchFamily="18" charset="0"/>
              </a:rPr>
              <a:t> He has never had a urinary tract infection. He had </a:t>
            </a:r>
            <a:r>
              <a:rPr lang="en-IN" sz="5000" i="1" dirty="0">
                <a:solidFill>
                  <a:srgbClr val="FF0000"/>
                </a:solidFill>
                <a:latin typeface="Times New Roman" panose="02020603050405020304" pitchFamily="18" charset="0"/>
                <a:cs typeface="Times New Roman" panose="02020603050405020304" pitchFamily="18" charset="0"/>
              </a:rPr>
              <a:t>Neisseria gonorrhoea </a:t>
            </a:r>
            <a:r>
              <a:rPr lang="en-IN" sz="5000" dirty="0">
                <a:solidFill>
                  <a:srgbClr val="FF0000"/>
                </a:solidFill>
                <a:latin typeface="Times New Roman" panose="02020603050405020304" pitchFamily="18" charset="0"/>
                <a:cs typeface="Times New Roman" panose="02020603050405020304" pitchFamily="18" charset="0"/>
              </a:rPr>
              <a:t>treated 6 months ago </a:t>
            </a:r>
            <a:r>
              <a:rPr lang="en-IN" sz="5000" dirty="0">
                <a:latin typeface="Times New Roman" panose="02020603050405020304" pitchFamily="18" charset="0"/>
                <a:cs typeface="Times New Roman" panose="02020603050405020304" pitchFamily="18" charset="0"/>
              </a:rPr>
              <a:t>with an unknown antibiotic. he has no significant past medical history. The only remarkable findings are </a:t>
            </a:r>
            <a:r>
              <a:rPr lang="en-IN" sz="5000" dirty="0">
                <a:solidFill>
                  <a:srgbClr val="FF0000"/>
                </a:solidFill>
                <a:latin typeface="Times New Roman" panose="02020603050405020304" pitchFamily="18" charset="0"/>
                <a:cs typeface="Times New Roman" panose="02020603050405020304" pitchFamily="18" charset="0"/>
              </a:rPr>
              <a:t>urethral meatus erythema</a:t>
            </a:r>
            <a:r>
              <a:rPr lang="en-IN" sz="5000" dirty="0">
                <a:latin typeface="Times New Roman" panose="02020603050405020304" pitchFamily="18" charset="0"/>
                <a:cs typeface="Times New Roman" panose="02020603050405020304" pitchFamily="18" charset="0"/>
              </a:rPr>
              <a:t>, a small amount of </a:t>
            </a:r>
            <a:r>
              <a:rPr lang="en-IN" sz="5000" dirty="0">
                <a:solidFill>
                  <a:srgbClr val="FF0000"/>
                </a:solidFill>
                <a:latin typeface="Times New Roman" panose="02020603050405020304" pitchFamily="18" charset="0"/>
                <a:cs typeface="Times New Roman" panose="02020603050405020304" pitchFamily="18" charset="0"/>
              </a:rPr>
              <a:t>urethral discharge with milking</a:t>
            </a:r>
            <a:r>
              <a:rPr lang="en-IN" sz="5000" dirty="0">
                <a:latin typeface="Times New Roman" panose="02020603050405020304" pitchFamily="18" charset="0"/>
                <a:cs typeface="Times New Roman" panose="02020603050405020304" pitchFamily="18" charset="0"/>
              </a:rPr>
              <a:t>, but </a:t>
            </a:r>
            <a:r>
              <a:rPr lang="en-IN" sz="5000" dirty="0">
                <a:solidFill>
                  <a:srgbClr val="FF0000"/>
                </a:solidFill>
                <a:latin typeface="Times New Roman" panose="02020603050405020304" pitchFamily="18" charset="0"/>
                <a:cs typeface="Times New Roman" panose="02020603050405020304" pitchFamily="18" charset="0"/>
              </a:rPr>
              <a:t>no epididymal tenderness</a:t>
            </a:r>
            <a:r>
              <a:rPr lang="en-IN" sz="5000" dirty="0">
                <a:latin typeface="Times New Roman" panose="02020603050405020304" pitchFamily="18" charset="0"/>
                <a:cs typeface="Times New Roman" panose="02020603050405020304" pitchFamily="18" charset="0"/>
              </a:rPr>
              <a:t>.</a:t>
            </a:r>
          </a:p>
          <a:p>
            <a:pPr marL="0" indent="0">
              <a:lnSpc>
                <a:spcPct val="160000"/>
              </a:lnSpc>
              <a:buNone/>
            </a:pPr>
            <a:r>
              <a:rPr lang="en-IN" sz="5000" dirty="0">
                <a:latin typeface="Times New Roman" panose="02020603050405020304" pitchFamily="18" charset="0"/>
                <a:cs typeface="Times New Roman" panose="02020603050405020304" pitchFamily="18" charset="0"/>
              </a:rPr>
              <a:t>Urethral swabs are obtained. Gram stain of expressible discharge reveals polymorphonuclear leukocytes without any identifiable Gram negative cocci. Culture were sent.</a:t>
            </a:r>
          </a:p>
          <a:p>
            <a:pPr marL="0" indent="0">
              <a:lnSpc>
                <a:spcPct val="160000"/>
              </a:lnSpc>
              <a:buNone/>
            </a:pPr>
            <a:r>
              <a:rPr lang="en-IN" sz="5000" dirty="0">
                <a:latin typeface="Times New Roman" panose="02020603050405020304" pitchFamily="18" charset="0"/>
                <a:cs typeface="Times New Roman" panose="02020603050405020304" pitchFamily="18" charset="0"/>
              </a:rPr>
              <a:t>Identify the condition.</a:t>
            </a:r>
          </a:p>
          <a:p>
            <a:endParaRPr lang="gu-IN" dirty="0"/>
          </a:p>
        </p:txBody>
      </p:sp>
    </p:spTree>
    <p:extLst>
      <p:ext uri="{BB962C8B-B14F-4D97-AF65-F5344CB8AC3E}">
        <p14:creationId xmlns:p14="http://schemas.microsoft.com/office/powerpoint/2010/main" xmlns="" val="2267930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479DA2D-10DE-C0DE-ED13-E25D46C14C02}"/>
              </a:ext>
            </a:extLst>
          </p:cNvPr>
          <p:cNvSpPr>
            <a:spLocks noGrp="1"/>
          </p:cNvSpPr>
          <p:nvPr>
            <p:ph idx="1"/>
          </p:nvPr>
        </p:nvSpPr>
        <p:spPr>
          <a:xfrm>
            <a:off x="838200" y="400050"/>
            <a:ext cx="10515600" cy="5776913"/>
          </a:xfrm>
        </p:spPr>
        <p:txBody>
          <a:bodyPr>
            <a:normAutofit/>
          </a:bodyPr>
          <a:lstStyle/>
          <a:p>
            <a:pPr marL="0" indent="0">
              <a:buNone/>
            </a:pPr>
            <a:r>
              <a:rPr lang="en-IN" b="1" dirty="0">
                <a:latin typeface="Times New Roman" panose="02020603050405020304" pitchFamily="18" charset="0"/>
                <a:cs typeface="Times New Roman" panose="02020603050405020304" pitchFamily="18" charset="0"/>
              </a:rPr>
              <a:t>3. How is the diagnosis of syphilis made?</a:t>
            </a:r>
          </a:p>
          <a:p>
            <a:r>
              <a:rPr lang="en-IN" b="1" dirty="0">
                <a:latin typeface="Times New Roman" panose="02020603050405020304" pitchFamily="18" charset="0"/>
                <a:cs typeface="Times New Roman" panose="02020603050405020304" pitchFamily="18" charset="0"/>
              </a:rPr>
              <a:t>Specimen Collection: </a:t>
            </a:r>
            <a:r>
              <a:rPr lang="en-IN" dirty="0">
                <a:latin typeface="Times New Roman" panose="02020603050405020304" pitchFamily="18" charset="0"/>
                <a:cs typeface="Times New Roman" panose="02020603050405020304" pitchFamily="18" charset="0"/>
              </a:rPr>
              <a:t>samples collected from ulcers and lesions should not be contaminated with blood, microorganisms or tissue debris.</a:t>
            </a:r>
          </a:p>
          <a:p>
            <a:r>
              <a:rPr lang="en-IN" dirty="0">
                <a:latin typeface="Times New Roman" panose="02020603050405020304" pitchFamily="18" charset="0"/>
                <a:cs typeface="Times New Roman" panose="02020603050405020304" pitchFamily="18" charset="0"/>
              </a:rPr>
              <a:t>The site should be cleansed with sterile gauze moistened with saline.</a:t>
            </a:r>
          </a:p>
          <a:p>
            <a:r>
              <a:rPr lang="en-IN" dirty="0">
                <a:latin typeface="Times New Roman" panose="02020603050405020304" pitchFamily="18" charset="0"/>
                <a:cs typeface="Times New Roman" panose="02020603050405020304" pitchFamily="18" charset="0"/>
              </a:rPr>
              <a:t>The sample should be placed on a clean glass slide and cover slipped.</a:t>
            </a:r>
          </a:p>
          <a:p>
            <a:r>
              <a:rPr lang="en-IN" dirty="0">
                <a:latin typeface="Times New Roman" panose="02020603050405020304" pitchFamily="18" charset="0"/>
                <a:cs typeface="Times New Roman" panose="02020603050405020304" pitchFamily="18" charset="0"/>
              </a:rPr>
              <a:t>PCR samples should be collected on a sterile Dacron or cotton swab and placed in a cryotube containing nucleic acid transport medium or universal transport medium.</a:t>
            </a:r>
          </a:p>
          <a:p>
            <a:endParaRPr lang="gu-IN" dirty="0">
              <a:latin typeface="Times New Roman" panose="02020603050405020304" pitchFamily="18" charset="0"/>
            </a:endParaRPr>
          </a:p>
        </p:txBody>
      </p:sp>
    </p:spTree>
    <p:extLst>
      <p:ext uri="{BB962C8B-B14F-4D97-AF65-F5344CB8AC3E}">
        <p14:creationId xmlns:p14="http://schemas.microsoft.com/office/powerpoint/2010/main" xmlns="" val="100369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7B08C5-8741-EA8D-0183-1E1CCBAD0866}"/>
              </a:ext>
            </a:extLst>
          </p:cNvPr>
          <p:cNvSpPr>
            <a:spLocks noGrp="1"/>
          </p:cNvSpPr>
          <p:nvPr>
            <p:ph idx="1"/>
          </p:nvPr>
        </p:nvSpPr>
        <p:spPr>
          <a:xfrm>
            <a:off x="838200" y="314325"/>
            <a:ext cx="10515600" cy="6248400"/>
          </a:xfrm>
        </p:spPr>
        <p:txBody>
          <a:bodyPr/>
          <a:lstStyle/>
          <a:p>
            <a:r>
              <a:rPr lang="en-IN" dirty="0">
                <a:latin typeface="Times New Roman" panose="02020603050405020304" pitchFamily="18" charset="0"/>
                <a:cs typeface="Times New Roman" panose="02020603050405020304" pitchFamily="18" charset="0"/>
              </a:rPr>
              <a:t>To test for congenital syphilis, a small section of the umbilical cord is collected and fixed in 10% buffered formalin at room temperature until processed. </a:t>
            </a:r>
          </a:p>
          <a:p>
            <a:r>
              <a:rPr lang="en-IN" dirty="0">
                <a:latin typeface="Times New Roman" panose="02020603050405020304" pitchFamily="18" charset="0"/>
                <a:cs typeface="Times New Roman" panose="02020603050405020304" pitchFamily="18" charset="0"/>
              </a:rPr>
              <a:t>A 3-4cm section of umbilical cord distal from placenta for the detection of congenital syphilis should be collected immediately following delivery and processed as a tissue. </a:t>
            </a:r>
          </a:p>
          <a:p>
            <a:r>
              <a:rPr lang="en-IN" dirty="0">
                <a:latin typeface="Times New Roman" panose="02020603050405020304" pitchFamily="18" charset="0"/>
                <a:cs typeface="Times New Roman" panose="02020603050405020304" pitchFamily="18" charset="0"/>
              </a:rPr>
              <a:t>Serum is specimen of choice for serology; however plasma may be used in some assays.</a:t>
            </a:r>
          </a:p>
          <a:p>
            <a:r>
              <a:rPr lang="en-IN" dirty="0">
                <a:latin typeface="Times New Roman" panose="02020603050405020304" pitchFamily="18" charset="0"/>
                <a:cs typeface="Times New Roman" panose="02020603050405020304" pitchFamily="18" charset="0"/>
              </a:rPr>
              <a:t>Plasma should be tested within 24 hours to avoid false positive results.</a:t>
            </a:r>
          </a:p>
          <a:p>
            <a:r>
              <a:rPr lang="en-IN" dirty="0">
                <a:latin typeface="Times New Roman" panose="02020603050405020304" pitchFamily="18" charset="0"/>
                <a:cs typeface="Times New Roman" panose="02020603050405020304" pitchFamily="18" charset="0"/>
              </a:rPr>
              <a:t>Maternal serum may also be used for screening of congenital syphilis.</a:t>
            </a:r>
          </a:p>
          <a:p>
            <a:r>
              <a:rPr lang="en-IN" dirty="0">
                <a:latin typeface="Times New Roman" panose="02020603050405020304" pitchFamily="18" charset="0"/>
                <a:cs typeface="Times New Roman" panose="02020603050405020304" pitchFamily="18" charset="0"/>
              </a:rPr>
              <a:t>Infants serum should be used for immunoglobulin IgM specific tests because cord blood specimens may be contaminated with maternal blood.</a:t>
            </a:r>
          </a:p>
          <a:p>
            <a:endParaRPr lang="gu-IN" dirty="0"/>
          </a:p>
        </p:txBody>
      </p:sp>
    </p:spTree>
    <p:extLst>
      <p:ext uri="{BB962C8B-B14F-4D97-AF65-F5344CB8AC3E}">
        <p14:creationId xmlns:p14="http://schemas.microsoft.com/office/powerpoint/2010/main" xmlns="" val="228053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8C36E40-A14F-E00A-4D35-EC70782314AE}"/>
              </a:ext>
            </a:extLst>
          </p:cNvPr>
          <p:cNvSpPr>
            <a:spLocks noGrp="1"/>
          </p:cNvSpPr>
          <p:nvPr>
            <p:ph idx="1"/>
          </p:nvPr>
        </p:nvSpPr>
        <p:spPr>
          <a:xfrm>
            <a:off x="314325" y="419100"/>
            <a:ext cx="11553825" cy="6153150"/>
          </a:xfrm>
        </p:spPr>
        <p:txBody>
          <a:bodyPr>
            <a:normAutofit/>
          </a:bodyPr>
          <a:lstStyle/>
          <a:p>
            <a:r>
              <a:rPr lang="en-IN" b="1" dirty="0">
                <a:latin typeface="Times New Roman" panose="02020603050405020304" pitchFamily="18" charset="0"/>
                <a:cs typeface="Times New Roman" panose="02020603050405020304" pitchFamily="18" charset="0"/>
              </a:rPr>
              <a:t>Direct Microscopy(Demonstration of </a:t>
            </a:r>
            <a:r>
              <a:rPr lang="en-IN" b="1" i="1" dirty="0">
                <a:latin typeface="Times New Roman" panose="02020603050405020304" pitchFamily="18" charset="0"/>
                <a:cs typeface="Times New Roman" panose="02020603050405020304" pitchFamily="18" charset="0"/>
              </a:rPr>
              <a:t>Treponemes</a:t>
            </a:r>
            <a:r>
              <a:rPr lang="en-IN" b="1" dirty="0">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It can be demonstrated from the superficial lesions of primary, secondary and congenital syphilis.</a:t>
            </a:r>
          </a:p>
          <a:p>
            <a:r>
              <a:rPr lang="en-IN" dirty="0">
                <a:latin typeface="Times New Roman" panose="02020603050405020304" pitchFamily="18" charset="0"/>
                <a:cs typeface="Times New Roman" panose="02020603050405020304" pitchFamily="18" charset="0"/>
              </a:rPr>
              <a:t>Surface of chancre is cleaned with saline, gentle pressure is applied at the base of the lesion and drop of exudate is collected on a slide.</a:t>
            </a:r>
          </a:p>
          <a:p>
            <a:r>
              <a:rPr lang="en-IN" b="1" dirty="0">
                <a:latin typeface="Times New Roman" panose="02020603050405020304" pitchFamily="18" charset="0"/>
                <a:cs typeface="Times New Roman" panose="02020603050405020304" pitchFamily="18" charset="0"/>
              </a:rPr>
              <a:t>Dark Ground Microscopy(DGM): </a:t>
            </a:r>
            <a:r>
              <a:rPr lang="en-IN" i="1" dirty="0">
                <a:latin typeface="Times New Roman" panose="02020603050405020304" pitchFamily="18" charset="0"/>
                <a:cs typeface="Times New Roman" panose="02020603050405020304" pitchFamily="18" charset="0"/>
              </a:rPr>
              <a:t>Treponemes</a:t>
            </a:r>
            <a:r>
              <a:rPr lang="en-IN" dirty="0">
                <a:latin typeface="Times New Roman" panose="02020603050405020304" pitchFamily="18" charset="0"/>
                <a:cs typeface="Times New Roman" panose="02020603050405020304" pitchFamily="18" charset="0"/>
              </a:rPr>
              <a:t> cannot be visualized by light microscope but can be seen by examining the wet film of specimen under darg ground (DGM) or phase contrast microscope.</a:t>
            </a:r>
          </a:p>
          <a:p>
            <a:r>
              <a:rPr lang="en-IN" b="1" dirty="0">
                <a:latin typeface="Times New Roman" panose="02020603050405020304" pitchFamily="18" charset="0"/>
                <a:cs typeface="Times New Roman" panose="02020603050405020304" pitchFamily="18" charset="0"/>
              </a:rPr>
              <a:t>Under DGM</a:t>
            </a:r>
            <a:r>
              <a:rPr lang="en-IN" dirty="0">
                <a:latin typeface="Times New Roman" panose="02020603050405020304" pitchFamily="18" charset="0"/>
                <a:cs typeface="Times New Roman" panose="02020603050405020304" pitchFamily="18" charset="0"/>
              </a:rPr>
              <a:t>: T. pallidum appears as slender, flexible, spirally coiled bacilli with tapering ends, measuring 6-20um in length and contains 6-20 spirals.</a:t>
            </a:r>
          </a:p>
          <a:p>
            <a:r>
              <a:rPr lang="en-IN" b="1" dirty="0">
                <a:latin typeface="Times New Roman" panose="02020603050405020304" pitchFamily="18" charset="0"/>
                <a:cs typeface="Times New Roman" panose="02020603050405020304" pitchFamily="18" charset="0"/>
              </a:rPr>
              <a:t>Motility</a:t>
            </a:r>
            <a:r>
              <a:rPr lang="en-IN" dirty="0">
                <a:latin typeface="Times New Roman" panose="02020603050405020304" pitchFamily="18" charset="0"/>
                <a:cs typeface="Times New Roman" panose="02020603050405020304" pitchFamily="18" charset="0"/>
              </a:rPr>
              <a:t>: T. pallidum shows typical: (</a:t>
            </a:r>
            <a:r>
              <a:rPr lang="en-IN" dirty="0" err="1">
                <a:latin typeface="Times New Roman" panose="02020603050405020304" pitchFamily="18" charset="0"/>
                <a:cs typeface="Times New Roman" panose="02020603050405020304" pitchFamily="18" charset="0"/>
              </a:rPr>
              <a:t>i</a:t>
            </a:r>
            <a:r>
              <a:rPr lang="en-IN" dirty="0">
                <a:latin typeface="Times New Roman" panose="02020603050405020304" pitchFamily="18" charset="0"/>
                <a:cs typeface="Times New Roman" panose="02020603050405020304" pitchFamily="18" charset="0"/>
              </a:rPr>
              <a:t>) slow to rapid flexion-extension type of movement with (ii) rotation around its longitudinal axis (corkscrew motility), (iii) rotation may be accompanied by a soft bending at right angle to midpoint.</a:t>
            </a:r>
          </a:p>
          <a:p>
            <a:endParaRPr lang="gu-IN" dirty="0"/>
          </a:p>
        </p:txBody>
      </p:sp>
    </p:spTree>
    <p:extLst>
      <p:ext uri="{BB962C8B-B14F-4D97-AF65-F5344CB8AC3E}">
        <p14:creationId xmlns:p14="http://schemas.microsoft.com/office/powerpoint/2010/main" xmlns="" val="397806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A98150-877E-2D1A-E61E-0E963F8F6E47}"/>
              </a:ext>
            </a:extLst>
          </p:cNvPr>
          <p:cNvSpPr>
            <a:spLocks noGrp="1"/>
          </p:cNvSpPr>
          <p:nvPr>
            <p:ph idx="1"/>
          </p:nvPr>
        </p:nvSpPr>
        <p:spPr>
          <a:xfrm>
            <a:off x="342900" y="761999"/>
            <a:ext cx="11506200" cy="5343525"/>
          </a:xfrm>
        </p:spPr>
        <p:txBody>
          <a:bodyPr>
            <a:normAutofit/>
          </a:bodyPr>
          <a:lstStyle/>
          <a:p>
            <a:r>
              <a:rPr lang="en-IN" dirty="0">
                <a:latin typeface="Times New Roman" panose="02020603050405020304" pitchFamily="18" charset="0"/>
                <a:cs typeface="Times New Roman" panose="02020603050405020304" pitchFamily="18" charset="0"/>
              </a:rPr>
              <a:t>Multiple specimens should be examined on three consecutive days before declaring DGM to be negative.</a:t>
            </a:r>
          </a:p>
          <a:p>
            <a:r>
              <a:rPr lang="en-IN" b="1" dirty="0">
                <a:latin typeface="Times New Roman" panose="02020603050405020304" pitchFamily="18" charset="0"/>
                <a:cs typeface="Times New Roman" panose="02020603050405020304" pitchFamily="18" charset="0"/>
              </a:rPr>
              <a:t>Direct Fluorescent Antibody Staining for T. pallidum(DFA-TP): </a:t>
            </a:r>
            <a:r>
              <a:rPr lang="en-IN" dirty="0">
                <a:latin typeface="Times New Roman" panose="02020603050405020304" pitchFamily="18" charset="0"/>
                <a:cs typeface="Times New Roman" panose="02020603050405020304" pitchFamily="18" charset="0"/>
              </a:rPr>
              <a:t>smear made from the exudate or tissue sections is stained with fluorescent-labelled monoclonal antibody targeted against T. pallidum surface antigens.</a:t>
            </a:r>
          </a:p>
          <a:p>
            <a:r>
              <a:rPr lang="en-IN" i="1" dirty="0">
                <a:latin typeface="Times New Roman" panose="02020603050405020304" pitchFamily="18" charset="0"/>
                <a:cs typeface="Times New Roman" panose="02020603050405020304" pitchFamily="18" charset="0"/>
              </a:rPr>
              <a:t>T. pallidum </a:t>
            </a:r>
            <a:r>
              <a:rPr lang="en-IN" dirty="0">
                <a:latin typeface="Times New Roman" panose="02020603050405020304" pitchFamily="18" charset="0"/>
                <a:cs typeface="Times New Roman" panose="02020603050405020304" pitchFamily="18" charset="0"/>
              </a:rPr>
              <a:t>appears as distinct, sharply outlined, apple green fluorescent coloured bacilli.</a:t>
            </a:r>
          </a:p>
          <a:p>
            <a:r>
              <a:rPr lang="en-IN" dirty="0">
                <a:latin typeface="Times New Roman" panose="02020603050405020304" pitchFamily="18" charset="0"/>
                <a:cs typeface="Times New Roman" panose="02020603050405020304" pitchFamily="18" charset="0"/>
              </a:rPr>
              <a:t>Sensitivity of DFA-TP test approaches 100% when smear made from fresh lesions are examined.</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349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99468B-ABA0-ED68-0E39-34D64664C6DB}"/>
              </a:ext>
            </a:extLst>
          </p:cNvPr>
          <p:cNvSpPr>
            <a:spLocks noGrp="1"/>
          </p:cNvSpPr>
          <p:nvPr>
            <p:ph idx="1"/>
          </p:nvPr>
        </p:nvSpPr>
        <p:spPr>
          <a:xfrm>
            <a:off x="438150" y="282575"/>
            <a:ext cx="11239500" cy="3308350"/>
          </a:xfrm>
        </p:spPr>
        <p:txBody>
          <a:bodyPr/>
          <a:lstStyle/>
          <a:p>
            <a:r>
              <a:rPr lang="en-IN" b="1" dirty="0">
                <a:latin typeface="Times New Roman" panose="02020603050405020304" pitchFamily="18" charset="0"/>
                <a:cs typeface="Times New Roman" panose="02020603050405020304" pitchFamily="18" charset="0"/>
              </a:rPr>
              <a:t>Silver Impregnation Staining: </a:t>
            </a:r>
            <a:r>
              <a:rPr lang="en-IN" i="1" dirty="0">
                <a:latin typeface="Times New Roman" panose="02020603050405020304" pitchFamily="18" charset="0"/>
                <a:cs typeface="Times New Roman" panose="02020603050405020304" pitchFamily="18" charset="0"/>
              </a:rPr>
              <a:t>Treponema</a:t>
            </a:r>
            <a:r>
              <a:rPr lang="en-IN" dirty="0">
                <a:latin typeface="Times New Roman" panose="02020603050405020304" pitchFamily="18" charset="0"/>
                <a:cs typeface="Times New Roman" panose="02020603050405020304" pitchFamily="18" charset="0"/>
              </a:rPr>
              <a:t> do not take up ordinary stains as they are extremely thin and delicate</a:t>
            </a:r>
          </a:p>
          <a:p>
            <a:r>
              <a:rPr lang="en-IN" dirty="0">
                <a:latin typeface="Times New Roman" panose="02020603050405020304" pitchFamily="18" charset="0"/>
                <a:cs typeface="Times New Roman" panose="02020603050405020304" pitchFamily="18" charset="0"/>
              </a:rPr>
              <a:t>Silver impregnation methods can be used to increase their thickness.</a:t>
            </a:r>
          </a:p>
          <a:p>
            <a:r>
              <a:rPr lang="en-IN" i="1" dirty="0">
                <a:latin typeface="Times New Roman" panose="02020603050405020304" pitchFamily="18" charset="0"/>
                <a:cs typeface="Times New Roman" panose="02020603050405020304" pitchFamily="18" charset="0"/>
              </a:rPr>
              <a:t>Treponemes</a:t>
            </a:r>
            <a:r>
              <a:rPr lang="en-IN" dirty="0">
                <a:latin typeface="Times New Roman" panose="02020603050405020304" pitchFamily="18" charset="0"/>
                <a:cs typeface="Times New Roman" panose="02020603050405020304" pitchFamily="18" charset="0"/>
              </a:rPr>
              <a:t> reduce silver nitrate to metallic silver that is deposited on surface making them thicker.</a:t>
            </a:r>
          </a:p>
          <a:p>
            <a:r>
              <a:rPr lang="en-IN" dirty="0" err="1">
                <a:latin typeface="Times New Roman" panose="02020603050405020304" pitchFamily="18" charset="0"/>
                <a:cs typeface="Times New Roman" panose="02020603050405020304" pitchFamily="18" charset="0"/>
              </a:rPr>
              <a:t>Levaditi</a:t>
            </a:r>
            <a:r>
              <a:rPr lang="en-IN" dirty="0">
                <a:latin typeface="Times New Roman" panose="02020603050405020304" pitchFamily="18" charset="0"/>
                <a:cs typeface="Times New Roman" panose="02020603050405020304" pitchFamily="18" charset="0"/>
              </a:rPr>
              <a:t> stain is used for staining tissue section and Fontana stain is used for staining smears made from exudates. </a:t>
            </a:r>
          </a:p>
          <a:p>
            <a:endParaRPr lang="gu-IN" dirty="0"/>
          </a:p>
        </p:txBody>
      </p:sp>
      <p:pic>
        <p:nvPicPr>
          <p:cNvPr id="4098" name="Picture 2" descr="What causes it? - Syphilis Educate">
            <a:extLst>
              <a:ext uri="{FF2B5EF4-FFF2-40B4-BE49-F238E27FC236}">
                <a16:creationId xmlns:a16="http://schemas.microsoft.com/office/drawing/2014/main" xmlns="" id="{D603EC66-9467-0605-7CE4-55712890437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150" y="3757613"/>
            <a:ext cx="3905250" cy="2714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The Application of a Silver Impregnation Stain for Treponema Pallidum">
            <a:extLst>
              <a:ext uri="{FF2B5EF4-FFF2-40B4-BE49-F238E27FC236}">
                <a16:creationId xmlns:a16="http://schemas.microsoft.com/office/drawing/2014/main" xmlns="" id="{519E9498-17EC-A653-1F97-C38FE9C1A42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48524" y="3397795"/>
            <a:ext cx="3171825" cy="3074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750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C75D8B-0830-57DC-F681-31FD7B5AAC04}"/>
              </a:ext>
            </a:extLst>
          </p:cNvPr>
          <p:cNvSpPr>
            <a:spLocks noGrp="1"/>
          </p:cNvSpPr>
          <p:nvPr>
            <p:ph idx="1"/>
          </p:nvPr>
        </p:nvSpPr>
        <p:spPr>
          <a:xfrm>
            <a:off x="838200" y="619125"/>
            <a:ext cx="10515600" cy="5557838"/>
          </a:xfrm>
        </p:spPr>
        <p:txBody>
          <a:bodyPr/>
          <a:lstStyle/>
          <a:p>
            <a:r>
              <a:rPr lang="en-IN" b="1" dirty="0">
                <a:latin typeface="Times New Roman" panose="02020603050405020304" pitchFamily="18" charset="0"/>
                <a:cs typeface="Times New Roman" panose="02020603050405020304" pitchFamily="18" charset="0"/>
              </a:rPr>
              <a:t>Cultivation: </a:t>
            </a:r>
            <a:r>
              <a:rPr lang="en-IN" dirty="0">
                <a:latin typeface="Times New Roman" panose="02020603050405020304" pitchFamily="18" charset="0"/>
                <a:cs typeface="Times New Roman" panose="02020603050405020304" pitchFamily="18" charset="0"/>
              </a:rPr>
              <a:t>Pathogenic treponemes including </a:t>
            </a:r>
            <a:r>
              <a:rPr lang="en-IN" i="1" dirty="0">
                <a:latin typeface="Times New Roman" panose="02020603050405020304" pitchFamily="18" charset="0"/>
                <a:cs typeface="Times New Roman" panose="02020603050405020304" pitchFamily="18" charset="0"/>
              </a:rPr>
              <a:t>T. pallidum </a:t>
            </a:r>
            <a:r>
              <a:rPr lang="en-IN" dirty="0">
                <a:latin typeface="Times New Roman" panose="02020603050405020304" pitchFamily="18" charset="0"/>
                <a:cs typeface="Times New Roman" panose="02020603050405020304" pitchFamily="18" charset="0"/>
              </a:rPr>
              <a:t>cannot be grown in artificial culture media but are maintained by subcultures in susceptible animals such as rabbit testes (e.g. Nichols stain)</a:t>
            </a:r>
          </a:p>
          <a:p>
            <a:r>
              <a:rPr lang="en-IN" b="1" dirty="0">
                <a:latin typeface="Times New Roman" panose="02020603050405020304" pitchFamily="18" charset="0"/>
              </a:rPr>
              <a:t>Serology (Antibody Detection): </a:t>
            </a:r>
            <a:r>
              <a:rPr lang="en-IN" dirty="0">
                <a:latin typeface="Times New Roman" panose="02020603050405020304" pitchFamily="18" charset="0"/>
              </a:rPr>
              <a:t>Depending upon the type of antigen used, three types of tests are available to detect antibodies in patients sera:</a:t>
            </a:r>
          </a:p>
          <a:p>
            <a:r>
              <a:rPr lang="en-IN" b="1" dirty="0">
                <a:latin typeface="Times New Roman" panose="02020603050405020304" pitchFamily="18" charset="0"/>
              </a:rPr>
              <a:t>Non- Treponemal tests: </a:t>
            </a:r>
            <a:r>
              <a:rPr lang="en-IN" dirty="0">
                <a:latin typeface="Times New Roman" panose="02020603050405020304" pitchFamily="18" charset="0"/>
              </a:rPr>
              <a:t>Detect non-specific regain antibody by using cardiolipin antigen derived from bovine heart</a:t>
            </a:r>
          </a:p>
          <a:p>
            <a:r>
              <a:rPr lang="en-IN" b="1" dirty="0">
                <a:latin typeface="Times New Roman" panose="02020603050405020304" pitchFamily="18" charset="0"/>
              </a:rPr>
              <a:t>Treponemal tests: </a:t>
            </a:r>
            <a:r>
              <a:rPr lang="en-IN" dirty="0">
                <a:latin typeface="Times New Roman" panose="02020603050405020304" pitchFamily="18" charset="0"/>
              </a:rPr>
              <a:t>Detect species-specific antibody by using             </a:t>
            </a:r>
            <a:r>
              <a:rPr lang="en-IN" i="1" dirty="0">
                <a:latin typeface="Times New Roman" panose="02020603050405020304" pitchFamily="18" charset="0"/>
              </a:rPr>
              <a:t>T. pallidum</a:t>
            </a:r>
            <a:r>
              <a:rPr lang="en-IN" dirty="0">
                <a:latin typeface="Times New Roman" panose="02020603050405020304" pitchFamily="18" charset="0"/>
              </a:rPr>
              <a:t> specific antigen; which is polysaccharide in nature.</a:t>
            </a:r>
          </a:p>
          <a:p>
            <a:endParaRPr lang="en-IN" b="1" dirty="0">
              <a:latin typeface="Times New Roman" panose="02020603050405020304" pitchFamily="18" charset="0"/>
            </a:endParaRPr>
          </a:p>
        </p:txBody>
      </p:sp>
    </p:spTree>
    <p:extLst>
      <p:ext uri="{BB962C8B-B14F-4D97-AF65-F5344CB8AC3E}">
        <p14:creationId xmlns:p14="http://schemas.microsoft.com/office/powerpoint/2010/main" xmlns="" val="17962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816147A-F149-B78B-E477-A88F333F9A1B}"/>
              </a:ext>
            </a:extLst>
          </p:cNvPr>
          <p:cNvSpPr>
            <a:spLocks noGrp="1"/>
          </p:cNvSpPr>
          <p:nvPr>
            <p:ph idx="1"/>
          </p:nvPr>
        </p:nvSpPr>
        <p:spPr>
          <a:xfrm>
            <a:off x="838200" y="514350"/>
            <a:ext cx="10515600" cy="5662613"/>
          </a:xfrm>
        </p:spPr>
        <p:txBody>
          <a:bodyPr/>
          <a:lstStyle/>
          <a:p>
            <a:r>
              <a:rPr lang="en-IN" dirty="0">
                <a:latin typeface="Times New Roman" panose="02020603050405020304" pitchFamily="18" charset="0"/>
                <a:cs typeface="Times New Roman" panose="02020603050405020304" pitchFamily="18" charset="0"/>
              </a:rPr>
              <a:t>Non- Treponemal or Lipoidal Tests or STS(Standard Tests for syphilis): Non-treponemal tests detect a characteristic non-specific antibody in the sera of syphilitic patients by using cardiolipin antigen extracted from beef heart.</a:t>
            </a:r>
          </a:p>
          <a:p>
            <a:r>
              <a:rPr lang="en-IN" dirty="0">
                <a:latin typeface="Times New Roman" panose="02020603050405020304" pitchFamily="18" charset="0"/>
                <a:cs typeface="Times New Roman" panose="02020603050405020304" pitchFamily="18" charset="0"/>
              </a:rPr>
              <a:t>Cardiolipin antigen is chemically a diphosphatidyl glycerol. Similar lipid haptens have been detected on the surface </a:t>
            </a:r>
            <a:r>
              <a:rPr lang="en-IN" i="1" dirty="0">
                <a:latin typeface="Times New Roman" panose="02020603050405020304" pitchFamily="18" charset="0"/>
                <a:cs typeface="Times New Roman" panose="02020603050405020304" pitchFamily="18" charset="0"/>
              </a:rPr>
              <a:t>T. pallidum</a:t>
            </a:r>
          </a:p>
          <a:p>
            <a:r>
              <a:rPr lang="en-IN" dirty="0">
                <a:latin typeface="Times New Roman" panose="02020603050405020304" pitchFamily="18" charset="0"/>
                <a:cs typeface="Times New Roman" panose="02020603050405020304" pitchFamily="18" charset="0"/>
              </a:rPr>
              <a:t>Such reagin antibodies are IgG or rarely IgM type and are distinct from the IgE class of reagin antibodies seen in type I hypersensitivity reactions.</a:t>
            </a:r>
          </a:p>
          <a:p>
            <a:pPr marL="0" indent="0">
              <a:buNone/>
            </a:pPr>
            <a:endParaRPr lang="gu-IN" dirty="0">
              <a:latin typeface="Times New Roman" panose="02020603050405020304" pitchFamily="18" charset="0"/>
            </a:endParaRPr>
          </a:p>
        </p:txBody>
      </p:sp>
    </p:spTree>
    <p:extLst>
      <p:ext uri="{BB962C8B-B14F-4D97-AF65-F5344CB8AC3E}">
        <p14:creationId xmlns:p14="http://schemas.microsoft.com/office/powerpoint/2010/main" xmlns="" val="167701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026851-276B-DCA3-9A76-C46E4585ACBA}"/>
              </a:ext>
            </a:extLst>
          </p:cNvPr>
          <p:cNvSpPr>
            <a:spLocks noGrp="1"/>
          </p:cNvSpPr>
          <p:nvPr>
            <p:ph idx="1"/>
          </p:nvPr>
        </p:nvSpPr>
        <p:spPr>
          <a:xfrm>
            <a:off x="619125" y="266700"/>
            <a:ext cx="10734675" cy="6219825"/>
          </a:xfrm>
        </p:spPr>
        <p:txBody>
          <a:bodyPr/>
          <a:lstStyle/>
          <a:p>
            <a:r>
              <a:rPr lang="en-IN" dirty="0">
                <a:latin typeface="Times New Roman" panose="02020603050405020304" pitchFamily="18" charset="0"/>
                <a:cs typeface="Times New Roman" panose="02020603050405020304" pitchFamily="18" charset="0"/>
              </a:rPr>
              <a:t>Examples of non-treponemal tests:</a:t>
            </a:r>
          </a:p>
          <a:p>
            <a:r>
              <a:rPr lang="en-IN" dirty="0">
                <a:latin typeface="Times New Roman" panose="02020603050405020304" pitchFamily="18" charset="0"/>
                <a:cs typeface="Times New Roman" panose="02020603050405020304" pitchFamily="18" charset="0"/>
              </a:rPr>
              <a:t>Venereal Disease Research Laboratory(VDRL) is used as quantitative test and may be performed on serum or CSF in suspected cases of neurosyphilis.</a:t>
            </a:r>
          </a:p>
          <a:p>
            <a:r>
              <a:rPr lang="en-IN" dirty="0">
                <a:latin typeface="Times New Roman" panose="02020603050405020304" pitchFamily="18" charset="0"/>
                <a:cs typeface="Times New Roman" panose="02020603050405020304" pitchFamily="18" charset="0"/>
              </a:rPr>
              <a:t>Rapid Plasma Reagin (RPR) uses charcoal particles to detect antibodies in serum or plasma. </a:t>
            </a:r>
          </a:p>
          <a:p>
            <a:r>
              <a:rPr lang="en-IN" dirty="0">
                <a:latin typeface="Times New Roman" panose="02020603050405020304" pitchFamily="18" charset="0"/>
                <a:cs typeface="Times New Roman" panose="02020603050405020304" pitchFamily="18" charset="0"/>
              </a:rPr>
              <a:t>Unheated Serum Reagin (USR)</a:t>
            </a:r>
          </a:p>
          <a:p>
            <a:r>
              <a:rPr lang="en-IN" dirty="0">
                <a:latin typeface="Times New Roman" panose="02020603050405020304" pitchFamily="18" charset="0"/>
                <a:cs typeface="Times New Roman" panose="02020603050405020304" pitchFamily="18" charset="0"/>
              </a:rPr>
              <a:t>Toluidine Red Unheated Serum Test(TRUST) is similar to RPR but utilizes toluidine red in place of charcoal and is </a:t>
            </a:r>
            <a:r>
              <a:rPr lang="en-IN" dirty="0" err="1">
                <a:latin typeface="Times New Roman" panose="02020603050405020304" pitchFamily="18" charset="0"/>
                <a:cs typeface="Times New Roman" panose="02020603050405020304" pitchFamily="18" charset="0"/>
              </a:rPr>
              <a:t>macroflocculation</a:t>
            </a:r>
            <a:r>
              <a:rPr lang="en-IN" dirty="0">
                <a:latin typeface="Times New Roman" panose="02020603050405020304" pitchFamily="18" charset="0"/>
                <a:cs typeface="Times New Roman" panose="02020603050405020304" pitchFamily="18" charset="0"/>
              </a:rPr>
              <a:t>. </a:t>
            </a:r>
          </a:p>
          <a:p>
            <a:endParaRPr lang="gu-IN" dirty="0">
              <a:latin typeface="Times New Roman" panose="02020603050405020304" pitchFamily="18" charset="0"/>
            </a:endParaRPr>
          </a:p>
        </p:txBody>
      </p:sp>
    </p:spTree>
    <p:extLst>
      <p:ext uri="{BB962C8B-B14F-4D97-AF65-F5344CB8AC3E}">
        <p14:creationId xmlns:p14="http://schemas.microsoft.com/office/powerpoint/2010/main" xmlns="" val="729336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5BB81EE-3108-1A3B-2846-0C58D9312A76}"/>
              </a:ext>
            </a:extLst>
          </p:cNvPr>
          <p:cNvSpPr>
            <a:spLocks noGrp="1"/>
          </p:cNvSpPr>
          <p:nvPr>
            <p:ph idx="1"/>
          </p:nvPr>
        </p:nvSpPr>
        <p:spPr>
          <a:xfrm>
            <a:off x="838200" y="304800"/>
            <a:ext cx="10515600" cy="6257925"/>
          </a:xfrm>
        </p:spPr>
        <p:txBody>
          <a:bodyPr/>
          <a:lstStyle/>
          <a:p>
            <a:r>
              <a:rPr lang="en-IN" b="1" dirty="0">
                <a:latin typeface="Times New Roman" panose="02020603050405020304" pitchFamily="18" charset="0"/>
                <a:cs typeface="Times New Roman" panose="02020603050405020304" pitchFamily="18" charset="0"/>
              </a:rPr>
              <a:t>Treponemal or Specific Tests: </a:t>
            </a:r>
            <a:r>
              <a:rPr lang="en-IN" dirty="0">
                <a:latin typeface="Times New Roman" panose="02020603050405020304" pitchFamily="18" charset="0"/>
                <a:cs typeface="Times New Roman" panose="02020603050405020304" pitchFamily="18" charset="0"/>
              </a:rPr>
              <a:t>this tests aim at detecting </a:t>
            </a:r>
            <a:r>
              <a:rPr lang="en-IN" i="1" dirty="0">
                <a:latin typeface="Times New Roman" panose="02020603050405020304" pitchFamily="18" charset="0"/>
                <a:cs typeface="Times New Roman" panose="02020603050405020304" pitchFamily="18" charset="0"/>
              </a:rPr>
              <a:t>T. pallidum </a:t>
            </a:r>
            <a:r>
              <a:rPr lang="en-IN" dirty="0">
                <a:latin typeface="Times New Roman" panose="02020603050405020304" pitchFamily="18" charset="0"/>
                <a:cs typeface="Times New Roman" panose="02020603050405020304" pitchFamily="18" charset="0"/>
              </a:rPr>
              <a:t>specific antibodies in patients sera by using either live or killed T. pallidum or their antigenic extract.</a:t>
            </a:r>
          </a:p>
          <a:p>
            <a:r>
              <a:rPr lang="en-IN" b="1" dirty="0">
                <a:latin typeface="Times New Roman" panose="02020603050405020304" pitchFamily="18" charset="0"/>
                <a:cs typeface="Times New Roman" panose="02020603050405020304" pitchFamily="18" charset="0"/>
              </a:rPr>
              <a:t>TPI (</a:t>
            </a:r>
            <a:r>
              <a:rPr lang="en-IN" b="1" i="1" dirty="0">
                <a:latin typeface="Times New Roman" panose="02020603050405020304" pitchFamily="18" charset="0"/>
                <a:cs typeface="Times New Roman" panose="02020603050405020304" pitchFamily="18" charset="0"/>
              </a:rPr>
              <a:t>T. pallidum </a:t>
            </a:r>
            <a:r>
              <a:rPr lang="en-IN" b="1" dirty="0">
                <a:latin typeface="Times New Roman" panose="02020603050405020304" pitchFamily="18" charset="0"/>
                <a:cs typeface="Times New Roman" panose="02020603050405020304" pitchFamily="18" charset="0"/>
              </a:rPr>
              <a:t>immobilization test): </a:t>
            </a:r>
            <a:r>
              <a:rPr lang="en-IN" dirty="0">
                <a:latin typeface="Times New Roman" panose="02020603050405020304" pitchFamily="18" charset="0"/>
                <a:cs typeface="Times New Roman" panose="02020603050405020304" pitchFamily="18" charset="0"/>
              </a:rPr>
              <a:t>uses live actively motile       </a:t>
            </a:r>
            <a:r>
              <a:rPr lang="en-IN" i="1" dirty="0">
                <a:latin typeface="Times New Roman" panose="02020603050405020304" pitchFamily="18" charset="0"/>
                <a:cs typeface="Times New Roman" panose="02020603050405020304" pitchFamily="18" charset="0"/>
              </a:rPr>
              <a:t>T. pallidum</a:t>
            </a:r>
            <a:r>
              <a:rPr lang="en-IN" dirty="0">
                <a:latin typeface="Times New Roman" panose="02020603050405020304" pitchFamily="18" charset="0"/>
                <a:cs typeface="Times New Roman" panose="02020603050405020304" pitchFamily="18" charset="0"/>
              </a:rPr>
              <a:t>(Nichols strain); which become immobilized after they combine with specific antibodies.</a:t>
            </a:r>
          </a:p>
          <a:p>
            <a:r>
              <a:rPr lang="en-IN" b="1" dirty="0">
                <a:latin typeface="Times New Roman" panose="02020603050405020304" pitchFamily="18" charset="0"/>
                <a:cs typeface="Times New Roman" panose="02020603050405020304" pitchFamily="18" charset="0"/>
              </a:rPr>
              <a:t>FTA-ABS(Fluorescent treponemal antibody absorption test): </a:t>
            </a:r>
            <a:r>
              <a:rPr lang="en-IN" dirty="0">
                <a:latin typeface="Times New Roman" panose="02020603050405020304" pitchFamily="18" charset="0"/>
                <a:cs typeface="Times New Roman" panose="02020603050405020304" pitchFamily="18" charset="0"/>
              </a:rPr>
              <a:t>Patients serum is layered on a slide which is previously coated with killed T. pallidum. Fluorescent labelled anti-human immunoglobulin is added and then slide is examined under fluorescent microscope.</a:t>
            </a:r>
          </a:p>
          <a:p>
            <a:r>
              <a:rPr lang="en-IN" b="1" dirty="0">
                <a:latin typeface="Times New Roman" panose="02020603050405020304" pitchFamily="18" charset="0"/>
                <a:cs typeface="Times New Roman" panose="02020603050405020304" pitchFamily="18" charset="0"/>
              </a:rPr>
              <a:t>IgM-FTA-ABS</a:t>
            </a:r>
            <a:r>
              <a:rPr lang="en-IN" dirty="0">
                <a:latin typeface="Times New Roman" panose="02020603050405020304" pitchFamily="18" charset="0"/>
                <a:cs typeface="Times New Roman" panose="02020603050405020304" pitchFamily="18" charset="0"/>
              </a:rPr>
              <a:t> test is modification that detects only IgM antibodies and therefore is useful for congenital syphilis.</a:t>
            </a:r>
          </a:p>
          <a:p>
            <a:r>
              <a:rPr lang="en-IN" dirty="0">
                <a:latin typeface="Times New Roman" panose="02020603050405020304" pitchFamily="18" charset="0"/>
                <a:cs typeface="Times New Roman" panose="02020603050405020304" pitchFamily="18" charset="0"/>
              </a:rPr>
              <a:t>TPHA, TPPA, western blot and enzyme immunoassay are tests that use extract of T. pallidum. </a:t>
            </a:r>
            <a:endParaRPr lang="gu-IN" dirty="0">
              <a:latin typeface="Times New Roman" panose="02020603050405020304" pitchFamily="18" charset="0"/>
            </a:endParaRPr>
          </a:p>
        </p:txBody>
      </p:sp>
    </p:spTree>
    <p:extLst>
      <p:ext uri="{BB962C8B-B14F-4D97-AF65-F5344CB8AC3E}">
        <p14:creationId xmlns:p14="http://schemas.microsoft.com/office/powerpoint/2010/main" xmlns="" val="98603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4CA2A06-9FC2-F8AE-7365-6562351F03CA}"/>
              </a:ext>
            </a:extLst>
          </p:cNvPr>
          <p:cNvPicPr>
            <a:picLocks noChangeAspect="1"/>
          </p:cNvPicPr>
          <p:nvPr/>
        </p:nvPicPr>
        <p:blipFill>
          <a:blip r:embed="rId2"/>
          <a:stretch>
            <a:fillRect/>
          </a:stretch>
        </p:blipFill>
        <p:spPr>
          <a:xfrm>
            <a:off x="438150" y="409575"/>
            <a:ext cx="11353800" cy="6229350"/>
          </a:xfrm>
          <a:prstGeom prst="rect">
            <a:avLst/>
          </a:prstGeom>
        </p:spPr>
      </p:pic>
    </p:spTree>
    <p:extLst>
      <p:ext uri="{BB962C8B-B14F-4D97-AF65-F5344CB8AC3E}">
        <p14:creationId xmlns:p14="http://schemas.microsoft.com/office/powerpoint/2010/main" xmlns="" val="260344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C53A0-9A88-DF8C-8BEC-8640F718E943}"/>
              </a:ext>
            </a:extLst>
          </p:cNvPr>
          <p:cNvSpPr>
            <a:spLocks noGrp="1"/>
          </p:cNvSpPr>
          <p:nvPr>
            <p:ph type="title"/>
          </p:nvPr>
        </p:nvSpPr>
        <p:spPr/>
        <p:txBody>
          <a:bodyPr/>
          <a:lstStyle/>
          <a:p>
            <a:r>
              <a:rPr lang="en-IN" dirty="0">
                <a:solidFill>
                  <a:srgbClr val="FF0000"/>
                </a:solidFill>
                <a:latin typeface="Times New Roman" panose="02020603050405020304" pitchFamily="18" charset="0"/>
                <a:cs typeface="Times New Roman" panose="02020603050405020304" pitchFamily="18" charset="0"/>
              </a:rPr>
              <a:t>Post- Gonococcal Urethritis </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xmlns="" id="{99111756-720C-B246-A350-8DB80D2B2E8E}"/>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1.</a:t>
            </a:r>
            <a:r>
              <a:rPr lang="en-US" dirty="0">
                <a:solidFill>
                  <a:srgbClr val="00B0F0"/>
                </a:solidFill>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What is urethritis?</a:t>
            </a:r>
          </a:p>
          <a:p>
            <a:pPr marL="0" indent="0">
              <a:buNone/>
            </a:pPr>
            <a:r>
              <a:rPr lang="en-IN" dirty="0">
                <a:latin typeface="Times New Roman" panose="02020603050405020304" pitchFamily="18" charset="0"/>
                <a:cs typeface="Times New Roman" panose="02020603050405020304" pitchFamily="18" charset="0"/>
              </a:rPr>
              <a:t>Answer: </a:t>
            </a:r>
            <a:r>
              <a:rPr lang="en-US" b="0" i="0" dirty="0">
                <a:solidFill>
                  <a:srgbClr val="000000"/>
                </a:solidFill>
                <a:effectLst/>
                <a:latin typeface="Times New Roman" panose="02020603050405020304" pitchFamily="18" charset="0"/>
                <a:cs typeface="Times New Roman" panose="02020603050405020304" pitchFamily="18" charset="0"/>
              </a:rPr>
              <a:t>Urethritis is a lower urinary tract infection causing inflammation of the urethra, a fibromuscular tube through which urine exits the body in both males and females and through which semen exits the body in males.</a:t>
            </a: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gu-IN" dirty="0">
              <a:latin typeface="Times New Roman" panose="02020603050405020304" pitchFamily="18" charset="0"/>
            </a:endParaRPr>
          </a:p>
        </p:txBody>
      </p:sp>
    </p:spTree>
    <p:extLst>
      <p:ext uri="{BB962C8B-B14F-4D97-AF65-F5344CB8AC3E}">
        <p14:creationId xmlns:p14="http://schemas.microsoft.com/office/powerpoint/2010/main" xmlns="" val="224602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5EE52A37-0E04-D1E9-6F1F-FBF85D739BE7}"/>
              </a:ext>
            </a:extLst>
          </p:cNvPr>
          <p:cNvSpPr>
            <a:spLocks noGrp="1"/>
          </p:cNvSpPr>
          <p:nvPr>
            <p:ph idx="1"/>
          </p:nvPr>
        </p:nvSpPr>
        <p:spPr>
          <a:xfrm>
            <a:off x="838200" y="657225"/>
            <a:ext cx="10515600" cy="5519738"/>
          </a:xfrm>
        </p:spPr>
        <p:txBody>
          <a:bodyPr/>
          <a:lstStyle/>
          <a:p>
            <a:r>
              <a:rPr lang="en-IN" b="1" dirty="0">
                <a:latin typeface="Times New Roman" panose="02020603050405020304" pitchFamily="18" charset="0"/>
                <a:cs typeface="Times New Roman" panose="02020603050405020304" pitchFamily="18" charset="0"/>
              </a:rPr>
              <a:t>Molecular Methods: </a:t>
            </a:r>
            <a:r>
              <a:rPr lang="en-IN" dirty="0">
                <a:latin typeface="Times New Roman" panose="02020603050405020304" pitchFamily="18" charset="0"/>
                <a:cs typeface="Times New Roman" panose="02020603050405020304" pitchFamily="18" charset="0"/>
              </a:rPr>
              <a:t>PCR-based techniques are available to amplify </a:t>
            </a:r>
            <a:r>
              <a:rPr lang="en-IN" i="1" dirty="0">
                <a:latin typeface="Times New Roman" panose="02020603050405020304" pitchFamily="18" charset="0"/>
                <a:cs typeface="Times New Roman" panose="02020603050405020304" pitchFamily="18" charset="0"/>
              </a:rPr>
              <a:t>T. pallidum </a:t>
            </a:r>
            <a:r>
              <a:rPr lang="en-IN" dirty="0">
                <a:latin typeface="Times New Roman" panose="02020603050405020304" pitchFamily="18" charset="0"/>
                <a:cs typeface="Times New Roman" panose="02020603050405020304" pitchFamily="18" charset="0"/>
              </a:rPr>
              <a:t>specific genes, such as gene coding for 47-kD a surface antigen(lipoprotein) and 39-kDa basic membrane protein. PCR is of paramount importance in the diagnosis of congenital and neurosyphilis.</a:t>
            </a:r>
          </a:p>
          <a:p>
            <a:r>
              <a:rPr lang="en-IN" b="1" dirty="0">
                <a:latin typeface="Times New Roman" panose="02020603050405020304" pitchFamily="18" charset="0"/>
                <a:cs typeface="Times New Roman" panose="02020603050405020304" pitchFamily="18" charset="0"/>
              </a:rPr>
              <a:t>CDC algorithm for testing for syphilis in pregnancy: </a:t>
            </a:r>
            <a:r>
              <a:rPr lang="en-IN" dirty="0">
                <a:latin typeface="Times New Roman" panose="02020603050405020304" pitchFamily="18" charset="0"/>
                <a:cs typeface="Times New Roman" panose="02020603050405020304" pitchFamily="18" charset="0"/>
              </a:rPr>
              <a:t>Every pregnant woman should undergo a non-treponemal screening test at her first antennal visit and, if there is high risk of exposure, again rested at the third trimester and at delivery.</a:t>
            </a:r>
            <a:endParaRPr lang="gu-IN" dirty="0">
              <a:latin typeface="Times New Roman" panose="02020603050405020304" pitchFamily="18" charset="0"/>
            </a:endParaRPr>
          </a:p>
        </p:txBody>
      </p:sp>
    </p:spTree>
    <p:extLst>
      <p:ext uri="{BB962C8B-B14F-4D97-AF65-F5344CB8AC3E}">
        <p14:creationId xmlns:p14="http://schemas.microsoft.com/office/powerpoint/2010/main" xmlns="" val="2434778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C89D05F-1BA2-9511-D353-8B3B43447C3A}"/>
              </a:ext>
            </a:extLst>
          </p:cNvPr>
          <p:cNvSpPr>
            <a:spLocks noGrp="1"/>
          </p:cNvSpPr>
          <p:nvPr>
            <p:ph idx="1"/>
          </p:nvPr>
        </p:nvSpPr>
        <p:spPr>
          <a:xfrm>
            <a:off x="838200" y="457200"/>
            <a:ext cx="10515600" cy="5719763"/>
          </a:xfrm>
        </p:spPr>
        <p:txBody>
          <a:bodyPr/>
          <a:lstStyle/>
          <a:p>
            <a:pPr marL="0" indent="0">
              <a:buNone/>
            </a:pPr>
            <a:r>
              <a:rPr lang="en-IN" b="1" dirty="0">
                <a:latin typeface="Times New Roman" panose="02020603050405020304" pitchFamily="18" charset="0"/>
                <a:cs typeface="Times New Roman" panose="02020603050405020304" pitchFamily="18" charset="0"/>
              </a:rPr>
              <a:t>4. Does infection lead to immunity?</a:t>
            </a:r>
          </a:p>
          <a:p>
            <a:r>
              <a:rPr lang="en-IN" dirty="0">
                <a:latin typeface="Times New Roman" panose="02020603050405020304" pitchFamily="18" charset="0"/>
                <a:cs typeface="Times New Roman" panose="02020603050405020304" pitchFamily="18" charset="0"/>
              </a:rPr>
              <a:t>Syphilitic infection triggers a robust immune response against the pathogen, which is responsible for </a:t>
            </a:r>
            <a:r>
              <a:rPr lang="en-IN" i="1" dirty="0">
                <a:latin typeface="Times New Roman" panose="02020603050405020304" pitchFamily="18" charset="0"/>
                <a:cs typeface="Times New Roman" panose="02020603050405020304" pitchFamily="18" charset="0"/>
              </a:rPr>
              <a:t>T. pallidum </a:t>
            </a:r>
            <a:r>
              <a:rPr lang="en-IN" dirty="0">
                <a:latin typeface="Times New Roman" panose="02020603050405020304" pitchFamily="18" charset="0"/>
                <a:cs typeface="Times New Roman" panose="02020603050405020304" pitchFamily="18" charset="0"/>
              </a:rPr>
              <a:t>clearance in untreated individuals.</a:t>
            </a:r>
          </a:p>
          <a:p>
            <a:r>
              <a:rPr lang="en-IN" dirty="0">
                <a:latin typeface="Times New Roman" panose="02020603050405020304" pitchFamily="18" charset="0"/>
                <a:cs typeface="Times New Roman" panose="02020603050405020304" pitchFamily="18" charset="0"/>
              </a:rPr>
              <a:t>The infection results in dysregulation of immune systems including changes in the immunophenotype of subset of lymphocytes and disorder in cytokine secretion.</a:t>
            </a:r>
          </a:p>
          <a:p>
            <a:r>
              <a:rPr lang="en-IN" dirty="0">
                <a:latin typeface="Times New Roman" panose="02020603050405020304" pitchFamily="18" charset="0"/>
                <a:cs typeface="Times New Roman" panose="02020603050405020304" pitchFamily="18" charset="0"/>
              </a:rPr>
              <a:t>In syphilitic infection, CD4+/CD8+ T cells and macrophages are the main players involved in clearing the pathogen.</a:t>
            </a:r>
          </a:p>
          <a:p>
            <a:r>
              <a:rPr lang="en-IN" dirty="0">
                <a:latin typeface="Times New Roman" panose="02020603050405020304" pitchFamily="18" charset="0"/>
                <a:cs typeface="Times New Roman" panose="02020603050405020304" pitchFamily="18" charset="0"/>
              </a:rPr>
              <a:t>Syphilis in immunocompromised patients such as those suffering from the AIDS may present with unusually aggressive or atypical manifestations.  </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19113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7BC1101-7C33-9BE1-14EF-94DD97DAEEAA}"/>
              </a:ext>
            </a:extLst>
          </p:cNvPr>
          <p:cNvSpPr>
            <a:spLocks noGrp="1"/>
          </p:cNvSpPr>
          <p:nvPr>
            <p:ph idx="1"/>
          </p:nvPr>
        </p:nvSpPr>
        <p:spPr>
          <a:xfrm>
            <a:off x="838200" y="533400"/>
            <a:ext cx="10515600" cy="5643563"/>
          </a:xfrm>
        </p:spPr>
        <p:txBody>
          <a:bodyPr>
            <a:normAutofit lnSpcReduction="10000"/>
          </a:bodyPr>
          <a:lstStyle/>
          <a:p>
            <a:pPr marL="0" indent="0">
              <a:buNone/>
            </a:pPr>
            <a:r>
              <a:rPr lang="en-IN" b="1" dirty="0">
                <a:latin typeface="Times New Roman" panose="02020603050405020304" pitchFamily="18" charset="0"/>
                <a:cs typeface="Times New Roman" panose="02020603050405020304" pitchFamily="18" charset="0"/>
              </a:rPr>
              <a:t>5. Is prevention of congenital syphilis possible?</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CDC guideline of prevention of congenital syphilis:</a:t>
            </a:r>
          </a:p>
          <a:p>
            <a:r>
              <a:rPr lang="en-IN" dirty="0">
                <a:latin typeface="Times New Roman" panose="02020603050405020304" pitchFamily="18" charset="0"/>
                <a:cs typeface="Times New Roman" panose="02020603050405020304" pitchFamily="18" charset="0"/>
              </a:rPr>
              <a:t>Ensure that official public health statutes and/or regulations mandate serological test for syphilis on all pregnant women at the time of initial prenatal visit and early in third trimester.</a:t>
            </a:r>
          </a:p>
          <a:p>
            <a:r>
              <a:rPr lang="en-IN" dirty="0">
                <a:latin typeface="Times New Roman" panose="02020603050405020304" pitchFamily="18" charset="0"/>
                <a:cs typeface="Times New Roman" panose="02020603050405020304" pitchFamily="18" charset="0"/>
              </a:rPr>
              <a:t>Monitor public and private laboratories regularly to ensure the prompt and thorough reporting of reactive syphilis.</a:t>
            </a:r>
          </a:p>
          <a:p>
            <a:r>
              <a:rPr lang="en-IN" dirty="0">
                <a:latin typeface="Times New Roman" panose="02020603050405020304" pitchFamily="18" charset="0"/>
                <a:cs typeface="Times New Roman" panose="02020603050405020304" pitchFamily="18" charset="0"/>
              </a:rPr>
              <a:t>Assess the pregnancy status of women with diagnosed syphilis and of women who are the sex partner of men with diagnosed syphilis.</a:t>
            </a:r>
          </a:p>
          <a:p>
            <a:r>
              <a:rPr lang="en-IN" dirty="0">
                <a:latin typeface="Times New Roman" panose="02020603050405020304" pitchFamily="18" charset="0"/>
                <a:cs typeface="Times New Roman" panose="02020603050405020304" pitchFamily="18" charset="0"/>
              </a:rPr>
              <a:t>Ask early infectious syphilis patients or their unexamined sex partners who reside in neighbourhoods with a high incidence of syphilis to identify women in the area who may be pregnant. Refer all identified women for serological testing and prenatal care.</a:t>
            </a:r>
          </a:p>
          <a:p>
            <a:pPr marL="0" indent="0">
              <a:buNone/>
            </a:pPr>
            <a:endParaRPr lang="gu-IN" dirty="0"/>
          </a:p>
        </p:txBody>
      </p:sp>
    </p:spTree>
    <p:extLst>
      <p:ext uri="{BB962C8B-B14F-4D97-AF65-F5344CB8AC3E}">
        <p14:creationId xmlns:p14="http://schemas.microsoft.com/office/powerpoint/2010/main" xmlns="" val="3900436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92255E-915A-7969-94A1-3C0F5E30876E}"/>
              </a:ext>
            </a:extLst>
          </p:cNvPr>
          <p:cNvSpPr>
            <a:spLocks noGrp="1"/>
          </p:cNvSpPr>
          <p:nvPr>
            <p:ph idx="1"/>
          </p:nvPr>
        </p:nvSpPr>
        <p:spPr>
          <a:xfrm>
            <a:off x="923925" y="361950"/>
            <a:ext cx="10515600" cy="6229349"/>
          </a:xfrm>
        </p:spPr>
        <p:txBody>
          <a:bodyPr>
            <a:normAutofit/>
          </a:bodyPr>
          <a:lstStyle/>
          <a:p>
            <a:r>
              <a:rPr lang="en-IN" dirty="0">
                <a:latin typeface="Times New Roman" panose="02020603050405020304" pitchFamily="18" charset="0"/>
                <a:cs typeface="Times New Roman" panose="02020603050405020304" pitchFamily="18" charset="0"/>
              </a:rPr>
              <a:t>Awareness in pregnant women.</a:t>
            </a:r>
          </a:p>
          <a:p>
            <a:r>
              <a:rPr lang="en-IN" dirty="0">
                <a:latin typeface="Times New Roman" panose="02020603050405020304" pitchFamily="18" charset="0"/>
                <a:cs typeface="Times New Roman" panose="02020603050405020304" pitchFamily="18" charset="0"/>
              </a:rPr>
              <a:t>Conduct selective serological screening of women of childbearing age in groups with an increased risk of infection.</a:t>
            </a:r>
          </a:p>
          <a:p>
            <a:pPr marL="0" indent="0">
              <a:buNone/>
            </a:pPr>
            <a:endParaRPr lang="en-IN" b="1"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6. Are there any long term consequences of undiagnosed syphilis?</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After initial infection, about one-third of untreated patients develop tertiary syphilis, of which 15% develop </a:t>
            </a:r>
            <a:r>
              <a:rPr lang="en-IN" dirty="0" err="1">
                <a:latin typeface="Times New Roman" panose="02020603050405020304" pitchFamily="18" charset="0"/>
                <a:cs typeface="Times New Roman" panose="02020603050405020304" pitchFamily="18" charset="0"/>
              </a:rPr>
              <a:t>gummatous</a:t>
            </a:r>
            <a:r>
              <a:rPr lang="en-IN" dirty="0">
                <a:latin typeface="Times New Roman" panose="02020603050405020304" pitchFamily="18" charset="0"/>
                <a:cs typeface="Times New Roman" panose="02020603050405020304" pitchFamily="18" charset="0"/>
              </a:rPr>
              <a:t> lesions, about 10% develop cardiovascular lesions and remaining 10% develop neurosyphilis. The latter two stages are sometimes classified as quaternary syphilis.</a:t>
            </a:r>
          </a:p>
          <a:p>
            <a:r>
              <a:rPr lang="en-IN" b="1" dirty="0" err="1">
                <a:latin typeface="Times New Roman" panose="02020603050405020304" pitchFamily="18" charset="0"/>
                <a:cs typeface="Times New Roman" panose="02020603050405020304" pitchFamily="18" charset="0"/>
              </a:rPr>
              <a:t>Gumma</a:t>
            </a:r>
            <a:r>
              <a:rPr lang="en-IN" b="1" dirty="0">
                <a:latin typeface="Times New Roman" panose="02020603050405020304" pitchFamily="18" charset="0"/>
                <a:cs typeface="Times New Roman" panose="02020603050405020304" pitchFamily="18" charset="0"/>
              </a:rPr>
              <a:t> (late benign syphilis): </a:t>
            </a:r>
            <a:r>
              <a:rPr lang="en-IN" dirty="0" err="1">
                <a:latin typeface="Times New Roman" panose="02020603050405020304" pitchFamily="18" charset="0"/>
                <a:cs typeface="Times New Roman" panose="02020603050405020304" pitchFamily="18" charset="0"/>
              </a:rPr>
              <a:t>Gummas</a:t>
            </a:r>
            <a:r>
              <a:rPr lang="en-IN" dirty="0">
                <a:latin typeface="Times New Roman" panose="02020603050405020304" pitchFamily="18" charset="0"/>
                <a:cs typeface="Times New Roman" panose="02020603050405020304" pitchFamily="18" charset="0"/>
              </a:rPr>
              <a:t> are locally destructive granulomatous lesions. They can occur in any organ but most commonly seen in bone and skin.</a:t>
            </a:r>
          </a:p>
          <a:p>
            <a:endParaRPr lang="en-IN" dirty="0">
              <a:latin typeface="Times New Roman" panose="02020603050405020304" pitchFamily="18" charset="0"/>
              <a:cs typeface="Times New Roman" panose="02020603050405020304" pitchFamily="18" charset="0"/>
            </a:endParaRPr>
          </a:p>
          <a:p>
            <a:pPr marL="0" indent="0">
              <a:buNone/>
            </a:pPr>
            <a:endParaRPr lang="gu-IN" dirty="0"/>
          </a:p>
        </p:txBody>
      </p:sp>
    </p:spTree>
    <p:extLst>
      <p:ext uri="{BB962C8B-B14F-4D97-AF65-F5344CB8AC3E}">
        <p14:creationId xmlns:p14="http://schemas.microsoft.com/office/powerpoint/2010/main" xmlns="" val="2295722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6AEC29B-DE39-20A3-C91C-1767F1F5964A}"/>
              </a:ext>
            </a:extLst>
          </p:cNvPr>
          <p:cNvSpPr>
            <a:spLocks noGrp="1"/>
          </p:cNvSpPr>
          <p:nvPr>
            <p:ph idx="1"/>
          </p:nvPr>
        </p:nvSpPr>
        <p:spPr>
          <a:xfrm>
            <a:off x="323850" y="285750"/>
            <a:ext cx="11449050" cy="6438900"/>
          </a:xfrm>
        </p:spPr>
        <p:txBody>
          <a:bodyPr>
            <a:normAutofit lnSpcReduction="10000"/>
          </a:bodyPr>
          <a:lstStyle/>
          <a:p>
            <a:r>
              <a:rPr lang="en-IN" b="1" dirty="0">
                <a:latin typeface="Times New Roman" panose="02020603050405020304" pitchFamily="18" charset="0"/>
              </a:rPr>
              <a:t>Neurosyphilis: </a:t>
            </a:r>
            <a:r>
              <a:rPr lang="en-IN" dirty="0">
                <a:latin typeface="Times New Roman" panose="02020603050405020304" pitchFamily="18" charset="0"/>
              </a:rPr>
              <a:t>common manifestations include- chronic meningitis, vasculitis, general paresis of insane and </a:t>
            </a:r>
            <a:r>
              <a:rPr lang="en-IN" dirty="0" err="1">
                <a:latin typeface="Times New Roman" panose="02020603050405020304" pitchFamily="18" charset="0"/>
              </a:rPr>
              <a:t>tabes</a:t>
            </a:r>
            <a:r>
              <a:rPr lang="en-IN" dirty="0">
                <a:latin typeface="Times New Roman" panose="02020603050405020304" pitchFamily="18" charset="0"/>
              </a:rPr>
              <a:t> dorsalis.</a:t>
            </a:r>
          </a:p>
          <a:p>
            <a:pPr marL="0" indent="0">
              <a:buNone/>
            </a:pPr>
            <a:endParaRPr lang="en-IN" dirty="0">
              <a:latin typeface="Times New Roman" panose="02020603050405020304" pitchFamily="18" charset="0"/>
            </a:endParaRPr>
          </a:p>
          <a:p>
            <a:r>
              <a:rPr lang="en-IN" b="1" dirty="0">
                <a:latin typeface="Times New Roman" panose="02020603050405020304" pitchFamily="18" charset="0"/>
              </a:rPr>
              <a:t>Cardiovascular syphilis:</a:t>
            </a:r>
            <a:r>
              <a:rPr lang="en-IN" dirty="0">
                <a:latin typeface="Times New Roman" panose="02020603050405020304" pitchFamily="18" charset="0"/>
              </a:rPr>
              <a:t> characterized by aneurysm of ascending aorta and aortic regurgitation.</a:t>
            </a:r>
          </a:p>
          <a:p>
            <a:pPr marL="0" indent="0">
              <a:buNone/>
            </a:pPr>
            <a:r>
              <a:rPr lang="en-IN" dirty="0">
                <a:latin typeface="Times New Roman" panose="02020603050405020304" pitchFamily="18" charset="0"/>
              </a:rPr>
              <a:t/>
            </a:r>
            <a:br>
              <a:rPr lang="en-IN" dirty="0">
                <a:latin typeface="Times New Roman" panose="02020603050405020304" pitchFamily="18" charset="0"/>
              </a:rPr>
            </a:br>
            <a:r>
              <a:rPr lang="en-IN" b="1" dirty="0">
                <a:latin typeface="Times New Roman" panose="02020603050405020304" pitchFamily="18" charset="0"/>
                <a:cs typeface="Times New Roman" panose="02020603050405020304" pitchFamily="18" charset="0"/>
              </a:rPr>
              <a:t>7. Problem we faced in diagnosis of congenital syphilis in Laboratory ?</a:t>
            </a:r>
          </a:p>
          <a:p>
            <a:pPr marL="0" indent="0">
              <a:buNone/>
            </a:pPr>
            <a:r>
              <a:rPr lang="en-IN" dirty="0">
                <a:latin typeface="Times New Roman" panose="02020603050405020304" pitchFamily="18" charset="0"/>
                <a:cs typeface="Times New Roman" panose="02020603050405020304" pitchFamily="18" charset="0"/>
              </a:rPr>
              <a:t>The laboratory diagnosis of syphilis, especially in congenital syphilis continues to pose challenges. </a:t>
            </a:r>
          </a:p>
          <a:p>
            <a:r>
              <a:rPr lang="en-IN" dirty="0">
                <a:latin typeface="Times New Roman" panose="02020603050405020304" pitchFamily="18" charset="0"/>
                <a:cs typeface="Times New Roman" panose="02020603050405020304" pitchFamily="18" charset="0"/>
              </a:rPr>
              <a:t>The interpretation of each test varies and depends upon the stage of disease.</a:t>
            </a:r>
          </a:p>
          <a:p>
            <a:r>
              <a:rPr lang="en-IN" dirty="0">
                <a:latin typeface="Times New Roman" panose="02020603050405020304" pitchFamily="18" charset="0"/>
                <a:cs typeface="Times New Roman" panose="02020603050405020304" pitchFamily="18" charset="0"/>
              </a:rPr>
              <a:t>Serology has been the main diagnostic method but continues to have issues with lack of specificity of nontreponemal tests and a poor correlation of treponemal tests with disease activity.</a:t>
            </a:r>
          </a:p>
          <a:p>
            <a:r>
              <a:rPr lang="en-IN" dirty="0">
                <a:latin typeface="Times New Roman" panose="02020603050405020304" pitchFamily="18" charset="0"/>
              </a:rPr>
              <a:t>Direct detection methods such as molecular or specialized microscopy techniques are also limited by their performance, availability, and cost. </a:t>
            </a:r>
            <a:endParaRPr lang="gu-IN" dirty="0">
              <a:latin typeface="Times New Roman" panose="02020603050405020304" pitchFamily="18" charset="0"/>
            </a:endParaRPr>
          </a:p>
        </p:txBody>
      </p:sp>
    </p:spTree>
    <p:extLst>
      <p:ext uri="{BB962C8B-B14F-4D97-AF65-F5344CB8AC3E}">
        <p14:creationId xmlns:p14="http://schemas.microsoft.com/office/powerpoint/2010/main" xmlns="" val="1898823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5538BD-59CD-8EF6-D9FB-251B4A4BF00B}"/>
              </a:ext>
            </a:extLst>
          </p:cNvPr>
          <p:cNvSpPr>
            <a:spLocks noGrp="1"/>
          </p:cNvSpPr>
          <p:nvPr>
            <p:ph type="title"/>
          </p:nvPr>
        </p:nvSpPr>
        <p:spPr/>
        <p:txBody>
          <a:bodyPr/>
          <a:lstStyle/>
          <a:p>
            <a:r>
              <a:rPr lang="en-IN" dirty="0">
                <a:solidFill>
                  <a:srgbClr val="FF0000"/>
                </a:solidFill>
                <a:latin typeface="Times New Roman" panose="02020603050405020304" pitchFamily="18" charset="0"/>
                <a:cs typeface="Times New Roman" panose="02020603050405020304" pitchFamily="18" charset="0"/>
              </a:rPr>
              <a:t>Case 3</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xmlns="" id="{5110A529-BF29-82C2-0AF6-B84F2EE28B2D}"/>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A 19 year old man complains of a </a:t>
            </a:r>
            <a:r>
              <a:rPr lang="en-IN" dirty="0">
                <a:solidFill>
                  <a:srgbClr val="FF0000"/>
                </a:solidFill>
                <a:latin typeface="Times New Roman" panose="02020603050405020304" pitchFamily="18" charset="0"/>
                <a:cs typeface="Times New Roman" panose="02020603050405020304" pitchFamily="18" charset="0"/>
              </a:rPr>
              <a:t>purulent discharge (pus) </a:t>
            </a:r>
            <a:r>
              <a:rPr lang="en-IN" dirty="0">
                <a:latin typeface="Times New Roman" panose="02020603050405020304" pitchFamily="18" charset="0"/>
                <a:cs typeface="Times New Roman" panose="02020603050405020304" pitchFamily="18" charset="0"/>
              </a:rPr>
              <a:t>from the penis and burning with urination for three days. He has no fever or other manifestations. He said that </a:t>
            </a:r>
            <a:r>
              <a:rPr lang="en-IN" dirty="0">
                <a:solidFill>
                  <a:srgbClr val="FF0000"/>
                </a:solidFill>
                <a:latin typeface="Times New Roman" panose="02020603050405020304" pitchFamily="18" charset="0"/>
                <a:cs typeface="Times New Roman" panose="02020603050405020304" pitchFamily="18" charset="0"/>
              </a:rPr>
              <a:t>he had numerous sex partners </a:t>
            </a:r>
            <a:r>
              <a:rPr lang="en-IN" dirty="0">
                <a:latin typeface="Times New Roman" panose="02020603050405020304" pitchFamily="18" charset="0"/>
                <a:cs typeface="Times New Roman" panose="02020603050405020304" pitchFamily="18" charset="0"/>
              </a:rPr>
              <a:t>&amp; </a:t>
            </a:r>
            <a:r>
              <a:rPr lang="en-IN" dirty="0">
                <a:solidFill>
                  <a:srgbClr val="FF0000"/>
                </a:solidFill>
                <a:latin typeface="Times New Roman" panose="02020603050405020304" pitchFamily="18" charset="0"/>
                <a:cs typeface="Times New Roman" panose="02020603050405020304" pitchFamily="18" charset="0"/>
              </a:rPr>
              <a:t>he does not use condoms</a:t>
            </a:r>
            <a:r>
              <a:rPr lang="en-IN" dirty="0">
                <a:latin typeface="Times New Roman" panose="02020603050405020304" pitchFamily="18" charset="0"/>
                <a:cs typeface="Times New Roman" panose="02020603050405020304" pitchFamily="18" charset="0"/>
              </a:rPr>
              <a:t>. His physical examination is normal except for </a:t>
            </a:r>
            <a:r>
              <a:rPr lang="en-IN" dirty="0">
                <a:solidFill>
                  <a:srgbClr val="FF0000"/>
                </a:solidFill>
                <a:latin typeface="Times New Roman" panose="02020603050405020304" pitchFamily="18" charset="0"/>
                <a:cs typeface="Times New Roman" panose="02020603050405020304" pitchFamily="18" charset="0"/>
              </a:rPr>
              <a:t>spontaneous discharge of pus</a:t>
            </a:r>
            <a:r>
              <a:rPr lang="en-IN" dirty="0">
                <a:latin typeface="Times New Roman" panose="02020603050405020304" pitchFamily="18" charset="0"/>
                <a:cs typeface="Times New Roman" panose="02020603050405020304" pitchFamily="18" charset="0"/>
              </a:rPr>
              <a:t> from the urethral meatus.</a:t>
            </a:r>
          </a:p>
          <a:p>
            <a:endParaRPr lang="gu-IN" dirty="0"/>
          </a:p>
        </p:txBody>
      </p:sp>
    </p:spTree>
    <p:extLst>
      <p:ext uri="{BB962C8B-B14F-4D97-AF65-F5344CB8AC3E}">
        <p14:creationId xmlns:p14="http://schemas.microsoft.com/office/powerpoint/2010/main" xmlns="" val="252509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B47311-3476-B938-3F8F-48DCA7139A99}"/>
              </a:ext>
            </a:extLst>
          </p:cNvPr>
          <p:cNvSpPr>
            <a:spLocks noGrp="1"/>
          </p:cNvSpPr>
          <p:nvPr>
            <p:ph type="title"/>
          </p:nvPr>
        </p:nvSpPr>
        <p:spPr/>
        <p:txBody>
          <a:bodyPr/>
          <a:lstStyle/>
          <a:p>
            <a:r>
              <a:rPr lang="en-IN" dirty="0">
                <a:solidFill>
                  <a:srgbClr val="FF0000"/>
                </a:solidFill>
                <a:latin typeface="Times New Roman" panose="02020603050405020304" pitchFamily="18" charset="0"/>
              </a:rPr>
              <a:t>Gonococcal Urethritis</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xmlns="" id="{DA3A1F05-E6E2-D79D-4C52-435CAB69AA35}"/>
              </a:ext>
            </a:extLst>
          </p:cNvPr>
          <p:cNvSpPr>
            <a:spLocks noGrp="1"/>
          </p:cNvSpPr>
          <p:nvPr>
            <p:ph idx="1"/>
          </p:nvPr>
        </p:nvSpPr>
        <p:spPr>
          <a:xfrm>
            <a:off x="838200" y="1447800"/>
            <a:ext cx="10515600" cy="4729163"/>
          </a:xfrm>
        </p:spPr>
        <p:txBody>
          <a:bodyPr>
            <a:normAutofit fontScale="92500"/>
          </a:bodyPr>
          <a:lstStyle/>
          <a:p>
            <a:pPr marL="0" indent="0">
              <a:buNone/>
            </a:pPr>
            <a:r>
              <a:rPr lang="en-IN" b="1" dirty="0">
                <a:latin typeface="Times New Roman" panose="02020603050405020304" pitchFamily="18" charset="0"/>
                <a:cs typeface="Times New Roman" panose="02020603050405020304" pitchFamily="18" charset="0"/>
              </a:rPr>
              <a:t>1. What is the usual sites of infection with Neisseria gonorrhoea?</a:t>
            </a:r>
          </a:p>
          <a:p>
            <a:r>
              <a:rPr lang="en-IN" i="1" dirty="0">
                <a:latin typeface="Times New Roman" panose="02020603050405020304" pitchFamily="18" charset="0"/>
                <a:cs typeface="Times New Roman" panose="02020603050405020304" pitchFamily="18" charset="0"/>
              </a:rPr>
              <a:t>N. gonorrhoeae </a:t>
            </a:r>
            <a:r>
              <a:rPr lang="en-IN" dirty="0">
                <a:latin typeface="Times New Roman" panose="02020603050405020304" pitchFamily="18" charset="0"/>
                <a:cs typeface="Times New Roman" panose="02020603050405020304" pitchFamily="18" charset="0"/>
              </a:rPr>
              <a:t>causes “gonorrhoea” a sexually transmitted infection(STI) which commonly manifests as cervicitis, urethritis and conjunctivitis.</a:t>
            </a:r>
          </a:p>
          <a:p>
            <a:pPr marL="0" indent="0">
              <a:buNone/>
            </a:pPr>
            <a:endParaRPr lang="en-IN" dirty="0">
              <a:latin typeface="Times New Roman" panose="02020603050405020304" pitchFamily="18" charset="0"/>
            </a:endParaRPr>
          </a:p>
          <a:p>
            <a:pPr marL="0" indent="0">
              <a:buNone/>
            </a:pPr>
            <a:r>
              <a:rPr lang="en-IN" b="1" dirty="0">
                <a:latin typeface="Times New Roman" panose="02020603050405020304" pitchFamily="18" charset="0"/>
              </a:rPr>
              <a:t>2. What other sites may be infected?</a:t>
            </a:r>
          </a:p>
          <a:p>
            <a:r>
              <a:rPr lang="en-IN" dirty="0">
                <a:latin typeface="Times New Roman" panose="02020603050405020304" pitchFamily="18" charset="0"/>
              </a:rPr>
              <a:t>In males: Urethritis, epididymitis, prostatitis, balanitis and it may involve periurethral tissue causing abscess with sinus formation.</a:t>
            </a:r>
          </a:p>
          <a:p>
            <a:r>
              <a:rPr lang="en-IN" dirty="0">
                <a:latin typeface="Times New Roman" panose="02020603050405020304" pitchFamily="18" charset="0"/>
              </a:rPr>
              <a:t>In females: vulvovaginitis, peritonitis, salpingitis, PID.</a:t>
            </a:r>
          </a:p>
          <a:p>
            <a:r>
              <a:rPr lang="en-IN" dirty="0">
                <a:latin typeface="Times New Roman" panose="02020603050405020304" pitchFamily="18" charset="0"/>
              </a:rPr>
              <a:t>Anorectal </a:t>
            </a:r>
            <a:r>
              <a:rPr lang="en-IN" dirty="0" err="1">
                <a:latin typeface="Times New Roman" panose="02020603050405020304" pitchFamily="18" charset="0"/>
              </a:rPr>
              <a:t>gonorrhea</a:t>
            </a:r>
            <a:r>
              <a:rPr lang="en-IN" dirty="0">
                <a:latin typeface="Times New Roman" panose="02020603050405020304" pitchFamily="18" charset="0"/>
              </a:rPr>
              <a:t> and pharyngeal </a:t>
            </a:r>
            <a:r>
              <a:rPr lang="en-IN" dirty="0" err="1">
                <a:latin typeface="Times New Roman" panose="02020603050405020304" pitchFamily="18" charset="0"/>
              </a:rPr>
              <a:t>gonorrhea</a:t>
            </a:r>
            <a:r>
              <a:rPr lang="en-IN" dirty="0">
                <a:latin typeface="Times New Roman" panose="02020603050405020304" pitchFamily="18" charset="0"/>
              </a:rPr>
              <a:t> and ocular </a:t>
            </a:r>
            <a:r>
              <a:rPr lang="en-IN" dirty="0" err="1">
                <a:latin typeface="Times New Roman" panose="02020603050405020304" pitchFamily="18" charset="0"/>
              </a:rPr>
              <a:t>gonorrhea</a:t>
            </a:r>
            <a:r>
              <a:rPr lang="en-IN" dirty="0">
                <a:latin typeface="Times New Roman" panose="02020603050405020304" pitchFamily="18" charset="0"/>
              </a:rPr>
              <a:t>.</a:t>
            </a:r>
          </a:p>
          <a:p>
            <a:r>
              <a:rPr lang="en-IN" dirty="0">
                <a:latin typeface="Times New Roman" panose="02020603050405020304" pitchFamily="18" charset="0"/>
              </a:rPr>
              <a:t>Disseminated gonococcal infection</a:t>
            </a:r>
            <a:endParaRPr lang="gu-IN" dirty="0">
              <a:latin typeface="Times New Roman" panose="02020603050405020304" pitchFamily="18" charset="0"/>
            </a:endParaRPr>
          </a:p>
        </p:txBody>
      </p:sp>
    </p:spTree>
    <p:extLst>
      <p:ext uri="{BB962C8B-B14F-4D97-AF65-F5344CB8AC3E}">
        <p14:creationId xmlns:p14="http://schemas.microsoft.com/office/powerpoint/2010/main" xmlns="" val="3144379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FA813FF-0547-8B98-B59F-8A9BDC48CB2E}"/>
              </a:ext>
            </a:extLst>
          </p:cNvPr>
          <p:cNvSpPr>
            <a:spLocks noGrp="1"/>
          </p:cNvSpPr>
          <p:nvPr>
            <p:ph idx="1"/>
          </p:nvPr>
        </p:nvSpPr>
        <p:spPr>
          <a:xfrm>
            <a:off x="838200" y="581025"/>
            <a:ext cx="10515600" cy="5595938"/>
          </a:xfrm>
        </p:spPr>
        <p:txBody>
          <a:bodyPr/>
          <a:lstStyle/>
          <a:p>
            <a:pPr marL="0" indent="0">
              <a:buNone/>
            </a:pPr>
            <a:r>
              <a:rPr lang="en-IN" b="1" dirty="0">
                <a:latin typeface="Times New Roman" panose="02020603050405020304" pitchFamily="18" charset="0"/>
                <a:cs typeface="Times New Roman" panose="02020603050405020304" pitchFamily="18" charset="0"/>
              </a:rPr>
              <a:t>3. What elicits the intense inflammatory response (pus) in the urethra?</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 Inflammation is stimulated by </a:t>
            </a:r>
            <a:r>
              <a:rPr lang="en-IN" b="1" i="0" dirty="0">
                <a:solidFill>
                  <a:srgbClr val="000000"/>
                </a:solidFill>
                <a:effectLst/>
                <a:latin typeface="Times New Roman" panose="02020603050405020304" pitchFamily="18" charset="0"/>
              </a:rPr>
              <a:t>lipo-oligosaccharide</a:t>
            </a:r>
            <a:r>
              <a:rPr lang="en-IN" b="0" i="0" dirty="0">
                <a:solidFill>
                  <a:srgbClr val="000000"/>
                </a:solidFill>
                <a:effectLst/>
                <a:latin typeface="Times New Roman" panose="02020603050405020304" pitchFamily="18" charset="0"/>
              </a:rPr>
              <a:t> and possible </a:t>
            </a:r>
            <a:r>
              <a:rPr lang="en-IN" b="1" i="0" dirty="0">
                <a:solidFill>
                  <a:srgbClr val="000000"/>
                </a:solidFill>
                <a:effectLst/>
                <a:latin typeface="Times New Roman" panose="02020603050405020304" pitchFamily="18" charset="0"/>
              </a:rPr>
              <a:t>peptidoglycan fragments</a:t>
            </a:r>
            <a:r>
              <a:rPr lang="en-IN" b="0" i="0" dirty="0">
                <a:solidFill>
                  <a:srgbClr val="000000"/>
                </a:solidFill>
                <a:effectLst/>
                <a:latin typeface="Times New Roman" panose="02020603050405020304" pitchFamily="18" charset="0"/>
              </a:rPr>
              <a:t> of Neisseria gonorrhoeae. </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The inflammatory response is also seen in females. Inflammation occurs typically at the endocervix; it is severe in the fallopian tubes when ascending infection occurs.</a:t>
            </a:r>
          </a:p>
          <a:p>
            <a:endParaRPr lang="gu-IN" dirty="0"/>
          </a:p>
        </p:txBody>
      </p:sp>
    </p:spTree>
    <p:extLst>
      <p:ext uri="{BB962C8B-B14F-4D97-AF65-F5344CB8AC3E}">
        <p14:creationId xmlns:p14="http://schemas.microsoft.com/office/powerpoint/2010/main" xmlns="" val="4000108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9E91C1-D63C-C2B8-23A3-3F475CFA841B}"/>
              </a:ext>
            </a:extLst>
          </p:cNvPr>
          <p:cNvSpPr>
            <a:spLocks noGrp="1"/>
          </p:cNvSpPr>
          <p:nvPr>
            <p:ph idx="1"/>
          </p:nvPr>
        </p:nvSpPr>
        <p:spPr>
          <a:xfrm>
            <a:off x="838200" y="590550"/>
            <a:ext cx="10515600" cy="5586413"/>
          </a:xfrm>
        </p:spPr>
        <p:txBody>
          <a:bodyPr/>
          <a:lstStyle/>
          <a:p>
            <a:pPr marL="0" indent="0">
              <a:buNone/>
            </a:pPr>
            <a:r>
              <a:rPr lang="en-IN" b="1" dirty="0">
                <a:latin typeface="Times New Roman" panose="02020603050405020304" pitchFamily="18" charset="0"/>
                <a:cs typeface="Times New Roman" panose="02020603050405020304" pitchFamily="18" charset="0"/>
              </a:rPr>
              <a:t>4. How would you diagnose the infection?</a:t>
            </a:r>
          </a:p>
          <a:p>
            <a:r>
              <a:rPr lang="en-IN" b="1" dirty="0">
                <a:latin typeface="Times New Roman" panose="02020603050405020304" pitchFamily="18" charset="0"/>
              </a:rPr>
              <a:t>Specimen collection</a:t>
            </a:r>
            <a:r>
              <a:rPr lang="en-IN" dirty="0">
                <a:latin typeface="Times New Roman" panose="02020603050405020304" pitchFamily="18" charset="0"/>
              </a:rPr>
              <a:t>: Urethral swab in men and cervical swab in women are the preferred specimens. Vaginal swab is not satisfactory.</a:t>
            </a:r>
          </a:p>
          <a:p>
            <a:r>
              <a:rPr lang="en-IN" dirty="0">
                <a:latin typeface="Times New Roman" panose="02020603050405020304" pitchFamily="18" charset="0"/>
              </a:rPr>
              <a:t>In males, the urethral meatus is cleaned with gauze soaked in saline. The purulent discharge is expressed out by pressing at the base of the penis and collected directly on to slides or swabs</a:t>
            </a:r>
          </a:p>
          <a:p>
            <a:r>
              <a:rPr lang="en-IN" b="1" dirty="0">
                <a:latin typeface="Times New Roman" panose="02020603050405020304" pitchFamily="18" charset="0"/>
              </a:rPr>
              <a:t>Dacron or rayon swabs</a:t>
            </a:r>
            <a:r>
              <a:rPr lang="en-IN" dirty="0">
                <a:latin typeface="Times New Roman" panose="02020603050405020304" pitchFamily="18" charset="0"/>
              </a:rPr>
              <a:t>: are preferred as cotton and alginate swabs are inhibitory to gonococci.</a:t>
            </a:r>
          </a:p>
          <a:p>
            <a:r>
              <a:rPr lang="en-IN" dirty="0">
                <a:latin typeface="Times New Roman" panose="02020603050405020304" pitchFamily="18" charset="0"/>
              </a:rPr>
              <a:t>In chronic urethritis: as discharge is minimal, prostatic massage is done to collect the secretion, alternatively the morning drop of secretion may be collected.</a:t>
            </a:r>
            <a:endParaRPr lang="gu-IN" dirty="0">
              <a:latin typeface="Times New Roman" panose="02020603050405020304" pitchFamily="18" charset="0"/>
            </a:endParaRPr>
          </a:p>
        </p:txBody>
      </p:sp>
    </p:spTree>
    <p:extLst>
      <p:ext uri="{BB962C8B-B14F-4D97-AF65-F5344CB8AC3E}">
        <p14:creationId xmlns:p14="http://schemas.microsoft.com/office/powerpoint/2010/main" xmlns="" val="1791251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B56851B-ED0F-FED3-BC17-B60995BA7EFC}"/>
              </a:ext>
            </a:extLst>
          </p:cNvPr>
          <p:cNvSpPr>
            <a:spLocks noGrp="1"/>
          </p:cNvSpPr>
          <p:nvPr>
            <p:ph idx="1"/>
          </p:nvPr>
        </p:nvSpPr>
        <p:spPr>
          <a:xfrm>
            <a:off x="838200" y="657225"/>
            <a:ext cx="10515600" cy="5519738"/>
          </a:xfrm>
        </p:spPr>
        <p:txBody>
          <a:bodyPr/>
          <a:lstStyle/>
          <a:p>
            <a:r>
              <a:rPr lang="en-IN" b="1" dirty="0">
                <a:latin typeface="Times New Roman" panose="02020603050405020304" pitchFamily="18" charset="0"/>
                <a:cs typeface="Times New Roman" panose="02020603050405020304" pitchFamily="18" charset="0"/>
              </a:rPr>
              <a:t>Transport media</a:t>
            </a:r>
            <a:r>
              <a:rPr lang="en-IN" dirty="0">
                <a:latin typeface="Times New Roman" panose="02020603050405020304" pitchFamily="18" charset="0"/>
                <a:cs typeface="Times New Roman" panose="02020603050405020304" pitchFamily="18" charset="0"/>
              </a:rPr>
              <a:t>: it should be transported immediately. If not possible, then it should be collected in charcoal-coated swabs kept in </a:t>
            </a:r>
            <a:r>
              <a:rPr lang="en-IN" b="1" dirty="0">
                <a:latin typeface="Times New Roman" panose="02020603050405020304" pitchFamily="18" charset="0"/>
                <a:cs typeface="Times New Roman" panose="02020603050405020304" pitchFamily="18" charset="0"/>
              </a:rPr>
              <a:t>Stuart’s</a:t>
            </a:r>
            <a:r>
              <a:rPr lang="en-IN" dirty="0">
                <a:latin typeface="Times New Roman" panose="02020603050405020304" pitchFamily="18" charset="0"/>
                <a:cs typeface="Times New Roman" panose="02020603050405020304" pitchFamily="18" charset="0"/>
              </a:rPr>
              <a:t> transport medium or alternatively, charcoal containing medium(</a:t>
            </a:r>
            <a:r>
              <a:rPr lang="en-IN" b="1" dirty="0">
                <a:latin typeface="Times New Roman" panose="02020603050405020304" pitchFamily="18" charset="0"/>
                <a:cs typeface="Times New Roman" panose="02020603050405020304" pitchFamily="18" charset="0"/>
              </a:rPr>
              <a:t>Amies</a:t>
            </a:r>
            <a:r>
              <a:rPr lang="en-IN" dirty="0">
                <a:latin typeface="Times New Roman" panose="02020603050405020304" pitchFamily="18" charset="0"/>
                <a:cs typeface="Times New Roman" panose="02020603050405020304" pitchFamily="18" charset="0"/>
              </a:rPr>
              <a:t> medium) is used.</a:t>
            </a:r>
          </a:p>
          <a:p>
            <a:r>
              <a:rPr lang="en-IN" b="1" dirty="0">
                <a:latin typeface="Times New Roman" panose="02020603050405020304" pitchFamily="18" charset="0"/>
                <a:cs typeface="Times New Roman" panose="02020603050405020304" pitchFamily="18" charset="0"/>
              </a:rPr>
              <a:t>Microscopy</a:t>
            </a:r>
            <a:r>
              <a:rPr lang="en-IN" dirty="0">
                <a:latin typeface="Times New Roman" panose="02020603050405020304" pitchFamily="18" charset="0"/>
                <a:cs typeface="Times New Roman" panose="02020603050405020304" pitchFamily="18" charset="0"/>
              </a:rPr>
              <a:t>: Gram stain of urethral exudates reveals gram negative intracellular kidney shaped diplococci.</a:t>
            </a:r>
          </a:p>
          <a:p>
            <a:r>
              <a:rPr lang="en-IN" dirty="0">
                <a:latin typeface="Times New Roman" panose="02020603050405020304" pitchFamily="18" charset="0"/>
                <a:cs typeface="Times New Roman" panose="02020603050405020304" pitchFamily="18" charset="0"/>
              </a:rPr>
              <a:t>Gram staining is highly specific and sensitive in symptomatic male.</a:t>
            </a:r>
          </a:p>
          <a:p>
            <a:r>
              <a:rPr lang="en-IN" dirty="0">
                <a:latin typeface="Times New Roman" panose="02020603050405020304" pitchFamily="18" charset="0"/>
                <a:cs typeface="Times New Roman" panose="02020603050405020304" pitchFamily="18" charset="0"/>
              </a:rPr>
              <a:t>However in females, it is only 50% sensitive because the presence of Neisseria species as commensals may confound with interpretation.</a:t>
            </a:r>
          </a:p>
          <a:p>
            <a:r>
              <a:rPr lang="en-IN" dirty="0">
                <a:latin typeface="Times New Roman" panose="02020603050405020304" pitchFamily="18" charset="0"/>
                <a:cs typeface="Times New Roman" panose="02020603050405020304" pitchFamily="18" charset="0"/>
              </a:rPr>
              <a:t>Culture is recommended for diagnosis of gonorrhoea in women. </a:t>
            </a:r>
          </a:p>
          <a:p>
            <a:endParaRPr lang="gu-IN" dirty="0">
              <a:latin typeface="Times New Roman" panose="02020603050405020304" pitchFamily="18" charset="0"/>
            </a:endParaRPr>
          </a:p>
        </p:txBody>
      </p:sp>
    </p:spTree>
    <p:extLst>
      <p:ext uri="{BB962C8B-B14F-4D97-AF65-F5344CB8AC3E}">
        <p14:creationId xmlns:p14="http://schemas.microsoft.com/office/powerpoint/2010/main" xmlns="" val="329176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037152-F242-0B60-2EB5-3DA0869B9C85}"/>
              </a:ext>
            </a:extLst>
          </p:cNvPr>
          <p:cNvSpPr>
            <a:spLocks noGrp="1"/>
          </p:cNvSpPr>
          <p:nvPr>
            <p:ph idx="1"/>
          </p:nvPr>
        </p:nvSpPr>
        <p:spPr>
          <a:xfrm>
            <a:off x="838200" y="800101"/>
            <a:ext cx="10515600" cy="3238500"/>
          </a:xfrm>
        </p:spPr>
        <p:txBody>
          <a:bodyPr/>
          <a:lstStyle/>
          <a:p>
            <a:pPr marL="0" indent="0">
              <a:buNone/>
            </a:pPr>
            <a:r>
              <a:rPr lang="en-US" b="1" dirty="0">
                <a:solidFill>
                  <a:srgbClr val="000000"/>
                </a:solidFill>
                <a:latin typeface="Times New Roman" panose="02020603050405020304" pitchFamily="18" charset="0"/>
                <a:cs typeface="Times New Roman" panose="02020603050405020304" pitchFamily="18" charset="0"/>
              </a:rPr>
              <a:t>2. What are the major causes of urethritis?</a:t>
            </a:r>
          </a:p>
          <a:p>
            <a:r>
              <a:rPr lang="en-US" dirty="0">
                <a:latin typeface="Times New Roman" panose="02020603050405020304" pitchFamily="18" charset="0"/>
                <a:cs typeface="Times New Roman" panose="02020603050405020304" pitchFamily="18" charset="0"/>
              </a:rPr>
              <a:t>Bacterial: </a:t>
            </a:r>
            <a:r>
              <a:rPr lang="en-US" i="1" dirty="0">
                <a:latin typeface="Times New Roman" panose="02020603050405020304" pitchFamily="18" charset="0"/>
                <a:cs typeface="Times New Roman" panose="02020603050405020304" pitchFamily="18" charset="0"/>
              </a:rPr>
              <a:t>Neisseria gonorrhoeae, Chlamydia trachomatis, Urogenital Mycoplasma( </a:t>
            </a:r>
            <a:r>
              <a:rPr lang="en-US" i="1" dirty="0" err="1">
                <a:latin typeface="Times New Roman" panose="02020603050405020304" pitchFamily="18" charset="0"/>
                <a:cs typeface="Times New Roman" panose="02020603050405020304" pitchFamily="18" charset="0"/>
              </a:rPr>
              <a:t>Ureaplasma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urealyticum</a:t>
            </a:r>
            <a:r>
              <a:rPr lang="en-US" i="1" dirty="0">
                <a:latin typeface="Times New Roman" panose="02020603050405020304" pitchFamily="18" charset="0"/>
                <a:cs typeface="Times New Roman" panose="02020603050405020304" pitchFamily="18" charset="0"/>
              </a:rPr>
              <a:t> and Mycoplasma hominis)</a:t>
            </a:r>
          </a:p>
          <a:p>
            <a:r>
              <a:rPr lang="en-US" dirty="0">
                <a:latin typeface="Times New Roman" panose="02020603050405020304" pitchFamily="18" charset="0"/>
                <a:cs typeface="Times New Roman" panose="02020603050405020304" pitchFamily="18" charset="0"/>
              </a:rPr>
              <a:t>Viruses: Herpes simplex virus- genital herpes</a:t>
            </a:r>
          </a:p>
          <a:p>
            <a:r>
              <a:rPr lang="en-US" dirty="0">
                <a:latin typeface="Times New Roman" panose="02020603050405020304" pitchFamily="18" charset="0"/>
                <a:cs typeface="Times New Roman" panose="02020603050405020304" pitchFamily="18" charset="0"/>
              </a:rPr>
              <a:t>Fungi: </a:t>
            </a:r>
            <a:r>
              <a:rPr lang="en-US" i="1" dirty="0">
                <a:latin typeface="Times New Roman" panose="02020603050405020304" pitchFamily="18" charset="0"/>
                <a:cs typeface="Times New Roman" panose="02020603050405020304" pitchFamily="18" charset="0"/>
              </a:rPr>
              <a:t>Candida albicans</a:t>
            </a:r>
          </a:p>
          <a:p>
            <a:r>
              <a:rPr lang="en-US" dirty="0">
                <a:latin typeface="Times New Roman" panose="02020603050405020304" pitchFamily="18" charset="0"/>
                <a:cs typeface="Times New Roman" panose="02020603050405020304" pitchFamily="18" charset="0"/>
              </a:rPr>
              <a:t>Parasites: </a:t>
            </a:r>
            <a:r>
              <a:rPr lang="en-US" i="1" dirty="0">
                <a:latin typeface="Times New Roman" panose="02020603050405020304" pitchFamily="18" charset="0"/>
                <a:cs typeface="Times New Roman" panose="02020603050405020304" pitchFamily="18" charset="0"/>
              </a:rPr>
              <a:t>Trichomonas vaginalis </a:t>
            </a:r>
          </a:p>
          <a:p>
            <a:endParaRPr lang="en-US" i="1" dirty="0">
              <a:latin typeface="Times New Roman" panose="02020603050405020304" pitchFamily="18" charset="0"/>
              <a:cs typeface="Times New Roman" panose="02020603050405020304" pitchFamily="18" charset="0"/>
            </a:endParaRPr>
          </a:p>
        </p:txBody>
      </p:sp>
      <p:pic>
        <p:nvPicPr>
          <p:cNvPr id="1030" name="Picture 6" descr="Neisseria gonorrhoeae - Wikipedia">
            <a:extLst>
              <a:ext uri="{FF2B5EF4-FFF2-40B4-BE49-F238E27FC236}">
                <a16:creationId xmlns:a16="http://schemas.microsoft.com/office/drawing/2014/main" xmlns="" id="{438AD7ED-AEBE-648B-DA74-C023BA1C2AE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9174" y="3749865"/>
            <a:ext cx="2922899" cy="261283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9): Candida albicans under light microscope(x100) | Download Scientific  Diagram">
            <a:extLst>
              <a:ext uri="{FF2B5EF4-FFF2-40B4-BE49-F238E27FC236}">
                <a16:creationId xmlns:a16="http://schemas.microsoft.com/office/drawing/2014/main" xmlns="" id="{530B8354-6181-EB8C-576A-BA14601B168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4091" y="3743326"/>
            <a:ext cx="3927075" cy="26193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T. vaginalis (arrow) in saline wet mount preparation. 400x | Download  Scientific Diagram">
            <a:extLst>
              <a:ext uri="{FF2B5EF4-FFF2-40B4-BE49-F238E27FC236}">
                <a16:creationId xmlns:a16="http://schemas.microsoft.com/office/drawing/2014/main" xmlns="" id="{F02A5A21-A2DC-B591-BEF2-77C17DFA9A8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13183" y="3743326"/>
            <a:ext cx="3674041" cy="26193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27D165B6-BC43-1F45-F11E-19AABDFEFF84}"/>
              </a:ext>
            </a:extLst>
          </p:cNvPr>
          <p:cNvSpPr txBox="1"/>
          <p:nvPr/>
        </p:nvSpPr>
        <p:spPr>
          <a:xfrm>
            <a:off x="1019174" y="6460093"/>
            <a:ext cx="2922899"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N. gonorrhoeae</a:t>
            </a:r>
            <a:endParaRPr lang="gu-IN" i="1" dirty="0">
              <a:latin typeface="Times New Roman" panose="02020603050405020304" pitchFamily="18" charset="0"/>
            </a:endParaRPr>
          </a:p>
        </p:txBody>
      </p:sp>
      <p:sp>
        <p:nvSpPr>
          <p:cNvPr id="5" name="TextBox 4">
            <a:extLst>
              <a:ext uri="{FF2B5EF4-FFF2-40B4-BE49-F238E27FC236}">
                <a16:creationId xmlns:a16="http://schemas.microsoft.com/office/drawing/2014/main" xmlns="" id="{95869A1E-E0BC-CE29-E507-6FCFB471ACE3}"/>
              </a:ext>
            </a:extLst>
          </p:cNvPr>
          <p:cNvSpPr txBox="1"/>
          <p:nvPr/>
        </p:nvSpPr>
        <p:spPr>
          <a:xfrm>
            <a:off x="4201879" y="6443186"/>
            <a:ext cx="3788241"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Candida albicans</a:t>
            </a:r>
            <a:endParaRPr lang="gu-IN" i="1" dirty="0">
              <a:latin typeface="Times New Roman" panose="02020603050405020304" pitchFamily="18" charset="0"/>
            </a:endParaRPr>
          </a:p>
        </p:txBody>
      </p:sp>
      <p:sp>
        <p:nvSpPr>
          <p:cNvPr id="6" name="TextBox 5">
            <a:extLst>
              <a:ext uri="{FF2B5EF4-FFF2-40B4-BE49-F238E27FC236}">
                <a16:creationId xmlns:a16="http://schemas.microsoft.com/office/drawing/2014/main" xmlns="" id="{689DE512-C8C6-1242-A483-64E92F8AB3A8}"/>
              </a:ext>
            </a:extLst>
          </p:cNvPr>
          <p:cNvSpPr txBox="1"/>
          <p:nvPr/>
        </p:nvSpPr>
        <p:spPr>
          <a:xfrm>
            <a:off x="8413183" y="6380203"/>
            <a:ext cx="3140642"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Trichomonas vaginalis</a:t>
            </a:r>
            <a:endParaRPr lang="gu-IN" dirty="0"/>
          </a:p>
        </p:txBody>
      </p:sp>
    </p:spTree>
    <p:extLst>
      <p:ext uri="{BB962C8B-B14F-4D97-AF65-F5344CB8AC3E}">
        <p14:creationId xmlns:p14="http://schemas.microsoft.com/office/powerpoint/2010/main" xmlns="" val="951158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0177735C-850D-7712-8505-43C6F90C8C4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3472" t="12223" r="26944" b="11111"/>
          <a:stretch/>
        </p:blipFill>
        <p:spPr>
          <a:xfrm rot="5400000">
            <a:off x="220487" y="655812"/>
            <a:ext cx="5912199" cy="5705475"/>
          </a:xfrm>
          <a:prstGeom prst="rect">
            <a:avLst/>
          </a:prstGeom>
        </p:spPr>
      </p:pic>
      <p:pic>
        <p:nvPicPr>
          <p:cNvPr id="19" name="Picture 18">
            <a:extLst>
              <a:ext uri="{FF2B5EF4-FFF2-40B4-BE49-F238E27FC236}">
                <a16:creationId xmlns:a16="http://schemas.microsoft.com/office/drawing/2014/main" xmlns="" id="{3CDCBA09-D3D8-0591-6745-00DD20B42C6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5009" t="4183" r="23515" b="17405"/>
          <a:stretch/>
        </p:blipFill>
        <p:spPr>
          <a:xfrm rot="5400000">
            <a:off x="6124860" y="807087"/>
            <a:ext cx="5914454" cy="5400675"/>
          </a:xfrm>
          <a:prstGeom prst="rect">
            <a:avLst/>
          </a:prstGeom>
        </p:spPr>
      </p:pic>
    </p:spTree>
    <p:extLst>
      <p:ext uri="{BB962C8B-B14F-4D97-AF65-F5344CB8AC3E}">
        <p14:creationId xmlns:p14="http://schemas.microsoft.com/office/powerpoint/2010/main" xmlns="" val="2625938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3EAE6E8-D4D1-D590-866D-F11E70C04F59}"/>
              </a:ext>
            </a:extLst>
          </p:cNvPr>
          <p:cNvSpPr>
            <a:spLocks noGrp="1"/>
          </p:cNvSpPr>
          <p:nvPr>
            <p:ph idx="1"/>
          </p:nvPr>
        </p:nvSpPr>
        <p:spPr>
          <a:xfrm>
            <a:off x="838200" y="800100"/>
            <a:ext cx="10515600" cy="5376863"/>
          </a:xfrm>
        </p:spPr>
        <p:txBody>
          <a:bodyPr/>
          <a:lstStyle/>
          <a:p>
            <a:r>
              <a:rPr lang="en-IN" b="1" dirty="0">
                <a:latin typeface="Times New Roman" panose="02020603050405020304" pitchFamily="18" charset="0"/>
                <a:cs typeface="Times New Roman" panose="02020603050405020304" pitchFamily="18" charset="0"/>
              </a:rPr>
              <a:t>Culture:</a:t>
            </a:r>
            <a:r>
              <a:rPr lang="en-IN" dirty="0">
                <a:latin typeface="Times New Roman" panose="02020603050405020304" pitchFamily="18" charset="0"/>
                <a:cs typeface="Times New Roman" panose="02020603050405020304" pitchFamily="18" charset="0"/>
              </a:rPr>
              <a:t> Endocervical culture has a sensitivity of 80-90%. As cervical swabs contain normal flora, hence, selective media are preferred such as Thayer Martin medium(chocolate agar added with antibiotic)</a:t>
            </a:r>
          </a:p>
          <a:p>
            <a:r>
              <a:rPr lang="en-IN" dirty="0">
                <a:latin typeface="Times New Roman" panose="02020603050405020304" pitchFamily="18" charset="0"/>
                <a:cs typeface="Times New Roman" panose="02020603050405020304" pitchFamily="18" charset="0"/>
              </a:rPr>
              <a:t>Blood culture (using automated blood culture systems) and synovial fluid cultures should be done in suspected cases of DGI.</a:t>
            </a:r>
          </a:p>
          <a:p>
            <a:r>
              <a:rPr lang="en-IN" b="1" dirty="0">
                <a:latin typeface="Times New Roman" panose="02020603050405020304" pitchFamily="18" charset="0"/>
                <a:cs typeface="Times New Roman" panose="02020603050405020304" pitchFamily="18" charset="0"/>
              </a:rPr>
              <a:t>Identification</a:t>
            </a:r>
            <a:r>
              <a:rPr lang="en-IN" dirty="0">
                <a:latin typeface="Times New Roman" panose="02020603050405020304" pitchFamily="18" charset="0"/>
                <a:cs typeface="Times New Roman" panose="02020603050405020304" pitchFamily="18" charset="0"/>
              </a:rPr>
              <a:t>: species identification is important to differentiate gonococci from other commensal </a:t>
            </a:r>
            <a:r>
              <a:rPr lang="en-IN" i="1" dirty="0">
                <a:latin typeface="Times New Roman" panose="02020603050405020304" pitchFamily="18" charset="0"/>
                <a:cs typeface="Times New Roman" panose="02020603050405020304" pitchFamily="18" charset="0"/>
              </a:rPr>
              <a:t>Neisseria</a:t>
            </a:r>
            <a:r>
              <a:rPr lang="en-IN" dirty="0">
                <a:latin typeface="Times New Roman" panose="02020603050405020304" pitchFamily="18" charset="0"/>
                <a:cs typeface="Times New Roman" panose="02020603050405020304" pitchFamily="18" charset="0"/>
              </a:rPr>
              <a:t> species.</a:t>
            </a:r>
          </a:p>
          <a:p>
            <a:r>
              <a:rPr lang="en-IN" dirty="0">
                <a:latin typeface="Times New Roman" panose="02020603050405020304" pitchFamily="18" charset="0"/>
                <a:cs typeface="Times New Roman" panose="02020603050405020304" pitchFamily="18" charset="0"/>
              </a:rPr>
              <a:t>Gonococci are catalase and oxidase positive.</a:t>
            </a:r>
          </a:p>
          <a:p>
            <a:r>
              <a:rPr lang="en-IN" dirty="0">
                <a:latin typeface="Times New Roman" panose="02020603050405020304" pitchFamily="18" charset="0"/>
                <a:cs typeface="Times New Roman" panose="02020603050405020304" pitchFamily="18" charset="0"/>
              </a:rPr>
              <a:t>They ferment only glucose but not maltose and sucrose</a:t>
            </a:r>
          </a:p>
          <a:p>
            <a:r>
              <a:rPr lang="en-IN" dirty="0">
                <a:latin typeface="Times New Roman" panose="02020603050405020304" pitchFamily="18" charset="0"/>
                <a:cs typeface="Times New Roman" panose="02020603050405020304" pitchFamily="18" charset="0"/>
              </a:rPr>
              <a:t>Automated systems such as MALDI-TOF can be used.</a:t>
            </a:r>
            <a:endParaRPr lang="gu-IN" dirty="0">
              <a:latin typeface="Times New Roman" panose="02020603050405020304" pitchFamily="18" charset="0"/>
            </a:endParaRPr>
          </a:p>
        </p:txBody>
      </p:sp>
    </p:spTree>
    <p:extLst>
      <p:ext uri="{BB962C8B-B14F-4D97-AF65-F5344CB8AC3E}">
        <p14:creationId xmlns:p14="http://schemas.microsoft.com/office/powerpoint/2010/main" xmlns="" val="3627177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EE1717E-3905-C263-26A3-CBF19FA5FB58}"/>
              </a:ext>
            </a:extLst>
          </p:cNvPr>
          <p:cNvSpPr>
            <a:spLocks noGrp="1"/>
          </p:cNvSpPr>
          <p:nvPr>
            <p:ph idx="1"/>
          </p:nvPr>
        </p:nvSpPr>
        <p:spPr>
          <a:xfrm>
            <a:off x="838200" y="571500"/>
            <a:ext cx="10515600" cy="5605463"/>
          </a:xfrm>
        </p:spPr>
        <p:txBody>
          <a:bodyPr>
            <a:normAutofit fontScale="92500" lnSpcReduction="20000"/>
          </a:bodyPr>
          <a:lstStyle/>
          <a:p>
            <a:r>
              <a:rPr lang="en-IN" b="1" dirty="0">
                <a:latin typeface="Times New Roman" panose="02020603050405020304" pitchFamily="18" charset="0"/>
                <a:cs typeface="Times New Roman" panose="02020603050405020304" pitchFamily="18" charset="0"/>
              </a:rPr>
              <a:t>Molecular method</a:t>
            </a:r>
            <a:r>
              <a:rPr lang="en-IN" dirty="0">
                <a:latin typeface="Times New Roman" panose="02020603050405020304" pitchFamily="18" charset="0"/>
                <a:cs typeface="Times New Roman" panose="02020603050405020304" pitchFamily="18" charset="0"/>
              </a:rPr>
              <a:t>: NAATs such as PCR are available for detection of </a:t>
            </a:r>
            <a:r>
              <a:rPr lang="en-IN" i="1" dirty="0">
                <a:latin typeface="Times New Roman" panose="02020603050405020304" pitchFamily="18" charset="0"/>
                <a:cs typeface="Times New Roman" panose="02020603050405020304" pitchFamily="18" charset="0"/>
              </a:rPr>
              <a:t>Neisseria gonorrhoeae </a:t>
            </a:r>
            <a:r>
              <a:rPr lang="en-IN" dirty="0">
                <a:latin typeface="Times New Roman" panose="02020603050405020304" pitchFamily="18" charset="0"/>
                <a:cs typeface="Times New Roman" panose="02020603050405020304" pitchFamily="18" charset="0"/>
              </a:rPr>
              <a:t>from the clinical specimens targeting 16s or 23s rRNA gene.</a:t>
            </a: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5.</a:t>
            </a:r>
            <a:r>
              <a:rPr lang="en-IN" b="1" dirty="0"/>
              <a:t> </a:t>
            </a:r>
            <a:r>
              <a:rPr lang="en-IN" b="1" dirty="0">
                <a:latin typeface="Times New Roman" panose="02020603050405020304" pitchFamily="18" charset="0"/>
                <a:cs typeface="Times New Roman" panose="02020603050405020304" pitchFamily="18" charset="0"/>
              </a:rPr>
              <a:t>Why can’t we develop a vaccine?</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They are associated with phase and antigenic variation. </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Besides pili and </a:t>
            </a:r>
            <a:r>
              <a:rPr lang="en-US" b="0" i="0" dirty="0" err="1">
                <a:solidFill>
                  <a:srgbClr val="000000"/>
                </a:solidFill>
                <a:effectLst/>
                <a:latin typeface="Times New Roman" panose="02020603050405020304" pitchFamily="18" charset="0"/>
              </a:rPr>
              <a:t>Opa</a:t>
            </a:r>
            <a:r>
              <a:rPr lang="en-US" b="0" i="0" dirty="0">
                <a:solidFill>
                  <a:srgbClr val="000000"/>
                </a:solidFill>
                <a:effectLst/>
                <a:latin typeface="Times New Roman" panose="02020603050405020304" pitchFamily="18" charset="0"/>
              </a:rPr>
              <a:t>, gonococcal lipo-oligosaccharide also undergoes antigenic variation. </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This complex, </a:t>
            </a:r>
            <a:r>
              <a:rPr lang="en-US" b="1" i="0" dirty="0">
                <a:solidFill>
                  <a:srgbClr val="000000"/>
                </a:solidFill>
                <a:effectLst/>
                <a:latin typeface="Times New Roman" panose="02020603050405020304" pitchFamily="18" charset="0"/>
              </a:rPr>
              <a:t>high frequency antigenic variation provides specific ligands for different cell receptors </a:t>
            </a:r>
            <a:r>
              <a:rPr lang="en-US" b="0" i="0" dirty="0">
                <a:solidFill>
                  <a:srgbClr val="000000"/>
                </a:solidFill>
                <a:effectLst/>
                <a:latin typeface="Times New Roman" panose="02020603050405020304" pitchFamily="18" charset="0"/>
              </a:rPr>
              <a:t>which allows the organism to escape from immune surveillance, and makes it very difficult to develop a vaccine.</a:t>
            </a:r>
          </a:p>
          <a:p>
            <a:pPr marL="0" indent="0">
              <a:buNone/>
            </a:pPr>
            <a:r>
              <a:rPr lang="en-US" dirty="0"/>
              <a:t/>
            </a:r>
            <a:br>
              <a:rPr lang="en-US" dirty="0"/>
            </a:b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a:p>
            <a:pPr marL="0" indent="0">
              <a:buNone/>
            </a:pPr>
            <a:endParaRPr lang="gu-IN" dirty="0">
              <a:latin typeface="Times New Roman" panose="02020603050405020304" pitchFamily="18" charset="0"/>
            </a:endParaRPr>
          </a:p>
        </p:txBody>
      </p:sp>
    </p:spTree>
    <p:extLst>
      <p:ext uri="{BB962C8B-B14F-4D97-AF65-F5344CB8AC3E}">
        <p14:creationId xmlns:p14="http://schemas.microsoft.com/office/powerpoint/2010/main" xmlns="" val="1125954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25ADD1-2BB4-53B1-9B83-ACAFD039E11D}"/>
              </a:ext>
            </a:extLst>
          </p:cNvPr>
          <p:cNvSpPr>
            <a:spLocks noGrp="1"/>
          </p:cNvSpPr>
          <p:nvPr>
            <p:ph idx="1"/>
          </p:nvPr>
        </p:nvSpPr>
        <p:spPr>
          <a:xfrm>
            <a:off x="838200" y="771525"/>
            <a:ext cx="10515600" cy="5405438"/>
          </a:xfrm>
        </p:spPr>
        <p:txBody>
          <a:bodyPr/>
          <a:lstStyle/>
          <a:p>
            <a:pPr marL="0" indent="0">
              <a:buNone/>
            </a:pPr>
            <a:r>
              <a:rPr lang="en-IN" b="1" dirty="0">
                <a:latin typeface="Times New Roman" panose="02020603050405020304" pitchFamily="18" charset="0"/>
                <a:cs typeface="Times New Roman" panose="02020603050405020304" pitchFamily="18" charset="0"/>
              </a:rPr>
              <a:t>6. Mention the drug resistance in gonococci.</a:t>
            </a:r>
          </a:p>
          <a:p>
            <a:r>
              <a:rPr lang="en-US" b="0" i="0" dirty="0">
                <a:solidFill>
                  <a:srgbClr val="000000"/>
                </a:solidFill>
                <a:effectLst/>
                <a:latin typeface="Times New Roman" panose="02020603050405020304" pitchFamily="18" charset="0"/>
              </a:rPr>
              <a:t>The likely cause of treatment failure is </a:t>
            </a:r>
            <a:r>
              <a:rPr lang="en-US" b="1" i="0" dirty="0">
                <a:solidFill>
                  <a:srgbClr val="000000"/>
                </a:solidFill>
                <a:effectLst/>
                <a:latin typeface="Times New Roman" panose="02020603050405020304" pitchFamily="18" charset="0"/>
              </a:rPr>
              <a:t>penicillin resistance.</a:t>
            </a:r>
            <a:r>
              <a:rPr lang="en-US" b="0" i="0" dirty="0">
                <a:solidFill>
                  <a:srgbClr val="000000"/>
                </a:solidFill>
                <a:effectLst/>
                <a:latin typeface="Times New Roman" panose="02020603050405020304" pitchFamily="18" charset="0"/>
              </a:rPr>
              <a:t> </a:t>
            </a:r>
          </a:p>
          <a:p>
            <a:r>
              <a:rPr lang="en-US" b="0" i="0" dirty="0">
                <a:solidFill>
                  <a:srgbClr val="000000"/>
                </a:solidFill>
                <a:effectLst/>
                <a:latin typeface="Times New Roman" panose="02020603050405020304" pitchFamily="18" charset="0"/>
              </a:rPr>
              <a:t>Penicillinase-producing </a:t>
            </a:r>
            <a:r>
              <a:rPr lang="en-US" b="0" i="1" dirty="0">
                <a:solidFill>
                  <a:srgbClr val="000000"/>
                </a:solidFill>
                <a:effectLst/>
                <a:latin typeface="Times New Roman" panose="02020603050405020304" pitchFamily="18" charset="0"/>
              </a:rPr>
              <a:t>Neisseria gonorrhea </a:t>
            </a:r>
            <a:r>
              <a:rPr lang="en-US" b="0" i="0" dirty="0">
                <a:solidFill>
                  <a:srgbClr val="000000"/>
                </a:solidFill>
                <a:effectLst/>
                <a:latin typeface="Times New Roman" panose="02020603050405020304" pitchFamily="18" charset="0"/>
              </a:rPr>
              <a:t>(PPNG) were first described in the Far East, and are now endemic in the U.S. These strains produce a </a:t>
            </a:r>
            <a:r>
              <a:rPr lang="en-US" b="1" i="0" dirty="0">
                <a:solidFill>
                  <a:srgbClr val="000000"/>
                </a:solidFill>
                <a:effectLst/>
                <a:latin typeface="Times New Roman" panose="02020603050405020304" pitchFamily="18" charset="0"/>
              </a:rPr>
              <a:t>plasmid encoded beta-lactamase.</a:t>
            </a:r>
            <a:endParaRPr lang="en-US" b="0" i="0" dirty="0">
              <a:solidFill>
                <a:srgbClr val="000000"/>
              </a:solidFill>
              <a:effectLst/>
              <a:latin typeface="Times New Roman" panose="02020603050405020304" pitchFamily="18" charset="0"/>
            </a:endParaRPr>
          </a:p>
          <a:p>
            <a:pPr marL="0" indent="0">
              <a:buNone/>
            </a:pPr>
            <a:endParaRPr lang="gu-IN" dirty="0"/>
          </a:p>
        </p:txBody>
      </p:sp>
    </p:spTree>
    <p:extLst>
      <p:ext uri="{BB962C8B-B14F-4D97-AF65-F5344CB8AC3E}">
        <p14:creationId xmlns:p14="http://schemas.microsoft.com/office/powerpoint/2010/main" xmlns="" val="2949141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1E95DB-178F-D65B-D433-11D6EFA597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7214688-B3DB-83FA-21B6-992CE0A9A57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40288C38-08AC-8D52-FFF3-90F7151922C5}"/>
              </a:ext>
            </a:extLst>
          </p:cNvPr>
          <p:cNvPicPr>
            <a:picLocks noChangeAspect="1"/>
          </p:cNvPicPr>
          <p:nvPr/>
        </p:nvPicPr>
        <p:blipFill>
          <a:blip r:embed="rId2"/>
          <a:stretch>
            <a:fillRect/>
          </a:stretch>
        </p:blipFill>
        <p:spPr>
          <a:xfrm>
            <a:off x="0" y="0"/>
            <a:ext cx="12081163" cy="6858000"/>
          </a:xfrm>
          <a:prstGeom prst="rect">
            <a:avLst/>
          </a:prstGeom>
        </p:spPr>
      </p:pic>
    </p:spTree>
    <p:extLst>
      <p:ext uri="{BB962C8B-B14F-4D97-AF65-F5344CB8AC3E}">
        <p14:creationId xmlns:p14="http://schemas.microsoft.com/office/powerpoint/2010/main" xmlns="" val="413401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2942E3-CEF0-E660-D3C9-56ACCE948E3E}"/>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References</a:t>
            </a:r>
            <a:endParaRPr lang="gu-IN" dirty="0">
              <a:solidFill>
                <a:srgbClr val="FF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xmlns="" id="{5A43D1E7-1F26-08F8-D2CC-296FA0BCA803}"/>
              </a:ext>
            </a:extLst>
          </p:cNvPr>
          <p:cNvSpPr>
            <a:spLocks noGrp="1"/>
          </p:cNvSpPr>
          <p:nvPr>
            <p:ph idx="1"/>
          </p:nvPr>
        </p:nvSpPr>
        <p:spPr/>
        <p:txBody>
          <a:bodyPr/>
          <a:lstStyle/>
          <a:p>
            <a:r>
              <a:rPr lang="en-IN" b="0" i="0" dirty="0">
                <a:effectLst/>
                <a:latin typeface="Times New Roman" panose="02020603050405020304" pitchFamily="18" charset="0"/>
                <a:cs typeface="Times New Roman" panose="02020603050405020304" pitchFamily="18" charset="0"/>
              </a:rPr>
              <a:t>MLA. </a:t>
            </a:r>
            <a:r>
              <a:rPr lang="en-IN" b="0" i="0" dirty="0" err="1">
                <a:effectLst/>
                <a:latin typeface="Times New Roman" panose="02020603050405020304" pitchFamily="18" charset="0"/>
                <a:cs typeface="Times New Roman" panose="02020603050405020304" pitchFamily="18" charset="0"/>
              </a:rPr>
              <a:t>Tille</a:t>
            </a:r>
            <a:r>
              <a:rPr lang="en-IN" b="0" i="0" dirty="0">
                <a:effectLst/>
                <a:latin typeface="Times New Roman" panose="02020603050405020304" pitchFamily="18" charset="0"/>
                <a:cs typeface="Times New Roman" panose="02020603050405020304" pitchFamily="18" charset="0"/>
              </a:rPr>
              <a:t>, Patricia M., author. Bailey &amp; Scott's Diagnostic Microbiology. St. Louis, Missouri :Elsevier, 2014</a:t>
            </a:r>
            <a:r>
              <a:rPr lang="en-IN" b="0" i="0" dirty="0">
                <a:solidFill>
                  <a:srgbClr val="BDC1C6"/>
                </a:solidFill>
                <a:effectLst/>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Apurba S Sastry, Sandhya Bhat. Essential of Medical Microbiology. 4</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Edition New Delhi, Jaypee brothers Medical Publishers; 2023.</a:t>
            </a:r>
          </a:p>
          <a:p>
            <a:r>
              <a:rPr lang="en-IN" dirty="0" err="1">
                <a:latin typeface="Times New Roman" panose="02020603050405020304" pitchFamily="18" charset="0"/>
                <a:cs typeface="Times New Roman" panose="02020603050405020304" pitchFamily="18" charset="0"/>
              </a:rPr>
              <a:t>Centers</a:t>
            </a:r>
            <a:r>
              <a:rPr lang="en-IN" dirty="0">
                <a:latin typeface="Times New Roman" panose="02020603050405020304" pitchFamily="18" charset="0"/>
                <a:cs typeface="Times New Roman" panose="02020603050405020304" pitchFamily="18" charset="0"/>
              </a:rPr>
              <a:t> for Disease Control and Prevention. </a:t>
            </a:r>
            <a:endParaRPr lang="gu-IN" dirty="0">
              <a:latin typeface="Times New Roman" panose="02020603050405020304" pitchFamily="18" charset="0"/>
            </a:endParaRPr>
          </a:p>
        </p:txBody>
      </p:sp>
    </p:spTree>
    <p:extLst>
      <p:ext uri="{BB962C8B-B14F-4D97-AF65-F5344CB8AC3E}">
        <p14:creationId xmlns:p14="http://schemas.microsoft.com/office/powerpoint/2010/main" xmlns="" val="1328339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C0A19A-5B2F-26FE-949A-8E1FBAE6436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MCQs</a:t>
            </a:r>
          </a:p>
        </p:txBody>
      </p:sp>
      <p:sp>
        <p:nvSpPr>
          <p:cNvPr id="4" name="Rectangle 1">
            <a:extLst>
              <a:ext uri="{FF2B5EF4-FFF2-40B4-BE49-F238E27FC236}">
                <a16:creationId xmlns:a16="http://schemas.microsoft.com/office/drawing/2014/main" xmlns="" id="{6452E504-2D12-25FA-740B-272EE854F0F3}"/>
              </a:ext>
            </a:extLst>
          </p:cNvPr>
          <p:cNvSpPr>
            <a:spLocks noGrp="1" noChangeArrowheads="1"/>
          </p:cNvSpPr>
          <p:nvPr>
            <p:ph idx="1"/>
          </p:nvPr>
        </p:nvSpPr>
        <p:spPr bwMode="auto">
          <a:xfrm>
            <a:off x="976745" y="1582341"/>
            <a:ext cx="7626927" cy="184665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1.  STIs are most common in which age group?</a:t>
            </a: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 Teens and young adults up to age 24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B. People ages 30 to 45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 People 60 and older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D. All of the above</a:t>
            </a:r>
          </a:p>
        </p:txBody>
      </p:sp>
    </p:spTree>
    <p:extLst>
      <p:ext uri="{BB962C8B-B14F-4D97-AF65-F5344CB8AC3E}">
        <p14:creationId xmlns:p14="http://schemas.microsoft.com/office/powerpoint/2010/main" xmlns="" val="3767665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76DD3B2F-52AB-D2D3-27DD-B7FF852AB9C8}"/>
              </a:ext>
            </a:extLst>
          </p:cNvPr>
          <p:cNvSpPr>
            <a:spLocks noGrp="1" noChangeArrowheads="1"/>
          </p:cNvSpPr>
          <p:nvPr>
            <p:ph idx="1"/>
          </p:nvPr>
        </p:nvSpPr>
        <p:spPr bwMode="auto">
          <a:xfrm>
            <a:off x="782781" y="1166037"/>
            <a:ext cx="8223662" cy="184665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2.  Which is the most common STI caused by bacteria?</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A. Gonorrhea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B. Syphilis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C. Chlamydia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D. Genital warts</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xmlns="" val="2420057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4E5EB99-5035-20BE-D2B1-0EFFEC1813BD}"/>
              </a:ext>
            </a:extLst>
          </p:cNvPr>
          <p:cNvSpPr>
            <a:spLocks noGrp="1" noChangeArrowheads="1"/>
          </p:cNvSpPr>
          <p:nvPr>
            <p:ph idx="1"/>
          </p:nvPr>
        </p:nvSpPr>
        <p:spPr bwMode="auto">
          <a:xfrm>
            <a:off x="1004455" y="1179893"/>
            <a:ext cx="5740610" cy="184665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3.  One symptom of genital herpes is: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A. Tingling or burning in the genital area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B. Painful blisters in the genital area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C. A and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D. None of the above</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xmlns="" val="3621156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A485190C-803B-F222-7D99-A811563448F5}"/>
              </a:ext>
            </a:extLst>
          </p:cNvPr>
          <p:cNvSpPr>
            <a:spLocks noGrp="1" noChangeArrowheads="1"/>
          </p:cNvSpPr>
          <p:nvPr>
            <p:ph idx="1"/>
          </p:nvPr>
        </p:nvSpPr>
        <p:spPr bwMode="auto">
          <a:xfrm>
            <a:off x="671946" y="791966"/>
            <a:ext cx="9238811" cy="184665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Open Sans" panose="020B0606030504020204" pitchFamily="34" charset="0"/>
                <a:cs typeface="Open Sans" panose="020B0606030504020204" pitchFamily="34" charset="0"/>
              </a:rPr>
              <a:t>4.  Which major organ can be affected by untreated syphilis?</a:t>
            </a:r>
            <a:endParaRPr kumimoji="0" lang="en-US" altLang="en-US" sz="2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A. Heart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B. Brain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C. Liver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D. A and B</a:t>
            </a:r>
            <a:endParaRPr kumimoji="0" lang="en-US" altLang="en-US" sz="2400" b="0" i="0" u="none" strike="noStrike" cap="none" normalizeH="0" baseline="0" dirty="0">
              <a:ln>
                <a:noFill/>
              </a:ln>
              <a:effectLst/>
            </a:endParaRPr>
          </a:p>
        </p:txBody>
      </p:sp>
    </p:spTree>
    <p:extLst>
      <p:ext uri="{BB962C8B-B14F-4D97-AF65-F5344CB8AC3E}">
        <p14:creationId xmlns:p14="http://schemas.microsoft.com/office/powerpoint/2010/main" xmlns="" val="326825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F03AE8-C9CA-B287-8E9D-0F6A9E161992}"/>
              </a:ext>
            </a:extLst>
          </p:cNvPr>
          <p:cNvSpPr>
            <a:spLocks noGrp="1"/>
          </p:cNvSpPr>
          <p:nvPr>
            <p:ph idx="1"/>
          </p:nvPr>
        </p:nvSpPr>
        <p:spPr>
          <a:xfrm>
            <a:off x="838200" y="704850"/>
            <a:ext cx="10515600" cy="5472113"/>
          </a:xfrm>
        </p:spPr>
        <p:txBody>
          <a:bodyPr/>
          <a:lstStyle/>
          <a:p>
            <a:pPr marL="0" indent="0">
              <a:buNone/>
            </a:pPr>
            <a:r>
              <a:rPr lang="en-IN" dirty="0">
                <a:latin typeface="Times New Roman" panose="02020603050405020304" pitchFamily="18" charset="0"/>
                <a:cs typeface="Times New Roman" panose="02020603050405020304" pitchFamily="18" charset="0"/>
              </a:rPr>
              <a:t>3</a:t>
            </a:r>
            <a:r>
              <a:rPr lang="en-IN" b="1" dirty="0">
                <a:latin typeface="Times New Roman" panose="02020603050405020304" pitchFamily="18" charset="0"/>
                <a:cs typeface="Times New Roman" panose="02020603050405020304" pitchFamily="18" charset="0"/>
              </a:rPr>
              <a:t>.Can gonococcal infection be excluded on the basis of the information given?</a:t>
            </a:r>
          </a:p>
          <a:p>
            <a:r>
              <a:rPr lang="en-IN" dirty="0">
                <a:latin typeface="Times New Roman" panose="02020603050405020304" pitchFamily="18" charset="0"/>
                <a:cs typeface="Times New Roman" panose="02020603050405020304" pitchFamily="18" charset="0"/>
              </a:rPr>
              <a:t>Gonococcal infection cannot be completely excluded on the basis of information given. </a:t>
            </a:r>
          </a:p>
          <a:p>
            <a:r>
              <a:rPr lang="en-IN" dirty="0">
                <a:latin typeface="Times New Roman" panose="02020603050405020304" pitchFamily="18" charset="0"/>
                <a:cs typeface="Times New Roman" panose="02020603050405020304" pitchFamily="18" charset="0"/>
              </a:rPr>
              <a:t>There can be recurrent gonococcal infection.</a:t>
            </a:r>
          </a:p>
          <a:p>
            <a:r>
              <a:rPr lang="en-IN" dirty="0">
                <a:latin typeface="Times New Roman" panose="02020603050405020304" pitchFamily="18" charset="0"/>
                <a:cs typeface="Times New Roman" panose="02020603050405020304" pitchFamily="18" charset="0"/>
              </a:rPr>
              <a:t>It should be confirmed after the culture report. </a:t>
            </a:r>
            <a:endParaRPr lang="gu-IN" dirty="0">
              <a:latin typeface="Times New Roman" panose="02020603050405020304" pitchFamily="18" charset="0"/>
            </a:endParaRPr>
          </a:p>
        </p:txBody>
      </p:sp>
    </p:spTree>
    <p:extLst>
      <p:ext uri="{BB962C8B-B14F-4D97-AF65-F5344CB8AC3E}">
        <p14:creationId xmlns:p14="http://schemas.microsoft.com/office/powerpoint/2010/main" xmlns="" val="194761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3AC6F169-A9A8-98B7-F3EE-782E528EBA0D}"/>
              </a:ext>
            </a:extLst>
          </p:cNvPr>
          <p:cNvSpPr>
            <a:spLocks noGrp="1" noChangeArrowheads="1"/>
          </p:cNvSpPr>
          <p:nvPr>
            <p:ph idx="1"/>
          </p:nvPr>
        </p:nvSpPr>
        <p:spPr bwMode="auto">
          <a:xfrm>
            <a:off x="1073727" y="1213009"/>
            <a:ext cx="7128164" cy="2215991"/>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5.</a:t>
            </a:r>
            <a:r>
              <a:rPr kumimoji="0" lang="en-US" altLang="en-US" sz="2400" b="1" i="0" u="none" strike="noStrike" cap="none" normalizeH="0" dirty="0">
                <a:ln>
                  <a:noFill/>
                </a:ln>
                <a:solidFill>
                  <a:srgbClr val="333333"/>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Which of these are other types of STIs?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A. Chancroid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B. Scabies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C. Molluscum contagiosum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D. HTLV</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E. All of the above</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xmlns="" val="4124874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0053752-EAEB-81BC-9B52-29A9B8C0C123}"/>
              </a:ext>
            </a:extLst>
          </p:cNvPr>
          <p:cNvSpPr>
            <a:spLocks noGrp="1"/>
          </p:cNvSpPr>
          <p:nvPr>
            <p:ph type="title"/>
          </p:nvPr>
        </p:nvSpPr>
        <p:spPr>
          <a:xfrm>
            <a:off x="838200" y="2746375"/>
            <a:ext cx="10515600" cy="1325563"/>
          </a:xfrm>
        </p:spPr>
        <p:txBody>
          <a:bodyPr>
            <a:normAutofit/>
          </a:bodyPr>
          <a:lstStyle/>
          <a:p>
            <a:pPr algn="ctr"/>
            <a:r>
              <a:rPr lang="en-IN" sz="7200" b="1" dirty="0">
                <a:solidFill>
                  <a:srgbClr val="FF0000"/>
                </a:solidFill>
                <a:latin typeface="Times New Roman" panose="02020603050405020304" pitchFamily="18" charset="0"/>
                <a:cs typeface="Times New Roman" panose="02020603050405020304" pitchFamily="18" charset="0"/>
              </a:rPr>
              <a:t>THANK YOU</a:t>
            </a:r>
            <a:endParaRPr lang="gu-IN" sz="72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xmlns="" val="219722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9837B351-61BD-F87C-85CB-E7ADE6360BFF}"/>
              </a:ext>
            </a:extLst>
          </p:cNvPr>
          <p:cNvSpPr>
            <a:spLocks noGrp="1"/>
          </p:cNvSpPr>
          <p:nvPr>
            <p:ph type="body" idx="1"/>
          </p:nvPr>
        </p:nvSpPr>
        <p:spPr>
          <a:xfrm>
            <a:off x="839787" y="481013"/>
            <a:ext cx="5157787" cy="823912"/>
          </a:xfrm>
        </p:spPr>
        <p:txBody>
          <a:bodyPr/>
          <a:lstStyle/>
          <a:p>
            <a:r>
              <a:rPr lang="en-IN" dirty="0">
                <a:latin typeface="Times New Roman" panose="02020603050405020304" pitchFamily="18" charset="0"/>
                <a:cs typeface="Times New Roman" panose="02020603050405020304" pitchFamily="18" charset="0"/>
              </a:rPr>
              <a:t>4.Non- Gonococcal urethritis</a:t>
            </a:r>
            <a:endParaRPr lang="gu-IN" dirty="0">
              <a:latin typeface="Times New Roman" panose="02020603050405020304" pitchFamily="18" charset="0"/>
            </a:endParaRPr>
          </a:p>
        </p:txBody>
      </p:sp>
      <p:sp>
        <p:nvSpPr>
          <p:cNvPr id="6" name="Content Placeholder 5">
            <a:extLst>
              <a:ext uri="{FF2B5EF4-FFF2-40B4-BE49-F238E27FC236}">
                <a16:creationId xmlns:a16="http://schemas.microsoft.com/office/drawing/2014/main" xmlns="" id="{86393BC4-1BD9-272F-EBD0-6559116C3B61}"/>
              </a:ext>
            </a:extLst>
          </p:cNvPr>
          <p:cNvSpPr>
            <a:spLocks noGrp="1"/>
          </p:cNvSpPr>
          <p:nvPr>
            <p:ph sz="half" idx="2"/>
          </p:nvPr>
        </p:nvSpPr>
        <p:spPr>
          <a:xfrm>
            <a:off x="839788" y="1381125"/>
            <a:ext cx="5157787" cy="4808538"/>
          </a:xfrm>
        </p:spPr>
        <p:txBody>
          <a:bodyPr/>
          <a:lstStyle/>
          <a:p>
            <a:r>
              <a:rPr lang="en-IN" dirty="0">
                <a:latin typeface="Times New Roman" panose="02020603050405020304" pitchFamily="18" charset="0"/>
                <a:cs typeface="Times New Roman" panose="02020603050405020304" pitchFamily="18" charset="0"/>
              </a:rPr>
              <a:t>Chronic urethritis where gonococci cannot be demonstrated has been labelled as non-gonococcal urethritis.</a:t>
            </a:r>
          </a:p>
          <a:p>
            <a:r>
              <a:rPr lang="en-IN" dirty="0">
                <a:latin typeface="Times New Roman" panose="02020603050405020304" pitchFamily="18" charset="0"/>
                <a:cs typeface="Times New Roman" panose="02020603050405020304" pitchFamily="18" charset="0"/>
              </a:rPr>
              <a:t>Urethral discharge is mucous to mucopurulent. </a:t>
            </a:r>
            <a:endParaRPr lang="gu-IN" dirty="0">
              <a:latin typeface="Times New Roman" panose="02020603050405020304" pitchFamily="18" charset="0"/>
            </a:endParaRPr>
          </a:p>
        </p:txBody>
      </p:sp>
      <p:sp>
        <p:nvSpPr>
          <p:cNvPr id="7" name="Text Placeholder 6">
            <a:extLst>
              <a:ext uri="{FF2B5EF4-FFF2-40B4-BE49-F238E27FC236}">
                <a16:creationId xmlns:a16="http://schemas.microsoft.com/office/drawing/2014/main" xmlns="" id="{9143B668-0E6D-B89C-9E92-88693BDDB32D}"/>
              </a:ext>
            </a:extLst>
          </p:cNvPr>
          <p:cNvSpPr>
            <a:spLocks noGrp="1"/>
          </p:cNvSpPr>
          <p:nvPr>
            <p:ph type="body" sz="quarter" idx="3"/>
          </p:nvPr>
        </p:nvSpPr>
        <p:spPr>
          <a:xfrm>
            <a:off x="6194428" y="481013"/>
            <a:ext cx="5183188" cy="823912"/>
          </a:xfrm>
        </p:spPr>
        <p:txBody>
          <a:bodyPr/>
          <a:lstStyle/>
          <a:p>
            <a:r>
              <a:rPr lang="en-IN" dirty="0">
                <a:latin typeface="Times New Roman" panose="02020603050405020304" pitchFamily="18" charset="0"/>
                <a:cs typeface="Times New Roman" panose="02020603050405020304" pitchFamily="18" charset="0"/>
              </a:rPr>
              <a:t>5. Post – Gonococcal urethritis</a:t>
            </a:r>
            <a:endParaRPr lang="gu-IN" dirty="0">
              <a:latin typeface="Times New Roman" panose="02020603050405020304" pitchFamily="18" charset="0"/>
            </a:endParaRPr>
          </a:p>
        </p:txBody>
      </p:sp>
      <p:sp>
        <p:nvSpPr>
          <p:cNvPr id="8" name="Content Placeholder 7">
            <a:extLst>
              <a:ext uri="{FF2B5EF4-FFF2-40B4-BE49-F238E27FC236}">
                <a16:creationId xmlns:a16="http://schemas.microsoft.com/office/drawing/2014/main" xmlns="" id="{B0898520-E9ED-961E-C69A-0C6684155301}"/>
              </a:ext>
            </a:extLst>
          </p:cNvPr>
          <p:cNvSpPr>
            <a:spLocks noGrp="1"/>
          </p:cNvSpPr>
          <p:nvPr>
            <p:ph sz="quarter" idx="4"/>
          </p:nvPr>
        </p:nvSpPr>
        <p:spPr>
          <a:xfrm>
            <a:off x="6172200" y="1381125"/>
            <a:ext cx="5183188" cy="4808538"/>
          </a:xfrm>
        </p:spPr>
        <p:txBody>
          <a:bodyPr/>
          <a:lstStyle/>
          <a:p>
            <a:r>
              <a:rPr lang="en-IN" dirty="0">
                <a:latin typeface="Times New Roman" panose="02020603050405020304" pitchFamily="18" charset="0"/>
                <a:cs typeface="Times New Roman" panose="02020603050405020304" pitchFamily="18" charset="0"/>
              </a:rPr>
              <a:t>Urethritis develops in men 2-3 weeks after recovery from Gonococcal urethritis.</a:t>
            </a:r>
          </a:p>
          <a:p>
            <a:r>
              <a:rPr lang="en-IN" dirty="0">
                <a:latin typeface="Times New Roman" panose="02020603050405020304" pitchFamily="18" charset="0"/>
                <a:cs typeface="Times New Roman" panose="02020603050405020304" pitchFamily="18" charset="0"/>
              </a:rPr>
              <a:t>This occurs when patients with GU are treated with penicillin or cephalosporin alone without adding any anti-chlamydial drugs(such as azithromycin). </a:t>
            </a:r>
          </a:p>
          <a:p>
            <a:r>
              <a:rPr lang="en-IN" dirty="0">
                <a:latin typeface="Times New Roman" panose="02020603050405020304" pitchFamily="18" charset="0"/>
                <a:cs typeface="Times New Roman" panose="02020603050405020304" pitchFamily="18" charset="0"/>
              </a:rPr>
              <a:t>C. trachomatis is most common cause of PGU. </a:t>
            </a:r>
            <a:endParaRPr lang="gu-IN" dirty="0">
              <a:latin typeface="Times New Roman" panose="02020603050405020304" pitchFamily="18" charset="0"/>
            </a:endParaRPr>
          </a:p>
        </p:txBody>
      </p:sp>
    </p:spTree>
    <p:extLst>
      <p:ext uri="{BB962C8B-B14F-4D97-AF65-F5344CB8AC3E}">
        <p14:creationId xmlns:p14="http://schemas.microsoft.com/office/powerpoint/2010/main" xmlns="" val="423526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5F63CF64-6058-906E-6F72-DB271A999B61}"/>
              </a:ext>
            </a:extLst>
          </p:cNvPr>
          <p:cNvSpPr>
            <a:spLocks noGrp="1"/>
          </p:cNvSpPr>
          <p:nvPr>
            <p:ph idx="1"/>
          </p:nvPr>
        </p:nvSpPr>
        <p:spPr>
          <a:xfrm>
            <a:off x="838200" y="752475"/>
            <a:ext cx="10515600" cy="5424488"/>
          </a:xfrm>
        </p:spPr>
        <p:txBody>
          <a:bodyPr/>
          <a:lstStyle/>
          <a:p>
            <a:pPr marL="0" indent="0">
              <a:buNone/>
            </a:pPr>
            <a:r>
              <a:rPr lang="en-IN" b="1" dirty="0">
                <a:latin typeface="Times New Roman" panose="02020603050405020304" pitchFamily="18" charset="0"/>
                <a:cs typeface="Times New Roman" panose="02020603050405020304" pitchFamily="18" charset="0"/>
              </a:rPr>
              <a:t>6. Describe the general characteristics of </a:t>
            </a:r>
            <a:r>
              <a:rPr lang="en-IN" b="1" i="1" dirty="0">
                <a:latin typeface="Times New Roman" panose="02020603050405020304" pitchFamily="18" charset="0"/>
                <a:cs typeface="Times New Roman" panose="02020603050405020304" pitchFamily="18" charset="0"/>
              </a:rPr>
              <a:t>chlamydia</a:t>
            </a:r>
            <a:r>
              <a:rPr lang="en-IN" b="1" dirty="0">
                <a:latin typeface="Times New Roman" panose="02020603050405020304" pitchFamily="18" charset="0"/>
                <a:cs typeface="Times New Roman" panose="02020603050405020304" pitchFamily="18" charset="0"/>
              </a:rPr>
              <a:t> species.</a:t>
            </a:r>
          </a:p>
          <a:p>
            <a:r>
              <a:rPr lang="en-IN" dirty="0">
                <a:latin typeface="Times New Roman" panose="02020603050405020304" pitchFamily="18" charset="0"/>
                <a:cs typeface="Times New Roman" panose="02020603050405020304" pitchFamily="18" charset="0"/>
              </a:rPr>
              <a:t>They possess both DNA and RNA</a:t>
            </a:r>
          </a:p>
          <a:p>
            <a:r>
              <a:rPr lang="en-IN" dirty="0">
                <a:latin typeface="Times New Roman" panose="02020603050405020304" pitchFamily="18" charset="0"/>
                <a:cs typeface="Times New Roman" panose="02020603050405020304" pitchFamily="18" charset="0"/>
              </a:rPr>
              <a:t>Their cell wall is similar to that of gram-negative bacteria(although they lack peptidoglycan layer)</a:t>
            </a:r>
          </a:p>
          <a:p>
            <a:r>
              <a:rPr lang="en-IN" dirty="0">
                <a:latin typeface="Times New Roman" panose="02020603050405020304" pitchFamily="18" charset="0"/>
                <a:cs typeface="Times New Roman" panose="02020603050405020304" pitchFamily="18" charset="0"/>
              </a:rPr>
              <a:t>Multiply by binary fission</a:t>
            </a:r>
          </a:p>
          <a:p>
            <a:r>
              <a:rPr lang="en-IN" dirty="0">
                <a:latin typeface="Times New Roman" panose="02020603050405020304" pitchFamily="18" charset="0"/>
                <a:cs typeface="Times New Roman" panose="02020603050405020304" pitchFamily="18" charset="0"/>
              </a:rPr>
              <a:t>Susceptible to wide range of antibacterial agents.</a:t>
            </a:r>
          </a:p>
          <a:p>
            <a:r>
              <a:rPr lang="en-IN" dirty="0">
                <a:latin typeface="Times New Roman" panose="02020603050405020304" pitchFamily="18" charset="0"/>
                <a:cs typeface="Times New Roman" panose="02020603050405020304" pitchFamily="18" charset="0"/>
              </a:rPr>
              <a:t>Produce intracytoplasmic inclusions.</a:t>
            </a:r>
          </a:p>
          <a:p>
            <a:pPr marL="0" indent="0">
              <a:buNone/>
            </a:pPr>
            <a:r>
              <a:rPr lang="en-IN" dirty="0">
                <a:latin typeface="Times New Roman" panose="02020603050405020304" pitchFamily="18" charset="0"/>
                <a:cs typeface="Times New Roman" panose="02020603050405020304" pitchFamily="18" charset="0"/>
              </a:rPr>
              <a:t> </a:t>
            </a:r>
            <a:endParaRPr lang="gu-IN" dirty="0">
              <a:latin typeface="Times New Roman" panose="02020603050405020304" pitchFamily="18" charset="0"/>
            </a:endParaRPr>
          </a:p>
        </p:txBody>
      </p:sp>
    </p:spTree>
    <p:extLst>
      <p:ext uri="{BB962C8B-B14F-4D97-AF65-F5344CB8AC3E}">
        <p14:creationId xmlns:p14="http://schemas.microsoft.com/office/powerpoint/2010/main" xmlns="" val="370777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FE4859-D08A-EC42-A021-41E2A946B86C}"/>
              </a:ext>
            </a:extLst>
          </p:cNvPr>
          <p:cNvSpPr>
            <a:spLocks noGrp="1"/>
          </p:cNvSpPr>
          <p:nvPr>
            <p:ph idx="1"/>
          </p:nvPr>
        </p:nvSpPr>
        <p:spPr>
          <a:xfrm>
            <a:off x="838200" y="742950"/>
            <a:ext cx="10515600" cy="5434013"/>
          </a:xfrm>
        </p:spPr>
        <p:txBody>
          <a:bodyPr>
            <a:normAutofit lnSpcReduction="10000"/>
          </a:bodyPr>
          <a:lstStyle/>
          <a:p>
            <a:pPr marL="0" indent="0">
              <a:buNone/>
            </a:pPr>
            <a:r>
              <a:rPr lang="en-IN" b="1" dirty="0">
                <a:latin typeface="Times New Roman" panose="02020603050405020304" pitchFamily="18" charset="0"/>
                <a:cs typeface="Times New Roman" panose="02020603050405020304" pitchFamily="18" charset="0"/>
              </a:rPr>
              <a:t>7.What other sites can be involved with sexually transmitted </a:t>
            </a:r>
            <a:r>
              <a:rPr lang="en-IN" b="1" i="1" dirty="0">
                <a:latin typeface="Times New Roman" panose="02020603050405020304" pitchFamily="18" charset="0"/>
                <a:cs typeface="Times New Roman" panose="02020603050405020304" pitchFamily="18" charset="0"/>
              </a:rPr>
              <a:t>chlamydia trachomatis</a:t>
            </a:r>
            <a:r>
              <a:rPr lang="en-IN" b="1" dirty="0">
                <a:latin typeface="Times New Roman" panose="02020603050405020304" pitchFamily="18" charset="0"/>
                <a:cs typeface="Times New Roman" panose="02020603050405020304" pitchFamily="18" charset="0"/>
              </a:rPr>
              <a:t>?</a:t>
            </a: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Cervicitis</a:t>
            </a:r>
            <a:endParaRPr lang="en-US"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Endometritis</a:t>
            </a:r>
            <a:endParaRPr lang="en-US"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alpingitis </a:t>
            </a:r>
            <a:endParaRPr lang="en-US"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elvic inflammatory disease</a:t>
            </a: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Pelvic peritonitis</a:t>
            </a: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Proctitis</a:t>
            </a:r>
            <a:endParaRPr lang="en-US"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SzPts val="1000"/>
              <a:buFont typeface="Wingdings" panose="05000000000000000000" pitchFamily="2" charset="2"/>
              <a:buChar char="q"/>
              <a:tabLst>
                <a:tab pos="457200" algn="l"/>
              </a:tabLst>
            </a:pPr>
            <a:r>
              <a:rPr lang="en-US"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pididymitis </a:t>
            </a:r>
            <a:endParaRPr lang="en-US"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SzPts val="1000"/>
              <a:buFont typeface="Wingdings" panose="05000000000000000000" pitchFamily="2" charset="2"/>
              <a:buChar char="q"/>
              <a:tabLst>
                <a:tab pos="457200" algn="l"/>
              </a:tabLst>
            </a:pPr>
            <a:endParaRPr lang="en-US"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endParaRPr lang="gu-IN" dirty="0"/>
          </a:p>
        </p:txBody>
      </p:sp>
    </p:spTree>
    <p:extLst>
      <p:ext uri="{BB962C8B-B14F-4D97-AF65-F5344CB8AC3E}">
        <p14:creationId xmlns:p14="http://schemas.microsoft.com/office/powerpoint/2010/main" xmlns="" val="27070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871CF4-51EE-60E4-82D3-99373AFE38F9}"/>
              </a:ext>
            </a:extLst>
          </p:cNvPr>
          <p:cNvSpPr>
            <a:spLocks noGrp="1"/>
          </p:cNvSpPr>
          <p:nvPr>
            <p:ph idx="1"/>
          </p:nvPr>
        </p:nvSpPr>
        <p:spPr>
          <a:xfrm>
            <a:off x="838200" y="609600"/>
            <a:ext cx="10515600" cy="5567363"/>
          </a:xfrm>
        </p:spPr>
        <p:txBody>
          <a:bodyPr/>
          <a:lstStyle/>
          <a:p>
            <a:pPr marL="0" indent="0">
              <a:buNone/>
            </a:pPr>
            <a:r>
              <a:rPr lang="en-IN" b="1" dirty="0">
                <a:latin typeface="Times New Roman" panose="02020603050405020304" pitchFamily="18" charset="0"/>
                <a:cs typeface="Times New Roman" panose="02020603050405020304" pitchFamily="18" charset="0"/>
              </a:rPr>
              <a:t>8.List the </a:t>
            </a:r>
            <a:r>
              <a:rPr lang="en-IN" b="1" dirty="0" err="1">
                <a:latin typeface="Times New Roman" panose="02020603050405020304" pitchFamily="18" charset="0"/>
                <a:cs typeface="Times New Roman" panose="02020603050405020304" pitchFamily="18" charset="0"/>
              </a:rPr>
              <a:t>sero</a:t>
            </a:r>
            <a:r>
              <a:rPr lang="en-IN" b="1" dirty="0">
                <a:latin typeface="Times New Roman" panose="02020603050405020304" pitchFamily="18" charset="0"/>
                <a:cs typeface="Times New Roman" panose="02020603050405020304" pitchFamily="18" charset="0"/>
              </a:rPr>
              <a:t>-varieties, the diseases they cause &amp; how each is transmitted.</a:t>
            </a:r>
          </a:p>
          <a:p>
            <a:r>
              <a:rPr lang="en-IN" dirty="0">
                <a:latin typeface="Times New Roman" panose="02020603050405020304" pitchFamily="18" charset="0"/>
                <a:cs typeface="Times New Roman" panose="02020603050405020304" pitchFamily="18" charset="0"/>
              </a:rPr>
              <a:t>Trachoma serovars A, B, Ba and C are associated with ocular disease called trachoma-a form of chronic keratoconjunctivitis. It is spread through hand to eye touch. </a:t>
            </a:r>
          </a:p>
          <a:p>
            <a:r>
              <a:rPr lang="en-IN" dirty="0">
                <a:latin typeface="Times New Roman" panose="02020603050405020304" pitchFamily="18" charset="0"/>
                <a:cs typeface="Times New Roman" panose="02020603050405020304" pitchFamily="18" charset="0"/>
              </a:rPr>
              <a:t>Oculo-genital serovars D-K are associated with-1) genital tract infection, 2)infant pneumonia and 3) ocular disease called inclusion conjunctivitis. It spreads via birth canal.</a:t>
            </a:r>
          </a:p>
          <a:p>
            <a:r>
              <a:rPr lang="en-IN" dirty="0">
                <a:latin typeface="Times New Roman" panose="02020603050405020304" pitchFamily="18" charset="0"/>
                <a:cs typeface="Times New Roman" panose="02020603050405020304" pitchFamily="18" charset="0"/>
              </a:rPr>
              <a:t>LGV serovars L1-L3 causes a sexually transmitted infection, </a:t>
            </a:r>
            <a:r>
              <a:rPr lang="en-IN" i="1" dirty="0">
                <a:latin typeface="Times New Roman" panose="02020603050405020304" pitchFamily="18" charset="0"/>
                <a:cs typeface="Times New Roman" panose="02020603050405020304" pitchFamily="18" charset="0"/>
              </a:rPr>
              <a:t>lymphogranuloma venereum</a:t>
            </a:r>
            <a:r>
              <a:rPr lang="en-IN" dirty="0">
                <a:latin typeface="Times New Roman" panose="02020603050405020304" pitchFamily="18" charset="0"/>
                <a:cs typeface="Times New Roman" panose="02020603050405020304" pitchFamily="18" charset="0"/>
              </a:rPr>
              <a:t>. It is an ulcerative genital disease. </a:t>
            </a:r>
          </a:p>
          <a:p>
            <a:endParaRPr lang="en-IN" dirty="0">
              <a:latin typeface="Times New Roman" panose="02020603050405020304" pitchFamily="18" charset="0"/>
              <a:cs typeface="Times New Roman" panose="02020603050405020304" pitchFamily="18" charset="0"/>
            </a:endParaRPr>
          </a:p>
          <a:p>
            <a:pPr marL="0" indent="0">
              <a:buNone/>
            </a:pPr>
            <a:endParaRPr lang="gu-IN" dirty="0">
              <a:latin typeface="Times New Roman" panose="02020603050405020304" pitchFamily="18" charset="0"/>
            </a:endParaRPr>
          </a:p>
        </p:txBody>
      </p:sp>
    </p:spTree>
    <p:extLst>
      <p:ext uri="{BB962C8B-B14F-4D97-AF65-F5344CB8AC3E}">
        <p14:creationId xmlns:p14="http://schemas.microsoft.com/office/powerpoint/2010/main" xmlns="" val="1513721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TotalTime>
  <Words>3359</Words>
  <Application>Microsoft Office PowerPoint</Application>
  <PresentationFormat>Custom</PresentationFormat>
  <Paragraphs>244</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Sexually transmitted disease</vt:lpstr>
      <vt:lpstr>Case 1</vt:lpstr>
      <vt:lpstr>Post- Gonococcal Urethritis </vt:lpstr>
      <vt:lpstr>Slide 4</vt:lpstr>
      <vt:lpstr>Slide 5</vt:lpstr>
      <vt:lpstr>Slide 6</vt:lpstr>
      <vt:lpstr>Slide 7</vt:lpstr>
      <vt:lpstr>Slide 8</vt:lpstr>
      <vt:lpstr>Slide 9</vt:lpstr>
      <vt:lpstr>Lab diagnosis of C. trachomatis</vt:lpstr>
      <vt:lpstr>Slide 11</vt:lpstr>
      <vt:lpstr>Slide 12</vt:lpstr>
      <vt:lpstr>Slide 13</vt:lpstr>
      <vt:lpstr>Cont..</vt:lpstr>
      <vt:lpstr>Slide 15</vt:lpstr>
      <vt:lpstr>Slide 16</vt:lpstr>
      <vt:lpstr>Case 2</vt:lpstr>
      <vt:lpstr>Congenital Syphilis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Case 3</vt:lpstr>
      <vt:lpstr>Gonococcal Urethritis</vt:lpstr>
      <vt:lpstr>Slide 37</vt:lpstr>
      <vt:lpstr>Slide 38</vt:lpstr>
      <vt:lpstr>Slide 39</vt:lpstr>
      <vt:lpstr>Slide 40</vt:lpstr>
      <vt:lpstr>Slide 41</vt:lpstr>
      <vt:lpstr>Slide 42</vt:lpstr>
      <vt:lpstr>Slide 43</vt:lpstr>
      <vt:lpstr>Slide 44</vt:lpstr>
      <vt:lpstr>References</vt:lpstr>
      <vt:lpstr>MCQs</vt:lpstr>
      <vt:lpstr>Slide 47</vt:lpstr>
      <vt:lpstr>Slide 48</vt:lpstr>
      <vt:lpstr>Slide 49</vt:lpstr>
      <vt:lpstr>Slide 50</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based discussion on STD</dc:title>
  <dc:creator>Dr. Vasant patel</dc:creator>
  <cp:lastModifiedBy>user</cp:lastModifiedBy>
  <cp:revision>20</cp:revision>
  <dcterms:created xsi:type="dcterms:W3CDTF">2023-09-21T10:56:46Z</dcterms:created>
  <dcterms:modified xsi:type="dcterms:W3CDTF">2023-11-30T04:33:55Z</dcterms:modified>
</cp:coreProperties>
</file>