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76" r:id="rId12"/>
    <p:sldId id="280" r:id="rId13"/>
    <p:sldId id="281" r:id="rId14"/>
    <p:sldId id="265" r:id="rId15"/>
    <p:sldId id="266" r:id="rId16"/>
    <p:sldId id="278" r:id="rId17"/>
    <p:sldId id="279" r:id="rId18"/>
    <p:sldId id="267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88" r:id="rId27"/>
    <p:sldId id="289" r:id="rId28"/>
    <p:sldId id="290" r:id="rId29"/>
    <p:sldId id="291" r:id="rId30"/>
    <p:sldId id="292" r:id="rId31"/>
    <p:sldId id="293" r:id="rId32"/>
    <p:sldId id="29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45D10-4A42-47BD-8EEF-0244E0151E5D}" type="datetimeFigureOut">
              <a:rPr lang="en-US" smtClean="0"/>
              <a:pPr/>
              <a:t>30/11/2023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39C6-9609-45C6-A3C6-0FF9C14D8B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43000"/>
            <a:ext cx="6629400" cy="1470025"/>
          </a:xfrm>
        </p:spPr>
        <p:txBody>
          <a:bodyPr/>
          <a:lstStyle/>
          <a:p>
            <a:r>
              <a:rPr lang="en-US" b="1" dirty="0"/>
              <a:t>HERPES VIRUS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495800"/>
            <a:ext cx="47244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Dr </a:t>
            </a:r>
            <a:r>
              <a:rPr lang="en-US" b="1" dirty="0" err="1">
                <a:solidFill>
                  <a:schemeClr val="tx1"/>
                </a:solidFill>
              </a:rPr>
              <a:t>Himani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Pandya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>
                <a:solidFill>
                  <a:schemeClr val="tx1"/>
                </a:solidFill>
              </a:rPr>
              <a:t>Associate </a:t>
            </a:r>
            <a:r>
              <a:rPr lang="en-US" b="1" dirty="0">
                <a:solidFill>
                  <a:schemeClr val="tx1"/>
                </a:solidFill>
              </a:rPr>
              <a:t>Professor</a:t>
            </a:r>
          </a:p>
          <a:p>
            <a:r>
              <a:rPr lang="en-US" b="1" dirty="0">
                <a:solidFill>
                  <a:schemeClr val="tx1"/>
                </a:solidFill>
              </a:rPr>
              <a:t>Department of Microbiology</a:t>
            </a:r>
          </a:p>
          <a:p>
            <a:r>
              <a:rPr lang="en-US" b="1" dirty="0">
                <a:solidFill>
                  <a:schemeClr val="tx1"/>
                </a:solidFill>
              </a:rPr>
              <a:t>SBKS MI&amp;RC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93124518"/>
              </p:ext>
            </p:extLst>
          </p:nvPr>
        </p:nvGraphicFramePr>
        <p:xfrm>
          <a:off x="609600" y="381001"/>
          <a:ext cx="8229601" cy="6362698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601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554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726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5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Properties 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virus-1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virus-2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Egg (CAM*)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Forms smaller pocks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Forms larger pocks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Chick embryo fibroblast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Doesn’t grow well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Replicates well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728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Neurovirulence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More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Drug resistance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Less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More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99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Antigenic homology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HSV 1 and 2  show &gt;80%antigenic homology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899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Genomic sequence homology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HSV 1 and 2  show &gt;50% homology in the genomic sequence 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762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Lucida Sans Unicode" pitchFamily="34" charset="0"/>
              </a:rPr>
              <a:t>PATHOGENICITY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 bwMode="auto">
          <a:xfrm>
            <a:off x="381000" y="1219200"/>
            <a:ext cx="8229600" cy="502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Herpes simplex is one of the common viral infections in humans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Primary infections acquired in early childhood at 2 and 5 years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Humans are the only natural hosts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u="sng" dirty="0">
                <a:latin typeface="Lucida Sans Unicode" pitchFamily="34" charset="0"/>
              </a:rPr>
              <a:t>Source of infection – saliva, skin lesions or respiratory secretions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Asymptomatic carriers form the more important source of infection for genital lesions with Type 2 strains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Lucida Sans Unicode" pitchFamily="34" charset="0"/>
              </a:rPr>
              <a:t>ROUTE OF INFECTION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Transmission – close contact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Herpes simplex virus type 2 is transmitted through sexual route, </a:t>
            </a:r>
            <a:r>
              <a:rPr lang="en-US" sz="2800" dirty="0" err="1">
                <a:latin typeface="Lucida Sans Unicode" pitchFamily="34" charset="0"/>
              </a:rPr>
              <a:t>venereally</a:t>
            </a:r>
            <a:endParaRPr lang="en-US" sz="2800" dirty="0">
              <a:latin typeface="Lucida Sans Unicode" pitchFamily="34" charset="0"/>
            </a:endParaRP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Virus enters through defects in skin or mucous membranes, multiplies locally, with cell to cell spread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IN" sz="2600" dirty="0"/>
              <a:t>Transmission occurs through abraded skin or mucosa </a:t>
            </a:r>
          </a:p>
          <a:p>
            <a:pPr lvl="0"/>
            <a:r>
              <a:rPr lang="en-IN" sz="2600" dirty="0"/>
              <a:t> </a:t>
            </a:r>
            <a:r>
              <a:rPr lang="en-IN" sz="2600" b="1" dirty="0"/>
              <a:t>Site of infection</a:t>
            </a:r>
            <a:r>
              <a:rPr lang="en-IN" sz="2600" dirty="0"/>
              <a:t>: HSV replicates at the local site of infection and produces lesions commonly-</a:t>
            </a:r>
            <a:endParaRPr lang="en-US" sz="2600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IN" b="1" dirty="0"/>
              <a:t>HSV-1 lesions are confined to areas above the waist (most common site-around mouth)</a:t>
            </a:r>
            <a:endParaRPr lang="en-US" b="1" dirty="0"/>
          </a:p>
          <a:p>
            <a:pPr lvl="1" algn="just">
              <a:buFont typeface="Courier New" panose="02070309020205020404" pitchFamily="49" charset="0"/>
              <a:buChar char="o"/>
            </a:pPr>
            <a:r>
              <a:rPr lang="en-IN" b="1" dirty="0"/>
              <a:t>HSV-2 produces lesions below the waist (most common site-genital area)</a:t>
            </a:r>
            <a:endParaRPr lang="en-US" b="1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476488" cy="6172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IN" b="1" dirty="0"/>
              <a:t>Spread via nerve</a:t>
            </a:r>
            <a:r>
              <a:rPr lang="en-IN" dirty="0"/>
              <a:t>- Virus then invades the local nerve endings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/>
              <a:t>transported by retrograde axonal flow to the dorsal root ganglia </a:t>
            </a:r>
            <a:r>
              <a:rPr lang="en-IN" dirty="0">
                <a:sym typeface="Wingdings" panose="05000000000000000000" pitchFamily="2" charset="2"/>
              </a:rPr>
              <a:t> </a:t>
            </a:r>
            <a:r>
              <a:rPr lang="en-IN" dirty="0"/>
              <a:t>replicates further </a:t>
            </a:r>
            <a:r>
              <a:rPr lang="en-IN" dirty="0">
                <a:sym typeface="Wingdings" panose="05000000000000000000" pitchFamily="2" charset="2"/>
              </a:rPr>
              <a:t></a:t>
            </a:r>
            <a:r>
              <a:rPr lang="en-IN" dirty="0"/>
              <a:t> undergoes latency.</a:t>
            </a:r>
            <a:endParaRPr lang="en-US" dirty="0"/>
          </a:p>
          <a:p>
            <a:pPr lvl="0"/>
            <a:r>
              <a:rPr lang="en-IN" dirty="0"/>
              <a:t>Primary HSV infections are usually mild (most are asymptomatic). </a:t>
            </a:r>
            <a:endParaRPr lang="en-US" dirty="0"/>
          </a:p>
          <a:p>
            <a:pPr lvl="0"/>
            <a:r>
              <a:rPr lang="en-IN" dirty="0"/>
              <a:t>In </a:t>
            </a:r>
            <a:r>
              <a:rPr lang="en-IN" dirty="0" err="1"/>
              <a:t>immunocompromised</a:t>
            </a:r>
            <a:r>
              <a:rPr lang="en-IN" dirty="0"/>
              <a:t> hosts–</a:t>
            </a:r>
            <a:r>
              <a:rPr lang="en-IN" dirty="0" err="1"/>
              <a:t>Viremia</a:t>
            </a:r>
            <a:r>
              <a:rPr lang="en-IN" dirty="0"/>
              <a:t> occurs that leads to widespread organ involvement and systemic manifestations.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erpes-simplex-i-and-ii-25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4343400" cy="5638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0" name="Picture 2" descr="C:\Users\Niranjan\Desktop\1-s2.0-S2212555816000077-g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267200" cy="563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3400"/>
            <a:ext cx="8705088" cy="5715000"/>
          </a:xfrm>
        </p:spPr>
        <p:txBody>
          <a:bodyPr/>
          <a:lstStyle/>
          <a:p>
            <a:pPr lvl="0"/>
            <a:r>
              <a:rPr lang="en-IN" b="1" i="1" dirty="0"/>
              <a:t>Reactivation of the latent virus</a:t>
            </a:r>
            <a:r>
              <a:rPr lang="en-IN" dirty="0"/>
              <a:t>: Following fever, axonal injury, physical or emotional stress, and exposure to ultraviolet light, infections and menstruation.</a:t>
            </a:r>
            <a:endParaRPr lang="en-US" dirty="0"/>
          </a:p>
          <a:p>
            <a:pPr lvl="0"/>
            <a:r>
              <a:rPr lang="en-IN" b="1" i="1" dirty="0"/>
              <a:t>Via the axonal spread</a:t>
            </a:r>
            <a:r>
              <a:rPr lang="en-IN" dirty="0"/>
              <a:t>, virus goes back to the peripheral site and further replicates in skin or mucosa and produces secondary lesions.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"/>
            <a:ext cx="8552688" cy="6248400"/>
          </a:xfrm>
        </p:spPr>
        <p:txBody>
          <a:bodyPr>
            <a:normAutofit/>
          </a:bodyPr>
          <a:lstStyle/>
          <a:p>
            <a:pPr lvl="0">
              <a:lnSpc>
                <a:spcPct val="120000"/>
              </a:lnSpc>
            </a:pPr>
            <a:r>
              <a:rPr lang="en-IN" dirty="0"/>
              <a:t>HSV has a tendency to undergo latency in neurons</a:t>
            </a:r>
            <a:endParaRPr lang="en-US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IN" b="1" dirty="0"/>
              <a:t>HSV-1-trigeminal ganglia </a:t>
            </a:r>
            <a:endParaRPr lang="en-US" b="1" dirty="0"/>
          </a:p>
          <a:p>
            <a:pPr lvl="1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en-IN" b="1" dirty="0"/>
              <a:t>HSV-2-sacral ganglia</a:t>
            </a:r>
            <a:endParaRPr lang="en-US" b="1" dirty="0"/>
          </a:p>
          <a:p>
            <a:pPr lvl="0">
              <a:lnSpc>
                <a:spcPct val="120000"/>
              </a:lnSpc>
            </a:pPr>
            <a:r>
              <a:rPr lang="en-IN" b="1" dirty="0"/>
              <a:t>Non-replicating state</a:t>
            </a:r>
            <a:r>
              <a:rPr lang="en-IN" dirty="0"/>
              <a:t>- HSV does not replicate in latent stage except for a small RNA, called </a:t>
            </a:r>
            <a:r>
              <a:rPr lang="en-IN" i="1" dirty="0" err="1"/>
              <a:t>microRNA</a:t>
            </a:r>
            <a:r>
              <a:rPr lang="en-IN" dirty="0"/>
              <a:t> (encoded by a latency-associated viral gene) which maintains the latent infection and prevents cell death.</a:t>
            </a:r>
            <a:endParaRPr lang="en-US" dirty="0"/>
          </a:p>
          <a:p>
            <a:pPr lvl="0">
              <a:lnSpc>
                <a:spcPct val="120000"/>
              </a:lnSpc>
            </a:pPr>
            <a:r>
              <a:rPr lang="en-IN" dirty="0"/>
              <a:t>Viruses cannot be isolated during latency.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6400800" cy="5105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IN" b="1" i="1" dirty="0" err="1">
                <a:latin typeface="Arial" pitchFamily="34" charset="0"/>
                <a:cs typeface="Arial" pitchFamily="34" charset="0"/>
              </a:rPr>
              <a:t>Orofacialmucosal</a:t>
            </a:r>
            <a:r>
              <a:rPr lang="en-IN" b="1" i="1" dirty="0">
                <a:latin typeface="Arial" pitchFamily="34" charset="0"/>
                <a:cs typeface="Arial" pitchFamily="34" charset="0"/>
              </a:rPr>
              <a:t> lesions: </a:t>
            </a:r>
          </a:p>
          <a:p>
            <a:pPr marL="0" indent="0" algn="just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Vesicles – thin-walled,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umbilicated</a:t>
            </a:r>
            <a:r>
              <a:rPr lang="en-US" dirty="0">
                <a:latin typeface="Arial" pitchFamily="34" charset="0"/>
                <a:cs typeface="Arial" pitchFamily="34" charset="0"/>
              </a:rPr>
              <a:t>, roof of which breaks leaving tiny superficial ulcers; heal without scarring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IN" dirty="0"/>
              <a:t>Most common affected site - </a:t>
            </a:r>
            <a:r>
              <a:rPr lang="en-IN" dirty="0" err="1"/>
              <a:t>buccal</a:t>
            </a:r>
            <a:r>
              <a:rPr lang="en-IN" dirty="0"/>
              <a:t> mucosa</a:t>
            </a:r>
            <a:endParaRPr lang="en-US" dirty="0"/>
          </a:p>
          <a:p>
            <a:pPr lvl="0"/>
            <a:r>
              <a:rPr lang="en-IN" dirty="0"/>
              <a:t>Most frequent primary lesions - </a:t>
            </a:r>
            <a:r>
              <a:rPr lang="en-IN" dirty="0" err="1"/>
              <a:t>gingivostomatitis</a:t>
            </a:r>
            <a:r>
              <a:rPr lang="en-IN" dirty="0"/>
              <a:t> and </a:t>
            </a:r>
            <a:r>
              <a:rPr lang="en-IN" dirty="0" err="1"/>
              <a:t>pharyngitis</a:t>
            </a:r>
            <a:r>
              <a:rPr lang="en-IN" dirty="0"/>
              <a:t> </a:t>
            </a:r>
            <a:endParaRPr lang="en-US" dirty="0"/>
          </a:p>
          <a:p>
            <a:pPr lvl="0"/>
            <a:r>
              <a:rPr lang="en-IN" dirty="0"/>
              <a:t>Most frequent recurrent lesion is herpes </a:t>
            </a:r>
            <a:r>
              <a:rPr lang="en-IN" dirty="0" err="1"/>
              <a:t>labialis</a:t>
            </a:r>
            <a:r>
              <a:rPr lang="en-IN" dirty="0"/>
              <a:t> (painful vesicles near lips) </a:t>
            </a:r>
          </a:p>
          <a:p>
            <a:pPr lvl="0"/>
            <a:r>
              <a:rPr lang="en-IN" dirty="0"/>
              <a:t>Other lesions - ulcerative </a:t>
            </a:r>
            <a:r>
              <a:rPr lang="en-IN" dirty="0" err="1"/>
              <a:t>stomatitis</a:t>
            </a:r>
            <a:r>
              <a:rPr lang="en-IN" dirty="0"/>
              <a:t> and tonsillitis.</a:t>
            </a:r>
            <a:endParaRPr lang="en-US" dirty="0"/>
          </a:p>
          <a:p>
            <a:pPr lvl="0"/>
            <a:r>
              <a:rPr lang="en-IN" dirty="0"/>
              <a:t>Many cases are asymptomatic but can predispose to secondary infection by bacteria such as </a:t>
            </a:r>
            <a:r>
              <a:rPr lang="en-IN" i="1" dirty="0"/>
              <a:t>Streptococcus </a:t>
            </a:r>
            <a:r>
              <a:rPr lang="en-IN" dirty="0"/>
              <a:t>and </a:t>
            </a:r>
            <a:r>
              <a:rPr lang="en-IN" i="1" dirty="0" err="1"/>
              <a:t>Pneumococcus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r="50882"/>
          <a:stretch/>
        </p:blipFill>
        <p:spPr>
          <a:xfrm>
            <a:off x="6709870" y="1655520"/>
            <a:ext cx="2137870" cy="20405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41390" y="3813292"/>
            <a:ext cx="2206349" cy="92333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Vesicular lesions on lips and tongue due to HSV-1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"/>
            <a:ext cx="5715000" cy="41148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b="1" i="1" dirty="0" err="1"/>
              <a:t>Cutaneous</a:t>
            </a:r>
            <a:r>
              <a:rPr lang="en-IN" b="1" i="1" dirty="0"/>
              <a:t> lesions:  </a:t>
            </a:r>
            <a:r>
              <a:rPr lang="en-IN" dirty="0"/>
              <a:t>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Herpetic whitlow-Doctors, nurses </a:t>
            </a:r>
            <a:r>
              <a:rPr lang="en-US" dirty="0"/>
              <a:t>who are exposed to patients’ oral mucosa while not wearing gloves. 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Febrile blisters-COLD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Herpes </a:t>
            </a:r>
            <a:r>
              <a:rPr lang="en-IN" dirty="0" err="1"/>
              <a:t>gladiatorum</a:t>
            </a:r>
            <a:endParaRPr lang="en-IN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dirty="0"/>
              <a:t>Eczema </a:t>
            </a:r>
            <a:r>
              <a:rPr lang="en-IN" dirty="0" err="1"/>
              <a:t>herpeticum</a:t>
            </a:r>
            <a:r>
              <a:rPr lang="en-US" dirty="0"/>
              <a:t> affects children who have </a:t>
            </a:r>
            <a:r>
              <a:rPr lang="en-US" b="1" dirty="0"/>
              <a:t>eczema</a:t>
            </a:r>
            <a:r>
              <a:rPr lang="en-US" dirty="0"/>
              <a:t>.</a:t>
            </a:r>
            <a:r>
              <a:rPr lang="en-IN" dirty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Niranjan\Desktop\herpes-sk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800600"/>
            <a:ext cx="3505200" cy="1905000"/>
          </a:xfrm>
          <a:prstGeom prst="rect">
            <a:avLst/>
          </a:prstGeom>
          <a:noFill/>
        </p:spPr>
      </p:pic>
      <p:pic>
        <p:nvPicPr>
          <p:cNvPr id="1027" name="Picture 3" descr="C:\Users\Niranjan\Desktop\eczema-herpeticum-on-the-fa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" y="4419600"/>
            <a:ext cx="3533775" cy="2133600"/>
          </a:xfrm>
          <a:prstGeom prst="rect">
            <a:avLst/>
          </a:prstGeom>
          <a:noFill/>
        </p:spPr>
      </p:pic>
      <p:pic>
        <p:nvPicPr>
          <p:cNvPr id="1028" name="Picture 4" descr="C:\Users\Niranjan\Desktop\herpetic whtilo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0"/>
            <a:ext cx="3276600" cy="2171700"/>
          </a:xfrm>
          <a:prstGeom prst="rect">
            <a:avLst/>
          </a:prstGeom>
          <a:noFill/>
        </p:spPr>
      </p:pic>
      <p:pic>
        <p:nvPicPr>
          <p:cNvPr id="1029" name="Picture 5" descr="C:\Users\Niranjan\Desktop\cdc_cold_sore_closeup_l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362200"/>
            <a:ext cx="2667000" cy="2362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343400"/>
            <a:ext cx="1676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Fever blister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6324600"/>
            <a:ext cx="25908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1"/>
            <a:r>
              <a:rPr lang="en-IN" dirty="0"/>
              <a:t>Herpes </a:t>
            </a:r>
            <a:r>
              <a:rPr lang="en-IN" dirty="0" err="1"/>
              <a:t>gladiatorum</a:t>
            </a:r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1366520" y="6183868"/>
            <a:ext cx="24384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Eczema </a:t>
            </a:r>
            <a:r>
              <a:rPr lang="en-US" dirty="0" err="1"/>
              <a:t>herpeticum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400800" y="1828800"/>
            <a:ext cx="190500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Herpetic whitlow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382000" cy="563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en-IN" sz="2800" dirty="0">
              <a:latin typeface="Arial" pitchFamily="34" charset="0"/>
              <a:cs typeface="Arial" pitchFamily="34" charset="0"/>
            </a:endParaRPr>
          </a:p>
          <a:p>
            <a:r>
              <a:rPr lang="en-IN" sz="2800" dirty="0">
                <a:latin typeface="Arial" pitchFamily="34" charset="0"/>
                <a:cs typeface="Arial" pitchFamily="34" charset="0"/>
              </a:rPr>
              <a:t>Herpes  derived from the word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herpein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=to creep, refer to the latent,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reoccuring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infections.</a:t>
            </a:r>
          </a:p>
          <a:p>
            <a:endParaRPr lang="en-IN" sz="2800" dirty="0">
              <a:latin typeface="Arial" pitchFamily="34" charset="0"/>
              <a:cs typeface="Arial" pitchFamily="34" charset="0"/>
            </a:endParaRPr>
          </a:p>
          <a:p>
            <a:endParaRPr lang="en-IN" sz="2800" dirty="0">
              <a:latin typeface="Arial" pitchFamily="34" charset="0"/>
              <a:cs typeface="Arial" pitchFamily="34" charset="0"/>
            </a:endParaRPr>
          </a:p>
          <a:p>
            <a:r>
              <a:rPr lang="en-IN" sz="2800" dirty="0">
                <a:latin typeface="Arial" pitchFamily="34" charset="0"/>
                <a:cs typeface="Arial" pitchFamily="34" charset="0"/>
              </a:rPr>
              <a:t>Herpes </a:t>
            </a:r>
            <a:r>
              <a:rPr lang="en-IN" sz="2800" dirty="0" err="1">
                <a:latin typeface="Arial" pitchFamily="34" charset="0"/>
                <a:cs typeface="Arial" pitchFamily="34" charset="0"/>
              </a:rPr>
              <a:t>viridae</a:t>
            </a:r>
            <a:r>
              <a:rPr lang="en-IN" sz="2800" dirty="0">
                <a:latin typeface="Arial" pitchFamily="34" charset="0"/>
                <a:cs typeface="Arial" pitchFamily="34" charset="0"/>
              </a:rPr>
              <a:t> comprises of a group of viruses that possess a unique property of: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b="1" dirty="0">
                <a:latin typeface="Arial" pitchFamily="34" charset="0"/>
                <a:cs typeface="Arial" pitchFamily="34" charset="0"/>
              </a:rPr>
              <a:t>Establishing latent or persistent infections in their hosts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IN" b="1" dirty="0">
                <a:latin typeface="Arial" pitchFamily="34" charset="0"/>
                <a:cs typeface="Arial" pitchFamily="34" charset="0"/>
              </a:rPr>
              <a:t>Undergo periodic reactivation.</a:t>
            </a:r>
            <a:endParaRPr lang="en-US" b="1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5562600" cy="3429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IN" b="1" i="1" dirty="0"/>
              <a:t>Ocular lesions: </a:t>
            </a:r>
            <a:r>
              <a:rPr lang="en-IN" b="1" dirty="0"/>
              <a:t>(</a:t>
            </a:r>
            <a:r>
              <a:rPr lang="en-IN" dirty="0"/>
              <a:t>HSV-1 is more common than HSV-2)</a:t>
            </a:r>
            <a:endParaRPr lang="en-US" dirty="0"/>
          </a:p>
          <a:p>
            <a:pPr lvl="0"/>
            <a:r>
              <a:rPr lang="en-IN" dirty="0"/>
              <a:t>Severe conjunctivitis - most common manifestations</a:t>
            </a:r>
            <a:endParaRPr lang="en-US" dirty="0"/>
          </a:p>
          <a:p>
            <a:r>
              <a:rPr lang="en-US" dirty="0"/>
              <a:t>HSV infection is a common cause of corneal blindness</a:t>
            </a:r>
          </a:p>
          <a:p>
            <a:pPr>
              <a:buClr>
                <a:schemeClr val="accent2"/>
              </a:buClr>
            </a:pPr>
            <a:r>
              <a:rPr lang="en-US" dirty="0"/>
              <a:t>Acute </a:t>
            </a:r>
            <a:r>
              <a:rPr lang="en-US" dirty="0" err="1"/>
              <a:t>keratoconjunctivitis</a:t>
            </a:r>
            <a:r>
              <a:rPr lang="en-US" dirty="0"/>
              <a:t>, follicular  conjunctivitis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49118"/>
          <a:stretch/>
        </p:blipFill>
        <p:spPr>
          <a:xfrm>
            <a:off x="5791201" y="609601"/>
            <a:ext cx="3220750" cy="28783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3657600"/>
            <a:ext cx="2895600" cy="101566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Periocular vesicular lesions due to HSV-1 infection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4572000"/>
            <a:ext cx="609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i="1" dirty="0"/>
              <a:t>Nervous system:</a:t>
            </a:r>
            <a:endParaRPr lang="en-US" dirty="0"/>
          </a:p>
          <a:p>
            <a:pPr lvl="0"/>
            <a:r>
              <a:rPr lang="en-IN" b="1" dirty="0"/>
              <a:t>Encephalitis</a:t>
            </a:r>
          </a:p>
          <a:p>
            <a:pPr lvl="0"/>
            <a:r>
              <a:rPr lang="en-IN" b="1" dirty="0"/>
              <a:t>Meningitis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N" b="1" i="1" dirty="0"/>
              <a:t>Genital lesions: </a:t>
            </a:r>
            <a:r>
              <a:rPr lang="en-IN" dirty="0"/>
              <a:t>(HSV-2 is more common than HSV-1)</a:t>
            </a:r>
          </a:p>
          <a:p>
            <a:r>
              <a:rPr lang="en-IN" dirty="0"/>
              <a:t>Bilateral, painful multiple, tiny vesicular ulcers</a:t>
            </a:r>
            <a:endParaRPr lang="en-US" dirty="0"/>
          </a:p>
          <a:p>
            <a:pPr lvl="0"/>
            <a:r>
              <a:rPr lang="en-IN" dirty="0"/>
              <a:t>Associated with fever and inguinal </a:t>
            </a:r>
            <a:r>
              <a:rPr lang="en-IN" dirty="0" err="1"/>
              <a:t>lymphadenopathy</a:t>
            </a:r>
            <a:r>
              <a:rPr lang="en-IN" dirty="0"/>
              <a:t>.</a:t>
            </a:r>
          </a:p>
          <a:p>
            <a:pPr lvl="0"/>
            <a:r>
              <a:rPr lang="en-IN" dirty="0"/>
              <a:t>In men: lesions on penis and urethra</a:t>
            </a:r>
          </a:p>
          <a:p>
            <a:pPr lvl="0"/>
            <a:r>
              <a:rPr lang="en-IN" dirty="0"/>
              <a:t>In women: cervix, vulva, vagina and </a:t>
            </a:r>
            <a:r>
              <a:rPr lang="en-IN" dirty="0" err="1"/>
              <a:t>perinuem</a:t>
            </a:r>
            <a:r>
              <a:rPr lang="en-IN" dirty="0"/>
              <a:t> are affected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IN" b="1" i="1" dirty="0"/>
              <a:t>Visceral and Disseminated Herpes:</a:t>
            </a:r>
            <a:endParaRPr lang="en-US" dirty="0"/>
          </a:p>
          <a:p>
            <a:pPr lvl="0"/>
            <a:r>
              <a:rPr lang="en-IN" b="1" dirty="0"/>
              <a:t>Risk factors</a:t>
            </a:r>
            <a:r>
              <a:rPr lang="en-IN" dirty="0"/>
              <a:t>- </a:t>
            </a:r>
            <a:r>
              <a:rPr lang="en-IN" dirty="0" err="1"/>
              <a:t>Immunocompromised</a:t>
            </a:r>
            <a:r>
              <a:rPr lang="en-IN" dirty="0"/>
              <a:t> patients, underlying malnutrition or AIDS, pregnant women and transplant recipients are at a higher risk of developing </a:t>
            </a:r>
            <a:r>
              <a:rPr lang="en-IN" dirty="0" err="1"/>
              <a:t>viremia</a:t>
            </a:r>
            <a:r>
              <a:rPr lang="en-IN" dirty="0"/>
              <a:t> and disseminated infection.</a:t>
            </a:r>
          </a:p>
          <a:p>
            <a:pPr lvl="0"/>
            <a:r>
              <a:rPr lang="en-IN" dirty="0"/>
              <a:t>HSV </a:t>
            </a:r>
            <a:r>
              <a:rPr lang="en-IN" dirty="0" err="1"/>
              <a:t>esophagitis</a:t>
            </a:r>
            <a:r>
              <a:rPr lang="en-IN" dirty="0"/>
              <a:t> may cause </a:t>
            </a:r>
            <a:r>
              <a:rPr lang="en-IN" dirty="0" err="1"/>
              <a:t>dysphagia</a:t>
            </a:r>
            <a:r>
              <a:rPr lang="en-IN" dirty="0"/>
              <a:t>, weight loss. </a:t>
            </a:r>
            <a:endParaRPr lang="en-US" dirty="0"/>
          </a:p>
          <a:p>
            <a:pPr lvl="0"/>
            <a:r>
              <a:rPr lang="en-IN" b="1" dirty="0"/>
              <a:t>Common manifestations</a:t>
            </a:r>
            <a:r>
              <a:rPr lang="en-IN" dirty="0"/>
              <a:t> – </a:t>
            </a:r>
            <a:r>
              <a:rPr lang="en-IN" dirty="0" err="1"/>
              <a:t>pneumonitis</a:t>
            </a:r>
            <a:r>
              <a:rPr lang="en-IN" dirty="0"/>
              <a:t>, </a:t>
            </a:r>
            <a:r>
              <a:rPr lang="en-IN" dirty="0" err="1"/>
              <a:t>tracheo</a:t>
            </a:r>
            <a:r>
              <a:rPr lang="en-IN" dirty="0"/>
              <a:t>-bronchitis and hepatitis.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IN" b="1" i="1" dirty="0"/>
              <a:t>Neonatal Herpes: </a:t>
            </a:r>
          </a:p>
          <a:p>
            <a:pPr lvl="0"/>
            <a:r>
              <a:rPr lang="en-IN" b="1" dirty="0"/>
              <a:t>Transmission</a:t>
            </a:r>
            <a:r>
              <a:rPr lang="en-IN" dirty="0"/>
              <a:t>- During birth from the maternal genital tract, in </a:t>
            </a:r>
            <a:r>
              <a:rPr lang="en-IN" dirty="0" err="1"/>
              <a:t>utero</a:t>
            </a:r>
            <a:r>
              <a:rPr lang="en-IN" dirty="0"/>
              <a:t> or after birth. </a:t>
            </a:r>
            <a:endParaRPr lang="en-US" dirty="0"/>
          </a:p>
          <a:p>
            <a:pPr lvl="0"/>
            <a:r>
              <a:rPr lang="en-IN" b="1" dirty="0"/>
              <a:t>Risk </a:t>
            </a:r>
            <a:r>
              <a:rPr lang="en-IN" dirty="0"/>
              <a:t>of developing neonatal herpes is maximum (10 times more)if the mother recently acquires the virus (primary infection) than those who are presented with recurrent infection.</a:t>
            </a:r>
            <a:endParaRPr lang="en-US" dirty="0"/>
          </a:p>
          <a:p>
            <a:pPr lvl="0"/>
            <a:r>
              <a:rPr lang="en-IN" b="1" dirty="0"/>
              <a:t>HSV-2</a:t>
            </a:r>
            <a:r>
              <a:rPr lang="en-IN" dirty="0"/>
              <a:t> is more common to cause neonatal herpes (75% of total cases) than HSV-1.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4572000" cy="5668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b="1" i="1" dirty="0"/>
              <a:t>Neonatal Herpes: </a:t>
            </a:r>
          </a:p>
          <a:p>
            <a:pPr lvl="0"/>
            <a:r>
              <a:rPr lang="en-IN" sz="2700" b="1" dirty="0"/>
              <a:t>Clinical features</a:t>
            </a:r>
            <a:r>
              <a:rPr lang="en-IN" sz="2700" dirty="0"/>
              <a:t>- Babies are almost always symptomatic and presenting one of the three forms -</a:t>
            </a:r>
            <a:endParaRPr lang="en-US" sz="2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700" dirty="0"/>
              <a:t>Local lesions involving skin, eye and mouth</a:t>
            </a:r>
            <a:endParaRPr lang="en-US" sz="2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700" dirty="0"/>
              <a:t>Encephalitis </a:t>
            </a:r>
            <a:endParaRPr lang="en-US" sz="27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IN" sz="2700" dirty="0"/>
              <a:t>Disseminated disease involving multiple organs, including the CNS-Neonate has the highest frequency of visceral infections.</a:t>
            </a:r>
            <a:endParaRPr lang="en-US" sz="2700" dirty="0"/>
          </a:p>
          <a:p>
            <a:endParaRPr lang="en-US" dirty="0"/>
          </a:p>
        </p:txBody>
      </p:sp>
      <p:pic>
        <p:nvPicPr>
          <p:cNvPr id="3075" name="Picture 3" descr="C:\Users\Niranjan\Desktop\symtoms-of-baby-herpes-600x315-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428750"/>
            <a:ext cx="3581400" cy="4000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609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latin typeface="Lucida Sans Unicode" pitchFamily="34" charset="0"/>
              </a:rPr>
              <a:t>LABORATORY DIAGNOSIS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19200"/>
            <a:ext cx="8229600" cy="5029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lang="en-US" sz="2800" b="1" dirty="0">
                <a:latin typeface="Lucida Sans Unicode" pitchFamily="34" charset="0"/>
                <a:cs typeface="Times New Roman" pitchFamily="18" charset="0"/>
              </a:rPr>
              <a:t>Specimen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  <a:cs typeface="Times New Roman" pitchFamily="18" charset="0"/>
              </a:rPr>
              <a:t>Vesicle fluid, skin swabs, saliva, corneal scrapings, CSF</a:t>
            </a:r>
          </a:p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lang="en-US" sz="2800" b="1" dirty="0">
                <a:latin typeface="Lucida Sans Unicode" pitchFamily="34" charset="0"/>
                <a:cs typeface="Times New Roman" pitchFamily="18" charset="0"/>
              </a:rPr>
              <a:t>Microscopy</a:t>
            </a:r>
          </a:p>
          <a:p>
            <a:pPr marL="342900" lvl="1" indent="-342900" eaLnBrk="1" hangingPunct="1">
              <a:spcBef>
                <a:spcPct val="4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dirty="0" err="1">
                <a:latin typeface="Lucida Sans Unicode" pitchFamily="34" charset="0"/>
                <a:cs typeface="Times New Roman" pitchFamily="18" charset="0"/>
              </a:rPr>
              <a:t>Tzanck</a:t>
            </a:r>
            <a:r>
              <a:rPr lang="en-US" dirty="0">
                <a:latin typeface="Lucida Sans Unicode" pitchFamily="34" charset="0"/>
                <a:cs typeface="Times New Roman" pitchFamily="18" charset="0"/>
              </a:rPr>
              <a:t> smear – scrapings from base of vesicles, stained with 1% aqueous </a:t>
            </a:r>
            <a:r>
              <a:rPr lang="en-US" dirty="0" err="1">
                <a:latin typeface="Lucida Sans Unicode" pitchFamily="34" charset="0"/>
                <a:cs typeface="Times New Roman" pitchFamily="18" charset="0"/>
              </a:rPr>
              <a:t>toluidine</a:t>
            </a:r>
            <a:r>
              <a:rPr lang="en-US" dirty="0">
                <a:latin typeface="Lucida Sans Unicode" pitchFamily="34" charset="0"/>
                <a:cs typeface="Times New Roman" pitchFamily="18" charset="0"/>
              </a:rPr>
              <a:t> blue –15 seconds.</a:t>
            </a:r>
          </a:p>
          <a:p>
            <a:pPr marL="342900" lvl="1" indent="-342900" eaLnBrk="1" hangingPunct="1">
              <a:spcBef>
                <a:spcPct val="4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lang="en-US" dirty="0">
                <a:latin typeface="Lucida Sans Unicode" pitchFamily="34" charset="0"/>
                <a:cs typeface="Times New Roman" pitchFamily="18" charset="0"/>
              </a:rPr>
              <a:t>Multinucleated giant cells with faceted nuclei and homogenously stained ground glass chromatin </a:t>
            </a:r>
            <a:r>
              <a:rPr lang="en-US" dirty="0" err="1">
                <a:latin typeface="Lucida Sans Unicode" pitchFamily="34" charset="0"/>
                <a:cs typeface="Times New Roman" pitchFamily="18" charset="0"/>
              </a:rPr>
              <a:t>Tzanck</a:t>
            </a:r>
            <a:r>
              <a:rPr lang="en-US" dirty="0">
                <a:latin typeface="Lucida Sans Unicode" pitchFamily="34" charset="0"/>
                <a:cs typeface="Times New Roman" pitchFamily="18" charset="0"/>
              </a:rPr>
              <a:t> cells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solidFill>
                  <a:schemeClr val="bg1"/>
                </a:solidFill>
                <a:latin typeface="Lucida Sans Unicode" pitchFamily="34" charset="0"/>
              </a:rPr>
              <a:t>LABORATORY DIAGNOSIS</a:t>
            </a:r>
          </a:p>
        </p:txBody>
      </p:sp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133600"/>
            <a:ext cx="31353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3048000" y="58674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Lucida Sans Unicode" pitchFamily="34" charset="0"/>
              </a:rPr>
              <a:t>Herpesvirus in Tzanck smear</a:t>
            </a:r>
          </a:p>
        </p:txBody>
      </p:sp>
      <p:pic>
        <p:nvPicPr>
          <p:cNvPr id="4098" name="Picture 2" descr="C:\Users\Niranjan\Desktop\tzanck-sm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5334000" cy="4854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8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 dirty="0">
                <a:solidFill>
                  <a:schemeClr val="bg1"/>
                </a:solidFill>
                <a:latin typeface="Lucida Sans Unicode" pitchFamily="34" charset="0"/>
              </a:rPr>
              <a:t>LABORATORY DIAGNOSIS</a:t>
            </a:r>
          </a:p>
        </p:txBody>
      </p:sp>
      <p:sp>
        <p:nvSpPr>
          <p:cNvPr id="4403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4495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sz="2800" dirty="0" err="1">
                <a:latin typeface="Lucida Sans Unicode" pitchFamily="34" charset="0"/>
              </a:rPr>
              <a:t>Giemsa</a:t>
            </a:r>
            <a:r>
              <a:rPr lang="en-US" sz="2800" dirty="0">
                <a:latin typeface="Lucida Sans Unicode" pitchFamily="34" charset="0"/>
              </a:rPr>
              <a:t> stained smears – </a:t>
            </a:r>
            <a:r>
              <a:rPr lang="en-US" sz="2800" dirty="0" err="1">
                <a:latin typeface="Lucida Sans Unicode" pitchFamily="34" charset="0"/>
              </a:rPr>
              <a:t>intranuclear</a:t>
            </a:r>
            <a:r>
              <a:rPr lang="en-US" sz="2800" dirty="0">
                <a:latin typeface="Lucida Sans Unicode" pitchFamily="34" charset="0"/>
              </a:rPr>
              <a:t> type A  inclusion bodies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Electron microscopy may also be used for virus demonstration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 dirty="0">
                <a:latin typeface="Lucida Sans Unicode" pitchFamily="34" charset="0"/>
              </a:rPr>
              <a:t>Herpes antigen demonstrated by </a:t>
            </a:r>
            <a:r>
              <a:rPr lang="en-US" sz="2800" dirty="0" err="1">
                <a:latin typeface="Lucida Sans Unicode" pitchFamily="34" charset="0"/>
              </a:rPr>
              <a:t>immunofluorescence</a:t>
            </a:r>
            <a:endParaRPr lang="en-US" sz="2800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>
                <a:solidFill>
                  <a:schemeClr val="bg1"/>
                </a:solidFill>
                <a:latin typeface="Lucida Sans Unicode" pitchFamily="34" charset="0"/>
              </a:rPr>
              <a:t>LABORATORY DIAGNOSIS</a:t>
            </a:r>
          </a:p>
        </p:txBody>
      </p:sp>
      <p:sp>
        <p:nvSpPr>
          <p:cNvPr id="4505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lang="en-US" sz="2800" b="1">
                <a:latin typeface="Lucida Sans Unicode" pitchFamily="34" charset="0"/>
              </a:rPr>
              <a:t>Virus isolation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Mice, chick embryo CAM are not so sensitive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Tissue culture – primary human embryonic kidney, primary human amnion 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Human diploid fibroblast is preferable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Growth detected by cytopathic effect 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Drug susceptibility may be tested</a:t>
            </a:r>
            <a:endParaRPr lang="en-US" sz="2800" b="1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 bwMode="auto">
          <a:xfrm>
            <a:off x="381000" y="1524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>
                <a:solidFill>
                  <a:schemeClr val="bg1"/>
                </a:solidFill>
                <a:latin typeface="Lucida Sans Unicode" pitchFamily="34" charset="0"/>
              </a:rPr>
              <a:t>LABORATORY DIAGNOSIS</a:t>
            </a:r>
          </a:p>
        </p:txBody>
      </p:sp>
      <p:sp>
        <p:nvSpPr>
          <p:cNvPr id="4403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95400"/>
            <a:ext cx="8229600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Giemsa stained smears – intranuclear type A  inclusion bodies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Electron microscopy may also be used for virus demonstration</a:t>
            </a:r>
          </a:p>
          <a:p>
            <a:pPr eaLnBrk="1" hangingPunct="1"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Herpes antigen demonstrated by immunofluorescence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171688" cy="6397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/>
              <a:t>MORPHOLOGY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6400" y="1219200"/>
            <a:ext cx="3505200" cy="3105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371600"/>
            <a:ext cx="4953000" cy="5029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Size- Large (150–200 nm size).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IN" sz="2200" dirty="0">
                <a:latin typeface="Arial" pitchFamily="34" charset="0"/>
                <a:cs typeface="Arial" pitchFamily="34" charset="0"/>
              </a:rPr>
              <a:t>Spherical in shape</a:t>
            </a:r>
            <a:endParaRPr kumimoji="0" lang="en-IN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IN" sz="2200" noProof="0" dirty="0" err="1">
                <a:latin typeface="Arial" pitchFamily="34" charset="0"/>
                <a:cs typeface="Arial" pitchFamily="34" charset="0"/>
              </a:rPr>
              <a:t>Capsid</a:t>
            </a:r>
            <a:r>
              <a:rPr lang="en-IN" sz="2200" noProof="0" dirty="0">
                <a:latin typeface="Arial" pitchFamily="34" charset="0"/>
                <a:cs typeface="Arial" pitchFamily="34" charset="0"/>
              </a:rPr>
              <a:t> is </a:t>
            </a:r>
            <a:r>
              <a:rPr lang="en-IN" sz="2200" noProof="0" dirty="0" err="1">
                <a:latin typeface="Arial" pitchFamily="34" charset="0"/>
                <a:cs typeface="Arial" pitchFamily="34" charset="0"/>
              </a:rPr>
              <a:t>Icosahedral</a:t>
            </a:r>
            <a:r>
              <a:rPr lang="en-IN" sz="2200" noProof="0" dirty="0">
                <a:latin typeface="Arial" pitchFamily="34" charset="0"/>
                <a:cs typeface="Arial" pitchFamily="34" charset="0"/>
              </a:rPr>
              <a:t> with 162 </a:t>
            </a:r>
            <a:r>
              <a:rPr lang="en-IN" sz="2200" noProof="0" dirty="0" err="1">
                <a:latin typeface="Arial" pitchFamily="34" charset="0"/>
                <a:cs typeface="Arial" pitchFamily="34" charset="0"/>
              </a:rPr>
              <a:t>capsomere</a:t>
            </a:r>
            <a:r>
              <a:rPr lang="en-IN" sz="2200" noProof="0" dirty="0">
                <a:latin typeface="Arial" pitchFamily="34" charset="0"/>
                <a:cs typeface="Arial" pitchFamily="34" charset="0"/>
              </a:rPr>
              <a:t> enclosing the core with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 </a:t>
            </a:r>
            <a:r>
              <a:rPr kumimoji="0" lang="en-IN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Linear double-stranded DNA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Enveloped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- lipoprotein in nature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Lipid part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is derived from the host cell nuclear membrane </a:t>
            </a:r>
          </a:p>
          <a:p>
            <a:pPr marL="914400" lvl="1" indent="-457200">
              <a:buFont typeface="+mj-lt"/>
              <a:buAutoNum type="alphaLcPeriod"/>
            </a:pPr>
            <a:r>
              <a:rPr lang="en-IN" sz="2200" b="1" dirty="0">
                <a:latin typeface="Arial" pitchFamily="34" charset="0"/>
                <a:cs typeface="Arial" pitchFamily="34" charset="0"/>
              </a:rPr>
              <a:t>Protein part- 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Virus coded </a:t>
            </a:r>
            <a:r>
              <a:rPr lang="en-IN" sz="2200" b="1" dirty="0">
                <a:latin typeface="Arial" pitchFamily="34" charset="0"/>
                <a:cs typeface="Arial" pitchFamily="34" charset="0"/>
              </a:rPr>
              <a:t>glycoprotein spikes</a:t>
            </a:r>
            <a:r>
              <a:rPr lang="en-IN" sz="2200" dirty="0">
                <a:latin typeface="Arial" pitchFamily="34" charset="0"/>
                <a:cs typeface="Arial" pitchFamily="34" charset="0"/>
              </a:rPr>
              <a:t>, about 8 nm long are inserted into the lipid part.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 bwMode="auto">
          <a:xfrm>
            <a:off x="381000" y="2286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sz="3200" b="1">
                <a:solidFill>
                  <a:schemeClr val="bg1"/>
                </a:solidFill>
                <a:latin typeface="Lucida Sans Unicode" pitchFamily="34" charset="0"/>
              </a:rPr>
              <a:t>LABORATORY DIAGNOSIS</a:t>
            </a:r>
          </a:p>
        </p:txBody>
      </p:sp>
      <p:sp>
        <p:nvSpPr>
          <p:cNvPr id="4505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43000"/>
            <a:ext cx="8229600" cy="5181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40000"/>
              </a:spcBef>
              <a:buFont typeface="Arial" charset="0"/>
              <a:buNone/>
            </a:pPr>
            <a:r>
              <a:rPr lang="en-US" sz="2800" b="1">
                <a:latin typeface="Lucida Sans Unicode" pitchFamily="34" charset="0"/>
              </a:rPr>
              <a:t>Virus isolation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Mice, chick embryo CAM are not so sensitive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Tissue culture – primary human embryonic kidney, primary human amnion 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Human diploid fibroblast is preferable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Growth detected by cytopathic effect </a:t>
            </a:r>
          </a:p>
          <a:p>
            <a:pPr eaLnBrk="1" hangingPunct="1">
              <a:spcBef>
                <a:spcPct val="40000"/>
              </a:spcBef>
              <a:buClr>
                <a:schemeClr val="accent2"/>
              </a:buClr>
            </a:pPr>
            <a:r>
              <a:rPr lang="en-US" sz="2800">
                <a:latin typeface="Lucida Sans Unicode" pitchFamily="34" charset="0"/>
              </a:rPr>
              <a:t>Drug susceptibility may be tested</a:t>
            </a:r>
            <a:endParaRPr lang="en-US" sz="2800" b="1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2954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400" b="1" dirty="0">
                <a:latin typeface="Lucida Sans Unicode" pitchFamily="34" charset="0"/>
              </a:rPr>
              <a:t>Serology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en-US" sz="2400" dirty="0">
                <a:latin typeface="Lucida Sans Unicode" pitchFamily="34" charset="0"/>
              </a:rPr>
              <a:t>HSV1 and 2 differentiated by serological methods and by molecular studies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en-US" sz="2400" dirty="0">
                <a:latin typeface="Lucida Sans Unicode" pitchFamily="34" charset="0"/>
              </a:rPr>
              <a:t>Antibody detection by ELISA, </a:t>
            </a:r>
            <a:r>
              <a:rPr lang="en-US" sz="2400" dirty="0" err="1">
                <a:latin typeface="Lucida Sans Unicode" pitchFamily="34" charset="0"/>
              </a:rPr>
              <a:t>neutralisation</a:t>
            </a:r>
            <a:r>
              <a:rPr lang="en-US" sz="2400" dirty="0">
                <a:latin typeface="Lucida Sans Unicode" pitchFamily="34" charset="0"/>
              </a:rPr>
              <a:t> and complement fixation test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400" b="1" dirty="0">
                <a:latin typeface="Lucida Sans Unicode" pitchFamily="34" charset="0"/>
              </a:rPr>
              <a:t>PCR 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en-US" sz="2400" dirty="0">
                <a:latin typeface="Lucida Sans Unicode" pitchFamily="34" charset="0"/>
              </a:rPr>
              <a:t>More often used for diagnosis</a:t>
            </a:r>
            <a:endParaRPr lang="en-US" sz="2400" b="1" dirty="0">
              <a:latin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Font typeface="Arial" charset="0"/>
              <a:buNone/>
            </a:pPr>
            <a:r>
              <a:rPr lang="en-US" sz="2400" b="1" dirty="0">
                <a:latin typeface="Lucida Sans Unicode" pitchFamily="34" charset="0"/>
              </a:rPr>
              <a:t>CHEMOTHERAPY</a:t>
            </a: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en-US" sz="2400" dirty="0">
                <a:latin typeface="Lucida Sans Unicode" pitchFamily="34" charset="0"/>
              </a:rPr>
              <a:t>Topical – </a:t>
            </a:r>
            <a:r>
              <a:rPr lang="en-US" sz="2400" dirty="0" err="1">
                <a:latin typeface="Lucida Sans Unicode" pitchFamily="34" charset="0"/>
              </a:rPr>
              <a:t>idoxyuridine</a:t>
            </a:r>
            <a:r>
              <a:rPr lang="en-US" sz="2400" dirty="0">
                <a:latin typeface="Lucida Sans Unicode" pitchFamily="34" charset="0"/>
              </a:rPr>
              <a:t>-eye and skin </a:t>
            </a:r>
            <a:r>
              <a:rPr lang="en-US" sz="2400" dirty="0" err="1">
                <a:latin typeface="Lucida Sans Unicode" pitchFamily="34" charset="0"/>
              </a:rPr>
              <a:t>infcetions</a:t>
            </a:r>
            <a:endParaRPr lang="en-US" sz="2400" dirty="0">
              <a:latin typeface="Lucida Sans Unicode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chemeClr val="accent2"/>
              </a:buClr>
            </a:pPr>
            <a:r>
              <a:rPr lang="en-US" sz="2400" dirty="0">
                <a:latin typeface="Lucida Sans Unicode" pitchFamily="34" charset="0"/>
              </a:rPr>
              <a:t>Systemic – acyclovir, </a:t>
            </a:r>
            <a:r>
              <a:rPr lang="en-US" sz="2400" dirty="0" err="1">
                <a:latin typeface="Lucida Sans Unicode" pitchFamily="34" charset="0"/>
              </a:rPr>
              <a:t>valaciclovir</a:t>
            </a:r>
            <a:r>
              <a:rPr lang="en-US" sz="2400" dirty="0">
                <a:latin typeface="Lucida Sans Unicode" pitchFamily="34" charset="0"/>
              </a:rPr>
              <a:t>, </a:t>
            </a:r>
            <a:r>
              <a:rPr lang="en-US" sz="2400" dirty="0" err="1">
                <a:latin typeface="Lucida Sans Unicode" pitchFamily="34" charset="0"/>
              </a:rPr>
              <a:t>famciclovir</a:t>
            </a:r>
            <a:endParaRPr lang="en-GB" sz="2400" dirty="0">
              <a:latin typeface="Lucida Sans Unicode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4343400" cy="5943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65760" lvl="1" indent="-283464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IN" sz="2400" b="1" dirty="0">
                <a:latin typeface="Arial" pitchFamily="34" charset="0"/>
                <a:cs typeface="Arial" pitchFamily="34" charset="0"/>
              </a:rPr>
              <a:t>Tegument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- Amorphous, sometimes asymmetric structure present between the </a:t>
            </a:r>
            <a:r>
              <a:rPr lang="en-IN" sz="2400" dirty="0" err="1">
                <a:latin typeface="Arial" pitchFamily="34" charset="0"/>
                <a:cs typeface="Arial" pitchFamily="34" charset="0"/>
              </a:rPr>
              <a:t>capsid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 and envelope. It contains several proteins.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r>
              <a:rPr lang="en-IN" sz="2400" b="1" dirty="0">
                <a:latin typeface="Arial" pitchFamily="34" charset="0"/>
                <a:cs typeface="Arial" pitchFamily="34" charset="0"/>
              </a:rPr>
              <a:t>Replication </a:t>
            </a:r>
            <a:r>
              <a:rPr lang="en-IN" sz="2400" dirty="0">
                <a:latin typeface="Arial" pitchFamily="34" charset="0"/>
                <a:cs typeface="Arial" pitchFamily="34" charset="0"/>
              </a:rPr>
              <a:t>of herpes viruses takes place in the host cell nucleus. They form </a:t>
            </a:r>
            <a:r>
              <a:rPr lang="en-IN" sz="2400" b="1" dirty="0" err="1">
                <a:latin typeface="Arial" pitchFamily="34" charset="0"/>
                <a:cs typeface="Arial" pitchFamily="34" charset="0"/>
              </a:rPr>
              <a:t>Cowdry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 Type A </a:t>
            </a:r>
            <a:r>
              <a:rPr lang="en-IN" sz="2400" b="1" dirty="0" err="1">
                <a:latin typeface="Arial" pitchFamily="34" charset="0"/>
                <a:cs typeface="Arial" pitchFamily="34" charset="0"/>
              </a:rPr>
              <a:t>intranuclear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 inclusion body( </a:t>
            </a:r>
            <a:r>
              <a:rPr lang="en-IN" sz="2400" b="1" dirty="0" err="1">
                <a:latin typeface="Arial" pitchFamily="34" charset="0"/>
                <a:cs typeface="Arial" pitchFamily="34" charset="0"/>
              </a:rPr>
              <a:t>Lipschutz</a:t>
            </a:r>
            <a:r>
              <a:rPr lang="en-IN" sz="2400" b="1" dirty="0">
                <a:latin typeface="Arial" pitchFamily="34" charset="0"/>
                <a:cs typeface="Arial" pitchFamily="34" charset="0"/>
              </a:rPr>
              <a:t>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1143000"/>
            <a:ext cx="3657600" cy="3105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Classification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9664725"/>
              </p:ext>
            </p:extLst>
          </p:nvPr>
        </p:nvGraphicFramePr>
        <p:xfrm>
          <a:off x="381000" y="1295400"/>
          <a:ext cx="8466742" cy="5029199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6059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592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534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325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49403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Subfamily ("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Herpesvirinae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Duration of replication &amp;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Cytopathology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 of Latency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Species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611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Official Name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Common Name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7989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Alpha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Short (12-18 hours)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Cytolytic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Neurons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Simplex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virus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1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 type 1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57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 type 2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57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Varicello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virus 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3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Varicella</a:t>
                      </a:r>
                      <a:endParaRPr lang="en-IN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zoster virus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71013031"/>
              </p:ext>
            </p:extLst>
          </p:nvPr>
        </p:nvGraphicFramePr>
        <p:xfrm>
          <a:off x="228600" y="838201"/>
          <a:ext cx="8704186" cy="5231887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2280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268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0740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704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397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Subfamily ("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Herpesvirinae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Duration of replication &amp; 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Cytopathology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 of Latency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Genus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Species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597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Official Name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Common Name</a:t>
                      </a:r>
                      <a:endParaRPr lang="en-US" sz="16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87645">
                <a:tc row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Beta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Long (&gt;24 hours)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Cytomegalic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Glands, Kidneys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Cytomegalovirus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herpesvirus 5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Cytomegalovirus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Long(&gt;24 hours)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Lymphoproliferative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Lymphoid tissues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(T cells)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Roseolovirus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6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24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6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6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herpesvirus 7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75731455"/>
              </p:ext>
            </p:extLst>
          </p:nvPr>
        </p:nvGraphicFramePr>
        <p:xfrm>
          <a:off x="143553" y="457200"/>
          <a:ext cx="8704186" cy="54864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3042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631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722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5509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Subfamily ("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Herpesvirinae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")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Duration of replication &amp;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Cytopathology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Site of Latency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Genus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Species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94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Official Name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Common Name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4517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Gamma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Variable,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lymphoproliferative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Lymphoid tissues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(B Cells)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Lymphocryptovirus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Epstein-Barr virus</a:t>
                      </a:r>
                      <a:endParaRPr lang="en-US" sz="1800" b="1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36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Rhadinovirus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Human </a:t>
                      </a:r>
                      <a:r>
                        <a:rPr lang="en-IN" sz="1800" b="1" dirty="0" err="1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herpesvirus</a:t>
                      </a: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8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1800" b="1" dirty="0"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Kaposi's sarcoma-associated herpesvirus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Herpes simplex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Clr>
                <a:schemeClr val="accent2"/>
              </a:buClr>
            </a:pPr>
            <a:r>
              <a:rPr lang="en-US" dirty="0">
                <a:latin typeface="Lucida Sans Unicode" pitchFamily="34" charset="0"/>
                <a:cs typeface="Times New Roman" pitchFamily="18" charset="0"/>
              </a:rPr>
              <a:t>Occurs only in humans</a:t>
            </a:r>
          </a:p>
          <a:p>
            <a:pPr>
              <a:buClr>
                <a:schemeClr val="accent2"/>
              </a:buClr>
            </a:pPr>
            <a:r>
              <a:rPr lang="en-US" dirty="0">
                <a:latin typeface="Lucida Sans Unicode" pitchFamily="34" charset="0"/>
                <a:cs typeface="Times New Roman" pitchFamily="18" charset="0"/>
              </a:rPr>
              <a:t>Two types – HSV type 1 and HSV type 2</a:t>
            </a:r>
          </a:p>
          <a:p>
            <a:pPr>
              <a:buClr>
                <a:schemeClr val="accent2"/>
              </a:buClr>
            </a:pPr>
            <a:r>
              <a:rPr lang="en-US" b="1" dirty="0">
                <a:latin typeface="Lucida Sans Unicode" pitchFamily="34" charset="0"/>
                <a:cs typeface="Times New Roman" pitchFamily="18" charset="0"/>
              </a:rPr>
              <a:t>HSV type 1 </a:t>
            </a:r>
            <a:r>
              <a:rPr lang="en-US" dirty="0">
                <a:latin typeface="Lucida Sans Unicode" pitchFamily="34" charset="0"/>
                <a:cs typeface="Times New Roman" pitchFamily="18" charset="0"/>
              </a:rPr>
              <a:t>– isolated from lesions in and around the mouth </a:t>
            </a:r>
          </a:p>
          <a:p>
            <a:pPr>
              <a:buClr>
                <a:schemeClr val="accent2"/>
              </a:buClr>
            </a:pPr>
            <a:r>
              <a:rPr lang="en-US" dirty="0">
                <a:latin typeface="Lucida Sans Unicode" pitchFamily="34" charset="0"/>
                <a:cs typeface="Times New Roman" pitchFamily="18" charset="0"/>
              </a:rPr>
              <a:t>Transmitted by direct contact or droplet spread from cases or carriers</a:t>
            </a:r>
          </a:p>
          <a:p>
            <a:pPr>
              <a:buClr>
                <a:schemeClr val="accent2"/>
              </a:buClr>
            </a:pPr>
            <a:r>
              <a:rPr lang="en-US" b="1" dirty="0">
                <a:latin typeface="Lucida Sans Unicode" pitchFamily="34" charset="0"/>
                <a:cs typeface="Times New Roman" pitchFamily="18" charset="0"/>
              </a:rPr>
              <a:t>HSV Type 2 </a:t>
            </a:r>
            <a:r>
              <a:rPr lang="en-US" dirty="0">
                <a:latin typeface="Lucida Sans Unicode" pitchFamily="34" charset="0"/>
                <a:cs typeface="Times New Roman" pitchFamily="18" charset="0"/>
              </a:rPr>
              <a:t>– causes majority of genital herpes</a:t>
            </a:r>
          </a:p>
          <a:p>
            <a:pPr>
              <a:buClr>
                <a:schemeClr val="accent2"/>
              </a:buClr>
            </a:pPr>
            <a:r>
              <a:rPr lang="en-US" dirty="0">
                <a:latin typeface="Lucida Sans Unicode" pitchFamily="34" charset="0"/>
                <a:cs typeface="Times New Roman" pitchFamily="18" charset="0"/>
              </a:rPr>
              <a:t>Transmitted venerally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7777543"/>
              </p:ext>
            </p:extLst>
          </p:nvPr>
        </p:nvGraphicFramePr>
        <p:xfrm>
          <a:off x="533400" y="457200"/>
          <a:ext cx="8244848" cy="5943600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8704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73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Properties </a:t>
                      </a:r>
                      <a:endParaRPr lang="en-US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virus-1</a:t>
                      </a:r>
                      <a:endParaRPr lang="en-US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4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Herpes simplex virus-2</a:t>
                      </a:r>
                      <a:endParaRPr lang="en-US" sz="2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775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Transmission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Direct contact with mucosa or abraded skin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Sexual mode or vertical mode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9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Latency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Trigeminal ganglia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Sacral ganglia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14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Age affected</a:t>
                      </a:r>
                      <a:endParaRPr lang="en-US" sz="200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Young children</a:t>
                      </a:r>
                      <a:endParaRPr lang="en-US" sz="2000" dirty="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IN" sz="2000">
                          <a:effectLst/>
                          <a:latin typeface="Arial" pitchFamily="34" charset="0"/>
                          <a:cs typeface="Arial" pitchFamily="34" charset="0"/>
                        </a:rPr>
                        <a:t>Young adults</a:t>
                      </a:r>
                      <a:endParaRPr lang="en-US" sz="2000">
                        <a:effectLst/>
                        <a:latin typeface="Arial" pitchFamily="34" charset="0"/>
                        <a:ea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7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Common manifestations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1.Oral-facial mucosal lesions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2.Encephalitis &amp; meningitis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3.Ocular lesions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4.Skinlesions- above the waist 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1.Genital lesions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2.Skinlesions-below the waist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20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3.Neonatal Herpes</a:t>
                      </a:r>
                      <a:endParaRPr lang="en-US" sz="20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0260" marR="60260" marT="0" marB="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418</TotalTime>
  <Words>1357</Words>
  <Application>Microsoft Office PowerPoint</Application>
  <PresentationFormat>On-screen Show (4:3)</PresentationFormat>
  <Paragraphs>239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1_Office Theme</vt:lpstr>
      <vt:lpstr>HERPES VIRUS </vt:lpstr>
      <vt:lpstr>Slide 2</vt:lpstr>
      <vt:lpstr>MORPHOLOGY</vt:lpstr>
      <vt:lpstr>Slide 4</vt:lpstr>
      <vt:lpstr>Classification</vt:lpstr>
      <vt:lpstr>Slide 6</vt:lpstr>
      <vt:lpstr>Slide 7</vt:lpstr>
      <vt:lpstr>Herpes simplex</vt:lpstr>
      <vt:lpstr>Slide 9</vt:lpstr>
      <vt:lpstr>Slide 10</vt:lpstr>
      <vt:lpstr>PATHOGENICITY</vt:lpstr>
      <vt:lpstr>ROUTE OF INFECTION</vt:lpstr>
      <vt:lpstr>Pathogenesis</vt:lpstr>
      <vt:lpstr>Slide 14</vt:lpstr>
      <vt:lpstr>Slide 15</vt:lpstr>
      <vt:lpstr>Slide 16</vt:lpstr>
      <vt:lpstr>Slide 17</vt:lpstr>
      <vt:lpstr>Clinical manifestations</vt:lpstr>
      <vt:lpstr>Slide 19</vt:lpstr>
      <vt:lpstr>Slide 20</vt:lpstr>
      <vt:lpstr>Slide 21</vt:lpstr>
      <vt:lpstr>Slide 22</vt:lpstr>
      <vt:lpstr>Slide 23</vt:lpstr>
      <vt:lpstr>Slide 24</vt:lpstr>
      <vt:lpstr>LABORATORY DIAGNOSIS</vt:lpstr>
      <vt:lpstr>LABORATORY DIAGNOSIS</vt:lpstr>
      <vt:lpstr>LABORATORY DIAGNOSIS</vt:lpstr>
      <vt:lpstr>LABORATORY DIAGNOSIS</vt:lpstr>
      <vt:lpstr>LABORATORY DIAGNOSIS</vt:lpstr>
      <vt:lpstr>LABORATORY DIAGNOSIS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HERPES VIRUS </dc:title>
  <dc:creator>Niranjan</dc:creator>
  <cp:lastModifiedBy>user</cp:lastModifiedBy>
  <cp:revision>12</cp:revision>
  <dcterms:created xsi:type="dcterms:W3CDTF">2020-05-13T09:18:28Z</dcterms:created>
  <dcterms:modified xsi:type="dcterms:W3CDTF">2023-11-30T04:41:31Z</dcterms:modified>
</cp:coreProperties>
</file>