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36" r:id="rId3"/>
    <p:sldId id="321" r:id="rId4"/>
    <p:sldId id="303" r:id="rId5"/>
    <p:sldId id="322" r:id="rId6"/>
    <p:sldId id="304" r:id="rId7"/>
    <p:sldId id="323" r:id="rId8"/>
    <p:sldId id="324" r:id="rId9"/>
    <p:sldId id="332" r:id="rId10"/>
    <p:sldId id="333" r:id="rId11"/>
    <p:sldId id="334" r:id="rId12"/>
    <p:sldId id="327" r:id="rId13"/>
    <p:sldId id="325" r:id="rId14"/>
    <p:sldId id="328" r:id="rId15"/>
    <p:sldId id="338" r:id="rId16"/>
    <p:sldId id="339" r:id="rId17"/>
    <p:sldId id="335" r:id="rId18"/>
    <p:sldId id="365" r:id="rId19"/>
    <p:sldId id="318" r:id="rId20"/>
    <p:sldId id="314" r:id="rId21"/>
    <p:sldId id="315" r:id="rId22"/>
    <p:sldId id="366" r:id="rId23"/>
    <p:sldId id="367" r:id="rId24"/>
    <p:sldId id="317" r:id="rId25"/>
    <p:sldId id="368" r:id="rId26"/>
    <p:sldId id="369" r:id="rId27"/>
    <p:sldId id="370" r:id="rId28"/>
    <p:sldId id="319" r:id="rId29"/>
    <p:sldId id="316" r:id="rId30"/>
    <p:sldId id="371" r:id="rId31"/>
    <p:sldId id="320" r:id="rId32"/>
    <p:sldId id="372" r:id="rId33"/>
    <p:sldId id="393" r:id="rId34"/>
    <p:sldId id="394" r:id="rId35"/>
    <p:sldId id="395" r:id="rId36"/>
    <p:sldId id="36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29" autoAdjust="0"/>
  </p:normalViewPr>
  <p:slideViewPr>
    <p:cSldViewPr>
      <p:cViewPr>
        <p:scale>
          <a:sx n="60" d="100"/>
          <a:sy n="60" d="100"/>
        </p:scale>
        <p:origin x="-786"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56BB4-FE56-4367-BF14-F534F9E127E9}" type="datetimeFigureOut">
              <a:rPr lang="en-US" smtClean="0"/>
              <a:pPr/>
              <a:t>1/1/2007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18CE2-C77C-47A7-8DD0-DCF30CE9A3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F3272-16E2-4AC1-A9F8-DFC9E948A616}"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F3272-16E2-4AC1-A9F8-DFC9E948A616}"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F3272-16E2-4AC1-A9F8-DFC9E948A616}"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F3272-16E2-4AC1-A9F8-DFC9E948A616}"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F3272-16E2-4AC1-A9F8-DFC9E948A616}" type="datetimeFigureOut">
              <a:rPr lang="en-US" smtClean="0"/>
              <a:pPr/>
              <a:t>1/1/2007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F3272-16E2-4AC1-A9F8-DFC9E948A616}" type="datetimeFigureOut">
              <a:rPr lang="en-US" smtClean="0"/>
              <a:pPr/>
              <a:t>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F3272-16E2-4AC1-A9F8-DFC9E948A616}" type="datetimeFigureOut">
              <a:rPr lang="en-US" smtClean="0"/>
              <a:pPr/>
              <a:t>1/1/2007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F3272-16E2-4AC1-A9F8-DFC9E948A616}" type="datetimeFigureOut">
              <a:rPr lang="en-US" smtClean="0"/>
              <a:pPr/>
              <a:t>1/1/2007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F3272-16E2-4AC1-A9F8-DFC9E948A616}" type="datetimeFigureOut">
              <a:rPr lang="en-US" smtClean="0"/>
              <a:pPr/>
              <a:t>1/1/2007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F3272-16E2-4AC1-A9F8-DFC9E948A616}" type="datetimeFigureOut">
              <a:rPr lang="en-US" smtClean="0"/>
              <a:pPr/>
              <a:t>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F3272-16E2-4AC1-A9F8-DFC9E948A616}" type="datetimeFigureOut">
              <a:rPr lang="en-US" smtClean="0"/>
              <a:pPr/>
              <a:t>1/1/2007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E5AF5-FF83-485B-9D4B-5E65464E1A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F3272-16E2-4AC1-A9F8-DFC9E948A616}" type="datetimeFigureOut">
              <a:rPr lang="en-US" smtClean="0"/>
              <a:pPr/>
              <a:t>1/1/2007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E5AF5-FF83-485B-9D4B-5E65464E1A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1"/>
          </p:nvPr>
        </p:nvSpPr>
        <p:spPr>
          <a:xfrm>
            <a:off x="5029200" y="5105400"/>
            <a:ext cx="4114800" cy="1752600"/>
          </a:xfrm>
        </p:spPr>
        <p:txBody>
          <a:bodyPr/>
          <a:lstStyle/>
          <a:p>
            <a:pPr eaLnBrk="1" hangingPunct="1">
              <a:defRPr/>
            </a:pPr>
            <a:r>
              <a:rPr lang="en-US" sz="2800" b="1" i="1" dirty="0" smtClean="0">
                <a:solidFill>
                  <a:schemeClr val="accent6">
                    <a:lumMod val="50000"/>
                  </a:schemeClr>
                </a:solidFill>
              </a:rPr>
              <a:t>          </a:t>
            </a:r>
            <a:r>
              <a:rPr lang="en-US" b="1" i="1" dirty="0" smtClean="0">
                <a:solidFill>
                  <a:srgbClr val="002060"/>
                </a:solidFill>
              </a:rPr>
              <a:t>DR J M HARSODA       </a:t>
            </a:r>
            <a:r>
              <a:rPr lang="en-US" sz="2400" b="1" i="1" dirty="0" smtClean="0">
                <a:solidFill>
                  <a:srgbClr val="002060"/>
                </a:solidFill>
              </a:rPr>
              <a:t/>
            </a:r>
            <a:br>
              <a:rPr lang="en-US" sz="2400" b="1" i="1" dirty="0" smtClean="0">
                <a:solidFill>
                  <a:srgbClr val="002060"/>
                </a:solidFill>
              </a:rPr>
            </a:br>
            <a:r>
              <a:rPr lang="en-US" sz="2400" b="1" i="1" dirty="0" smtClean="0">
                <a:solidFill>
                  <a:srgbClr val="002060"/>
                </a:solidFill>
              </a:rPr>
              <a:t>                  </a:t>
            </a:r>
            <a:r>
              <a:rPr lang="en-US" sz="2000" b="1" i="1" dirty="0" smtClean="0">
                <a:solidFill>
                  <a:srgbClr val="002060"/>
                </a:solidFill>
              </a:rPr>
              <a:t>PROFESSOR AND HEAD</a:t>
            </a:r>
            <a:endParaRPr lang="en-US" altLang="en-US" sz="2000" b="1" dirty="0" smtClean="0">
              <a:solidFill>
                <a:srgbClr val="002060"/>
              </a:solidFill>
            </a:endParaRPr>
          </a:p>
        </p:txBody>
      </p:sp>
      <p:sp>
        <p:nvSpPr>
          <p:cNvPr id="8" name="Title 1"/>
          <p:cNvSpPr>
            <a:spLocks noGrp="1"/>
          </p:cNvSpPr>
          <p:nvPr/>
        </p:nvSpPr>
        <p:spPr>
          <a:xfrm>
            <a:off x="304800" y="2667000"/>
            <a:ext cx="8610600" cy="24384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i="1" dirty="0" smtClean="0">
                <a:solidFill>
                  <a:srgbClr val="FF0000"/>
                </a:solidFill>
              </a:rPr>
              <a:t>ENDOCRINOLOGY</a:t>
            </a:r>
            <a:br>
              <a:rPr lang="en-US" sz="4800" b="1" i="1" dirty="0" smtClean="0">
                <a:solidFill>
                  <a:srgbClr val="FF0000"/>
                </a:solidFill>
              </a:rPr>
            </a:br>
            <a:r>
              <a:rPr lang="en-US" sz="4800" b="1" dirty="0" smtClean="0">
                <a:solidFill>
                  <a:srgbClr val="0070C0"/>
                </a:solidFill>
              </a:rPr>
              <a:t>COMPETENCY CODE: </a:t>
            </a:r>
            <a:r>
              <a:rPr lang="en-US" sz="4800" b="1" dirty="0" smtClean="0">
                <a:solidFill>
                  <a:srgbClr val="FF0000"/>
                </a:solidFill>
              </a:rPr>
              <a:t>PY8.2 (</a:t>
            </a:r>
            <a:r>
              <a:rPr lang="en-US" sz="4800" b="1" dirty="0" err="1" smtClean="0">
                <a:solidFill>
                  <a:srgbClr val="FF0000"/>
                </a:solidFill>
              </a:rPr>
              <a:t>contd</a:t>
            </a:r>
            <a:r>
              <a:rPr lang="en-US" sz="4800" b="1" dirty="0" smtClean="0">
                <a:solidFill>
                  <a:srgbClr val="FF0000"/>
                </a:solidFill>
              </a:rPr>
              <a:t>…)  </a:t>
            </a:r>
            <a:r>
              <a:rPr lang="en-US" sz="4800" b="1" i="1" dirty="0" smtClean="0">
                <a:solidFill>
                  <a:srgbClr val="FF0000"/>
                </a:solidFill>
              </a:rPr>
              <a:t/>
            </a:r>
            <a:br>
              <a:rPr lang="en-US" sz="4800" b="1" i="1" dirty="0" smtClean="0">
                <a:solidFill>
                  <a:srgbClr val="FF0000"/>
                </a:solidFill>
              </a:rPr>
            </a:br>
            <a:r>
              <a:rPr lang="en-US" sz="4800" b="1" i="1" dirty="0" smtClean="0">
                <a:solidFill>
                  <a:srgbClr val="FF0000"/>
                </a:solidFill>
              </a:rPr>
              <a:t>BY              </a:t>
            </a:r>
            <a:endParaRPr lang="en-US" sz="4800" b="1" i="1" dirty="0">
              <a:solidFill>
                <a:srgbClr val="FF0000"/>
              </a:solidFill>
            </a:endParaRPr>
          </a:p>
        </p:txBody>
      </p:sp>
      <p:pic>
        <p:nvPicPr>
          <p:cNvPr id="9" name="pic"/>
          <p:cNvPicPr/>
          <p:nvPr/>
        </p:nvPicPr>
        <p:blipFill>
          <a:blip r:embed="rId2" cstate="print"/>
          <a:stretch>
            <a:fillRect/>
          </a:stretch>
        </p:blipFill>
        <p:spPr>
          <a:xfrm>
            <a:off x="3124200" y="381000"/>
            <a:ext cx="27432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r>
              <a:rPr lang="en-US" sz="3100" b="1" dirty="0" smtClean="0">
                <a:solidFill>
                  <a:schemeClr val="accent3">
                    <a:lumMod val="50000"/>
                  </a:schemeClr>
                </a:solidFill>
              </a:rPr>
              <a:t>                                                                                                        </a:t>
            </a:r>
            <a:r>
              <a:rPr lang="en-US" sz="3100" b="1" dirty="0" smtClean="0">
                <a:solidFill>
                  <a:srgbClr val="FF0000"/>
                </a:solidFill>
              </a:rPr>
              <a:t>SYNTHESIS AND SECRETION OF THYROID HORMONE (T3,T4)</a:t>
            </a:r>
            <a:r>
              <a:rPr lang="en-US" b="1" dirty="0" smtClean="0">
                <a:solidFill>
                  <a:srgbClr val="FF0000"/>
                </a:solidFill>
              </a:rPr>
              <a:t/>
            </a:r>
            <a:br>
              <a:rPr lang="en-US" b="1" dirty="0" smtClean="0">
                <a:solidFill>
                  <a:srgbClr val="FF0000"/>
                </a:solidFill>
              </a:rPr>
            </a:br>
            <a:endParaRPr lang="en-US" dirty="0">
              <a:solidFill>
                <a:srgbClr val="FF0000"/>
              </a:solidFill>
            </a:endParaRPr>
          </a:p>
        </p:txBody>
      </p:sp>
      <p:pic>
        <p:nvPicPr>
          <p:cNvPr id="4" name="Picture 4" descr="11_2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381000"/>
            <a:ext cx="8839200" cy="6477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2800" b="1" dirty="0" smtClean="0">
                <a:solidFill>
                  <a:srgbClr val="FF0000"/>
                </a:solidFill>
              </a:rPr>
              <a:t>STEPS INVOLVED IN THE SYNTHESIS OF THYROID HORMONES (T3, T4)</a:t>
            </a:r>
            <a:endParaRPr lang="en-US" sz="2800" b="1" dirty="0">
              <a:solidFill>
                <a:srgbClr val="FF0000"/>
              </a:solidFill>
            </a:endParaRPr>
          </a:p>
        </p:txBody>
      </p:sp>
      <p:pic>
        <p:nvPicPr>
          <p:cNvPr id="3074" name="Picture 2" descr="J:\chemistry of T4 &amp; T3.jpg"/>
          <p:cNvPicPr>
            <a:picLocks noGrp="1" noChangeAspect="1" noChangeArrowheads="1"/>
          </p:cNvPicPr>
          <p:nvPr>
            <p:ph idx="1"/>
          </p:nvPr>
        </p:nvPicPr>
        <p:blipFill>
          <a:blip r:embed="rId2" cstate="print"/>
          <a:srcRect/>
          <a:stretch>
            <a:fillRect/>
          </a:stretch>
        </p:blipFill>
        <p:spPr bwMode="auto">
          <a:xfrm>
            <a:off x="0" y="762000"/>
            <a:ext cx="9144000" cy="6096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2800" b="1" dirty="0" smtClean="0">
                <a:solidFill>
                  <a:srgbClr val="FF0000"/>
                </a:solidFill>
              </a:rPr>
              <a:t>DISTRIBUTION OE IODINATED COMPUND IN THYROID</a:t>
            </a:r>
            <a:endParaRPr lang="en-US" sz="2800" b="1" dirty="0">
              <a:solidFill>
                <a:srgbClr val="FF0000"/>
              </a:solidFill>
            </a:endParaRPr>
          </a:p>
        </p:txBody>
      </p:sp>
      <p:sp>
        <p:nvSpPr>
          <p:cNvPr id="3" name="Content Placeholder 2"/>
          <p:cNvSpPr>
            <a:spLocks noGrp="1"/>
          </p:cNvSpPr>
          <p:nvPr>
            <p:ph idx="1"/>
          </p:nvPr>
        </p:nvSpPr>
        <p:spPr>
          <a:xfrm>
            <a:off x="0" y="838200"/>
            <a:ext cx="9144000" cy="6019800"/>
          </a:xfrm>
        </p:spPr>
        <p:txBody>
          <a:bodyPr>
            <a:normAutofit/>
          </a:bodyPr>
          <a:lstStyle/>
          <a:p>
            <a:r>
              <a:rPr lang="en-US" sz="3600" b="1" dirty="0" smtClean="0">
                <a:solidFill>
                  <a:srgbClr val="0070C0"/>
                </a:solidFill>
              </a:rPr>
              <a:t>Normal plasma  I-  level is about 0.3 µg/dl.</a:t>
            </a:r>
          </a:p>
          <a:p>
            <a:r>
              <a:rPr lang="en-US" sz="3600" b="1" dirty="0" err="1" smtClean="0">
                <a:solidFill>
                  <a:schemeClr val="accent6">
                    <a:lumMod val="50000"/>
                  </a:schemeClr>
                </a:solidFill>
              </a:rPr>
              <a:t>Monoiodotyrosine</a:t>
            </a:r>
            <a:r>
              <a:rPr lang="en-US" sz="3600" b="1" dirty="0" smtClean="0">
                <a:solidFill>
                  <a:schemeClr val="accent6">
                    <a:lumMod val="50000"/>
                  </a:schemeClr>
                </a:solidFill>
              </a:rPr>
              <a:t> (MIT)          -  23 %</a:t>
            </a:r>
          </a:p>
          <a:p>
            <a:r>
              <a:rPr lang="en-US" sz="3600" b="1" dirty="0" err="1" smtClean="0">
                <a:solidFill>
                  <a:schemeClr val="accent6">
                    <a:lumMod val="50000"/>
                  </a:schemeClr>
                </a:solidFill>
              </a:rPr>
              <a:t>Diiodotyrosine</a:t>
            </a:r>
            <a:r>
              <a:rPr lang="en-US" sz="3600" b="1" dirty="0" smtClean="0">
                <a:solidFill>
                  <a:schemeClr val="accent6">
                    <a:lumMod val="50000"/>
                  </a:schemeClr>
                </a:solidFill>
              </a:rPr>
              <a:t> (DIT)                   -  33 %</a:t>
            </a:r>
          </a:p>
          <a:p>
            <a:r>
              <a:rPr lang="en-US" sz="3600" b="1" dirty="0" err="1" smtClean="0">
                <a:solidFill>
                  <a:schemeClr val="accent6">
                    <a:lumMod val="50000"/>
                  </a:schemeClr>
                </a:solidFill>
              </a:rPr>
              <a:t>Triiodothyronine</a:t>
            </a:r>
            <a:r>
              <a:rPr lang="en-US" sz="3600" b="1" dirty="0" smtClean="0">
                <a:solidFill>
                  <a:schemeClr val="accent6">
                    <a:lumMod val="50000"/>
                  </a:schemeClr>
                </a:solidFill>
              </a:rPr>
              <a:t> (T3)                 -  37 %</a:t>
            </a:r>
          </a:p>
          <a:p>
            <a:r>
              <a:rPr lang="en-US" sz="3600" b="1" dirty="0" err="1" smtClean="0">
                <a:solidFill>
                  <a:schemeClr val="accent6">
                    <a:lumMod val="50000"/>
                  </a:schemeClr>
                </a:solidFill>
              </a:rPr>
              <a:t>Tetraiodothyronine</a:t>
            </a:r>
            <a:r>
              <a:rPr lang="en-US" sz="3600" b="1" dirty="0" smtClean="0">
                <a:solidFill>
                  <a:schemeClr val="accent6">
                    <a:lumMod val="50000"/>
                  </a:schemeClr>
                </a:solidFill>
              </a:rPr>
              <a:t> (T4)             -  07 %</a:t>
            </a:r>
            <a:endParaRPr lang="en-US" sz="3600" dirty="0" smtClean="0">
              <a:solidFill>
                <a:schemeClr val="accent6">
                  <a:lumMod val="50000"/>
                </a:schemeClr>
              </a:solidFill>
            </a:endParaRPr>
          </a:p>
          <a:p>
            <a:r>
              <a:rPr lang="en-US" sz="3600" b="1" dirty="0" smtClean="0">
                <a:solidFill>
                  <a:schemeClr val="accent6">
                    <a:lumMod val="50000"/>
                  </a:schemeClr>
                </a:solidFill>
              </a:rPr>
              <a:t>R</a:t>
            </a:r>
            <a:r>
              <a:rPr lang="en-US" sz="2400" b="1" dirty="0" smtClean="0">
                <a:solidFill>
                  <a:schemeClr val="accent6">
                    <a:lumMod val="50000"/>
                  </a:schemeClr>
                </a:solidFill>
              </a:rPr>
              <a:t>T3                                                                              </a:t>
            </a:r>
            <a:r>
              <a:rPr lang="en-US" sz="3600" b="1" dirty="0" smtClean="0">
                <a:solidFill>
                  <a:schemeClr val="accent6">
                    <a:lumMod val="50000"/>
                  </a:schemeClr>
                </a:solidFill>
              </a:rPr>
              <a:t>- Only traces                                 </a:t>
            </a:r>
          </a:p>
          <a:p>
            <a:endParaRPr lang="en-US" sz="3600" b="1" dirty="0" smtClean="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dirty="0" smtClean="0">
                <a:solidFill>
                  <a:srgbClr val="FF0000"/>
                </a:solidFill>
              </a:rPr>
              <a:t>THYROID HORMONES SECRETION PER DAY</a:t>
            </a:r>
            <a:endParaRPr lang="en-US" b="1" dirty="0">
              <a:solidFill>
                <a:srgbClr val="FF0000"/>
              </a:solidFill>
            </a:endParaRPr>
          </a:p>
        </p:txBody>
      </p:sp>
      <p:sp>
        <p:nvSpPr>
          <p:cNvPr id="3" name="Content Placeholder 2"/>
          <p:cNvSpPr>
            <a:spLocks noGrp="1"/>
          </p:cNvSpPr>
          <p:nvPr>
            <p:ph idx="1"/>
          </p:nvPr>
        </p:nvSpPr>
        <p:spPr>
          <a:xfrm>
            <a:off x="0" y="838200"/>
            <a:ext cx="9144000" cy="6019800"/>
          </a:xfrm>
        </p:spPr>
        <p:txBody>
          <a:bodyPr/>
          <a:lstStyle/>
          <a:p>
            <a:r>
              <a:rPr lang="en-US" b="1" dirty="0" smtClean="0">
                <a:solidFill>
                  <a:srgbClr val="002060"/>
                </a:solidFill>
              </a:rPr>
              <a:t>T</a:t>
            </a:r>
            <a:r>
              <a:rPr lang="en-US" sz="2400" b="1" dirty="0" smtClean="0">
                <a:solidFill>
                  <a:srgbClr val="002060"/>
                </a:solidFill>
              </a:rPr>
              <a:t>4     </a:t>
            </a:r>
            <a:r>
              <a:rPr lang="en-US" b="1" dirty="0" smtClean="0">
                <a:solidFill>
                  <a:srgbClr val="002060"/>
                </a:solidFill>
              </a:rPr>
              <a:t>-  </a:t>
            </a:r>
            <a:r>
              <a:rPr lang="en-US" sz="2400" b="1" dirty="0" smtClean="0">
                <a:solidFill>
                  <a:srgbClr val="002060"/>
                </a:solidFill>
              </a:rPr>
              <a:t>    </a:t>
            </a:r>
            <a:r>
              <a:rPr lang="en-US" b="1" dirty="0" smtClean="0">
                <a:solidFill>
                  <a:srgbClr val="002060"/>
                </a:solidFill>
              </a:rPr>
              <a:t>80 µg  ( 103 </a:t>
            </a:r>
            <a:r>
              <a:rPr lang="en-US" b="1" dirty="0" err="1" smtClean="0">
                <a:solidFill>
                  <a:srgbClr val="002060"/>
                </a:solidFill>
              </a:rPr>
              <a:t>nMol</a:t>
            </a:r>
            <a:r>
              <a:rPr lang="en-US" b="1" dirty="0" smtClean="0">
                <a:solidFill>
                  <a:srgbClr val="002060"/>
                </a:solidFill>
              </a:rPr>
              <a:t> ) / day</a:t>
            </a:r>
          </a:p>
          <a:p>
            <a:endParaRPr lang="en-US" b="1" dirty="0" smtClean="0">
              <a:solidFill>
                <a:srgbClr val="002060"/>
              </a:solidFill>
            </a:endParaRPr>
          </a:p>
          <a:p>
            <a:r>
              <a:rPr lang="en-US" b="1" dirty="0" smtClean="0">
                <a:solidFill>
                  <a:srgbClr val="002060"/>
                </a:solidFill>
              </a:rPr>
              <a:t>T</a:t>
            </a:r>
            <a:r>
              <a:rPr lang="en-US" sz="2400" b="1" dirty="0" smtClean="0">
                <a:solidFill>
                  <a:srgbClr val="002060"/>
                </a:solidFill>
              </a:rPr>
              <a:t>3     </a:t>
            </a:r>
            <a:r>
              <a:rPr lang="en-US" b="1" dirty="0" smtClean="0">
                <a:solidFill>
                  <a:srgbClr val="002060"/>
                </a:solidFill>
              </a:rPr>
              <a:t>- </a:t>
            </a:r>
            <a:r>
              <a:rPr lang="en-US" sz="2400" b="1" dirty="0" smtClean="0">
                <a:solidFill>
                  <a:srgbClr val="002060"/>
                </a:solidFill>
              </a:rPr>
              <a:t>     </a:t>
            </a:r>
            <a:r>
              <a:rPr lang="en-US" b="1" dirty="0" smtClean="0">
                <a:solidFill>
                  <a:srgbClr val="002060"/>
                </a:solidFill>
              </a:rPr>
              <a:t>04 µg  ( 07 </a:t>
            </a:r>
            <a:r>
              <a:rPr lang="en-US" b="1" dirty="0" err="1" smtClean="0">
                <a:solidFill>
                  <a:srgbClr val="002060"/>
                </a:solidFill>
              </a:rPr>
              <a:t>nMol</a:t>
            </a:r>
            <a:r>
              <a:rPr lang="en-US" b="1" dirty="0" smtClean="0">
                <a:solidFill>
                  <a:srgbClr val="002060"/>
                </a:solidFill>
              </a:rPr>
              <a:t> ) / day</a:t>
            </a:r>
          </a:p>
          <a:p>
            <a:pPr>
              <a:buNone/>
            </a:pPr>
            <a:endParaRPr lang="en-US" b="1" dirty="0" smtClean="0">
              <a:solidFill>
                <a:srgbClr val="002060"/>
              </a:solidFill>
            </a:endParaRPr>
          </a:p>
          <a:p>
            <a:r>
              <a:rPr lang="en-US" b="1" dirty="0" smtClean="0">
                <a:solidFill>
                  <a:srgbClr val="002060"/>
                </a:solidFill>
              </a:rPr>
              <a:t>R</a:t>
            </a:r>
            <a:r>
              <a:rPr lang="en-US" sz="2400" b="1" dirty="0" smtClean="0">
                <a:solidFill>
                  <a:srgbClr val="002060"/>
                </a:solidFill>
              </a:rPr>
              <a:t>T</a:t>
            </a:r>
            <a:r>
              <a:rPr lang="en-US" sz="2000" b="1" dirty="0" smtClean="0">
                <a:solidFill>
                  <a:srgbClr val="002060"/>
                </a:solidFill>
              </a:rPr>
              <a:t>3    </a:t>
            </a:r>
            <a:r>
              <a:rPr lang="en-US" b="1" dirty="0" smtClean="0">
                <a:solidFill>
                  <a:srgbClr val="002060"/>
                </a:solidFill>
              </a:rPr>
              <a:t>-    02µg   ( 3.5 </a:t>
            </a:r>
            <a:r>
              <a:rPr lang="en-US" b="1" dirty="0" err="1" smtClean="0">
                <a:solidFill>
                  <a:srgbClr val="002060"/>
                </a:solidFill>
              </a:rPr>
              <a:t>nMol</a:t>
            </a:r>
            <a:r>
              <a:rPr lang="en-US" b="1" dirty="0" smtClean="0">
                <a:solidFill>
                  <a:srgbClr val="002060"/>
                </a:solidFill>
              </a:rPr>
              <a:t> ) / day</a:t>
            </a:r>
          </a:p>
          <a:p>
            <a:endParaRPr lang="en-US" b="1" dirty="0" smtClean="0">
              <a:solidFill>
                <a:srgbClr val="002060"/>
              </a:solidFill>
            </a:endParaRPr>
          </a:p>
          <a:p>
            <a:r>
              <a:rPr lang="en-US" b="1" dirty="0" smtClean="0">
                <a:solidFill>
                  <a:schemeClr val="accent6">
                    <a:lumMod val="50000"/>
                  </a:schemeClr>
                </a:solidFill>
              </a:rPr>
              <a:t>R</a:t>
            </a:r>
            <a:r>
              <a:rPr lang="en-US" sz="2400" b="1" dirty="0" smtClean="0">
                <a:solidFill>
                  <a:schemeClr val="accent6">
                    <a:lumMod val="50000"/>
                  </a:schemeClr>
                </a:solidFill>
              </a:rPr>
              <a:t>T</a:t>
            </a:r>
            <a:r>
              <a:rPr lang="en-US" sz="2000" b="1" dirty="0" smtClean="0">
                <a:solidFill>
                  <a:schemeClr val="accent6">
                    <a:lumMod val="50000"/>
                  </a:schemeClr>
                </a:solidFill>
              </a:rPr>
              <a:t>3  </a:t>
            </a:r>
            <a:r>
              <a:rPr lang="en-US" b="1" dirty="0" smtClean="0">
                <a:solidFill>
                  <a:schemeClr val="accent6">
                    <a:lumMod val="50000"/>
                  </a:schemeClr>
                </a:solidFill>
              </a:rPr>
              <a:t>is a biologically inactive </a:t>
            </a:r>
            <a:r>
              <a:rPr lang="en-US" b="1" dirty="0" err="1" smtClean="0">
                <a:solidFill>
                  <a:schemeClr val="accent6">
                    <a:lumMod val="50000"/>
                  </a:schemeClr>
                </a:solidFill>
              </a:rPr>
              <a:t>thyronine</a:t>
            </a:r>
            <a:r>
              <a:rPr lang="en-US" b="1" dirty="0" smtClean="0">
                <a:solidFill>
                  <a:schemeClr val="accent6">
                    <a:lumMod val="50000"/>
                  </a:schemeClr>
                </a:solidFill>
              </a:rPr>
              <a:t> formed by peripheral conversion catalyzed by 5- </a:t>
            </a:r>
            <a:r>
              <a:rPr lang="en-US" b="1" dirty="0" err="1" smtClean="0">
                <a:solidFill>
                  <a:schemeClr val="accent6">
                    <a:lumMod val="50000"/>
                  </a:schemeClr>
                </a:solidFill>
              </a:rPr>
              <a:t>deiodinase</a:t>
            </a:r>
            <a:r>
              <a:rPr lang="en-US" b="1" dirty="0" smtClean="0">
                <a:solidFill>
                  <a:schemeClr val="accent6">
                    <a:lumMod val="50000"/>
                  </a:schemeClr>
                </a:solidFill>
              </a:rPr>
              <a:t> </a:t>
            </a:r>
          </a:p>
          <a:p>
            <a:endParaRPr lang="en-US" b="1" dirty="0" smtClean="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b="1" dirty="0" smtClean="0">
                <a:solidFill>
                  <a:srgbClr val="FF0000"/>
                </a:solidFill>
              </a:rPr>
              <a:t>TRANSPORT OF THYROID HORMONES</a:t>
            </a:r>
            <a:endParaRPr lang="en-US" b="1" dirty="0">
              <a:solidFill>
                <a:srgbClr val="FF0000"/>
              </a:solidFill>
            </a:endParaRPr>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b="1" dirty="0" smtClean="0">
                <a:solidFill>
                  <a:srgbClr val="7030A0"/>
                </a:solidFill>
              </a:rPr>
              <a:t>PROTEIN BINDING</a:t>
            </a:r>
          </a:p>
          <a:p>
            <a:r>
              <a:rPr lang="en-US" b="1" dirty="0" smtClean="0">
                <a:solidFill>
                  <a:schemeClr val="accent6">
                    <a:lumMod val="50000"/>
                  </a:schemeClr>
                </a:solidFill>
              </a:rPr>
              <a:t>Normal plasma level </a:t>
            </a:r>
            <a:r>
              <a:rPr lang="en-US" b="1" dirty="0" err="1" smtClean="0">
                <a:solidFill>
                  <a:schemeClr val="accent6">
                    <a:lumMod val="50000"/>
                  </a:schemeClr>
                </a:solidFill>
              </a:rPr>
              <a:t>jn</a:t>
            </a:r>
            <a:r>
              <a:rPr lang="en-US" b="1" dirty="0" smtClean="0">
                <a:solidFill>
                  <a:schemeClr val="accent6">
                    <a:lumMod val="50000"/>
                  </a:schemeClr>
                </a:solidFill>
              </a:rPr>
              <a:t> adults:</a:t>
            </a:r>
          </a:p>
          <a:p>
            <a:pPr>
              <a:buNone/>
            </a:pPr>
            <a:r>
              <a:rPr lang="en-US" b="1" dirty="0" smtClean="0">
                <a:solidFill>
                  <a:schemeClr val="accent6">
                    <a:lumMod val="50000"/>
                  </a:schemeClr>
                </a:solidFill>
              </a:rPr>
              <a:t>              T</a:t>
            </a:r>
            <a:r>
              <a:rPr lang="en-US" sz="2400" b="1" dirty="0" smtClean="0">
                <a:solidFill>
                  <a:schemeClr val="accent6">
                    <a:lumMod val="50000"/>
                  </a:schemeClr>
                </a:solidFill>
              </a:rPr>
              <a:t>4 </a:t>
            </a:r>
            <a:r>
              <a:rPr lang="en-US" b="1" dirty="0" smtClean="0">
                <a:solidFill>
                  <a:schemeClr val="accent6">
                    <a:lumMod val="50000"/>
                  </a:schemeClr>
                </a:solidFill>
              </a:rPr>
              <a:t> -  08 µg / dl (103 </a:t>
            </a:r>
            <a:r>
              <a:rPr lang="en-US" b="1" dirty="0" err="1" smtClean="0">
                <a:solidFill>
                  <a:schemeClr val="accent6">
                    <a:lumMod val="50000"/>
                  </a:schemeClr>
                </a:solidFill>
              </a:rPr>
              <a:t>nMol</a:t>
            </a:r>
            <a:r>
              <a:rPr lang="en-US" b="1" dirty="0" smtClean="0">
                <a:solidFill>
                  <a:schemeClr val="accent6">
                    <a:lumMod val="50000"/>
                  </a:schemeClr>
                </a:solidFill>
              </a:rPr>
              <a:t>/L)</a:t>
            </a:r>
          </a:p>
          <a:p>
            <a:pPr>
              <a:buNone/>
            </a:pPr>
            <a:r>
              <a:rPr lang="en-US" b="1" dirty="0" smtClean="0">
                <a:solidFill>
                  <a:schemeClr val="accent6">
                    <a:lumMod val="50000"/>
                  </a:schemeClr>
                </a:solidFill>
              </a:rPr>
              <a:t>              T</a:t>
            </a:r>
            <a:r>
              <a:rPr lang="en-US" sz="2400" b="1" dirty="0" smtClean="0">
                <a:solidFill>
                  <a:schemeClr val="accent6">
                    <a:lumMod val="50000"/>
                  </a:schemeClr>
                </a:solidFill>
              </a:rPr>
              <a:t>3 </a:t>
            </a:r>
            <a:r>
              <a:rPr lang="en-US" b="1" dirty="0" smtClean="0">
                <a:solidFill>
                  <a:schemeClr val="accent6">
                    <a:lumMod val="50000"/>
                  </a:schemeClr>
                </a:solidFill>
              </a:rPr>
              <a:t> -  0.15 µg / dl (2.3 </a:t>
            </a:r>
            <a:r>
              <a:rPr lang="en-US" b="1" dirty="0" err="1" smtClean="0">
                <a:solidFill>
                  <a:schemeClr val="accent6">
                    <a:lumMod val="50000"/>
                  </a:schemeClr>
                </a:solidFill>
              </a:rPr>
              <a:t>nMol</a:t>
            </a:r>
            <a:r>
              <a:rPr lang="en-US" b="1" dirty="0" smtClean="0">
                <a:solidFill>
                  <a:schemeClr val="accent6">
                    <a:lumMod val="50000"/>
                  </a:schemeClr>
                </a:solidFill>
              </a:rPr>
              <a:t>/L)</a:t>
            </a:r>
          </a:p>
          <a:p>
            <a:r>
              <a:rPr lang="en-US" b="1" dirty="0" smtClean="0"/>
              <a:t> </a:t>
            </a:r>
            <a:r>
              <a:rPr lang="en-US" b="1" dirty="0" smtClean="0">
                <a:solidFill>
                  <a:srgbClr val="0070C0"/>
                </a:solidFill>
              </a:rPr>
              <a:t>The </a:t>
            </a:r>
            <a:r>
              <a:rPr lang="en-US" b="1" dirty="0" err="1" smtClean="0">
                <a:solidFill>
                  <a:srgbClr val="0070C0"/>
                </a:solidFill>
              </a:rPr>
              <a:t>plasm</a:t>
            </a:r>
            <a:r>
              <a:rPr lang="en-US" b="1" dirty="0" smtClean="0">
                <a:solidFill>
                  <a:srgbClr val="0070C0"/>
                </a:solidFill>
              </a:rPr>
              <a:t> proteins that bind thyroid hormones   </a:t>
            </a:r>
          </a:p>
          <a:p>
            <a:pPr>
              <a:buNone/>
            </a:pPr>
            <a:r>
              <a:rPr lang="en-US" b="1" dirty="0" smtClean="0">
                <a:solidFill>
                  <a:srgbClr val="0070C0"/>
                </a:solidFill>
              </a:rPr>
              <a:t>     are </a:t>
            </a:r>
            <a:r>
              <a:rPr lang="en-US" b="1" dirty="0" err="1" smtClean="0">
                <a:solidFill>
                  <a:srgbClr val="0070C0"/>
                </a:solidFill>
              </a:rPr>
              <a:t>prealbumin</a:t>
            </a:r>
            <a:r>
              <a:rPr lang="en-US" b="1" dirty="0" smtClean="0">
                <a:solidFill>
                  <a:srgbClr val="0070C0"/>
                </a:solidFill>
              </a:rPr>
              <a:t> and globulin.</a:t>
            </a:r>
          </a:p>
          <a:p>
            <a:pPr>
              <a:buNone/>
            </a:pPr>
            <a:r>
              <a:rPr lang="en-US" b="1" dirty="0" smtClean="0">
                <a:solidFill>
                  <a:srgbClr val="0070C0"/>
                </a:solidFill>
              </a:rPr>
              <a:t>             -  </a:t>
            </a:r>
            <a:r>
              <a:rPr lang="en-US" b="1" dirty="0" err="1" smtClean="0">
                <a:solidFill>
                  <a:srgbClr val="7030A0"/>
                </a:solidFill>
              </a:rPr>
              <a:t>Thyroxine</a:t>
            </a:r>
            <a:r>
              <a:rPr lang="en-US" b="1" dirty="0" smtClean="0">
                <a:solidFill>
                  <a:srgbClr val="7030A0"/>
                </a:solidFill>
              </a:rPr>
              <a:t> binding </a:t>
            </a:r>
            <a:r>
              <a:rPr lang="en-US" b="1" dirty="0" err="1" smtClean="0">
                <a:solidFill>
                  <a:srgbClr val="7030A0"/>
                </a:solidFill>
              </a:rPr>
              <a:t>prealbumin</a:t>
            </a:r>
            <a:r>
              <a:rPr lang="en-US" b="1" dirty="0" smtClean="0">
                <a:solidFill>
                  <a:srgbClr val="7030A0"/>
                </a:solidFill>
              </a:rPr>
              <a:t> (TBPA)                             </a:t>
            </a:r>
          </a:p>
          <a:p>
            <a:pPr>
              <a:buNone/>
            </a:pPr>
            <a:r>
              <a:rPr lang="en-US" b="1" dirty="0" smtClean="0">
                <a:solidFill>
                  <a:srgbClr val="0070C0"/>
                </a:solidFill>
              </a:rPr>
              <a:t>                 now called </a:t>
            </a:r>
            <a:r>
              <a:rPr lang="en-US" b="1" dirty="0" err="1" smtClean="0">
                <a:solidFill>
                  <a:srgbClr val="0070C0"/>
                </a:solidFill>
              </a:rPr>
              <a:t>transthyretin</a:t>
            </a:r>
            <a:r>
              <a:rPr lang="en-US" b="1" dirty="0" smtClean="0">
                <a:solidFill>
                  <a:srgbClr val="0070C0"/>
                </a:solidFill>
              </a:rPr>
              <a:t>.</a:t>
            </a:r>
          </a:p>
          <a:p>
            <a:pPr>
              <a:buNone/>
            </a:pPr>
            <a:r>
              <a:rPr lang="en-US" b="1" dirty="0" smtClean="0">
                <a:solidFill>
                  <a:srgbClr val="0070C0"/>
                </a:solidFill>
              </a:rPr>
              <a:t>             -  </a:t>
            </a:r>
            <a:r>
              <a:rPr lang="en-US" b="1" dirty="0" err="1" smtClean="0">
                <a:solidFill>
                  <a:srgbClr val="7030A0"/>
                </a:solidFill>
              </a:rPr>
              <a:t>Thyroxine</a:t>
            </a:r>
            <a:r>
              <a:rPr lang="en-US" b="1" dirty="0" smtClean="0">
                <a:solidFill>
                  <a:srgbClr val="7030A0"/>
                </a:solidFill>
              </a:rPr>
              <a:t> binding globulin (TBG).</a:t>
            </a:r>
          </a:p>
          <a:p>
            <a:r>
              <a:rPr lang="en-US" b="1" dirty="0" smtClean="0">
                <a:solidFill>
                  <a:schemeClr val="accent3">
                    <a:lumMod val="50000"/>
                  </a:schemeClr>
                </a:solidFill>
              </a:rPr>
              <a:t>Free </a:t>
            </a:r>
            <a:r>
              <a:rPr lang="en-US" b="1" dirty="0" err="1" smtClean="0">
                <a:solidFill>
                  <a:schemeClr val="accent3">
                    <a:lumMod val="50000"/>
                  </a:schemeClr>
                </a:solidFill>
              </a:rPr>
              <a:t>thyroxine</a:t>
            </a:r>
            <a:r>
              <a:rPr lang="en-US" b="1" dirty="0" smtClean="0">
                <a:solidFill>
                  <a:schemeClr val="accent3">
                    <a:lumMod val="50000"/>
                  </a:schemeClr>
                </a:solidFill>
              </a:rPr>
              <a:t> index:</a:t>
            </a:r>
          </a:p>
          <a:p>
            <a:pPr>
              <a:buNone/>
            </a:pPr>
            <a:r>
              <a:rPr lang="en-US" b="1" dirty="0" smtClean="0">
                <a:solidFill>
                  <a:srgbClr val="7030A0"/>
                </a:solidFill>
              </a:rPr>
              <a:t>             -  </a:t>
            </a:r>
            <a:r>
              <a:rPr lang="en-US" b="1" dirty="0" smtClean="0">
                <a:solidFill>
                  <a:schemeClr val="accent2">
                    <a:lumMod val="50000"/>
                  </a:schemeClr>
                </a:solidFill>
              </a:rPr>
              <a:t>FT</a:t>
            </a:r>
            <a:r>
              <a:rPr lang="en-US" sz="2600" b="1" dirty="0" smtClean="0">
                <a:solidFill>
                  <a:schemeClr val="accent2">
                    <a:lumMod val="50000"/>
                  </a:schemeClr>
                </a:solidFill>
              </a:rPr>
              <a:t>4 </a:t>
            </a:r>
            <a:r>
              <a:rPr lang="en-US" b="1" dirty="0" smtClean="0">
                <a:solidFill>
                  <a:schemeClr val="accent2">
                    <a:lumMod val="50000"/>
                  </a:schemeClr>
                </a:solidFill>
              </a:rPr>
              <a:t>I - Free </a:t>
            </a:r>
            <a:r>
              <a:rPr lang="en-US" b="1" dirty="0" err="1" smtClean="0">
                <a:solidFill>
                  <a:schemeClr val="accent2">
                    <a:lumMod val="50000"/>
                  </a:schemeClr>
                </a:solidFill>
              </a:rPr>
              <a:t>tetraiodo</a:t>
            </a:r>
            <a:r>
              <a:rPr lang="en-US" b="1" dirty="0" smtClean="0">
                <a:solidFill>
                  <a:schemeClr val="accent2">
                    <a:lumMod val="50000"/>
                  </a:schemeClr>
                </a:solidFill>
              </a:rPr>
              <a:t> </a:t>
            </a:r>
            <a:r>
              <a:rPr lang="en-US" b="1" dirty="0" err="1" smtClean="0">
                <a:solidFill>
                  <a:schemeClr val="accent2">
                    <a:lumMod val="50000"/>
                  </a:schemeClr>
                </a:solidFill>
              </a:rPr>
              <a:t>thyronine</a:t>
            </a:r>
            <a:r>
              <a:rPr lang="en-US" b="1" dirty="0" smtClean="0">
                <a:solidFill>
                  <a:schemeClr val="accent2">
                    <a:lumMod val="50000"/>
                  </a:schemeClr>
                </a:solidFill>
              </a:rPr>
              <a:t> index</a:t>
            </a:r>
          </a:p>
          <a:p>
            <a:pPr>
              <a:buNone/>
            </a:pPr>
            <a:r>
              <a:rPr lang="en-US" b="1" dirty="0" smtClean="0">
                <a:solidFill>
                  <a:schemeClr val="accent2">
                    <a:lumMod val="50000"/>
                  </a:schemeClr>
                </a:solidFill>
              </a:rPr>
              <a:t>             -  FT</a:t>
            </a:r>
            <a:r>
              <a:rPr lang="en-US" sz="2600" b="1" dirty="0" smtClean="0">
                <a:solidFill>
                  <a:schemeClr val="accent2">
                    <a:lumMod val="50000"/>
                  </a:schemeClr>
                </a:solidFill>
              </a:rPr>
              <a:t>3 </a:t>
            </a:r>
            <a:r>
              <a:rPr lang="en-US" b="1" dirty="0" smtClean="0">
                <a:solidFill>
                  <a:schemeClr val="accent2">
                    <a:lumMod val="50000"/>
                  </a:schemeClr>
                </a:solidFill>
              </a:rPr>
              <a:t>I - Free </a:t>
            </a:r>
            <a:r>
              <a:rPr lang="en-US" b="1" dirty="0" err="1" smtClean="0">
                <a:solidFill>
                  <a:schemeClr val="accent2">
                    <a:lumMod val="50000"/>
                  </a:schemeClr>
                </a:solidFill>
              </a:rPr>
              <a:t>triiodo</a:t>
            </a:r>
            <a:r>
              <a:rPr lang="en-US" b="1" dirty="0" smtClean="0">
                <a:solidFill>
                  <a:schemeClr val="accent2">
                    <a:lumMod val="50000"/>
                  </a:schemeClr>
                </a:solidFill>
              </a:rPr>
              <a:t> </a:t>
            </a:r>
            <a:r>
              <a:rPr lang="en-US" b="1" dirty="0" err="1" smtClean="0">
                <a:solidFill>
                  <a:schemeClr val="accent2">
                    <a:lumMod val="50000"/>
                  </a:schemeClr>
                </a:solidFill>
              </a:rPr>
              <a:t>thyronine</a:t>
            </a:r>
            <a:r>
              <a:rPr lang="en-US" b="1" dirty="0" smtClean="0">
                <a:solidFill>
                  <a:schemeClr val="accent2">
                    <a:lumMod val="50000"/>
                  </a:schemeClr>
                </a:solidFill>
              </a:rPr>
              <a:t> index </a:t>
            </a:r>
          </a:p>
          <a:p>
            <a:pPr>
              <a:buNone/>
            </a:pPr>
            <a:r>
              <a:rPr lang="en-US" b="1" dirty="0" smtClean="0">
                <a:solidFill>
                  <a:schemeClr val="accent2">
                    <a:lumMod val="50000"/>
                  </a:schemeClr>
                </a:solidFill>
              </a:rPr>
              <a:t> </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2800" b="1" dirty="0" smtClean="0">
                <a:solidFill>
                  <a:srgbClr val="FF0000"/>
                </a:solidFill>
              </a:rPr>
              <a:t>MECHANISM OF ACTION OE T3 AND T4</a:t>
            </a:r>
            <a:endParaRPr lang="en-US" sz="2800" b="1" dirty="0">
              <a:solidFill>
                <a:srgbClr val="FF0000"/>
              </a:solidFill>
            </a:endParaRPr>
          </a:p>
        </p:txBody>
      </p:sp>
      <p:pic>
        <p:nvPicPr>
          <p:cNvPr id="1026" name="Picture 2" descr="I:\guyton T4 mOa.jpg"/>
          <p:cNvPicPr>
            <a:picLocks noGrp="1" noChangeAspect="1" noChangeArrowheads="1"/>
          </p:cNvPicPr>
          <p:nvPr>
            <p:ph idx="1"/>
          </p:nvPr>
        </p:nvPicPr>
        <p:blipFill>
          <a:blip r:embed="rId2" cstate="print"/>
          <a:srcRect/>
          <a:stretch>
            <a:fillRect/>
          </a:stretch>
        </p:blipFill>
        <p:spPr bwMode="auto">
          <a:xfrm>
            <a:off x="0" y="304800"/>
            <a:ext cx="9144000" cy="6781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b="1" dirty="0" smtClean="0">
                <a:solidFill>
                  <a:srgbClr val="FF0000"/>
                </a:solidFill>
              </a:rPr>
              <a:t>REGULATION OF THYROID HORMONES SECRETION</a:t>
            </a:r>
            <a:endParaRPr lang="en-US" sz="3200" b="1" dirty="0">
              <a:solidFill>
                <a:srgbClr val="FF0000"/>
              </a:solidFill>
            </a:endParaRPr>
          </a:p>
        </p:txBody>
      </p:sp>
      <p:pic>
        <p:nvPicPr>
          <p:cNvPr id="1026" name="Picture 2" descr="I:\guyton thyroid secretion.jpg"/>
          <p:cNvPicPr>
            <a:picLocks noGrp="1" noChangeAspect="1" noChangeArrowheads="1"/>
          </p:cNvPicPr>
          <p:nvPr>
            <p:ph idx="1"/>
          </p:nvPr>
        </p:nvPicPr>
        <p:blipFill>
          <a:blip r:embed="rId2" cstate="print"/>
          <a:srcRect/>
          <a:stretch>
            <a:fillRect/>
          </a:stretch>
        </p:blipFill>
        <p:spPr bwMode="auto">
          <a:xfrm>
            <a:off x="0" y="685800"/>
            <a:ext cx="9144000" cy="6172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2800" b="1" dirty="0" smtClean="0">
                <a:solidFill>
                  <a:srgbClr val="FF0000"/>
                </a:solidFill>
              </a:rPr>
              <a:t>PHYSIOLOGIC EFFECTS OF THYROID HORMONES (T3, T4)</a:t>
            </a:r>
            <a:endParaRPr lang="en-US" sz="2800" b="1"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sz="2800" b="1" dirty="0" smtClean="0">
                <a:solidFill>
                  <a:srgbClr val="002060"/>
                </a:solidFill>
              </a:rPr>
              <a:t>THERMOGENIC EFFECT</a:t>
            </a:r>
          </a:p>
          <a:p>
            <a:r>
              <a:rPr lang="en-US" sz="2800" b="1" dirty="0" smtClean="0">
                <a:solidFill>
                  <a:srgbClr val="002060"/>
                </a:solidFill>
              </a:rPr>
              <a:t>EFFECT ON BONE GROWTH AND MATURATION</a:t>
            </a:r>
          </a:p>
          <a:p>
            <a:r>
              <a:rPr lang="en-US" sz="2800" b="1" dirty="0" smtClean="0">
                <a:solidFill>
                  <a:srgbClr val="002060"/>
                </a:solidFill>
              </a:rPr>
              <a:t>EFFECT ON GIT</a:t>
            </a:r>
          </a:p>
          <a:p>
            <a:r>
              <a:rPr lang="en-US" sz="2800" b="1" dirty="0" smtClean="0">
                <a:solidFill>
                  <a:srgbClr val="002060"/>
                </a:solidFill>
              </a:rPr>
              <a:t>EFFECT ON SKELETAL MUSCLE</a:t>
            </a:r>
          </a:p>
          <a:p>
            <a:r>
              <a:rPr lang="en-US" sz="2800" b="1" dirty="0" smtClean="0">
                <a:solidFill>
                  <a:srgbClr val="002060"/>
                </a:solidFill>
              </a:rPr>
              <a:t>EFFECT ON CVS</a:t>
            </a:r>
          </a:p>
          <a:p>
            <a:r>
              <a:rPr lang="en-US" sz="2800" b="1" dirty="0" smtClean="0">
                <a:solidFill>
                  <a:srgbClr val="002060"/>
                </a:solidFill>
              </a:rPr>
              <a:t>EFFECT ON REPRODUCTIVE SYSTEM</a:t>
            </a:r>
          </a:p>
          <a:p>
            <a:r>
              <a:rPr lang="en-US" sz="2800" b="1" dirty="0" smtClean="0">
                <a:solidFill>
                  <a:srgbClr val="002060"/>
                </a:solidFill>
              </a:rPr>
              <a:t>EFFECT ON CNS</a:t>
            </a:r>
          </a:p>
          <a:p>
            <a:r>
              <a:rPr lang="en-US" sz="2800" b="1" dirty="0" smtClean="0">
                <a:solidFill>
                  <a:schemeClr val="accent3">
                    <a:lumMod val="50000"/>
                  </a:schemeClr>
                </a:solidFill>
              </a:rPr>
              <a:t>METABOLIC EFFECTS:</a:t>
            </a:r>
          </a:p>
          <a:p>
            <a:pPr>
              <a:buNone/>
            </a:pPr>
            <a:r>
              <a:rPr lang="en-US" sz="2800" b="1" dirty="0" smtClean="0">
                <a:solidFill>
                  <a:srgbClr val="002060"/>
                </a:solidFill>
              </a:rPr>
              <a:t>           - ON CARBOHYDRATE METABOLISM</a:t>
            </a:r>
          </a:p>
          <a:p>
            <a:pPr>
              <a:buNone/>
            </a:pPr>
            <a:r>
              <a:rPr lang="en-US" sz="2800" b="1" dirty="0" smtClean="0">
                <a:solidFill>
                  <a:srgbClr val="002060"/>
                </a:solidFill>
              </a:rPr>
              <a:t>           - ON FAT METABOLISM</a:t>
            </a:r>
          </a:p>
          <a:p>
            <a:pPr>
              <a:buNone/>
            </a:pPr>
            <a:r>
              <a:rPr lang="en-US" sz="2800" b="1" dirty="0" smtClean="0">
                <a:solidFill>
                  <a:srgbClr val="002060"/>
                </a:solidFill>
              </a:rPr>
              <a:t>           - ON PROTEIN METABOLISM</a:t>
            </a:r>
          </a:p>
          <a:p>
            <a:pPr>
              <a:buNone/>
            </a:pPr>
            <a:r>
              <a:rPr lang="en-US" sz="2800" b="1" dirty="0" smtClean="0">
                <a:solidFill>
                  <a:srgbClr val="002060"/>
                </a:solidFill>
              </a:rPr>
              <a:t>           - ON VITAMIN METABOLISM</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dirty="0" smtClean="0"/>
              <a:t>                                                                                             </a:t>
            </a:r>
            <a:br>
              <a:rPr lang="en-US" b="1" dirty="0" smtClean="0"/>
            </a:br>
            <a:r>
              <a:rPr lang="en-US" b="1" dirty="0" smtClean="0"/>
              <a:t>                                                                             </a:t>
            </a:r>
            <a:r>
              <a:rPr lang="en-US" sz="4000" b="1" dirty="0" smtClean="0">
                <a:solidFill>
                  <a:srgbClr val="FF0000"/>
                </a:solidFill>
              </a:rPr>
              <a:t>Cretinism</a:t>
            </a:r>
            <a:r>
              <a:rPr lang="en-US" sz="4000" dirty="0" smtClean="0">
                <a:solidFill>
                  <a:srgbClr val="FF0000"/>
                </a:solidFill>
              </a:rPr>
              <a:t> </a:t>
            </a:r>
            <a:br>
              <a:rPr lang="en-US" sz="4000" dirty="0" smtClean="0">
                <a:solidFill>
                  <a:srgbClr val="FF0000"/>
                </a:solidFill>
              </a:rPr>
            </a:br>
            <a:r>
              <a:rPr lang="en-US" dirty="0" smtClean="0"/>
              <a:t/>
            </a:r>
            <a:br>
              <a:rPr lang="en-US" dirty="0" smtClean="0"/>
            </a:br>
            <a:endParaRPr lang="en-US" dirty="0"/>
          </a:p>
        </p:txBody>
      </p:sp>
      <p:sp>
        <p:nvSpPr>
          <p:cNvPr id="3" name="Content Placeholder 2"/>
          <p:cNvSpPr>
            <a:spLocks noGrp="1"/>
          </p:cNvSpPr>
          <p:nvPr>
            <p:ph idx="1"/>
          </p:nvPr>
        </p:nvSpPr>
        <p:spPr>
          <a:xfrm>
            <a:off x="0" y="457200"/>
            <a:ext cx="8991600" cy="6400800"/>
          </a:xfrm>
        </p:spPr>
        <p:txBody>
          <a:bodyPr>
            <a:normAutofit fontScale="92500" lnSpcReduction="20000"/>
          </a:bodyPr>
          <a:lstStyle/>
          <a:p>
            <a:r>
              <a:rPr lang="en-US" b="1" dirty="0" smtClean="0">
                <a:solidFill>
                  <a:srgbClr val="9933FF"/>
                </a:solidFill>
              </a:rPr>
              <a:t>Children who are hypothyroid from birth or before are called cretins. </a:t>
            </a:r>
          </a:p>
          <a:p>
            <a:r>
              <a:rPr lang="en-US" b="1" dirty="0" smtClean="0">
                <a:solidFill>
                  <a:srgbClr val="9933FF"/>
                </a:solidFill>
              </a:rPr>
              <a:t>They are dwarfed and mentally retarded and have potbellies and enlarged, protruding tongues Worldwide, congenital hypothyroidism is one of the most common causes of preventable mental retardation. </a:t>
            </a:r>
          </a:p>
          <a:p>
            <a:r>
              <a:rPr lang="en-US" b="1" dirty="0" smtClean="0">
                <a:solidFill>
                  <a:srgbClr val="9933FF"/>
                </a:solidFill>
              </a:rPr>
              <a:t>They include not only maternal iodine deficiency and various congenital abnormalities of the fetal </a:t>
            </a:r>
            <a:r>
              <a:rPr lang="en-US" b="1" dirty="0" err="1" smtClean="0">
                <a:solidFill>
                  <a:srgbClr val="9933FF"/>
                </a:solidFill>
              </a:rPr>
              <a:t>hypothalamo</a:t>
            </a:r>
            <a:r>
              <a:rPr lang="en-US" b="1" dirty="0" smtClean="0">
                <a:solidFill>
                  <a:srgbClr val="9933FF"/>
                </a:solidFill>
              </a:rPr>
              <a:t>-pituitary-thyroid axis but also maternal </a:t>
            </a:r>
            <a:r>
              <a:rPr lang="en-US" b="1" dirty="0" err="1" smtClean="0">
                <a:solidFill>
                  <a:srgbClr val="9933FF"/>
                </a:solidFill>
              </a:rPr>
              <a:t>antithyroid</a:t>
            </a:r>
            <a:r>
              <a:rPr lang="en-US" b="1" dirty="0" smtClean="0">
                <a:solidFill>
                  <a:srgbClr val="9933FF"/>
                </a:solidFill>
              </a:rPr>
              <a:t> antibodies that cross the placenta and damage the fetal thyroid. </a:t>
            </a:r>
          </a:p>
          <a:p>
            <a:r>
              <a:rPr lang="en-US" b="1" dirty="0" smtClean="0">
                <a:solidFill>
                  <a:srgbClr val="9933FF"/>
                </a:solidFill>
              </a:rPr>
              <a:t>T</a:t>
            </a:r>
            <a:r>
              <a:rPr lang="en-US" b="1" baseline="-25000" dirty="0" smtClean="0">
                <a:solidFill>
                  <a:srgbClr val="9933FF"/>
                </a:solidFill>
              </a:rPr>
              <a:t>4</a:t>
            </a:r>
            <a:r>
              <a:rPr lang="en-US" b="1" dirty="0" smtClean="0">
                <a:solidFill>
                  <a:srgbClr val="9933FF"/>
                </a:solidFill>
              </a:rPr>
              <a:t> crosses the placenta, and unless the mother is hypothyroid, growth and development are normal until birth.</a:t>
            </a:r>
            <a:endParaRPr lang="en-US" b="1" dirty="0">
              <a:solidFill>
                <a:srgbClr val="9933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dirty="0" smtClean="0">
                <a:solidFill>
                  <a:srgbClr val="FF0000"/>
                </a:solidFill>
              </a:rPr>
              <a:t>CLINICAL FEATURES OF CRETINISM</a:t>
            </a:r>
            <a:endParaRPr lang="en-US" dirty="0"/>
          </a:p>
        </p:txBody>
      </p:sp>
      <p:pic>
        <p:nvPicPr>
          <p:cNvPr id="5122" name="Picture 2" descr="F:\kretenizm1.png"/>
          <p:cNvPicPr>
            <a:picLocks noGrp="1" noChangeAspect="1" noChangeArrowheads="1"/>
          </p:cNvPicPr>
          <p:nvPr>
            <p:ph idx="1"/>
          </p:nvPr>
        </p:nvPicPr>
        <p:blipFill>
          <a:blip r:embed="rId2" cstate="print"/>
          <a:srcRect/>
          <a:stretch>
            <a:fillRect/>
          </a:stretch>
        </p:blipFill>
        <p:spPr bwMode="auto">
          <a:xfrm>
            <a:off x="0" y="533400"/>
            <a:ext cx="4191000" cy="6324600"/>
          </a:xfrm>
          <a:prstGeom prst="rect">
            <a:avLst/>
          </a:prstGeom>
          <a:noFill/>
        </p:spPr>
      </p:pic>
      <p:pic>
        <p:nvPicPr>
          <p:cNvPr id="5123" name="Picture 3" descr="F:\cretinism11.jpg"/>
          <p:cNvPicPr>
            <a:picLocks noChangeAspect="1" noChangeArrowheads="1"/>
          </p:cNvPicPr>
          <p:nvPr/>
        </p:nvPicPr>
        <p:blipFill>
          <a:blip r:embed="rId3" cstate="print"/>
          <a:srcRect/>
          <a:stretch>
            <a:fillRect/>
          </a:stretch>
        </p:blipFill>
        <p:spPr bwMode="auto">
          <a:xfrm>
            <a:off x="4368800" y="533400"/>
            <a:ext cx="4775200" cy="6324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smtClean="0">
                <a:solidFill>
                  <a:srgbClr val="FF0000"/>
                </a:solidFill>
              </a:rPr>
              <a:t>THYROID GLAND</a:t>
            </a:r>
            <a:endParaRPr lang="en-US" b="1" dirty="0">
              <a:solidFill>
                <a:srgbClr val="FF0000"/>
              </a:solidFill>
            </a:endParaRPr>
          </a:p>
        </p:txBody>
      </p:sp>
      <p:pic>
        <p:nvPicPr>
          <p:cNvPr id="4" name="Picture 6" descr="11_21a"/>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16000" r="17416"/>
          <a:stretch>
            <a:fillRect/>
          </a:stretch>
        </p:blipFill>
        <p:spPr bwMode="auto">
          <a:xfrm>
            <a:off x="304800" y="685800"/>
            <a:ext cx="6858000" cy="5715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r>
              <a:rPr lang="en-US" b="1" dirty="0" smtClean="0">
                <a:solidFill>
                  <a:srgbClr val="FF0000"/>
                </a:solidFill>
              </a:rPr>
              <a:t>CLINICAL FEATURES OF CRETINISM</a:t>
            </a:r>
            <a:endParaRPr lang="en-US" dirty="0"/>
          </a:p>
        </p:txBody>
      </p:sp>
      <p:pic>
        <p:nvPicPr>
          <p:cNvPr id="1026" name="Picture 2" descr="F:\CRIT.jpg"/>
          <p:cNvPicPr>
            <a:picLocks noGrp="1" noChangeAspect="1" noChangeArrowheads="1"/>
          </p:cNvPicPr>
          <p:nvPr>
            <p:ph idx="1"/>
          </p:nvPr>
        </p:nvPicPr>
        <p:blipFill>
          <a:blip r:embed="rId2" cstate="print"/>
          <a:srcRect/>
          <a:stretch>
            <a:fillRect/>
          </a:stretch>
        </p:blipFill>
        <p:spPr bwMode="auto">
          <a:xfrm>
            <a:off x="1447800" y="457200"/>
            <a:ext cx="6324600" cy="6400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dirty="0" smtClean="0">
                <a:solidFill>
                  <a:srgbClr val="FF0000"/>
                </a:solidFill>
              </a:rPr>
              <a:t>CLINICAL FEATURES OF CRETINISM</a:t>
            </a:r>
            <a:endParaRPr lang="en-US" dirty="0"/>
          </a:p>
        </p:txBody>
      </p:sp>
      <p:pic>
        <p:nvPicPr>
          <p:cNvPr id="2050" name="Picture 2" descr="F:\Cretinism.jpg"/>
          <p:cNvPicPr>
            <a:picLocks noGrp="1" noChangeAspect="1" noChangeArrowheads="1"/>
          </p:cNvPicPr>
          <p:nvPr>
            <p:ph idx="1"/>
          </p:nvPr>
        </p:nvPicPr>
        <p:blipFill>
          <a:blip r:embed="rId2" cstate="print"/>
          <a:srcRect/>
          <a:stretch>
            <a:fillRect/>
          </a:stretch>
        </p:blipFill>
        <p:spPr bwMode="auto">
          <a:xfrm>
            <a:off x="2362201" y="533400"/>
            <a:ext cx="4572000" cy="6096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fontScale="90000"/>
          </a:bodyPr>
          <a:lstStyle/>
          <a:p>
            <a:r>
              <a:rPr lang="en-US" b="1" dirty="0" err="1" smtClean="0">
                <a:solidFill>
                  <a:srgbClr val="FF0000"/>
                </a:solidFill>
              </a:rPr>
              <a:t>Myxedema</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0" y="381000"/>
            <a:ext cx="9144000" cy="6477000"/>
          </a:xfrm>
        </p:spPr>
        <p:txBody>
          <a:bodyPr>
            <a:noAutofit/>
          </a:bodyPr>
          <a:lstStyle/>
          <a:p>
            <a:r>
              <a:rPr lang="en-US" sz="2400" b="1" dirty="0" smtClean="0">
                <a:solidFill>
                  <a:srgbClr val="9933FF"/>
                </a:solidFill>
              </a:rPr>
              <a:t>The syndrome of adult hypothyroidism is generally called </a:t>
            </a:r>
            <a:r>
              <a:rPr lang="en-US" sz="2400" b="1" dirty="0" err="1" smtClean="0">
                <a:solidFill>
                  <a:srgbClr val="FF0000"/>
                </a:solidFill>
              </a:rPr>
              <a:t>myxedema</a:t>
            </a:r>
            <a:r>
              <a:rPr lang="en-US" sz="2400" b="1" dirty="0" smtClean="0">
                <a:solidFill>
                  <a:srgbClr val="FF0000"/>
                </a:solidFill>
              </a:rPr>
              <a:t>, </a:t>
            </a:r>
            <a:r>
              <a:rPr lang="en-US" sz="2400" b="1" dirty="0" smtClean="0">
                <a:solidFill>
                  <a:srgbClr val="9933FF"/>
                </a:solidFill>
              </a:rPr>
              <a:t>although this term is also used to refer specifically to the skin changes in this syndrome. </a:t>
            </a:r>
          </a:p>
          <a:p>
            <a:r>
              <a:rPr lang="en-US" sz="2400" b="1" dirty="0" smtClean="0">
                <a:solidFill>
                  <a:srgbClr val="9933FF"/>
                </a:solidFill>
              </a:rPr>
              <a:t>Hypothyroidism may be the end result of a number of diseases of the thyroid gland, or it may be secondary to pituitary failure (pituitary hypothyroidism) or hypothalamic failure (hypothalamic hypothyroidism). </a:t>
            </a:r>
          </a:p>
          <a:p>
            <a:r>
              <a:rPr lang="en-US" sz="2400" b="1" dirty="0" smtClean="0">
                <a:solidFill>
                  <a:srgbClr val="9933FF"/>
                </a:solidFill>
              </a:rPr>
              <a:t>In the latter two conditions, unlike the first, the thyroid responds to a test dose of TSH, and at least in theory, hypothalamic hypothyroidism can be distinguished from pituitary hypothyroidism by the presence in the former of a rise in plasma TSH following a test dose of TRH. </a:t>
            </a:r>
          </a:p>
          <a:p>
            <a:r>
              <a:rPr lang="en-US" sz="2400" b="1" dirty="0" smtClean="0">
                <a:solidFill>
                  <a:srgbClr val="9933FF"/>
                </a:solidFill>
              </a:rPr>
              <a:t>The TSH response to TRH is usually normal in hypothalamic hypothyroidism, while it is increased in hypothyroidism caused by thyroid disease and decreased in hyperthyroidism because of the feedback of thyroid hormones on the pituitary gland. </a:t>
            </a:r>
            <a:br>
              <a:rPr lang="en-US" sz="2400" b="1" dirty="0" smtClean="0">
                <a:solidFill>
                  <a:srgbClr val="9933FF"/>
                </a:solidFill>
              </a:rPr>
            </a:br>
            <a:r>
              <a:rPr lang="en-US" sz="2400" b="1" dirty="0" smtClean="0">
                <a:solidFill>
                  <a:srgbClr val="9933FF"/>
                </a:solidFill>
              </a:rPr>
              <a:t/>
            </a:r>
            <a:br>
              <a:rPr lang="en-US" sz="2400" b="1" dirty="0" smtClean="0">
                <a:solidFill>
                  <a:srgbClr val="9933FF"/>
                </a:solidFill>
              </a:rPr>
            </a:br>
            <a:endParaRPr lang="en-US" sz="2400" b="1" dirty="0">
              <a:solidFill>
                <a:srgbClr val="9933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err="1" smtClean="0">
                <a:solidFill>
                  <a:srgbClr val="FF0000"/>
                </a:solidFill>
              </a:rPr>
              <a:t>Myxedema</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228600" y="609600"/>
            <a:ext cx="8686800" cy="6019800"/>
          </a:xfrm>
        </p:spPr>
        <p:txBody>
          <a:bodyPr>
            <a:normAutofit lnSpcReduction="10000"/>
          </a:bodyPr>
          <a:lstStyle/>
          <a:p>
            <a:r>
              <a:rPr lang="en-US" b="1" dirty="0" smtClean="0">
                <a:solidFill>
                  <a:srgbClr val="9933FF"/>
                </a:solidFill>
              </a:rPr>
              <a:t>In completely </a:t>
            </a:r>
            <a:r>
              <a:rPr lang="en-US" b="1" dirty="0" err="1" smtClean="0">
                <a:solidFill>
                  <a:srgbClr val="9933FF"/>
                </a:solidFill>
              </a:rPr>
              <a:t>athyreotic</a:t>
            </a:r>
            <a:r>
              <a:rPr lang="en-US" b="1" dirty="0" smtClean="0">
                <a:solidFill>
                  <a:srgbClr val="9933FF"/>
                </a:solidFill>
              </a:rPr>
              <a:t> humans, the BMR falls to about 40. </a:t>
            </a:r>
          </a:p>
          <a:p>
            <a:r>
              <a:rPr lang="en-US" b="1" dirty="0" smtClean="0">
                <a:solidFill>
                  <a:srgbClr val="9933FF"/>
                </a:solidFill>
              </a:rPr>
              <a:t>The hair is coarse and sparse, the skin is dry and yellowish (</a:t>
            </a:r>
            <a:r>
              <a:rPr lang="en-US" b="1" dirty="0" err="1" smtClean="0">
                <a:solidFill>
                  <a:srgbClr val="9933FF"/>
                </a:solidFill>
              </a:rPr>
              <a:t>carotenemia</a:t>
            </a:r>
            <a:r>
              <a:rPr lang="en-US" b="1" dirty="0" smtClean="0">
                <a:solidFill>
                  <a:srgbClr val="9933FF"/>
                </a:solidFill>
              </a:rPr>
              <a:t>), and cold is poorly tolerated. </a:t>
            </a:r>
          </a:p>
          <a:p>
            <a:r>
              <a:rPr lang="en-US" b="1" dirty="0" smtClean="0">
                <a:solidFill>
                  <a:srgbClr val="9933FF"/>
                </a:solidFill>
              </a:rPr>
              <a:t>The voice is husky and slow, the basis of the aphorism that </a:t>
            </a:r>
            <a:r>
              <a:rPr lang="en-US" b="1" dirty="0" smtClean="0">
                <a:solidFill>
                  <a:srgbClr val="FF0000"/>
                </a:solidFill>
              </a:rPr>
              <a:t>"</a:t>
            </a:r>
            <a:r>
              <a:rPr lang="en-US" b="1" dirty="0" err="1" smtClean="0">
                <a:solidFill>
                  <a:srgbClr val="FF0000"/>
                </a:solidFill>
              </a:rPr>
              <a:t>myxedema</a:t>
            </a:r>
            <a:r>
              <a:rPr lang="en-US" b="1" dirty="0" smtClean="0">
                <a:solidFill>
                  <a:srgbClr val="FF0000"/>
                </a:solidFill>
              </a:rPr>
              <a:t> is the one disease that can be diagnosed over the telephone.</a:t>
            </a:r>
          </a:p>
          <a:p>
            <a:r>
              <a:rPr lang="en-US" b="1" dirty="0" err="1" smtClean="0">
                <a:solidFill>
                  <a:srgbClr val="9933FF"/>
                </a:solidFill>
              </a:rPr>
              <a:t>Mentation</a:t>
            </a:r>
            <a:r>
              <a:rPr lang="en-US" b="1" dirty="0" smtClean="0">
                <a:solidFill>
                  <a:srgbClr val="9933FF"/>
                </a:solidFill>
              </a:rPr>
              <a:t> is slow, memory is poor, and in some patients there are severe mental symptoms ("</a:t>
            </a:r>
            <a:r>
              <a:rPr lang="en-US" b="1" dirty="0" err="1" smtClean="0">
                <a:solidFill>
                  <a:srgbClr val="9933FF"/>
                </a:solidFill>
              </a:rPr>
              <a:t>myxedema</a:t>
            </a:r>
            <a:r>
              <a:rPr lang="en-US" b="1" dirty="0" smtClean="0">
                <a:solidFill>
                  <a:srgbClr val="9933FF"/>
                </a:solidFill>
              </a:rPr>
              <a:t> madness"). </a:t>
            </a:r>
          </a:p>
          <a:p>
            <a:r>
              <a:rPr lang="en-US" b="1" dirty="0" smtClean="0">
                <a:solidFill>
                  <a:srgbClr val="9933FF"/>
                </a:solidFill>
              </a:rPr>
              <a:t>Plasma cholesterol is elevated.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dirty="0" smtClean="0">
                <a:solidFill>
                  <a:srgbClr val="FF0000"/>
                </a:solidFill>
              </a:rPr>
              <a:t>CLINICAL FEATURES OF MYXODEMA</a:t>
            </a:r>
            <a:endParaRPr lang="en-US" dirty="0"/>
          </a:p>
        </p:txBody>
      </p:sp>
      <p:pic>
        <p:nvPicPr>
          <p:cNvPr id="4099" name="Picture 3" descr="F:\mxydema11.jpg"/>
          <p:cNvPicPr>
            <a:picLocks noGrp="1" noChangeAspect="1" noChangeArrowheads="1"/>
          </p:cNvPicPr>
          <p:nvPr>
            <p:ph idx="1"/>
          </p:nvPr>
        </p:nvPicPr>
        <p:blipFill>
          <a:blip r:embed="rId2" cstate="print"/>
          <a:srcRect/>
          <a:stretch>
            <a:fillRect/>
          </a:stretch>
        </p:blipFill>
        <p:spPr bwMode="auto">
          <a:xfrm>
            <a:off x="0" y="533400"/>
            <a:ext cx="4665472" cy="6324600"/>
          </a:xfrm>
          <a:prstGeom prst="rect">
            <a:avLst/>
          </a:prstGeom>
          <a:noFill/>
        </p:spPr>
      </p:pic>
      <p:pic>
        <p:nvPicPr>
          <p:cNvPr id="6" name="Picture 2" descr="F:\Fig-3-myxedema-thyroid-hormone-deficiency-hypothyroidism.jpg"/>
          <p:cNvPicPr>
            <a:picLocks noChangeAspect="1" noChangeArrowheads="1"/>
          </p:cNvPicPr>
          <p:nvPr/>
        </p:nvPicPr>
        <p:blipFill>
          <a:blip r:embed="rId3" cstate="print"/>
          <a:srcRect/>
          <a:stretch>
            <a:fillRect/>
          </a:stretch>
        </p:blipFill>
        <p:spPr bwMode="auto">
          <a:xfrm>
            <a:off x="4629237" y="533400"/>
            <a:ext cx="4514763" cy="6324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b="1" dirty="0" smtClean="0">
                <a:solidFill>
                  <a:srgbClr val="FF0000"/>
                </a:solidFill>
              </a:rPr>
              <a:t>Graves' disease</a:t>
            </a:r>
            <a:endParaRPr lang="en-US" dirty="0">
              <a:solidFill>
                <a:srgbClr val="FF0000"/>
              </a:solidFill>
            </a:endParaRPr>
          </a:p>
        </p:txBody>
      </p:sp>
      <p:sp>
        <p:nvSpPr>
          <p:cNvPr id="3" name="Content Placeholder 2"/>
          <p:cNvSpPr>
            <a:spLocks noGrp="1"/>
          </p:cNvSpPr>
          <p:nvPr>
            <p:ph idx="1"/>
          </p:nvPr>
        </p:nvSpPr>
        <p:spPr>
          <a:xfrm>
            <a:off x="0" y="685800"/>
            <a:ext cx="8991600" cy="6172200"/>
          </a:xfrm>
        </p:spPr>
        <p:txBody>
          <a:bodyPr>
            <a:normAutofit fontScale="92500" lnSpcReduction="10000"/>
          </a:bodyPr>
          <a:lstStyle/>
          <a:p>
            <a:r>
              <a:rPr lang="en-US" sz="2800" b="1" dirty="0" smtClean="0">
                <a:solidFill>
                  <a:srgbClr val="9933FF"/>
                </a:solidFill>
              </a:rPr>
              <a:t>Hyperthyroidism is characterized by nervousness; weight loss; </a:t>
            </a:r>
            <a:r>
              <a:rPr lang="en-US" sz="2800" b="1" dirty="0" err="1" smtClean="0">
                <a:solidFill>
                  <a:srgbClr val="9933FF"/>
                </a:solidFill>
              </a:rPr>
              <a:t>hyperphagia</a:t>
            </a:r>
            <a:r>
              <a:rPr lang="en-US" sz="2800" b="1" dirty="0" smtClean="0">
                <a:solidFill>
                  <a:srgbClr val="9933FF"/>
                </a:solidFill>
              </a:rPr>
              <a:t>; heat intolerance; increased pulse pressure; a fine tremor of the outstretched fingers; a warm, soft skin; sweating; and a BMR from +10 to as high as +100. </a:t>
            </a:r>
          </a:p>
          <a:p>
            <a:r>
              <a:rPr lang="en-US" sz="2800" b="1" dirty="0" smtClean="0">
                <a:solidFill>
                  <a:srgbClr val="9933FF"/>
                </a:solidFill>
              </a:rPr>
              <a:t>However, the most common cause is Graves' disease     (Graves' hyperthyroidism), which accounts for 60-80% of the cases. </a:t>
            </a:r>
          </a:p>
          <a:p>
            <a:r>
              <a:rPr lang="en-US" sz="2800" b="1" dirty="0" smtClean="0">
                <a:solidFill>
                  <a:srgbClr val="9933FF"/>
                </a:solidFill>
              </a:rPr>
              <a:t>The condition—which for unknown reasons is much more common in women—is an autoimmune disease in which antibodies to the TSH receptor stimulate the receptor. </a:t>
            </a:r>
          </a:p>
          <a:p>
            <a:r>
              <a:rPr lang="en-US" sz="2800" b="1" dirty="0" smtClean="0">
                <a:solidFill>
                  <a:srgbClr val="9933FF"/>
                </a:solidFill>
              </a:rPr>
              <a:t>This produces marked T</a:t>
            </a:r>
            <a:r>
              <a:rPr lang="en-US" sz="2800" b="1" baseline="-25000" dirty="0" smtClean="0">
                <a:solidFill>
                  <a:srgbClr val="9933FF"/>
                </a:solidFill>
              </a:rPr>
              <a:t>4</a:t>
            </a:r>
            <a:r>
              <a:rPr lang="en-US" sz="2800" b="1" dirty="0" smtClean="0">
                <a:solidFill>
                  <a:srgbClr val="9933FF"/>
                </a:solidFill>
              </a:rPr>
              <a:t> and T</a:t>
            </a:r>
            <a:r>
              <a:rPr lang="en-US" sz="2800" b="1" baseline="-25000" dirty="0" smtClean="0">
                <a:solidFill>
                  <a:srgbClr val="9933FF"/>
                </a:solidFill>
              </a:rPr>
              <a:t>3</a:t>
            </a:r>
            <a:r>
              <a:rPr lang="en-US" sz="2800" b="1" dirty="0" smtClean="0">
                <a:solidFill>
                  <a:srgbClr val="9933FF"/>
                </a:solidFill>
              </a:rPr>
              <a:t> secretion and enlargement of the thyroid gland (goiter).</a:t>
            </a:r>
          </a:p>
          <a:p>
            <a:r>
              <a:rPr lang="en-US" sz="2800" b="1" dirty="0" smtClean="0">
                <a:solidFill>
                  <a:srgbClr val="9933FF"/>
                </a:solidFill>
              </a:rPr>
              <a:t> However, due to the feedback effects of T</a:t>
            </a:r>
            <a:r>
              <a:rPr lang="en-US" sz="2800" b="1" baseline="-25000" dirty="0" smtClean="0">
                <a:solidFill>
                  <a:srgbClr val="9933FF"/>
                </a:solidFill>
              </a:rPr>
              <a:t>4</a:t>
            </a:r>
            <a:r>
              <a:rPr lang="en-US" sz="2800" b="1" dirty="0" smtClean="0">
                <a:solidFill>
                  <a:srgbClr val="9933FF"/>
                </a:solidFill>
              </a:rPr>
              <a:t> and T</a:t>
            </a:r>
            <a:r>
              <a:rPr lang="en-US" sz="2800" b="1" baseline="-25000" dirty="0" smtClean="0">
                <a:solidFill>
                  <a:srgbClr val="9933FF"/>
                </a:solidFill>
              </a:rPr>
              <a:t>3</a:t>
            </a:r>
            <a:r>
              <a:rPr lang="en-US" sz="2800" b="1" dirty="0" smtClean="0">
                <a:solidFill>
                  <a:srgbClr val="9933FF"/>
                </a:solidFill>
              </a:rPr>
              <a:t>, plasma TSH is low, not high. </a:t>
            </a:r>
            <a:r>
              <a:rPr lang="en-US" sz="2800" dirty="0" smtClean="0">
                <a:solidFill>
                  <a:srgbClr val="9933FF"/>
                </a:solidFill>
              </a:rPr>
              <a:t/>
            </a:r>
            <a:br>
              <a:rPr lang="en-US" sz="2800" dirty="0" smtClean="0">
                <a:solidFill>
                  <a:srgbClr val="9933FF"/>
                </a:solidFill>
              </a:rPr>
            </a:br>
            <a:endParaRPr lang="en-US" sz="2800" dirty="0">
              <a:solidFill>
                <a:srgbClr val="9933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smtClean="0">
                <a:solidFill>
                  <a:srgbClr val="FF0000"/>
                </a:solidFill>
              </a:rPr>
              <a:t>Graves' disease</a:t>
            </a:r>
            <a:endParaRPr lang="en-US" dirty="0">
              <a:solidFill>
                <a:srgbClr val="FF0000"/>
              </a:solidFill>
            </a:endParaRPr>
          </a:p>
        </p:txBody>
      </p:sp>
      <p:sp>
        <p:nvSpPr>
          <p:cNvPr id="3" name="Content Placeholder 2"/>
          <p:cNvSpPr>
            <a:spLocks noGrp="1"/>
          </p:cNvSpPr>
          <p:nvPr>
            <p:ph idx="1"/>
          </p:nvPr>
        </p:nvSpPr>
        <p:spPr>
          <a:xfrm>
            <a:off x="0" y="533400"/>
            <a:ext cx="8991600" cy="6324600"/>
          </a:xfrm>
        </p:spPr>
        <p:txBody>
          <a:bodyPr>
            <a:normAutofit fontScale="92500" lnSpcReduction="20000"/>
          </a:bodyPr>
          <a:lstStyle/>
          <a:p>
            <a:r>
              <a:rPr lang="en-US" b="1" dirty="0" smtClean="0">
                <a:solidFill>
                  <a:srgbClr val="9933FF"/>
                </a:solidFill>
              </a:rPr>
              <a:t>Another hallmark of Graves' disease is the occurrence of swelling of tissues in the orbits, producing protrusion of the eyeballs </a:t>
            </a:r>
            <a:r>
              <a:rPr lang="en-US" b="1" dirty="0" smtClean="0">
                <a:solidFill>
                  <a:srgbClr val="FF0000"/>
                </a:solidFill>
              </a:rPr>
              <a:t>(</a:t>
            </a:r>
            <a:r>
              <a:rPr lang="en-US" b="1" dirty="0" err="1" smtClean="0">
                <a:solidFill>
                  <a:srgbClr val="FF0000"/>
                </a:solidFill>
              </a:rPr>
              <a:t>exophthalmos</a:t>
            </a:r>
            <a:r>
              <a:rPr lang="en-US" b="1" dirty="0" smtClean="0">
                <a:solidFill>
                  <a:srgbClr val="FF0000"/>
                </a:solidFill>
              </a:rPr>
              <a:t>). </a:t>
            </a:r>
          </a:p>
          <a:p>
            <a:r>
              <a:rPr lang="en-US" b="1" dirty="0" smtClean="0">
                <a:solidFill>
                  <a:srgbClr val="9933FF"/>
                </a:solidFill>
              </a:rPr>
              <a:t>This occurs in 50% of patients and often precedes the development of obvious hyperthyroidism. </a:t>
            </a:r>
          </a:p>
          <a:p>
            <a:r>
              <a:rPr lang="en-US" b="1" dirty="0" smtClean="0">
                <a:solidFill>
                  <a:srgbClr val="9933FF"/>
                </a:solidFill>
              </a:rPr>
              <a:t>A subpopulation of fibroblasts in the orbits ultimately develop into </a:t>
            </a:r>
            <a:r>
              <a:rPr lang="en-US" b="1" dirty="0" err="1" smtClean="0">
                <a:solidFill>
                  <a:srgbClr val="9933FF"/>
                </a:solidFill>
              </a:rPr>
              <a:t>adipocytes</a:t>
            </a:r>
            <a:r>
              <a:rPr lang="en-US" b="1" dirty="0" smtClean="0">
                <a:solidFill>
                  <a:srgbClr val="9933FF"/>
                </a:solidFill>
              </a:rPr>
              <a:t>, and these </a:t>
            </a:r>
            <a:r>
              <a:rPr lang="en-US" b="1" dirty="0" err="1" smtClean="0">
                <a:solidFill>
                  <a:srgbClr val="9933FF"/>
                </a:solidFill>
              </a:rPr>
              <a:t>preadipocyte</a:t>
            </a:r>
            <a:r>
              <a:rPr lang="en-US" b="1" dirty="0" smtClean="0">
                <a:solidFill>
                  <a:srgbClr val="9933FF"/>
                </a:solidFill>
              </a:rPr>
              <a:t> fibroblasts contain TSH receptor protein. </a:t>
            </a:r>
          </a:p>
          <a:p>
            <a:r>
              <a:rPr lang="en-US" b="1" dirty="0" smtClean="0">
                <a:solidFill>
                  <a:srgbClr val="9933FF"/>
                </a:solidFill>
              </a:rPr>
              <a:t>The current theory of the development of </a:t>
            </a:r>
            <a:r>
              <a:rPr lang="en-US" b="1" dirty="0" err="1" smtClean="0">
                <a:solidFill>
                  <a:srgbClr val="9933FF"/>
                </a:solidFill>
              </a:rPr>
              <a:t>exophthalmos</a:t>
            </a:r>
            <a:r>
              <a:rPr lang="en-US" b="1" dirty="0" smtClean="0">
                <a:solidFill>
                  <a:srgbClr val="9933FF"/>
                </a:solidFill>
              </a:rPr>
              <a:t> is that when stimulated by the TSH receptor-stimulating antibodies in the circulation, these cells release cytokines that promote inflammation and edema. </a:t>
            </a:r>
            <a:br>
              <a:rPr lang="en-US" b="1" dirty="0" smtClean="0">
                <a:solidFill>
                  <a:srgbClr val="9933FF"/>
                </a:solidFill>
              </a:rPr>
            </a:br>
            <a:endParaRPr lang="en-US" b="1" dirty="0">
              <a:solidFill>
                <a:srgbClr val="9933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b="1" dirty="0" smtClean="0">
                <a:solidFill>
                  <a:srgbClr val="FF0000"/>
                </a:solidFill>
              </a:rPr>
              <a:t>Graves' disease</a:t>
            </a:r>
            <a:endParaRPr lang="en-US" dirty="0">
              <a:solidFill>
                <a:srgbClr val="FF0000"/>
              </a:solidFill>
            </a:endParaRPr>
          </a:p>
        </p:txBody>
      </p:sp>
      <p:sp>
        <p:nvSpPr>
          <p:cNvPr id="3" name="Content Placeholder 2"/>
          <p:cNvSpPr>
            <a:spLocks noGrp="1"/>
          </p:cNvSpPr>
          <p:nvPr>
            <p:ph idx="1"/>
          </p:nvPr>
        </p:nvSpPr>
        <p:spPr>
          <a:xfrm>
            <a:off x="228600" y="685800"/>
            <a:ext cx="8610600" cy="5943600"/>
          </a:xfrm>
        </p:spPr>
        <p:txBody>
          <a:bodyPr>
            <a:normAutofit/>
          </a:bodyPr>
          <a:lstStyle/>
          <a:p>
            <a:r>
              <a:rPr lang="en-US" sz="4000" b="1" dirty="0" smtClean="0">
                <a:solidFill>
                  <a:srgbClr val="9933FF"/>
                </a:solidFill>
              </a:rPr>
              <a:t>Other </a:t>
            </a:r>
            <a:r>
              <a:rPr lang="en-US" sz="4000" b="1" dirty="0" err="1" smtClean="0">
                <a:solidFill>
                  <a:srgbClr val="9933FF"/>
                </a:solidFill>
              </a:rPr>
              <a:t>antithyroid</a:t>
            </a:r>
            <a:r>
              <a:rPr lang="en-US" sz="4000" b="1" dirty="0" smtClean="0">
                <a:solidFill>
                  <a:srgbClr val="9933FF"/>
                </a:solidFill>
              </a:rPr>
              <a:t> antibodies are present in Graves' disease, including antibodies to </a:t>
            </a:r>
            <a:r>
              <a:rPr lang="en-US" sz="4000" b="1" dirty="0" err="1" smtClean="0">
                <a:solidFill>
                  <a:srgbClr val="9933FF"/>
                </a:solidFill>
              </a:rPr>
              <a:t>thyroglobulin</a:t>
            </a:r>
            <a:r>
              <a:rPr lang="en-US" sz="4000" b="1" dirty="0" smtClean="0">
                <a:solidFill>
                  <a:srgbClr val="9933FF"/>
                </a:solidFill>
              </a:rPr>
              <a:t> and thyroid </a:t>
            </a:r>
            <a:r>
              <a:rPr lang="en-US" sz="4000" b="1" dirty="0" err="1" smtClean="0">
                <a:solidFill>
                  <a:srgbClr val="9933FF"/>
                </a:solidFill>
              </a:rPr>
              <a:t>peroxidase</a:t>
            </a:r>
            <a:r>
              <a:rPr lang="en-US" sz="4000" b="1" dirty="0" smtClean="0">
                <a:solidFill>
                  <a:srgbClr val="9933FF"/>
                </a:solidFill>
              </a:rPr>
              <a:t>. </a:t>
            </a:r>
            <a:r>
              <a:rPr lang="en-US" sz="4000" b="1" dirty="0" smtClean="0">
                <a:solidFill>
                  <a:srgbClr val="FF0000"/>
                </a:solidFill>
              </a:rPr>
              <a:t>In Hashimoto's </a:t>
            </a:r>
            <a:r>
              <a:rPr lang="en-US" sz="4000" b="1" dirty="0" err="1" smtClean="0">
                <a:solidFill>
                  <a:srgbClr val="FF0000"/>
                </a:solidFill>
              </a:rPr>
              <a:t>thyroiditis</a:t>
            </a:r>
            <a:r>
              <a:rPr lang="en-US" sz="4000" b="1" dirty="0" smtClean="0">
                <a:solidFill>
                  <a:srgbClr val="FF0000"/>
                </a:solidFill>
              </a:rPr>
              <a:t>,</a:t>
            </a:r>
            <a:r>
              <a:rPr lang="en-US" sz="4000" b="1" dirty="0" smtClean="0">
                <a:solidFill>
                  <a:srgbClr val="9933FF"/>
                </a:solidFill>
              </a:rPr>
              <a:t> autoimmune antibodies destroy the thyroid with little if any stimulation, producing hypothyroidism. </a:t>
            </a:r>
            <a:br>
              <a:rPr lang="en-US" sz="4000" b="1" dirty="0" smtClean="0">
                <a:solidFill>
                  <a:srgbClr val="9933FF"/>
                </a:solidFill>
              </a:rPr>
            </a:br>
            <a:endParaRPr lang="en-US" sz="4000" b="1" dirty="0">
              <a:solidFill>
                <a:srgbClr val="9933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sz="3200" b="1" dirty="0" smtClean="0">
                <a:solidFill>
                  <a:srgbClr val="FF0000"/>
                </a:solidFill>
              </a:rPr>
              <a:t>CLINICAL FEATURES OF EXOTHALAMIC GOITER</a:t>
            </a:r>
            <a:endParaRPr lang="en-US" sz="3200" dirty="0"/>
          </a:p>
        </p:txBody>
      </p:sp>
      <p:pic>
        <p:nvPicPr>
          <p:cNvPr id="6146" name="Picture 2" descr="F:\graves disesase.jpg"/>
          <p:cNvPicPr>
            <a:picLocks noGrp="1" noChangeAspect="1" noChangeArrowheads="1"/>
          </p:cNvPicPr>
          <p:nvPr>
            <p:ph idx="1"/>
          </p:nvPr>
        </p:nvPicPr>
        <p:blipFill>
          <a:blip r:embed="rId2" cstate="print"/>
          <a:srcRect/>
          <a:stretch>
            <a:fillRect/>
          </a:stretch>
        </p:blipFill>
        <p:spPr bwMode="auto">
          <a:xfrm>
            <a:off x="914400" y="533400"/>
            <a:ext cx="7162800" cy="6324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sz="3200" b="1" dirty="0" smtClean="0">
                <a:solidFill>
                  <a:srgbClr val="FF0000"/>
                </a:solidFill>
              </a:rPr>
              <a:t>CLINICAL FEATURES OF EXOTHALAMIC GOITER</a:t>
            </a:r>
            <a:endParaRPr lang="en-US" sz="3200" dirty="0"/>
          </a:p>
        </p:txBody>
      </p:sp>
      <p:pic>
        <p:nvPicPr>
          <p:cNvPr id="3075" name="Picture 3" descr="F:\Graves_Disease2.jpg"/>
          <p:cNvPicPr>
            <a:picLocks noGrp="1" noChangeAspect="1" noChangeArrowheads="1"/>
          </p:cNvPicPr>
          <p:nvPr>
            <p:ph idx="1"/>
          </p:nvPr>
        </p:nvPicPr>
        <p:blipFill>
          <a:blip r:embed="rId2" cstate="print"/>
          <a:srcRect/>
          <a:stretch>
            <a:fillRect/>
          </a:stretch>
        </p:blipFill>
        <p:spPr bwMode="auto">
          <a:xfrm>
            <a:off x="0" y="1219200"/>
            <a:ext cx="4876800" cy="4495800"/>
          </a:xfrm>
          <a:prstGeom prst="rect">
            <a:avLst/>
          </a:prstGeom>
          <a:noFill/>
        </p:spPr>
      </p:pic>
      <p:pic>
        <p:nvPicPr>
          <p:cNvPr id="3076" name="Picture 4" descr="F:\graves_disease.jpg"/>
          <p:cNvPicPr>
            <a:picLocks noChangeAspect="1" noChangeArrowheads="1"/>
          </p:cNvPicPr>
          <p:nvPr/>
        </p:nvPicPr>
        <p:blipFill>
          <a:blip r:embed="rId3" cstate="print"/>
          <a:srcRect/>
          <a:stretch>
            <a:fillRect/>
          </a:stretch>
        </p:blipFill>
        <p:spPr bwMode="auto">
          <a:xfrm>
            <a:off x="4724400" y="609600"/>
            <a:ext cx="4419600" cy="6019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600" b="1" dirty="0" smtClean="0">
                <a:solidFill>
                  <a:srgbClr val="FF0000"/>
                </a:solidFill>
              </a:rPr>
              <a:t>FUNCTIONAL ANATOMY OF THYROID GLAND</a:t>
            </a:r>
            <a:endParaRPr lang="en-US" sz="3600" b="1" dirty="0">
              <a:solidFill>
                <a:srgbClr val="FF0000"/>
              </a:solidFill>
            </a:endParaRPr>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dirty="0" smtClean="0">
                <a:solidFill>
                  <a:srgbClr val="7030A0"/>
                </a:solidFill>
              </a:rPr>
              <a:t>Thyroid gland is located on </a:t>
            </a:r>
            <a:r>
              <a:rPr lang="en-US" dirty="0" err="1" smtClean="0">
                <a:solidFill>
                  <a:srgbClr val="7030A0"/>
                </a:solidFill>
              </a:rPr>
              <a:t>eitther</a:t>
            </a:r>
            <a:r>
              <a:rPr lang="en-US" dirty="0" smtClean="0">
                <a:solidFill>
                  <a:srgbClr val="7030A0"/>
                </a:solidFill>
              </a:rPr>
              <a:t> side of trachea just below the larynx.</a:t>
            </a:r>
          </a:p>
          <a:p>
            <a:r>
              <a:rPr lang="en-US" dirty="0" smtClean="0">
                <a:solidFill>
                  <a:srgbClr val="7030A0"/>
                </a:solidFill>
              </a:rPr>
              <a:t>It consists of two lobes joined together by a narrow </a:t>
            </a:r>
          </a:p>
          <a:p>
            <a:pPr>
              <a:buNone/>
            </a:pPr>
            <a:r>
              <a:rPr lang="en-US" b="1" dirty="0" smtClean="0">
                <a:solidFill>
                  <a:srgbClr val="7030A0"/>
                </a:solidFill>
              </a:rPr>
              <a:t>    Isthmus.</a:t>
            </a:r>
          </a:p>
          <a:p>
            <a:pPr>
              <a:buNone/>
            </a:pPr>
            <a:r>
              <a:rPr lang="en-US" dirty="0" smtClean="0">
                <a:solidFill>
                  <a:srgbClr val="7030A0"/>
                </a:solidFill>
              </a:rPr>
              <a:t>    Thyroid gland is the largest gland in the body    </a:t>
            </a:r>
            <a:r>
              <a:rPr lang="en-US" b="1" dirty="0" smtClean="0">
                <a:solidFill>
                  <a:srgbClr val="7030A0"/>
                </a:solidFill>
              </a:rPr>
              <a:t>(weighing about 15-25 gm).</a:t>
            </a:r>
          </a:p>
          <a:p>
            <a:pPr>
              <a:buNone/>
            </a:pPr>
            <a:r>
              <a:rPr lang="en-US" dirty="0" smtClean="0">
                <a:solidFill>
                  <a:srgbClr val="7030A0"/>
                </a:solidFill>
              </a:rPr>
              <a:t>    Rate of blood flow ( highly vascular gland ):               </a:t>
            </a:r>
            <a:r>
              <a:rPr lang="en-US" b="1" dirty="0" smtClean="0">
                <a:solidFill>
                  <a:srgbClr val="7030A0"/>
                </a:solidFill>
              </a:rPr>
              <a:t>400-600 ml/100gm/minute.</a:t>
            </a:r>
          </a:p>
          <a:p>
            <a:pPr>
              <a:buNone/>
            </a:pPr>
            <a:r>
              <a:rPr lang="en-US" dirty="0" smtClean="0">
                <a:solidFill>
                  <a:srgbClr val="7030A0"/>
                </a:solidFill>
              </a:rPr>
              <a:t>    Blood supply: Superior and inferior thyroid arteries.</a:t>
            </a:r>
          </a:p>
          <a:p>
            <a:pPr>
              <a:buNone/>
            </a:pPr>
            <a:r>
              <a:rPr lang="en-US" dirty="0" smtClean="0">
                <a:solidFill>
                  <a:srgbClr val="7030A0"/>
                </a:solidFill>
              </a:rPr>
              <a:t>    Nerve supply: </a:t>
            </a:r>
            <a:r>
              <a:rPr lang="en-US" b="1" dirty="0" smtClean="0">
                <a:solidFill>
                  <a:srgbClr val="7030A0"/>
                </a:solidFill>
              </a:rPr>
              <a:t>Parasympathetic </a:t>
            </a:r>
            <a:r>
              <a:rPr lang="en-US" dirty="0" smtClean="0">
                <a:solidFill>
                  <a:srgbClr val="7030A0"/>
                </a:solidFill>
              </a:rPr>
              <a:t>via </a:t>
            </a:r>
            <a:r>
              <a:rPr lang="en-US" dirty="0" err="1" smtClean="0">
                <a:solidFill>
                  <a:srgbClr val="7030A0"/>
                </a:solidFill>
              </a:rPr>
              <a:t>larngeal</a:t>
            </a:r>
            <a:r>
              <a:rPr lang="en-US" dirty="0" smtClean="0">
                <a:solidFill>
                  <a:srgbClr val="7030A0"/>
                </a:solidFill>
              </a:rPr>
              <a:t> recurrent branch of </a:t>
            </a:r>
            <a:r>
              <a:rPr lang="en-US" dirty="0" err="1" smtClean="0">
                <a:solidFill>
                  <a:srgbClr val="7030A0"/>
                </a:solidFill>
              </a:rPr>
              <a:t>vagus</a:t>
            </a:r>
            <a:r>
              <a:rPr lang="en-US" b="1" dirty="0" smtClean="0">
                <a:solidFill>
                  <a:srgbClr val="7030A0"/>
                </a:solidFill>
              </a:rPr>
              <a:t>.  Sympathetic </a:t>
            </a:r>
            <a:r>
              <a:rPr lang="en-US" dirty="0" smtClean="0">
                <a:solidFill>
                  <a:srgbClr val="7030A0"/>
                </a:solidFill>
              </a:rPr>
              <a:t>postganglionic </a:t>
            </a:r>
            <a:r>
              <a:rPr lang="en-US" dirty="0" err="1" smtClean="0">
                <a:solidFill>
                  <a:srgbClr val="7030A0"/>
                </a:solidFill>
              </a:rPr>
              <a:t>neurones</a:t>
            </a:r>
            <a:r>
              <a:rPr lang="en-US" dirty="0" smtClean="0">
                <a:solidFill>
                  <a:srgbClr val="7030A0"/>
                </a:solidFill>
              </a:rPr>
              <a:t> via superior cervical sympathetic ganglion.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dirty="0" smtClean="0">
                <a:solidFill>
                  <a:srgbClr val="FF0000"/>
                </a:solidFill>
              </a:rPr>
              <a:t>SIMPLE GOITER</a:t>
            </a:r>
            <a:endParaRPr lang="en-US" dirty="0"/>
          </a:p>
        </p:txBody>
      </p:sp>
      <p:sp>
        <p:nvSpPr>
          <p:cNvPr id="3" name="Content Placeholder 2"/>
          <p:cNvSpPr>
            <a:spLocks noGrp="1"/>
          </p:cNvSpPr>
          <p:nvPr>
            <p:ph idx="1"/>
          </p:nvPr>
        </p:nvSpPr>
        <p:spPr>
          <a:xfrm>
            <a:off x="0" y="457200"/>
            <a:ext cx="9144000" cy="6400800"/>
          </a:xfrm>
        </p:spPr>
        <p:txBody>
          <a:bodyPr>
            <a:normAutofit fontScale="92500" lnSpcReduction="20000"/>
          </a:bodyPr>
          <a:lstStyle/>
          <a:p>
            <a:r>
              <a:rPr lang="en-US" sz="3000" b="1" dirty="0" smtClean="0">
                <a:solidFill>
                  <a:srgbClr val="002060"/>
                </a:solidFill>
              </a:rPr>
              <a:t>When the dietary iodine intake falls below 50 </a:t>
            </a:r>
            <a:r>
              <a:rPr lang="en-US" sz="3000" b="1" dirty="0" err="1" smtClean="0">
                <a:solidFill>
                  <a:srgbClr val="002060"/>
                </a:solidFill>
              </a:rPr>
              <a:t>ug</a:t>
            </a:r>
            <a:r>
              <a:rPr lang="en-US" sz="3000" b="1" dirty="0" smtClean="0">
                <a:solidFill>
                  <a:srgbClr val="002060"/>
                </a:solidFill>
              </a:rPr>
              <a:t>/d, thyroid hormone synthesis is inadequate and secretion declines. </a:t>
            </a:r>
          </a:p>
          <a:p>
            <a:r>
              <a:rPr lang="en-US" sz="3000" b="1" dirty="0" smtClean="0">
                <a:solidFill>
                  <a:srgbClr val="002060"/>
                </a:solidFill>
              </a:rPr>
              <a:t>As a result of increased TSH secretion, the thyroid hypertrophies, producing an iodine deficiency goiter that may become very large. </a:t>
            </a:r>
          </a:p>
          <a:p>
            <a:r>
              <a:rPr lang="en-US" sz="3000" b="1" dirty="0" smtClean="0">
                <a:solidFill>
                  <a:srgbClr val="002060"/>
                </a:solidFill>
              </a:rPr>
              <a:t>Such "endemic goiters" have been known since ancient times. </a:t>
            </a:r>
          </a:p>
          <a:p>
            <a:r>
              <a:rPr lang="en-US" sz="3000" b="1" dirty="0" smtClean="0">
                <a:solidFill>
                  <a:srgbClr val="002060"/>
                </a:solidFill>
              </a:rPr>
              <a:t>Before the practice of adding iodide to table salt became widespread.</a:t>
            </a:r>
          </a:p>
          <a:p>
            <a:r>
              <a:rPr lang="en-US" sz="3000" b="1" dirty="0" smtClean="0">
                <a:solidFill>
                  <a:srgbClr val="002060"/>
                </a:solidFill>
              </a:rPr>
              <a:t>They were very common in Central Europe and the area around the Great Lakes in the United States, the inland "goiter belts" where iodine has been leached out of the soil by rain so that food grown in the soil is iodine-deficient. </a:t>
            </a:r>
            <a:br>
              <a:rPr lang="en-US" sz="3000" b="1" dirty="0" smtClean="0">
                <a:solidFill>
                  <a:srgbClr val="002060"/>
                </a:solidFill>
              </a:rPr>
            </a:br>
            <a:r>
              <a:rPr lang="en-US" sz="2800" b="1" dirty="0" smtClean="0"/>
              <a:t/>
            </a:r>
            <a:br>
              <a:rPr lang="en-US" sz="2800" b="1" dirty="0" smtClean="0"/>
            </a:br>
            <a:endParaRPr lang="en-US" sz="2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sz="3200" b="1" dirty="0" smtClean="0">
                <a:solidFill>
                  <a:srgbClr val="FF0000"/>
                </a:solidFill>
              </a:rPr>
              <a:t>CLINICAL FEATURES OF SIMPLE GOITER</a:t>
            </a:r>
            <a:endParaRPr lang="en-US" sz="3200" dirty="0"/>
          </a:p>
        </p:txBody>
      </p:sp>
      <p:pic>
        <p:nvPicPr>
          <p:cNvPr id="7170" name="Picture 2" descr="F:\endemic goiter.jpg"/>
          <p:cNvPicPr>
            <a:picLocks noGrp="1" noChangeAspect="1" noChangeArrowheads="1"/>
          </p:cNvPicPr>
          <p:nvPr>
            <p:ph idx="1"/>
          </p:nvPr>
        </p:nvPicPr>
        <p:blipFill>
          <a:blip r:embed="rId2" cstate="print"/>
          <a:srcRect/>
          <a:stretch>
            <a:fillRect/>
          </a:stretch>
        </p:blipFill>
        <p:spPr bwMode="auto">
          <a:xfrm>
            <a:off x="0" y="609600"/>
            <a:ext cx="2590800" cy="5410200"/>
          </a:xfrm>
          <a:prstGeom prst="rect">
            <a:avLst/>
          </a:prstGeom>
          <a:noFill/>
        </p:spPr>
      </p:pic>
      <p:pic>
        <p:nvPicPr>
          <p:cNvPr id="7171" name="Picture 3" descr="F:\endemic_goiter.gif"/>
          <p:cNvPicPr>
            <a:picLocks noChangeAspect="1" noChangeArrowheads="1"/>
          </p:cNvPicPr>
          <p:nvPr/>
        </p:nvPicPr>
        <p:blipFill>
          <a:blip r:embed="rId3" cstate="print"/>
          <a:srcRect/>
          <a:stretch>
            <a:fillRect/>
          </a:stretch>
        </p:blipFill>
        <p:spPr bwMode="auto">
          <a:xfrm>
            <a:off x="5791200" y="609600"/>
            <a:ext cx="3352800" cy="5410200"/>
          </a:xfrm>
          <a:prstGeom prst="rect">
            <a:avLst/>
          </a:prstGeom>
          <a:noFill/>
        </p:spPr>
      </p:pic>
      <p:pic>
        <p:nvPicPr>
          <p:cNvPr id="7172" name="Picture 4" descr="F:\goiter-patient-3.jpg"/>
          <p:cNvPicPr>
            <a:picLocks noChangeAspect="1" noChangeArrowheads="1"/>
          </p:cNvPicPr>
          <p:nvPr/>
        </p:nvPicPr>
        <p:blipFill>
          <a:blip r:embed="rId4" cstate="print"/>
          <a:srcRect/>
          <a:stretch>
            <a:fillRect/>
          </a:stretch>
        </p:blipFill>
        <p:spPr bwMode="auto">
          <a:xfrm>
            <a:off x="2514600" y="609600"/>
            <a:ext cx="3352800" cy="5410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smtClean="0">
                <a:solidFill>
                  <a:srgbClr val="FF0000"/>
                </a:solidFill>
              </a:rPr>
              <a:t>Wolff-</a:t>
            </a:r>
            <a:r>
              <a:rPr lang="en-US" b="1" dirty="0" err="1" smtClean="0">
                <a:solidFill>
                  <a:srgbClr val="FF0000"/>
                </a:solidFill>
              </a:rPr>
              <a:t>Chaikoff</a:t>
            </a:r>
            <a:r>
              <a:rPr lang="en-US" b="1" dirty="0" smtClean="0">
                <a:solidFill>
                  <a:srgbClr val="FF0000"/>
                </a:solidFill>
              </a:rPr>
              <a:t> effect</a:t>
            </a:r>
            <a:endParaRPr lang="en-US" dirty="0">
              <a:solidFill>
                <a:srgbClr val="FF0000"/>
              </a:solidFill>
            </a:endParaRPr>
          </a:p>
        </p:txBody>
      </p:sp>
      <p:sp>
        <p:nvSpPr>
          <p:cNvPr id="3" name="Content Placeholder 2"/>
          <p:cNvSpPr>
            <a:spLocks noGrp="1"/>
          </p:cNvSpPr>
          <p:nvPr>
            <p:ph idx="1"/>
          </p:nvPr>
        </p:nvSpPr>
        <p:spPr>
          <a:xfrm>
            <a:off x="0" y="533400"/>
            <a:ext cx="9144000" cy="6324600"/>
          </a:xfrm>
        </p:spPr>
        <p:txBody>
          <a:bodyPr>
            <a:normAutofit fontScale="92500" lnSpcReduction="20000"/>
          </a:bodyPr>
          <a:lstStyle/>
          <a:p>
            <a:r>
              <a:rPr lang="en-US" b="1" dirty="0" smtClean="0">
                <a:solidFill>
                  <a:srgbClr val="9933FF"/>
                </a:solidFill>
              </a:rPr>
              <a:t>In normal individuals, large doses of iodides act directly on the thyroid to produce a mild and transient inhibition of organic binding of iodide and hence of hormone synthesis. This inhibition is known as the </a:t>
            </a:r>
            <a:r>
              <a:rPr lang="en-US" b="1" dirty="0" smtClean="0">
                <a:solidFill>
                  <a:srgbClr val="FF0000"/>
                </a:solidFill>
              </a:rPr>
              <a:t>Wolff-</a:t>
            </a:r>
            <a:r>
              <a:rPr lang="en-US" b="1" dirty="0" err="1" smtClean="0">
                <a:solidFill>
                  <a:srgbClr val="FF0000"/>
                </a:solidFill>
              </a:rPr>
              <a:t>Chaikoff</a:t>
            </a:r>
            <a:r>
              <a:rPr lang="en-US" b="1" dirty="0" smtClean="0">
                <a:solidFill>
                  <a:srgbClr val="FF0000"/>
                </a:solidFill>
              </a:rPr>
              <a:t> effect. </a:t>
            </a:r>
          </a:p>
          <a:p>
            <a:r>
              <a:rPr lang="en-US" b="1" dirty="0" smtClean="0">
                <a:solidFill>
                  <a:srgbClr val="9933FF"/>
                </a:solidFill>
              </a:rPr>
              <a:t>The Wolff-</a:t>
            </a:r>
            <a:r>
              <a:rPr lang="en-US" b="1" dirty="0" err="1" smtClean="0">
                <a:solidFill>
                  <a:srgbClr val="9933FF"/>
                </a:solidFill>
              </a:rPr>
              <a:t>Chaikoff</a:t>
            </a:r>
            <a:r>
              <a:rPr lang="en-US" b="1" dirty="0" smtClean="0">
                <a:solidFill>
                  <a:srgbClr val="9933FF"/>
                </a:solidFill>
              </a:rPr>
              <a:t> effect is greater and more prolonged when iodide transport is increased, and this is why patients with hyperthyroidism are more responsive to iodide than normal individuals. </a:t>
            </a:r>
          </a:p>
          <a:p>
            <a:r>
              <a:rPr lang="en-US" b="1" dirty="0" smtClean="0">
                <a:solidFill>
                  <a:srgbClr val="9933FF"/>
                </a:solidFill>
              </a:rPr>
              <a:t>There are at least two additional mechanisms by which excess I</a:t>
            </a:r>
            <a:r>
              <a:rPr lang="en-US" b="1" baseline="30000" dirty="0" smtClean="0">
                <a:solidFill>
                  <a:srgbClr val="9933FF"/>
                </a:solidFill>
              </a:rPr>
              <a:t>-</a:t>
            </a:r>
            <a:r>
              <a:rPr lang="en-US" b="1" dirty="0" smtClean="0">
                <a:solidFill>
                  <a:srgbClr val="9933FF"/>
                </a:solidFill>
              </a:rPr>
              <a:t> inhibits thyroid function. </a:t>
            </a:r>
          </a:p>
          <a:p>
            <a:r>
              <a:rPr lang="en-US" b="1" dirty="0" smtClean="0">
                <a:solidFill>
                  <a:srgbClr val="9933FF"/>
                </a:solidFill>
              </a:rPr>
              <a:t>It reduces the effect of TSH on the gland by reducing the </a:t>
            </a:r>
            <a:r>
              <a:rPr lang="en-US" b="1" dirty="0" err="1" smtClean="0">
                <a:solidFill>
                  <a:srgbClr val="9933FF"/>
                </a:solidFill>
              </a:rPr>
              <a:t>cAMP</a:t>
            </a:r>
            <a:r>
              <a:rPr lang="en-US" b="1" dirty="0" smtClean="0">
                <a:solidFill>
                  <a:srgbClr val="9933FF"/>
                </a:solidFill>
              </a:rPr>
              <a:t> response to this hormone, and it inhibits proteolysis of </a:t>
            </a:r>
            <a:r>
              <a:rPr lang="en-US" b="1" dirty="0" err="1" smtClean="0">
                <a:solidFill>
                  <a:srgbClr val="9933FF"/>
                </a:solidFill>
              </a:rPr>
              <a:t>thyroglobulin</a:t>
            </a:r>
            <a:r>
              <a:rPr lang="en-US" b="1" dirty="0" smtClean="0">
                <a:solidFill>
                  <a:srgbClr val="9933FF"/>
                </a:solidFill>
              </a:rPr>
              <a:t>. </a:t>
            </a:r>
            <a:br>
              <a:rPr lang="en-US" b="1" dirty="0" smtClean="0">
                <a:solidFill>
                  <a:srgbClr val="9933FF"/>
                </a:solidFill>
              </a:rPr>
            </a:br>
            <a:endParaRPr lang="en-US" b="1" dirty="0">
              <a:solidFill>
                <a:srgbClr val="9933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381000"/>
          </a:xfrm>
        </p:spPr>
        <p:txBody>
          <a:bodyPr>
            <a:normAutofit fontScale="90000"/>
          </a:bodyPr>
          <a:lstStyle/>
          <a:p>
            <a:r>
              <a:rPr lang="en-US" b="1" dirty="0" smtClean="0">
                <a:solidFill>
                  <a:srgbClr val="C00000"/>
                </a:solidFill>
              </a:rPr>
              <a:t>MCQ TEST AFTER END OF LECTURE</a:t>
            </a:r>
            <a:endParaRPr lang="en-US" dirty="0">
              <a:solidFill>
                <a:srgbClr val="C00000"/>
              </a:solidFill>
            </a:endParaRPr>
          </a:p>
        </p:txBody>
      </p:sp>
      <p:sp>
        <p:nvSpPr>
          <p:cNvPr id="3" name="Content Placeholder 2"/>
          <p:cNvSpPr>
            <a:spLocks noGrp="1"/>
          </p:cNvSpPr>
          <p:nvPr>
            <p:ph idx="1"/>
          </p:nvPr>
        </p:nvSpPr>
        <p:spPr>
          <a:xfrm>
            <a:off x="228600" y="762000"/>
            <a:ext cx="8686800" cy="5867400"/>
          </a:xfrm>
        </p:spPr>
        <p:txBody>
          <a:bodyPr>
            <a:noAutofit/>
          </a:bodyPr>
          <a:lstStyle/>
          <a:p>
            <a:pPr>
              <a:buNone/>
            </a:pPr>
            <a:r>
              <a:rPr lang="en-US" b="1" dirty="0" smtClean="0">
                <a:solidFill>
                  <a:srgbClr val="0000CC"/>
                </a:solidFill>
              </a:rPr>
              <a:t>1 </a:t>
            </a:r>
            <a:r>
              <a:rPr lang="en-US" sz="2800" b="1" dirty="0" smtClean="0">
                <a:solidFill>
                  <a:srgbClr val="0000CC"/>
                </a:solidFill>
              </a:rPr>
              <a:t>One of the following hormone secreted from Thyroid gland:  </a:t>
            </a:r>
          </a:p>
          <a:p>
            <a:pPr>
              <a:buNone/>
            </a:pPr>
            <a:r>
              <a:rPr lang="en-US" b="1" dirty="0" smtClean="0">
                <a:solidFill>
                  <a:srgbClr val="CC0099"/>
                </a:solidFill>
              </a:rPr>
              <a:t>    A  PTH</a:t>
            </a:r>
          </a:p>
          <a:p>
            <a:pPr>
              <a:buNone/>
            </a:pPr>
            <a:r>
              <a:rPr lang="en-US" sz="2800" b="1" dirty="0" smtClean="0">
                <a:solidFill>
                  <a:srgbClr val="CC0099"/>
                </a:solidFill>
              </a:rPr>
              <a:t>     B  ICSH</a:t>
            </a:r>
          </a:p>
          <a:p>
            <a:pPr>
              <a:buNone/>
            </a:pPr>
            <a:r>
              <a:rPr lang="en-US" sz="2800" b="1" dirty="0" smtClean="0">
                <a:solidFill>
                  <a:srgbClr val="CC0099"/>
                </a:solidFill>
              </a:rPr>
              <a:t>     C  ADH</a:t>
            </a:r>
          </a:p>
          <a:p>
            <a:pPr>
              <a:buNone/>
            </a:pPr>
            <a:r>
              <a:rPr lang="en-US" sz="2800" b="1" dirty="0" smtClean="0">
                <a:solidFill>
                  <a:srgbClr val="CC0099"/>
                </a:solidFill>
              </a:rPr>
              <a:t>     D  T3</a:t>
            </a:r>
            <a:endParaRPr lang="en-US" sz="2800" dirty="0" smtClean="0"/>
          </a:p>
          <a:p>
            <a:pPr>
              <a:buNone/>
            </a:pPr>
            <a:r>
              <a:rPr lang="en-US" b="1" dirty="0" smtClean="0">
                <a:solidFill>
                  <a:srgbClr val="FF0000"/>
                </a:solidFill>
              </a:rPr>
              <a:t> 2 </a:t>
            </a:r>
            <a:r>
              <a:rPr lang="en-US" b="1" dirty="0" err="1" smtClean="0">
                <a:solidFill>
                  <a:srgbClr val="FF0000"/>
                </a:solidFill>
              </a:rPr>
              <a:t>Thyrocalcitonin</a:t>
            </a:r>
            <a:r>
              <a:rPr lang="en-US" b="1" dirty="0" smtClean="0">
                <a:solidFill>
                  <a:srgbClr val="FF0000"/>
                </a:solidFill>
              </a:rPr>
              <a:t> is secreted from </a:t>
            </a:r>
            <a:r>
              <a:rPr lang="en-US" sz="2800" b="1" dirty="0" smtClean="0">
                <a:solidFill>
                  <a:srgbClr val="FF0000"/>
                </a:solidFill>
              </a:rPr>
              <a:t>:</a:t>
            </a:r>
            <a:endParaRPr lang="en-US" sz="2800" b="1" dirty="0" smtClean="0">
              <a:solidFill>
                <a:srgbClr val="0000CC"/>
              </a:solidFill>
            </a:endParaRPr>
          </a:p>
          <a:p>
            <a:pPr>
              <a:buNone/>
            </a:pPr>
            <a:r>
              <a:rPr lang="en-US" sz="2800" b="1" dirty="0" smtClean="0">
                <a:solidFill>
                  <a:srgbClr val="CC0099"/>
                </a:solidFill>
              </a:rPr>
              <a:t>     A  Parathyroid gland</a:t>
            </a:r>
          </a:p>
          <a:p>
            <a:pPr>
              <a:buNone/>
            </a:pPr>
            <a:r>
              <a:rPr lang="en-US" sz="2800" b="1" dirty="0" smtClean="0">
                <a:solidFill>
                  <a:srgbClr val="CC0099"/>
                </a:solidFill>
              </a:rPr>
              <a:t>     B </a:t>
            </a:r>
            <a:r>
              <a:rPr lang="en-US" sz="2800" b="1" dirty="0" smtClean="0">
                <a:solidFill>
                  <a:srgbClr val="0000CC"/>
                </a:solidFill>
              </a:rPr>
              <a:t>Thyroid gland</a:t>
            </a:r>
            <a:endParaRPr lang="en-US" sz="2800" b="1" dirty="0" smtClean="0">
              <a:solidFill>
                <a:srgbClr val="CC0099"/>
              </a:solidFill>
            </a:endParaRPr>
          </a:p>
          <a:p>
            <a:pPr>
              <a:buNone/>
            </a:pPr>
            <a:r>
              <a:rPr lang="en-US" sz="2800" b="1" dirty="0" smtClean="0">
                <a:solidFill>
                  <a:srgbClr val="CC0099"/>
                </a:solidFill>
              </a:rPr>
              <a:t>     C</a:t>
            </a:r>
            <a:r>
              <a:rPr lang="en-US" sz="2800" b="1" dirty="0" smtClean="0">
                <a:solidFill>
                  <a:srgbClr val="FF0000"/>
                </a:solidFill>
              </a:rPr>
              <a:t>  Kidney</a:t>
            </a:r>
            <a:endParaRPr lang="en-US" sz="2800" b="1" dirty="0" smtClean="0">
              <a:solidFill>
                <a:srgbClr val="CC0099"/>
              </a:solidFill>
            </a:endParaRPr>
          </a:p>
          <a:p>
            <a:pPr>
              <a:buNone/>
            </a:pPr>
            <a:r>
              <a:rPr lang="en-US" sz="2800" b="1" dirty="0" smtClean="0">
                <a:solidFill>
                  <a:srgbClr val="CC0099"/>
                </a:solidFill>
              </a:rPr>
              <a:t>     D  None of above</a:t>
            </a:r>
            <a:endParaRPr lang="en-US" sz="2800" b="1" dirty="0">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additive="base">
                                        <p:cTn id="58"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9"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additive="base">
                                        <p:cTn id="64"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5" dur="5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additive="base">
                                        <p:cTn id="70"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1" dur="5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smtClean="0">
                <a:solidFill>
                  <a:srgbClr val="C00000"/>
                </a:solidFill>
              </a:rPr>
              <a:t>MCQ TEST AFTER END OF LECTURE</a:t>
            </a:r>
            <a:endParaRPr lang="en-US" dirty="0">
              <a:solidFill>
                <a:srgbClr val="C00000"/>
              </a:solidFill>
            </a:endParaRPr>
          </a:p>
        </p:txBody>
      </p:sp>
      <p:sp>
        <p:nvSpPr>
          <p:cNvPr id="3" name="Content Placeholder 2"/>
          <p:cNvSpPr>
            <a:spLocks noGrp="1"/>
          </p:cNvSpPr>
          <p:nvPr>
            <p:ph idx="1"/>
          </p:nvPr>
        </p:nvSpPr>
        <p:spPr>
          <a:xfrm>
            <a:off x="381000" y="381000"/>
            <a:ext cx="8534400" cy="6477000"/>
          </a:xfrm>
        </p:spPr>
        <p:txBody>
          <a:bodyPr>
            <a:noAutofit/>
          </a:bodyPr>
          <a:lstStyle/>
          <a:p>
            <a:pPr marL="514350" indent="-514350">
              <a:buAutoNum type="arabicPlain" startAt="3"/>
            </a:pPr>
            <a:r>
              <a:rPr lang="en-US" b="1" dirty="0" smtClean="0">
                <a:solidFill>
                  <a:srgbClr val="FF0000"/>
                </a:solidFill>
              </a:rPr>
              <a:t>One disease that can be diagnosed over the    </a:t>
            </a:r>
          </a:p>
          <a:p>
            <a:pPr marL="514350" indent="-514350">
              <a:buNone/>
            </a:pPr>
            <a:r>
              <a:rPr lang="en-US" b="1" dirty="0" smtClean="0">
                <a:solidFill>
                  <a:srgbClr val="FF0000"/>
                </a:solidFill>
              </a:rPr>
              <a:t>        telephone:</a:t>
            </a:r>
            <a:endParaRPr lang="en-US" b="1" dirty="0" smtClean="0">
              <a:solidFill>
                <a:srgbClr val="0000CC"/>
              </a:solidFill>
            </a:endParaRPr>
          </a:p>
          <a:p>
            <a:pPr>
              <a:buNone/>
            </a:pPr>
            <a:r>
              <a:rPr lang="en-US" b="1" dirty="0" smtClean="0">
                <a:solidFill>
                  <a:srgbClr val="CC0099"/>
                </a:solidFill>
              </a:rPr>
              <a:t>    A  </a:t>
            </a:r>
            <a:r>
              <a:rPr lang="en-US" b="1" dirty="0" err="1" smtClean="0">
                <a:solidFill>
                  <a:srgbClr val="CC0099"/>
                </a:solidFill>
              </a:rPr>
              <a:t>Acromegaly</a:t>
            </a:r>
            <a:endParaRPr lang="en-US" b="1" dirty="0" smtClean="0">
              <a:solidFill>
                <a:srgbClr val="CC0099"/>
              </a:solidFill>
            </a:endParaRPr>
          </a:p>
          <a:p>
            <a:pPr>
              <a:buNone/>
            </a:pPr>
            <a:r>
              <a:rPr lang="en-US" b="1" dirty="0" smtClean="0">
                <a:solidFill>
                  <a:srgbClr val="CC0099"/>
                </a:solidFill>
              </a:rPr>
              <a:t>    B  Cushing’s syndrome</a:t>
            </a:r>
          </a:p>
          <a:p>
            <a:pPr>
              <a:buNone/>
            </a:pPr>
            <a:r>
              <a:rPr lang="en-US" b="1" dirty="0" smtClean="0">
                <a:solidFill>
                  <a:srgbClr val="CC0099"/>
                </a:solidFill>
              </a:rPr>
              <a:t>    C  Grave’s disease</a:t>
            </a:r>
          </a:p>
          <a:p>
            <a:pPr>
              <a:buNone/>
            </a:pPr>
            <a:r>
              <a:rPr lang="en-US" b="1" dirty="0" smtClean="0">
                <a:solidFill>
                  <a:srgbClr val="CC0099"/>
                </a:solidFill>
              </a:rPr>
              <a:t>    D</a:t>
            </a:r>
            <a:r>
              <a:rPr lang="en-US" b="1" dirty="0" smtClean="0">
                <a:solidFill>
                  <a:srgbClr val="FF0000"/>
                </a:solidFill>
              </a:rPr>
              <a:t>  </a:t>
            </a:r>
            <a:r>
              <a:rPr lang="en-US" b="1" dirty="0" err="1" smtClean="0">
                <a:solidFill>
                  <a:srgbClr val="FF0000"/>
                </a:solidFill>
              </a:rPr>
              <a:t>Myxedema</a:t>
            </a:r>
            <a:endParaRPr lang="en-US" dirty="0" smtClean="0"/>
          </a:p>
          <a:p>
            <a:pPr>
              <a:buNone/>
            </a:pPr>
            <a:r>
              <a:rPr lang="en-US" b="1" dirty="0" smtClean="0">
                <a:solidFill>
                  <a:srgbClr val="0000CC"/>
                </a:solidFill>
              </a:rPr>
              <a:t>4 </a:t>
            </a:r>
            <a:r>
              <a:rPr lang="en-US" b="1" dirty="0" smtClean="0">
                <a:solidFill>
                  <a:srgbClr val="9933FF"/>
                </a:solidFill>
              </a:rPr>
              <a:t>Hyperthyroidism is characterized by </a:t>
            </a:r>
            <a:r>
              <a:rPr lang="en-US" b="1" dirty="0" smtClean="0">
                <a:solidFill>
                  <a:srgbClr val="FF0000"/>
                </a:solidFill>
              </a:rPr>
              <a:t>:</a:t>
            </a:r>
            <a:endParaRPr lang="en-US" b="1" dirty="0" smtClean="0">
              <a:solidFill>
                <a:srgbClr val="0000CC"/>
              </a:solidFill>
            </a:endParaRPr>
          </a:p>
          <a:p>
            <a:pPr>
              <a:buNone/>
            </a:pPr>
            <a:r>
              <a:rPr lang="en-US" b="1" dirty="0" smtClean="0">
                <a:solidFill>
                  <a:srgbClr val="CC0099"/>
                </a:solidFill>
              </a:rPr>
              <a:t>   A </a:t>
            </a:r>
            <a:r>
              <a:rPr lang="en-US" b="1" dirty="0" err="1" smtClean="0">
                <a:solidFill>
                  <a:srgbClr val="9933FF"/>
                </a:solidFill>
              </a:rPr>
              <a:t>carotenemia</a:t>
            </a:r>
            <a:endParaRPr lang="en-US" b="1" dirty="0" smtClean="0">
              <a:solidFill>
                <a:srgbClr val="CC0099"/>
              </a:solidFill>
            </a:endParaRPr>
          </a:p>
          <a:p>
            <a:pPr>
              <a:buNone/>
            </a:pPr>
            <a:r>
              <a:rPr lang="en-US" b="1" dirty="0" smtClean="0">
                <a:solidFill>
                  <a:srgbClr val="CC0099"/>
                </a:solidFill>
              </a:rPr>
              <a:t>   B </a:t>
            </a:r>
            <a:r>
              <a:rPr lang="en-US" b="1" dirty="0" err="1" smtClean="0">
                <a:solidFill>
                  <a:srgbClr val="9933FF"/>
                </a:solidFill>
              </a:rPr>
              <a:t>myxedema</a:t>
            </a:r>
            <a:r>
              <a:rPr lang="en-US" b="1" dirty="0" smtClean="0">
                <a:solidFill>
                  <a:srgbClr val="9933FF"/>
                </a:solidFill>
              </a:rPr>
              <a:t> madness</a:t>
            </a:r>
            <a:endParaRPr lang="en-US" b="1" dirty="0" smtClean="0">
              <a:solidFill>
                <a:srgbClr val="CC0099"/>
              </a:solidFill>
            </a:endParaRPr>
          </a:p>
          <a:p>
            <a:pPr>
              <a:buNone/>
            </a:pPr>
            <a:r>
              <a:rPr lang="en-US" b="1" dirty="0" smtClean="0">
                <a:solidFill>
                  <a:srgbClr val="CC0099"/>
                </a:solidFill>
              </a:rPr>
              <a:t>   C  </a:t>
            </a:r>
            <a:r>
              <a:rPr lang="en-US" b="1" dirty="0" smtClean="0">
                <a:solidFill>
                  <a:srgbClr val="FF0000"/>
                </a:solidFill>
              </a:rPr>
              <a:t>Hashimoto's </a:t>
            </a:r>
            <a:r>
              <a:rPr lang="en-US" b="1" dirty="0" err="1" smtClean="0">
                <a:solidFill>
                  <a:srgbClr val="FF0000"/>
                </a:solidFill>
              </a:rPr>
              <a:t>thyroiditis</a:t>
            </a:r>
            <a:r>
              <a:rPr lang="en-US" b="1" dirty="0" smtClean="0">
                <a:solidFill>
                  <a:srgbClr val="FF0000"/>
                </a:solidFill>
              </a:rPr>
              <a:t>,</a:t>
            </a:r>
            <a:endParaRPr lang="en-US" b="1" dirty="0" smtClean="0">
              <a:solidFill>
                <a:srgbClr val="CC0099"/>
              </a:solidFill>
            </a:endParaRPr>
          </a:p>
          <a:p>
            <a:pPr>
              <a:buNone/>
            </a:pPr>
            <a:r>
              <a:rPr lang="en-US" b="1" dirty="0" smtClean="0">
                <a:solidFill>
                  <a:srgbClr val="CC0099"/>
                </a:solidFill>
              </a:rPr>
              <a:t>   D None of above</a:t>
            </a:r>
            <a:endParaRPr lang="en-US" b="1" dirty="0">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5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additive="base">
                                        <p:cTn id="69"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0" dur="5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additive="base">
                                        <p:cTn id="75" dur="5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6" dur="5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normAutofit fontScale="90000"/>
          </a:bodyPr>
          <a:lstStyle/>
          <a:p>
            <a:r>
              <a:rPr lang="en-US" b="1" dirty="0" smtClean="0">
                <a:solidFill>
                  <a:srgbClr val="C00000"/>
                </a:solidFill>
              </a:rPr>
              <a:t>MCQ TEST AFTER END OF LECTURE</a:t>
            </a:r>
            <a:endParaRPr lang="en-US" dirty="0">
              <a:solidFill>
                <a:srgbClr val="C00000"/>
              </a:solidFill>
            </a:endParaRPr>
          </a:p>
        </p:txBody>
      </p:sp>
      <p:sp>
        <p:nvSpPr>
          <p:cNvPr id="3" name="Content Placeholder 2"/>
          <p:cNvSpPr>
            <a:spLocks noGrp="1"/>
          </p:cNvSpPr>
          <p:nvPr>
            <p:ph idx="1"/>
          </p:nvPr>
        </p:nvSpPr>
        <p:spPr>
          <a:xfrm>
            <a:off x="228600" y="838200"/>
            <a:ext cx="8610600" cy="5715000"/>
          </a:xfrm>
        </p:spPr>
        <p:txBody>
          <a:bodyPr>
            <a:noAutofit/>
          </a:bodyPr>
          <a:lstStyle/>
          <a:p>
            <a:pPr>
              <a:buNone/>
            </a:pPr>
            <a:r>
              <a:rPr lang="en-US" b="1" dirty="0" smtClean="0">
                <a:solidFill>
                  <a:srgbClr val="0000CC"/>
                </a:solidFill>
              </a:rPr>
              <a:t>5 </a:t>
            </a:r>
            <a:r>
              <a:rPr lang="en-US" b="1" dirty="0" smtClean="0">
                <a:solidFill>
                  <a:srgbClr val="9933FF"/>
                </a:solidFill>
              </a:rPr>
              <a:t>In normal individuals, large doses of iodides act directly on the thyroid to produce a mild and transient inhibition of hormone synthesis. This inhibition is known as :</a:t>
            </a:r>
          </a:p>
          <a:p>
            <a:pPr>
              <a:buNone/>
            </a:pPr>
            <a:r>
              <a:rPr lang="en-US" b="1" dirty="0" smtClean="0">
                <a:solidFill>
                  <a:srgbClr val="CC0099"/>
                </a:solidFill>
              </a:rPr>
              <a:t>     A  </a:t>
            </a:r>
            <a:r>
              <a:rPr lang="en-US" b="1" dirty="0" smtClean="0">
                <a:solidFill>
                  <a:srgbClr val="FF0000"/>
                </a:solidFill>
              </a:rPr>
              <a:t>Cretinism</a:t>
            </a:r>
            <a:r>
              <a:rPr lang="en-US" dirty="0" smtClean="0">
                <a:solidFill>
                  <a:srgbClr val="FF0000"/>
                </a:solidFill>
              </a:rPr>
              <a:t> </a:t>
            </a:r>
            <a:endParaRPr lang="en-US" b="1" dirty="0" smtClean="0">
              <a:solidFill>
                <a:srgbClr val="CC0099"/>
              </a:solidFill>
            </a:endParaRPr>
          </a:p>
          <a:p>
            <a:pPr>
              <a:buNone/>
            </a:pPr>
            <a:r>
              <a:rPr lang="en-US" b="1" dirty="0" smtClean="0">
                <a:solidFill>
                  <a:srgbClr val="CC0099"/>
                </a:solidFill>
              </a:rPr>
              <a:t>     B  </a:t>
            </a:r>
            <a:r>
              <a:rPr lang="en-US" b="1" dirty="0" err="1" smtClean="0">
                <a:solidFill>
                  <a:srgbClr val="FF0000"/>
                </a:solidFill>
              </a:rPr>
              <a:t>Exophthalmic</a:t>
            </a:r>
            <a:r>
              <a:rPr lang="en-US" b="1" dirty="0" smtClean="0">
                <a:solidFill>
                  <a:srgbClr val="FF0000"/>
                </a:solidFill>
              </a:rPr>
              <a:t> goiter</a:t>
            </a:r>
            <a:endParaRPr lang="en-US" b="1" dirty="0" smtClean="0">
              <a:solidFill>
                <a:srgbClr val="CC0099"/>
              </a:solidFill>
            </a:endParaRPr>
          </a:p>
          <a:p>
            <a:pPr>
              <a:buNone/>
            </a:pPr>
            <a:r>
              <a:rPr lang="en-US" b="1" dirty="0" smtClean="0">
                <a:solidFill>
                  <a:srgbClr val="CC0099"/>
                </a:solidFill>
              </a:rPr>
              <a:t>     C  </a:t>
            </a:r>
            <a:r>
              <a:rPr lang="en-US" b="1" dirty="0" smtClean="0">
                <a:solidFill>
                  <a:srgbClr val="FF0000"/>
                </a:solidFill>
              </a:rPr>
              <a:t>Wolff-</a:t>
            </a:r>
            <a:r>
              <a:rPr lang="en-US" b="1" dirty="0" err="1" smtClean="0">
                <a:solidFill>
                  <a:srgbClr val="FF0000"/>
                </a:solidFill>
              </a:rPr>
              <a:t>Chaikoff</a:t>
            </a:r>
            <a:r>
              <a:rPr lang="en-US" b="1" dirty="0" smtClean="0">
                <a:solidFill>
                  <a:srgbClr val="FF0000"/>
                </a:solidFill>
              </a:rPr>
              <a:t> effect</a:t>
            </a:r>
            <a:endParaRPr lang="en-US" b="1" dirty="0" smtClean="0">
              <a:solidFill>
                <a:srgbClr val="CC0099"/>
              </a:solidFill>
            </a:endParaRPr>
          </a:p>
          <a:p>
            <a:pPr>
              <a:buNone/>
            </a:pPr>
            <a:r>
              <a:rPr lang="en-US" b="1" dirty="0" smtClean="0">
                <a:solidFill>
                  <a:srgbClr val="CC0099"/>
                </a:solidFill>
              </a:rPr>
              <a:t>     D  Endemic</a:t>
            </a:r>
            <a:r>
              <a:rPr lang="en-US" b="1" dirty="0" smtClean="0">
                <a:solidFill>
                  <a:srgbClr val="FF0000"/>
                </a:solidFill>
              </a:rPr>
              <a:t> goiter</a:t>
            </a:r>
            <a:endParaRPr lang="en-US" dirty="0" smtClean="0"/>
          </a:p>
          <a:p>
            <a:pPr>
              <a:buNone/>
            </a:pPr>
            <a:r>
              <a:rPr lang="en-US" b="1" dirty="0" smtClean="0">
                <a:solidFill>
                  <a:srgbClr val="0000CC"/>
                </a:solidFill>
              </a:rPr>
              <a:t> </a:t>
            </a:r>
            <a:endParaRPr lang="en-US" b="1" dirty="0">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endParaRPr lang="en-US" dirty="0"/>
          </a:p>
        </p:txBody>
      </p:sp>
      <p:pic>
        <p:nvPicPr>
          <p:cNvPr id="4" name="Picture 2" descr="great thoughts"/>
          <p:cNvPicPr>
            <a:picLocks noGrp="1" noChangeAspect="1" noChangeArrowheads="1"/>
          </p:cNvPicPr>
          <p:nvPr>
            <p:ph idx="1"/>
          </p:nvPr>
        </p:nvPicPr>
        <p:blipFill>
          <a:blip r:embed="rId2" cstate="print"/>
          <a:srcRect/>
          <a:stretch>
            <a:fillRect/>
          </a:stretch>
        </p:blipFill>
        <p:spPr bwMode="auto">
          <a:xfrm>
            <a:off x="0" y="-304800"/>
            <a:ext cx="9601200" cy="7162800"/>
          </a:xfrm>
          <a:prstGeom prst="rect">
            <a:avLst/>
          </a:prstGeom>
          <a:noFill/>
        </p:spPr>
      </p:pic>
      <p:sp>
        <p:nvSpPr>
          <p:cNvPr id="5" name="Title 1"/>
          <p:cNvSpPr txBox="1">
            <a:spLocks/>
          </p:cNvSpPr>
          <p:nvPr/>
        </p:nvSpPr>
        <p:spPr>
          <a:xfrm>
            <a:off x="304800" y="3581400"/>
            <a:ext cx="9144000" cy="609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smtClean="0">
                <a:solidFill>
                  <a:srgbClr val="FFFF00"/>
                </a:solidFill>
                <a:latin typeface="+mj-lt"/>
                <a:ea typeface="+mj-ea"/>
                <a:cs typeface="+mj-cs"/>
              </a:rPr>
              <a:t>THANK YOU</a:t>
            </a:r>
            <a:endParaRPr kumimoji="0" lang="en-US" sz="6600" b="1"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smtClean="0">
                <a:solidFill>
                  <a:srgbClr val="FF0000"/>
                </a:solidFill>
              </a:rPr>
              <a:t>GROSS ANATOMY OF THYROID GLAND</a:t>
            </a:r>
            <a:endParaRPr lang="en-US" b="1" dirty="0">
              <a:solidFill>
                <a:srgbClr val="FF0000"/>
              </a:solidFill>
            </a:endParaRPr>
          </a:p>
        </p:txBody>
      </p:sp>
      <p:pic>
        <p:nvPicPr>
          <p:cNvPr id="4" name="Picture 6" descr="11_21a"/>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l="16000" r="17416"/>
          <a:stretch>
            <a:fillRect/>
          </a:stretch>
        </p:blipFill>
        <p:spPr bwMode="auto">
          <a:xfrm>
            <a:off x="152400" y="685800"/>
            <a:ext cx="7391400" cy="6172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600" b="1" dirty="0" smtClean="0">
                <a:solidFill>
                  <a:srgbClr val="FF0000"/>
                </a:solidFill>
              </a:rPr>
              <a:t>FUNCTIONAL HISTLOGY OF THYROID GLAND</a:t>
            </a:r>
            <a:endParaRPr lang="en-US" sz="3600" b="1" dirty="0">
              <a:solidFill>
                <a:srgbClr val="FF0000"/>
              </a:solidFill>
            </a:endParaRPr>
          </a:p>
        </p:txBody>
      </p:sp>
      <p:sp>
        <p:nvSpPr>
          <p:cNvPr id="3" name="Content Placeholder 2"/>
          <p:cNvSpPr>
            <a:spLocks noGrp="1"/>
          </p:cNvSpPr>
          <p:nvPr>
            <p:ph idx="1"/>
          </p:nvPr>
        </p:nvSpPr>
        <p:spPr>
          <a:xfrm>
            <a:off x="0" y="990600"/>
            <a:ext cx="9144000" cy="5867400"/>
          </a:xfrm>
        </p:spPr>
        <p:txBody>
          <a:bodyPr/>
          <a:lstStyle/>
          <a:p>
            <a:r>
              <a:rPr lang="en-US" dirty="0" smtClean="0">
                <a:solidFill>
                  <a:srgbClr val="7030A0"/>
                </a:solidFill>
              </a:rPr>
              <a:t>The thyroid gland is made up of multiple </a:t>
            </a:r>
            <a:r>
              <a:rPr lang="en-US" dirty="0" err="1" smtClean="0">
                <a:solidFill>
                  <a:srgbClr val="7030A0"/>
                </a:solidFill>
              </a:rPr>
              <a:t>acini</a:t>
            </a:r>
            <a:r>
              <a:rPr lang="en-US" dirty="0" smtClean="0">
                <a:solidFill>
                  <a:srgbClr val="7030A0"/>
                </a:solidFill>
              </a:rPr>
              <a:t>                        </a:t>
            </a:r>
            <a:r>
              <a:rPr lang="en-US" b="1" dirty="0" smtClean="0">
                <a:solidFill>
                  <a:srgbClr val="7030A0"/>
                </a:solidFill>
              </a:rPr>
              <a:t>( follicles). </a:t>
            </a:r>
            <a:r>
              <a:rPr lang="en-US" dirty="0" smtClean="0">
                <a:solidFill>
                  <a:srgbClr val="7030A0"/>
                </a:solidFill>
              </a:rPr>
              <a:t>Each spherical follicle is surrounded by a single layer of </a:t>
            </a:r>
            <a:r>
              <a:rPr lang="en-US" b="1" dirty="0" err="1" smtClean="0">
                <a:solidFill>
                  <a:srgbClr val="7030A0"/>
                </a:solidFill>
              </a:rPr>
              <a:t>cuboidal</a:t>
            </a:r>
            <a:r>
              <a:rPr lang="en-US" b="1" dirty="0" smtClean="0">
                <a:solidFill>
                  <a:srgbClr val="7030A0"/>
                </a:solidFill>
              </a:rPr>
              <a:t> cells </a:t>
            </a:r>
            <a:r>
              <a:rPr lang="en-US" dirty="0" smtClean="0">
                <a:solidFill>
                  <a:srgbClr val="7030A0"/>
                </a:solidFill>
              </a:rPr>
              <a:t>and filled with pink-staining  </a:t>
            </a:r>
            <a:r>
              <a:rPr lang="en-US" dirty="0" err="1" smtClean="0">
                <a:solidFill>
                  <a:srgbClr val="7030A0"/>
                </a:solidFill>
              </a:rPr>
              <a:t>proteinaceous</a:t>
            </a:r>
            <a:r>
              <a:rPr lang="en-US" dirty="0" smtClean="0">
                <a:solidFill>
                  <a:srgbClr val="7030A0"/>
                </a:solidFill>
              </a:rPr>
              <a:t> material called </a:t>
            </a:r>
            <a:r>
              <a:rPr lang="en-US" b="1" dirty="0" smtClean="0">
                <a:solidFill>
                  <a:srgbClr val="7030A0"/>
                </a:solidFill>
              </a:rPr>
              <a:t>colloid.</a:t>
            </a:r>
            <a:r>
              <a:rPr lang="en-US" dirty="0" smtClean="0"/>
              <a:t>    </a:t>
            </a:r>
            <a:r>
              <a:rPr lang="en-US" dirty="0" smtClean="0">
                <a:solidFill>
                  <a:srgbClr val="7030A0"/>
                </a:solidFill>
              </a:rPr>
              <a:t>The major constituent of colloid is the large glycoprotein </a:t>
            </a:r>
            <a:r>
              <a:rPr lang="en-US" i="1" dirty="0" err="1" smtClean="0">
                <a:solidFill>
                  <a:srgbClr val="FF0000"/>
                </a:solidFill>
              </a:rPr>
              <a:t>thyroglobulin</a:t>
            </a:r>
            <a:r>
              <a:rPr lang="en-US" i="1" dirty="0" smtClean="0">
                <a:solidFill>
                  <a:srgbClr val="FF0000"/>
                </a:solidFill>
              </a:rPr>
              <a:t>.</a:t>
            </a:r>
            <a:endParaRPr lang="en-US" b="1" dirty="0" smtClean="0">
              <a:solidFill>
                <a:srgbClr val="FF0000"/>
              </a:solidFill>
            </a:endParaRPr>
          </a:p>
          <a:p>
            <a:pPr>
              <a:buNone/>
            </a:pPr>
            <a:endParaRPr lang="en-US" b="1" dirty="0" smtClean="0">
              <a:solidFill>
                <a:srgbClr val="7030A0"/>
              </a:solidFill>
            </a:endParaRPr>
          </a:p>
          <a:p>
            <a:r>
              <a:rPr lang="en-US" b="1" dirty="0" smtClean="0">
                <a:solidFill>
                  <a:srgbClr val="7030A0"/>
                </a:solidFill>
              </a:rPr>
              <a:t>Follicular cells secrete </a:t>
            </a:r>
            <a:r>
              <a:rPr lang="en-US" b="1" dirty="0" smtClean="0">
                <a:solidFill>
                  <a:srgbClr val="FF0000"/>
                </a:solidFill>
              </a:rPr>
              <a:t>T</a:t>
            </a:r>
            <a:r>
              <a:rPr lang="en-US" sz="2400" b="1" dirty="0" smtClean="0">
                <a:solidFill>
                  <a:srgbClr val="FF0000"/>
                </a:solidFill>
              </a:rPr>
              <a:t>3</a:t>
            </a:r>
            <a:r>
              <a:rPr lang="en-US" b="1" dirty="0" smtClean="0">
                <a:solidFill>
                  <a:srgbClr val="FF0000"/>
                </a:solidFill>
              </a:rPr>
              <a:t> and T</a:t>
            </a:r>
            <a:r>
              <a:rPr lang="en-US" sz="2400" b="1" dirty="0" smtClean="0">
                <a:solidFill>
                  <a:srgbClr val="FF0000"/>
                </a:solidFill>
              </a:rPr>
              <a:t>4</a:t>
            </a:r>
          </a:p>
          <a:p>
            <a:r>
              <a:rPr lang="en-US" b="1" dirty="0" err="1" smtClean="0">
                <a:solidFill>
                  <a:srgbClr val="7030A0"/>
                </a:solidFill>
              </a:rPr>
              <a:t>Parafollicular</a:t>
            </a:r>
            <a:r>
              <a:rPr lang="en-US" b="1" dirty="0" smtClean="0">
                <a:solidFill>
                  <a:srgbClr val="7030A0"/>
                </a:solidFill>
              </a:rPr>
              <a:t> cells secrete </a:t>
            </a:r>
            <a:r>
              <a:rPr lang="en-US" b="1" dirty="0" err="1" smtClean="0">
                <a:solidFill>
                  <a:srgbClr val="FF0000"/>
                </a:solidFill>
              </a:rPr>
              <a:t>Thyrocalcitonin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smtClean="0">
                <a:solidFill>
                  <a:srgbClr val="FF0000"/>
                </a:solidFill>
              </a:rPr>
              <a:t>HISTOLOGY OF THYROID GLAND</a:t>
            </a:r>
            <a:endParaRPr lang="en-US" b="1" dirty="0">
              <a:solidFill>
                <a:srgbClr val="FF0000"/>
              </a:solidFill>
            </a:endParaRPr>
          </a:p>
        </p:txBody>
      </p:sp>
      <p:pic>
        <p:nvPicPr>
          <p:cNvPr id="1026" name="Picture 2" descr="J:\thyroid-guyton.jpg"/>
          <p:cNvPicPr>
            <a:picLocks noGrp="1" noChangeAspect="1" noChangeArrowheads="1"/>
          </p:cNvPicPr>
          <p:nvPr>
            <p:ph idx="1"/>
          </p:nvPr>
        </p:nvPicPr>
        <p:blipFill>
          <a:blip r:embed="rId2" cstate="print"/>
          <a:srcRect/>
          <a:stretch>
            <a:fillRect/>
          </a:stretch>
        </p:blipFill>
        <p:spPr bwMode="auto">
          <a:xfrm>
            <a:off x="0" y="762000"/>
            <a:ext cx="9144000" cy="609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rgbClr val="C00000"/>
                </a:solidFill>
              </a:rPr>
              <a:t>IODINE METABOLISM</a:t>
            </a:r>
            <a:endParaRPr lang="en-US" dirty="0">
              <a:solidFill>
                <a:srgbClr val="C00000"/>
              </a:solidFill>
            </a:endParaRPr>
          </a:p>
        </p:txBody>
      </p:sp>
      <p:sp>
        <p:nvSpPr>
          <p:cNvPr id="3" name="Content Placeholder 2"/>
          <p:cNvSpPr>
            <a:spLocks noGrp="1"/>
          </p:cNvSpPr>
          <p:nvPr>
            <p:ph idx="1"/>
          </p:nvPr>
        </p:nvSpPr>
        <p:spPr>
          <a:xfrm>
            <a:off x="0" y="609600"/>
            <a:ext cx="9144000" cy="6248400"/>
          </a:xfrm>
        </p:spPr>
        <p:txBody>
          <a:bodyPr/>
          <a:lstStyle/>
          <a:p>
            <a:pPr>
              <a:buNone/>
            </a:pPr>
            <a:r>
              <a:rPr lang="en-US" b="1" dirty="0" smtClean="0"/>
              <a:t>                                   </a:t>
            </a:r>
            <a:r>
              <a:rPr lang="en-US" b="1" dirty="0" smtClean="0">
                <a:solidFill>
                  <a:srgbClr val="0070C0"/>
                </a:solidFill>
              </a:rPr>
              <a:t>500 </a:t>
            </a:r>
            <a:r>
              <a:rPr lang="el-GR" b="1" dirty="0" smtClean="0">
                <a:solidFill>
                  <a:srgbClr val="0070C0"/>
                </a:solidFill>
              </a:rPr>
              <a:t>μ</a:t>
            </a:r>
            <a:r>
              <a:rPr lang="en-US" b="1" dirty="0" smtClean="0">
                <a:solidFill>
                  <a:srgbClr val="0070C0"/>
                </a:solidFill>
              </a:rPr>
              <a:t>g I-  IN DIET</a:t>
            </a:r>
          </a:p>
          <a:p>
            <a:pPr>
              <a:buNone/>
            </a:pPr>
            <a:r>
              <a:rPr lang="en-US" b="1" dirty="0" smtClean="0"/>
              <a:t>                                 </a:t>
            </a:r>
          </a:p>
          <a:p>
            <a:pPr>
              <a:buNone/>
            </a:pPr>
            <a:r>
              <a:rPr lang="en-US" b="1" dirty="0"/>
              <a:t> </a:t>
            </a:r>
            <a:r>
              <a:rPr lang="en-US" b="1" dirty="0" smtClean="0"/>
              <a:t>                           </a:t>
            </a:r>
            <a:r>
              <a:rPr lang="en-US" sz="2400" b="1" dirty="0" smtClean="0">
                <a:solidFill>
                  <a:srgbClr val="0070C0"/>
                </a:solidFill>
              </a:rPr>
              <a:t>120 </a:t>
            </a:r>
            <a:r>
              <a:rPr lang="el-GR" sz="2400" b="1" dirty="0" smtClean="0">
                <a:solidFill>
                  <a:srgbClr val="0070C0"/>
                </a:solidFill>
              </a:rPr>
              <a:t>μ</a:t>
            </a:r>
            <a:r>
              <a:rPr lang="en-US" sz="2400" b="1" dirty="0" smtClean="0">
                <a:solidFill>
                  <a:srgbClr val="0070C0"/>
                </a:solidFill>
              </a:rPr>
              <a:t>g I-    </a:t>
            </a:r>
            <a:r>
              <a:rPr lang="en-US" sz="2400" b="1" dirty="0" smtClean="0"/>
              <a:t>               </a:t>
            </a:r>
            <a:r>
              <a:rPr lang="en-US" sz="2800" b="1" dirty="0" smtClean="0"/>
              <a:t>                    </a:t>
            </a:r>
          </a:p>
          <a:p>
            <a:pPr>
              <a:buNone/>
            </a:pPr>
            <a:r>
              <a:rPr lang="en-US" sz="2800" b="1" dirty="0" smtClean="0"/>
              <a:t>                                                         </a:t>
            </a:r>
            <a:r>
              <a:rPr lang="en-US" sz="2800" b="1" dirty="0" smtClean="0">
                <a:solidFill>
                  <a:schemeClr val="accent6">
                    <a:lumMod val="50000"/>
                  </a:schemeClr>
                </a:solidFill>
              </a:rPr>
              <a:t>THYROID</a:t>
            </a:r>
          </a:p>
          <a:p>
            <a:pPr>
              <a:buNone/>
            </a:pPr>
            <a:r>
              <a:rPr lang="en-US" sz="2800" b="1" dirty="0" smtClean="0"/>
              <a:t>                                 </a:t>
            </a:r>
            <a:r>
              <a:rPr lang="en-US" sz="2400" b="1" dirty="0" smtClean="0">
                <a:solidFill>
                  <a:srgbClr val="0070C0"/>
                </a:solidFill>
              </a:rPr>
              <a:t>40 </a:t>
            </a:r>
            <a:r>
              <a:rPr lang="el-GR" sz="2400" b="1" dirty="0" smtClean="0">
                <a:solidFill>
                  <a:srgbClr val="0070C0"/>
                </a:solidFill>
              </a:rPr>
              <a:t>μ</a:t>
            </a:r>
            <a:r>
              <a:rPr lang="en-US" sz="2400" b="1" dirty="0" smtClean="0">
                <a:solidFill>
                  <a:srgbClr val="0070C0"/>
                </a:solidFill>
              </a:rPr>
              <a:t>g I-</a:t>
            </a:r>
          </a:p>
          <a:p>
            <a:pPr>
              <a:buNone/>
            </a:pPr>
            <a:r>
              <a:rPr lang="en-US" sz="2800" b="1" dirty="0" smtClean="0"/>
              <a:t>                          </a:t>
            </a:r>
            <a:r>
              <a:rPr lang="en-US" sz="2800" b="1" dirty="0" smtClean="0">
                <a:solidFill>
                  <a:srgbClr val="002060"/>
                </a:solidFill>
              </a:rPr>
              <a:t>Extracellular</a:t>
            </a:r>
            <a:r>
              <a:rPr lang="en-US" sz="2800" b="1" dirty="0" smtClean="0"/>
              <a:t>                   80 </a:t>
            </a:r>
            <a:r>
              <a:rPr lang="el-GR" sz="2800" b="1" dirty="0" smtClean="0"/>
              <a:t>μ</a:t>
            </a:r>
            <a:r>
              <a:rPr lang="en-US" sz="2800" b="1" dirty="0" smtClean="0"/>
              <a:t>g T</a:t>
            </a:r>
            <a:r>
              <a:rPr lang="en-US" sz="2400" b="1" dirty="0" smtClean="0"/>
              <a:t>3, </a:t>
            </a:r>
            <a:r>
              <a:rPr lang="en-US" sz="2800" b="1" dirty="0" smtClean="0"/>
              <a:t>T</a:t>
            </a:r>
            <a:r>
              <a:rPr lang="en-US" sz="2400" b="1" dirty="0" smtClean="0"/>
              <a:t>4</a:t>
            </a:r>
            <a:r>
              <a:rPr lang="en-US" sz="2800" b="1" dirty="0" smtClean="0"/>
              <a:t>            </a:t>
            </a:r>
          </a:p>
          <a:p>
            <a:pPr>
              <a:buNone/>
            </a:pPr>
            <a:r>
              <a:rPr lang="en-US" sz="2400" b="1" dirty="0" smtClean="0">
                <a:solidFill>
                  <a:srgbClr val="002060"/>
                </a:solidFill>
              </a:rPr>
              <a:t>                                        fluid     </a:t>
            </a:r>
            <a:r>
              <a:rPr lang="en-US" sz="2400" b="1" dirty="0" smtClean="0"/>
              <a:t>               </a:t>
            </a:r>
            <a:r>
              <a:rPr lang="en-US" sz="2400" b="1" dirty="0" smtClean="0">
                <a:solidFill>
                  <a:srgbClr val="7030A0"/>
                </a:solidFill>
              </a:rPr>
              <a:t>LIVER &amp;</a:t>
            </a:r>
          </a:p>
          <a:p>
            <a:pPr>
              <a:buNone/>
            </a:pPr>
            <a:r>
              <a:rPr lang="en-US" sz="2400" b="1" dirty="0" smtClean="0">
                <a:solidFill>
                  <a:srgbClr val="7030A0"/>
                </a:solidFill>
              </a:rPr>
              <a:t>                                                                    OTHER</a:t>
            </a:r>
          </a:p>
          <a:p>
            <a:pPr>
              <a:buNone/>
            </a:pPr>
            <a:r>
              <a:rPr lang="en-US" sz="2400" b="1" dirty="0" smtClean="0"/>
              <a:t>                                         </a:t>
            </a:r>
            <a:r>
              <a:rPr lang="en-US" sz="2400" b="1" dirty="0" smtClean="0">
                <a:solidFill>
                  <a:srgbClr val="0070C0"/>
                </a:solidFill>
              </a:rPr>
              <a:t>60 </a:t>
            </a:r>
            <a:r>
              <a:rPr lang="el-GR" sz="2400" b="1" dirty="0" smtClean="0">
                <a:solidFill>
                  <a:srgbClr val="0070C0"/>
                </a:solidFill>
              </a:rPr>
              <a:t>μ</a:t>
            </a:r>
            <a:r>
              <a:rPr lang="en-US" sz="2400" b="1" dirty="0" smtClean="0">
                <a:solidFill>
                  <a:srgbClr val="0070C0"/>
                </a:solidFill>
              </a:rPr>
              <a:t>g I-</a:t>
            </a:r>
            <a:r>
              <a:rPr lang="en-US" sz="2400" b="1" dirty="0" smtClean="0"/>
              <a:t>             </a:t>
            </a:r>
            <a:r>
              <a:rPr lang="en-US" sz="2400" b="1" dirty="0" smtClean="0">
                <a:solidFill>
                  <a:srgbClr val="7030A0"/>
                </a:solidFill>
              </a:rPr>
              <a:t>TISSUES</a:t>
            </a:r>
          </a:p>
          <a:p>
            <a:pPr>
              <a:buNone/>
            </a:pPr>
            <a:r>
              <a:rPr lang="en-US" sz="2800" b="1" dirty="0" smtClean="0"/>
              <a:t>                                                                  Bile  </a:t>
            </a:r>
          </a:p>
          <a:p>
            <a:pPr>
              <a:buNone/>
            </a:pPr>
            <a:r>
              <a:rPr lang="en-US" sz="2800" b="1" dirty="0" smtClean="0">
                <a:solidFill>
                  <a:srgbClr val="0070C0"/>
                </a:solidFill>
              </a:rPr>
              <a:t>                   480 </a:t>
            </a:r>
            <a:r>
              <a:rPr lang="el-GR" sz="2800" b="1" dirty="0" smtClean="0">
                <a:solidFill>
                  <a:srgbClr val="0070C0"/>
                </a:solidFill>
              </a:rPr>
              <a:t>μ</a:t>
            </a:r>
            <a:r>
              <a:rPr lang="en-US" sz="2800" b="1" dirty="0" smtClean="0">
                <a:solidFill>
                  <a:srgbClr val="0070C0"/>
                </a:solidFill>
              </a:rPr>
              <a:t>g I- in urine            20 </a:t>
            </a:r>
            <a:r>
              <a:rPr lang="el-GR" sz="2800" b="1" dirty="0" smtClean="0">
                <a:solidFill>
                  <a:srgbClr val="0070C0"/>
                </a:solidFill>
              </a:rPr>
              <a:t>μ</a:t>
            </a:r>
            <a:r>
              <a:rPr lang="en-US" sz="2800" b="1" dirty="0" smtClean="0">
                <a:solidFill>
                  <a:srgbClr val="0070C0"/>
                </a:solidFill>
              </a:rPr>
              <a:t>g I- in stool      </a:t>
            </a:r>
            <a:r>
              <a:rPr lang="en-US" sz="2800" dirty="0" smtClean="0">
                <a:solidFill>
                  <a:srgbClr val="0070C0"/>
                </a:solidFill>
              </a:rPr>
              <a:t>   </a:t>
            </a:r>
            <a:r>
              <a:rPr lang="en-US" sz="2800" dirty="0" smtClean="0"/>
              <a:t>                                             </a:t>
            </a:r>
          </a:p>
        </p:txBody>
      </p:sp>
      <p:sp>
        <p:nvSpPr>
          <p:cNvPr id="29" name="Rectangle 28"/>
          <p:cNvSpPr/>
          <p:nvPr/>
        </p:nvSpPr>
        <p:spPr>
          <a:xfrm>
            <a:off x="1676400" y="1371600"/>
            <a:ext cx="5715000" cy="4267200"/>
          </a:xfrm>
          <a:prstGeom prst="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572000" y="1600200"/>
            <a:ext cx="1600200" cy="18288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495800" y="3886200"/>
            <a:ext cx="1676400" cy="1371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rot="5400000">
            <a:off x="1791494" y="1332706"/>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09800" y="914400"/>
            <a:ext cx="1066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14600" y="1905000"/>
            <a:ext cx="1905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2438400" y="3352800"/>
            <a:ext cx="2209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5068094" y="3619500"/>
            <a:ext cx="380206"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2514600" y="5181600"/>
            <a:ext cx="2057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1905000" y="5562600"/>
            <a:ext cx="609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1" idx="2"/>
          </p:cNvCxnSpPr>
          <p:nvPr/>
        </p:nvCxnSpPr>
        <p:spPr>
          <a:xfrm rot="5400000">
            <a:off x="5029200" y="5562600"/>
            <a:ext cx="609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b="1" dirty="0" smtClean="0">
                <a:solidFill>
                  <a:srgbClr val="FF0000"/>
                </a:solidFill>
              </a:rPr>
              <a:t>SYNTHESIS AND SECRETION OF THYROID HORMONE (T</a:t>
            </a:r>
            <a:r>
              <a:rPr lang="en-US" sz="2400" b="1" dirty="0" smtClean="0">
                <a:solidFill>
                  <a:srgbClr val="FF0000"/>
                </a:solidFill>
              </a:rPr>
              <a:t>3,</a:t>
            </a:r>
            <a:r>
              <a:rPr lang="en-US" sz="3600" b="1" dirty="0" smtClean="0">
                <a:solidFill>
                  <a:srgbClr val="FF0000"/>
                </a:solidFill>
              </a:rPr>
              <a:t>T</a:t>
            </a:r>
            <a:r>
              <a:rPr lang="en-US" sz="2400" b="1" dirty="0" smtClean="0">
                <a:solidFill>
                  <a:srgbClr val="FF0000"/>
                </a:solidFill>
              </a:rPr>
              <a:t>4</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0" y="990600"/>
            <a:ext cx="9144000" cy="5867400"/>
          </a:xfrm>
        </p:spPr>
        <p:txBody>
          <a:bodyPr/>
          <a:lstStyle/>
          <a:p>
            <a:r>
              <a:rPr lang="en-US" b="1" dirty="0" smtClean="0">
                <a:solidFill>
                  <a:srgbClr val="002060"/>
                </a:solidFill>
              </a:rPr>
              <a:t>Iodide Pump (Iodide Trapping) or                                         Na+/ I- </a:t>
            </a:r>
            <a:r>
              <a:rPr lang="en-US" b="1" dirty="0" err="1" smtClean="0">
                <a:solidFill>
                  <a:srgbClr val="002060"/>
                </a:solidFill>
              </a:rPr>
              <a:t>Symporter</a:t>
            </a:r>
            <a:r>
              <a:rPr lang="en-US" b="1" dirty="0" smtClean="0">
                <a:solidFill>
                  <a:srgbClr val="002060"/>
                </a:solidFill>
              </a:rPr>
              <a:t>.</a:t>
            </a:r>
          </a:p>
          <a:p>
            <a:r>
              <a:rPr lang="en-US" b="1" dirty="0" smtClean="0">
                <a:solidFill>
                  <a:srgbClr val="002060"/>
                </a:solidFill>
              </a:rPr>
              <a:t>Formation and Secretion of </a:t>
            </a:r>
            <a:r>
              <a:rPr lang="en-US" b="1" dirty="0" err="1" smtClean="0">
                <a:solidFill>
                  <a:srgbClr val="002060"/>
                </a:solidFill>
              </a:rPr>
              <a:t>Thyroglobulin</a:t>
            </a:r>
            <a:r>
              <a:rPr lang="en-US" b="1" dirty="0" smtClean="0">
                <a:solidFill>
                  <a:srgbClr val="002060"/>
                </a:solidFill>
              </a:rPr>
              <a:t> by the   Thyroid Cells.</a:t>
            </a:r>
          </a:p>
          <a:p>
            <a:r>
              <a:rPr lang="en-US" b="1" dirty="0" smtClean="0">
                <a:solidFill>
                  <a:srgbClr val="002060"/>
                </a:solidFill>
              </a:rPr>
              <a:t>Oxidation of the Iodide Ion.</a:t>
            </a:r>
          </a:p>
          <a:p>
            <a:r>
              <a:rPr lang="en-US" b="1" dirty="0" smtClean="0">
                <a:solidFill>
                  <a:srgbClr val="002060"/>
                </a:solidFill>
              </a:rPr>
              <a:t>“</a:t>
            </a:r>
            <a:r>
              <a:rPr lang="en-US" b="1" dirty="0" err="1" smtClean="0">
                <a:solidFill>
                  <a:srgbClr val="002060"/>
                </a:solidFill>
              </a:rPr>
              <a:t>Organification</a:t>
            </a:r>
            <a:r>
              <a:rPr lang="en-US" b="1" dirty="0" smtClean="0">
                <a:solidFill>
                  <a:srgbClr val="002060"/>
                </a:solidFill>
              </a:rPr>
              <a:t>” of </a:t>
            </a:r>
            <a:r>
              <a:rPr lang="en-US" b="1" dirty="0" err="1" smtClean="0">
                <a:solidFill>
                  <a:srgbClr val="002060"/>
                </a:solidFill>
              </a:rPr>
              <a:t>Thyroglobulin</a:t>
            </a:r>
            <a:r>
              <a:rPr lang="en-US" b="1" dirty="0" smtClean="0">
                <a:solidFill>
                  <a:srgbClr val="002060"/>
                </a:solidFill>
              </a:rPr>
              <a:t> - Iodination of Tyrosine and Formation of the Thyroid Hormones</a:t>
            </a:r>
          </a:p>
          <a:p>
            <a:r>
              <a:rPr lang="en-US" b="1" dirty="0" smtClean="0">
                <a:solidFill>
                  <a:srgbClr val="002060"/>
                </a:solidFill>
              </a:rPr>
              <a:t>Storage of iodinated </a:t>
            </a:r>
            <a:r>
              <a:rPr lang="en-US" b="1" dirty="0" err="1" smtClean="0">
                <a:solidFill>
                  <a:srgbClr val="002060"/>
                </a:solidFill>
              </a:rPr>
              <a:t>Thyroglobulin</a:t>
            </a:r>
            <a:r>
              <a:rPr lang="en-US" b="1" dirty="0" smtClean="0">
                <a:solidFill>
                  <a:srgbClr val="002060"/>
                </a:solidFill>
              </a:rPr>
              <a:t>.</a:t>
            </a:r>
          </a:p>
          <a:p>
            <a:r>
              <a:rPr lang="en-US" b="1" dirty="0" smtClean="0">
                <a:solidFill>
                  <a:srgbClr val="002060"/>
                </a:solidFill>
              </a:rPr>
              <a:t>Secretion of T</a:t>
            </a:r>
            <a:r>
              <a:rPr lang="en-US" sz="2400" b="1" dirty="0" smtClean="0">
                <a:solidFill>
                  <a:srgbClr val="002060"/>
                </a:solidFill>
              </a:rPr>
              <a:t>3 </a:t>
            </a:r>
            <a:r>
              <a:rPr lang="en-US" b="1" dirty="0" smtClean="0">
                <a:solidFill>
                  <a:srgbClr val="002060"/>
                </a:solidFill>
              </a:rPr>
              <a:t>and T</a:t>
            </a:r>
            <a:r>
              <a:rPr lang="en-US" sz="2400" b="1" dirty="0" smtClean="0">
                <a:solidFill>
                  <a:srgbClr val="002060"/>
                </a:solidFill>
              </a:rPr>
              <a:t>4</a:t>
            </a:r>
            <a:r>
              <a:rPr lang="en-US" b="1" dirty="0" smtClean="0">
                <a:solidFill>
                  <a:srgbClr val="002060"/>
                </a:solidFill>
              </a:rPr>
              <a:t> in blood from thyroid gland</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smtClean="0"/>
              <a:t> </a:t>
            </a:r>
            <a:endParaRPr lang="en-US" dirty="0"/>
          </a:p>
        </p:txBody>
      </p:sp>
      <p:pic>
        <p:nvPicPr>
          <p:cNvPr id="2050" name="Picture 2" descr="J:\iodine trapp-guyton.jpg"/>
          <p:cNvPicPr>
            <a:picLocks noGrp="1" noChangeAspect="1" noChangeArrowheads="1"/>
          </p:cNvPicPr>
          <p:nvPr>
            <p:ph idx="1"/>
          </p:nvPr>
        </p:nvPicPr>
        <p:blipFill>
          <a:blip r:embed="rId2" cstate="print"/>
          <a:srcRect/>
          <a:stretch>
            <a:fillRect/>
          </a:stretch>
        </p:blipFill>
        <p:spPr bwMode="auto">
          <a:xfrm>
            <a:off x="-304800" y="609600"/>
            <a:ext cx="9601200" cy="6553200"/>
          </a:xfrm>
          <a:prstGeom prst="rect">
            <a:avLst/>
          </a:prstGeom>
          <a:noFill/>
        </p:spPr>
      </p:pic>
      <p:sp>
        <p:nvSpPr>
          <p:cNvPr id="4" name="Rectangle 3"/>
          <p:cNvSpPr/>
          <p:nvPr/>
        </p:nvSpPr>
        <p:spPr>
          <a:xfrm>
            <a:off x="0" y="0"/>
            <a:ext cx="9144000" cy="523220"/>
          </a:xfrm>
          <a:prstGeom prst="rect">
            <a:avLst/>
          </a:prstGeom>
        </p:spPr>
        <p:txBody>
          <a:bodyPr wrap="square">
            <a:spAutoFit/>
          </a:bodyPr>
          <a:lstStyle/>
          <a:p>
            <a:r>
              <a:rPr lang="en-US" sz="2800" b="1" dirty="0" smtClean="0">
                <a:solidFill>
                  <a:schemeClr val="accent3">
                    <a:lumMod val="50000"/>
                  </a:schemeClr>
                </a:solidFill>
              </a:rPr>
              <a:t>  </a:t>
            </a:r>
            <a:r>
              <a:rPr lang="en-US" sz="2800" b="1" dirty="0" smtClean="0">
                <a:solidFill>
                  <a:srgbClr val="0070C0"/>
                </a:solidFill>
              </a:rPr>
              <a:t>SYNTHESIS AND SECRETION OF THYROID HORMONE (T3,T4)</a:t>
            </a:r>
            <a:endParaRPr lang="en-US" sz="2800" b="1"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3705</TotalTime>
  <Words>1608</Words>
  <Application>Microsoft Office PowerPoint</Application>
  <PresentationFormat>On-screen Show (4:3)</PresentationFormat>
  <Paragraphs>164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THYROID GLAND</vt:lpstr>
      <vt:lpstr>FUNCTIONAL ANATOMY OF THYROID GLAND</vt:lpstr>
      <vt:lpstr>GROSS ANATOMY OF THYROID GLAND</vt:lpstr>
      <vt:lpstr>FUNCTIONAL HISTLOGY OF THYROID GLAND</vt:lpstr>
      <vt:lpstr>HISTOLOGY OF THYROID GLAND</vt:lpstr>
      <vt:lpstr>IODINE METABOLISM</vt:lpstr>
      <vt:lpstr>SYNTHESIS AND SECRETION OF THYROID HORMONE (T3,T4)</vt:lpstr>
      <vt:lpstr> </vt:lpstr>
      <vt:lpstr>                                                                                                        SYNTHESIS AND SECRETION OF THYROID HORMONE (T3,T4) </vt:lpstr>
      <vt:lpstr>STEPS INVOLVED IN THE SYNTHESIS OF THYROID HORMONES (T3, T4)</vt:lpstr>
      <vt:lpstr>DISTRIBUTION OE IODINATED COMPUND IN THYROID</vt:lpstr>
      <vt:lpstr>THYROID HORMONES SECRETION PER DAY</vt:lpstr>
      <vt:lpstr>TRANSPORT OF THYROID HORMONES</vt:lpstr>
      <vt:lpstr>MECHANISM OF ACTION OE T3 AND T4</vt:lpstr>
      <vt:lpstr>REGULATION OF THYROID HORMONES SECRETION</vt:lpstr>
      <vt:lpstr>PHYSIOLOGIC EFFECTS OF THYROID HORMONES (T3, T4)</vt:lpstr>
      <vt:lpstr>                                                                                                                                                                           Cretinism   </vt:lpstr>
      <vt:lpstr>CLINICAL FEATURES OF CRETINISM</vt:lpstr>
      <vt:lpstr>CLINICAL FEATURES OF CRETINISM</vt:lpstr>
      <vt:lpstr>CLINICAL FEATURES OF CRETINISM</vt:lpstr>
      <vt:lpstr>Myxedema </vt:lpstr>
      <vt:lpstr>Myxedema </vt:lpstr>
      <vt:lpstr>CLINICAL FEATURES OF MYXODEMA</vt:lpstr>
      <vt:lpstr>Graves' disease</vt:lpstr>
      <vt:lpstr>Graves' disease</vt:lpstr>
      <vt:lpstr>Graves' disease</vt:lpstr>
      <vt:lpstr>CLINICAL FEATURES OF EXOTHALAMIC GOITER</vt:lpstr>
      <vt:lpstr>CLINICAL FEATURES OF EXOTHALAMIC GOITER</vt:lpstr>
      <vt:lpstr>SIMPLE GOITER</vt:lpstr>
      <vt:lpstr>CLINICAL FEATURES OF SIMPLE GOITER</vt:lpstr>
      <vt:lpstr>Wolff-Chaikoff effect</vt:lpstr>
      <vt:lpstr>MCQ TEST AFTER END OF LECTURE</vt:lpstr>
      <vt:lpstr>MCQ TEST AFTER END OF LECTURE</vt:lpstr>
      <vt:lpstr>MCQ TEST AFTER END OF LECTURE</vt:lpstr>
      <vt:lpstr>Slide 36</vt:lpstr>
    </vt:vector>
  </TitlesOfParts>
  <Company>svu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dc:title>
  <dc:creator>physiology1</dc:creator>
  <cp:lastModifiedBy>user</cp:lastModifiedBy>
  <cp:revision>454</cp:revision>
  <dcterms:created xsi:type="dcterms:W3CDTF">2005-12-31T18:50:37Z</dcterms:created>
  <dcterms:modified xsi:type="dcterms:W3CDTF">2006-12-31T20:49:51Z</dcterms:modified>
</cp:coreProperties>
</file>