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6"/>
  </p:notesMasterIdLst>
  <p:sldIdLst>
    <p:sldId id="309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256" r:id="rId14"/>
    <p:sldId id="257" r:id="rId15"/>
    <p:sldId id="258" r:id="rId16"/>
    <p:sldId id="261" r:id="rId17"/>
    <p:sldId id="262" r:id="rId18"/>
    <p:sldId id="263" r:id="rId19"/>
    <p:sldId id="260" r:id="rId20"/>
    <p:sldId id="264" r:id="rId21"/>
    <p:sldId id="284" r:id="rId22"/>
    <p:sldId id="310" r:id="rId23"/>
    <p:sldId id="265" r:id="rId24"/>
    <p:sldId id="285" r:id="rId25"/>
    <p:sldId id="266" r:id="rId26"/>
    <p:sldId id="267" r:id="rId27"/>
    <p:sldId id="271" r:id="rId28"/>
    <p:sldId id="269" r:id="rId29"/>
    <p:sldId id="268" r:id="rId30"/>
    <p:sldId id="273" r:id="rId31"/>
    <p:sldId id="276" r:id="rId32"/>
    <p:sldId id="277" r:id="rId33"/>
    <p:sldId id="279" r:id="rId34"/>
    <p:sldId id="274" r:id="rId35"/>
    <p:sldId id="278" r:id="rId36"/>
    <p:sldId id="280" r:id="rId37"/>
    <p:sldId id="291" r:id="rId38"/>
    <p:sldId id="282" r:id="rId39"/>
    <p:sldId id="286" r:id="rId40"/>
    <p:sldId id="287" r:id="rId41"/>
    <p:sldId id="288" r:id="rId42"/>
    <p:sldId id="289" r:id="rId43"/>
    <p:sldId id="290" r:id="rId44"/>
    <p:sldId id="31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5090" autoAdjust="0"/>
  </p:normalViewPr>
  <p:slideViewPr>
    <p:cSldViewPr>
      <p:cViewPr varScale="1">
        <p:scale>
          <a:sx n="54" d="100"/>
          <a:sy n="5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068E1-09F7-4871-BB97-588F4229F3FE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DF6B7-B443-4E3C-BCE9-D1A6E89855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Sulfonamide</a:t>
            </a:r>
            <a:r>
              <a:rPr lang="en-IN" dirty="0" smtClean="0"/>
              <a:t> is structural analogue of PABA </a:t>
            </a:r>
          </a:p>
          <a:p>
            <a:r>
              <a:rPr lang="en-IN" dirty="0" smtClean="0"/>
              <a:t>Human cells are freely permeable to exogenous folic acid but </a:t>
            </a:r>
            <a:r>
              <a:rPr lang="en-IN" dirty="0" err="1" smtClean="0"/>
              <a:t>bactria</a:t>
            </a:r>
            <a:r>
              <a:rPr lang="en-IN" dirty="0" smtClean="0"/>
              <a:t> are not /</a:t>
            </a:r>
            <a:r>
              <a:rPr lang="en-IN" dirty="0" err="1" smtClean="0"/>
              <a:t>synth</a:t>
            </a:r>
            <a:r>
              <a:rPr lang="en-IN" dirty="0" smtClean="0"/>
              <a:t> own </a:t>
            </a:r>
            <a:r>
              <a:rPr lang="en-IN" dirty="0" err="1" smtClean="0"/>
              <a:t>fa</a:t>
            </a:r>
            <a:r>
              <a:rPr lang="en-IN" baseline="0" dirty="0" smtClean="0"/>
              <a:t> for its growth and </a:t>
            </a:r>
            <a:r>
              <a:rPr lang="en-IN" baseline="0" dirty="0" err="1" smtClean="0"/>
              <a:t>multiiplication</a:t>
            </a:r>
            <a:r>
              <a:rPr lang="en-IN" baseline="0" dirty="0" smtClean="0"/>
              <a:t>/active form is </a:t>
            </a:r>
            <a:r>
              <a:rPr lang="en-IN" baseline="0" dirty="0" err="1" smtClean="0"/>
              <a:t>tetrahydrofolic</a:t>
            </a:r>
            <a:r>
              <a:rPr lang="en-IN" baseline="0" dirty="0" smtClean="0"/>
              <a:t> acid or </a:t>
            </a:r>
            <a:r>
              <a:rPr lang="en-IN" baseline="0" dirty="0" err="1" smtClean="0"/>
              <a:t>folinic</a:t>
            </a:r>
            <a:r>
              <a:rPr lang="en-IN" baseline="0" dirty="0" smtClean="0"/>
              <a:t> acid/ responsible for synthesis of bacterial proteins, RNA &amp; DNA/ folic acid </a:t>
            </a:r>
            <a:r>
              <a:rPr lang="en-IN" baseline="0" dirty="0" err="1" smtClean="0"/>
              <a:t>cnsists</a:t>
            </a:r>
            <a:r>
              <a:rPr lang="en-IN" baseline="0" dirty="0" smtClean="0"/>
              <a:t> of </a:t>
            </a:r>
            <a:r>
              <a:rPr lang="en-IN" baseline="0" dirty="0" err="1" smtClean="0"/>
              <a:t>Pteridine</a:t>
            </a:r>
            <a:r>
              <a:rPr lang="en-IN" baseline="0" dirty="0" smtClean="0"/>
              <a:t>+ PABA+ Glutamate/ </a:t>
            </a:r>
            <a:r>
              <a:rPr lang="en-IN" baseline="0" dirty="0" err="1" smtClean="0"/>
              <a:t>Sulfonamide</a:t>
            </a:r>
            <a:r>
              <a:rPr lang="en-IN" baseline="0" dirty="0" smtClean="0"/>
              <a:t> being structural </a:t>
            </a:r>
            <a:r>
              <a:rPr lang="en-IN" baseline="0" dirty="0" err="1" smtClean="0"/>
              <a:t>analgue</a:t>
            </a:r>
            <a:r>
              <a:rPr lang="en-IN" baseline="0" dirty="0" smtClean="0"/>
              <a:t> of PABA </a:t>
            </a:r>
            <a:r>
              <a:rPr lang="en-IN" baseline="0" dirty="0" err="1" smtClean="0"/>
              <a:t>entrers</a:t>
            </a:r>
            <a:r>
              <a:rPr lang="en-IN" baseline="0" dirty="0" smtClean="0"/>
              <a:t> in place of PABA and </a:t>
            </a:r>
            <a:r>
              <a:rPr lang="en-IN" baseline="0" dirty="0" err="1" smtClean="0"/>
              <a:t>comptete</a:t>
            </a:r>
            <a:r>
              <a:rPr lang="en-IN" baseline="0" dirty="0" smtClean="0"/>
              <a:t> for the enzyme/ non </a:t>
            </a:r>
            <a:r>
              <a:rPr lang="en-IN" baseline="0" dirty="0" err="1" smtClean="0"/>
              <a:t>fnctional</a:t>
            </a:r>
            <a:r>
              <a:rPr lang="en-IN" baseline="0" dirty="0" smtClean="0"/>
              <a:t> analogue is formed and its </a:t>
            </a:r>
            <a:r>
              <a:rPr lang="en-IN" baseline="0" dirty="0" err="1" smtClean="0"/>
              <a:t>grrowth</a:t>
            </a:r>
            <a:r>
              <a:rPr lang="en-IN" baseline="0" dirty="0" smtClean="0"/>
              <a:t> ceases/</a:t>
            </a:r>
            <a:r>
              <a:rPr lang="en-IN" baseline="0" dirty="0" err="1" smtClean="0"/>
              <a:t>bacteriostatic</a:t>
            </a:r>
            <a:endParaRPr lang="en-IN" baseline="0" dirty="0" smtClean="0"/>
          </a:p>
          <a:p>
            <a:endParaRPr lang="en-IN" baseline="0" dirty="0" smtClean="0"/>
          </a:p>
          <a:p>
            <a:r>
              <a:rPr lang="en-IN" baseline="0" dirty="0" err="1" smtClean="0"/>
              <a:t>Trimenthoprim</a:t>
            </a:r>
            <a:r>
              <a:rPr lang="en-IN" baseline="0" dirty="0" smtClean="0"/>
              <a:t>- </a:t>
            </a:r>
            <a:r>
              <a:rPr lang="en-IN" baseline="0" dirty="0" err="1" smtClean="0"/>
              <a:t>analgue</a:t>
            </a:r>
            <a:r>
              <a:rPr lang="en-IN" baseline="0" dirty="0" smtClean="0"/>
              <a:t> of </a:t>
            </a:r>
            <a:r>
              <a:rPr lang="en-IN" baseline="0" dirty="0" err="1" smtClean="0"/>
              <a:t>pteridine</a:t>
            </a:r>
            <a:r>
              <a:rPr lang="en-IN" baseline="0" dirty="0" smtClean="0"/>
              <a:t>/ </a:t>
            </a:r>
            <a:r>
              <a:rPr lang="en-IN" baseline="0" dirty="0" err="1" smtClean="0"/>
              <a:t>inhibitbv</a:t>
            </a:r>
            <a:r>
              <a:rPr lang="en-IN" baseline="0" dirty="0" smtClean="0"/>
              <a:t> DHFR/ it has much higher affinity  for bacterial DHFR than </a:t>
            </a:r>
            <a:r>
              <a:rPr lang="en-IN" baseline="0" dirty="0" err="1" smtClean="0"/>
              <a:t>protozoal</a:t>
            </a:r>
            <a:r>
              <a:rPr lang="en-IN" baseline="0" dirty="0" smtClean="0"/>
              <a:t> or </a:t>
            </a:r>
            <a:r>
              <a:rPr lang="en-IN" baseline="0" dirty="0" err="1" smtClean="0"/>
              <a:t>mamalain</a:t>
            </a:r>
            <a:r>
              <a:rPr lang="en-IN" baseline="0" dirty="0" smtClean="0"/>
              <a:t> DHFR/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DF6B7-B443-4E3C-BCE9-D1A6E89855D5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DF6B7-B443-4E3C-BCE9-D1A6E89855D5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Crystalluria</a:t>
            </a:r>
            <a:r>
              <a:rPr lang="en-IN" baseline="0" dirty="0" smtClean="0"/>
              <a:t> – risk can be minimised by adequate intake of water/ make urine alkaline to excrete drug faster/ </a:t>
            </a:r>
          </a:p>
          <a:p>
            <a:r>
              <a:rPr lang="en-IN" baseline="0" dirty="0" err="1" smtClean="0"/>
              <a:t>Kernicterus</a:t>
            </a:r>
            <a:r>
              <a:rPr lang="en-IN" baseline="0" dirty="0" smtClean="0"/>
              <a:t>- to be avoided in neonates and women with last trimester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8DF6B7-B443-4E3C-BCE9-D1A6E89855D5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F9E1-DEE8-4B63-83C5-8258FE30500B}" type="datetimeFigureOut">
              <a:rPr lang="en-IN" smtClean="0"/>
              <a:pPr/>
              <a:t>24-11-2023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A6A21-C956-44A7-9490-EA9C435E215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Sulfonamides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Shruti</a:t>
            </a:r>
            <a:r>
              <a:rPr lang="en-US" dirty="0" smtClean="0"/>
              <a:t> </a:t>
            </a:r>
            <a:r>
              <a:rPr lang="en-US" dirty="0" err="1" smtClean="0"/>
              <a:t>Brahmbhatt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 of 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MIC- minimum conc. to prevent growth of bacteria</a:t>
            </a:r>
          </a:p>
          <a:p>
            <a:r>
              <a:rPr lang="en-US" dirty="0" smtClean="0"/>
              <a:t>Concentration dependant killing- </a:t>
            </a:r>
            <a:r>
              <a:rPr lang="en-US" dirty="0" err="1" smtClean="0"/>
              <a:t>aminoglycosides</a:t>
            </a:r>
            <a:endParaRPr lang="en-US" dirty="0" smtClean="0"/>
          </a:p>
          <a:p>
            <a:r>
              <a:rPr lang="en-US" dirty="0" smtClean="0"/>
              <a:t>Time dependant killing- beta </a:t>
            </a:r>
            <a:r>
              <a:rPr lang="en-US" dirty="0" err="1" smtClean="0"/>
              <a:t>lactam</a:t>
            </a:r>
            <a:r>
              <a:rPr lang="en-US" dirty="0" smtClean="0"/>
              <a:t> antibiotics </a:t>
            </a:r>
          </a:p>
          <a:p>
            <a:r>
              <a:rPr lang="en-US" dirty="0" smtClean="0"/>
              <a:t>Post antibiotic effect- </a:t>
            </a:r>
            <a:r>
              <a:rPr lang="en-US" dirty="0" err="1" smtClean="0"/>
              <a:t>aminoglycosides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of 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Synergism-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(A+ B) &gt; A   +  b</a:t>
            </a:r>
          </a:p>
          <a:p>
            <a:pPr lvl="1"/>
            <a:r>
              <a:rPr lang="en-US" dirty="0" err="1" smtClean="0"/>
              <a:t>Trimethoprim</a:t>
            </a:r>
            <a:r>
              <a:rPr lang="en-US" dirty="0" smtClean="0"/>
              <a:t> + </a:t>
            </a:r>
            <a:r>
              <a:rPr lang="en-US" dirty="0" err="1" smtClean="0"/>
              <a:t>Sulfamethoxazole</a:t>
            </a:r>
            <a:endParaRPr lang="en-US" dirty="0" smtClean="0"/>
          </a:p>
          <a:p>
            <a:pPr lvl="1"/>
            <a:r>
              <a:rPr lang="en-US" dirty="0" smtClean="0"/>
              <a:t>INH +  </a:t>
            </a:r>
            <a:r>
              <a:rPr lang="en-US" dirty="0" err="1" smtClean="0"/>
              <a:t>Rifampicin</a:t>
            </a:r>
            <a:endParaRPr lang="en-US" dirty="0" smtClean="0"/>
          </a:p>
          <a:p>
            <a:r>
              <a:rPr lang="en-US" b="1" dirty="0" smtClean="0"/>
              <a:t>To prevent resistance</a:t>
            </a:r>
          </a:p>
          <a:p>
            <a:pPr lvl="1"/>
            <a:r>
              <a:rPr lang="en-US" dirty="0" smtClean="0"/>
              <a:t>Tuberculosis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of toxicity- </a:t>
            </a:r>
            <a:r>
              <a:rPr lang="en-US" dirty="0" err="1" smtClean="0"/>
              <a:t>hepatotoxicity</a:t>
            </a:r>
            <a:endParaRPr lang="en-US" dirty="0" smtClean="0"/>
          </a:p>
          <a:p>
            <a:r>
              <a:rPr lang="en-US" dirty="0" smtClean="0"/>
              <a:t>Increased cost of therapy</a:t>
            </a:r>
          </a:p>
          <a:p>
            <a:r>
              <a:rPr lang="en-US" dirty="0" smtClean="0"/>
              <a:t>Resistance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1196752"/>
            <a:ext cx="6477000" cy="1828800"/>
          </a:xfrm>
        </p:spPr>
        <p:txBody>
          <a:bodyPr>
            <a:normAutofit/>
          </a:bodyPr>
          <a:lstStyle/>
          <a:p>
            <a:r>
              <a:rPr lang="en-IN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SULFONAMIDES and </a:t>
            </a:r>
            <a:r>
              <a:rPr lang="en-IN" sz="5400" b="1" dirty="0" smtClean="0">
                <a:solidFill>
                  <a:schemeClr val="tx1"/>
                </a:solidFill>
              </a:rPr>
              <a:t>COTRIMOXAZOLE</a:t>
            </a:r>
            <a:endParaRPr lang="en-IN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IN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60848"/>
            <a:ext cx="7067128" cy="4997152"/>
          </a:xfrm>
        </p:spPr>
        <p:txBody>
          <a:bodyPr>
            <a:normAutofit/>
          </a:bodyPr>
          <a:lstStyle/>
          <a:p>
            <a:r>
              <a:rPr lang="en-IN" sz="3600" dirty="0" smtClean="0"/>
              <a:t>first antimicrobial agents-effective </a:t>
            </a:r>
            <a:r>
              <a:rPr lang="en-IN" sz="3600" dirty="0"/>
              <a:t>against </a:t>
            </a:r>
            <a:r>
              <a:rPr lang="en-IN" sz="3600" dirty="0" err="1"/>
              <a:t>pyogenic</a:t>
            </a:r>
            <a:r>
              <a:rPr lang="en-IN" sz="3600" dirty="0"/>
              <a:t> </a:t>
            </a:r>
            <a:r>
              <a:rPr lang="en-IN" sz="3600" dirty="0" smtClean="0"/>
              <a:t>bacterial infections</a:t>
            </a:r>
          </a:p>
          <a:p>
            <a:r>
              <a:rPr lang="en-IN" sz="3600" dirty="0" err="1" smtClean="0"/>
              <a:t>sulfonamido</a:t>
            </a:r>
            <a:r>
              <a:rPr lang="en-IN" sz="3600" dirty="0" smtClean="0"/>
              <a:t>-</a:t>
            </a:r>
            <a:r>
              <a:rPr lang="en-IN" sz="3600" dirty="0" err="1" smtClean="0"/>
              <a:t>chrysoidine</a:t>
            </a:r>
            <a:r>
              <a:rPr lang="en-IN" sz="3600" dirty="0" smtClean="0"/>
              <a:t>-</a:t>
            </a:r>
            <a:r>
              <a:rPr lang="en-IN" sz="3600" b="1" dirty="0" smtClean="0"/>
              <a:t>Domagk</a:t>
            </a:r>
            <a:r>
              <a:rPr lang="en-IN" sz="3600" dirty="0" smtClean="0"/>
              <a:t> -action against streptococci</a:t>
            </a:r>
          </a:p>
          <a:p>
            <a:r>
              <a:rPr lang="en-US" sz="3600" dirty="0" smtClean="0"/>
              <a:t>Treated his daughter</a:t>
            </a:r>
            <a:endParaRPr lang="en-IN" sz="3600" dirty="0" smtClean="0"/>
          </a:p>
          <a:p>
            <a:r>
              <a:rPr lang="en-IN" sz="3600" b="1" dirty="0" err="1" smtClean="0"/>
              <a:t>Sulfanilamide</a:t>
            </a:r>
            <a:r>
              <a:rPr lang="en-IN" sz="3600" b="1" dirty="0" smtClean="0"/>
              <a:t>- active AMA</a:t>
            </a:r>
            <a:endParaRPr lang="en-IN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1916832"/>
            <a:ext cx="114300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</a:t>
            </a:r>
            <a:endParaRPr lang="en-IN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86536" cy="5257800"/>
          </a:xfrm>
        </p:spPr>
        <p:txBody>
          <a:bodyPr>
            <a:normAutofit fontScale="92500"/>
          </a:bodyPr>
          <a:lstStyle/>
          <a:p>
            <a:r>
              <a:rPr lang="en-IN" b="1" dirty="0" smtClean="0"/>
              <a:t>Short </a:t>
            </a:r>
            <a:r>
              <a:rPr lang="en-IN" b="1" dirty="0"/>
              <a:t>acting (4-8 hr): </a:t>
            </a:r>
            <a:r>
              <a:rPr lang="en-IN" dirty="0"/>
              <a:t>Sulfadiazine</a:t>
            </a:r>
          </a:p>
          <a:p>
            <a:r>
              <a:rPr lang="pt-BR" b="1" dirty="0" smtClean="0"/>
              <a:t>Intermediate acting </a:t>
            </a:r>
            <a:r>
              <a:rPr lang="pt-BR" b="1" dirty="0"/>
              <a:t>( 8-12 hr ) </a:t>
            </a:r>
            <a:r>
              <a:rPr lang="pt-BR" dirty="0"/>
              <a:t>: </a:t>
            </a:r>
            <a:r>
              <a:rPr lang="pt-BR" dirty="0" smtClean="0"/>
              <a:t>Sulfamethoxa</a:t>
            </a:r>
            <a:r>
              <a:rPr lang="en-IN" dirty="0" err="1" smtClean="0"/>
              <a:t>zole</a:t>
            </a:r>
            <a:endParaRPr lang="en-IN" dirty="0"/>
          </a:p>
          <a:p>
            <a:r>
              <a:rPr lang="en-IN" b="1" dirty="0" smtClean="0"/>
              <a:t>Long acting(7 </a:t>
            </a:r>
            <a:r>
              <a:rPr lang="en-IN" b="1" dirty="0"/>
              <a:t>days): </a:t>
            </a:r>
            <a:endParaRPr lang="en-IN" b="1" dirty="0" smtClean="0"/>
          </a:p>
          <a:p>
            <a:pPr lvl="2"/>
            <a:r>
              <a:rPr lang="en-IN" dirty="0" err="1" smtClean="0"/>
              <a:t>Sulfadoxine</a:t>
            </a:r>
            <a:endParaRPr lang="en-IN" dirty="0" smtClean="0"/>
          </a:p>
          <a:p>
            <a:pPr lvl="2"/>
            <a:r>
              <a:rPr lang="en-IN" dirty="0" err="1" smtClean="0"/>
              <a:t>Sulfamethopyrazine</a:t>
            </a:r>
            <a:endParaRPr lang="en-IN" dirty="0"/>
          </a:p>
          <a:p>
            <a:r>
              <a:rPr lang="en-IN" b="1" dirty="0" smtClean="0"/>
              <a:t>Special </a:t>
            </a:r>
            <a:r>
              <a:rPr lang="en-IN" b="1" dirty="0"/>
              <a:t>purpose </a:t>
            </a:r>
            <a:r>
              <a:rPr lang="en-IN" b="1" dirty="0" err="1" smtClean="0"/>
              <a:t>sulfonamides</a:t>
            </a:r>
            <a:r>
              <a:rPr lang="en-IN" dirty="0" smtClean="0"/>
              <a:t>:</a:t>
            </a:r>
          </a:p>
          <a:p>
            <a:pPr lvl="1"/>
            <a:r>
              <a:rPr lang="en-IN" dirty="0" smtClean="0"/>
              <a:t>   </a:t>
            </a:r>
            <a:r>
              <a:rPr lang="en-IN" dirty="0" err="1" smtClean="0"/>
              <a:t>Sulfacetamide</a:t>
            </a:r>
            <a:r>
              <a:rPr lang="en-IN" dirty="0" smtClean="0"/>
              <a:t> sod.</a:t>
            </a:r>
          </a:p>
          <a:p>
            <a:pPr lvl="1"/>
            <a:r>
              <a:rPr lang="en-IN" dirty="0" smtClean="0"/>
              <a:t>   </a:t>
            </a:r>
            <a:r>
              <a:rPr lang="en-IN" dirty="0" err="1"/>
              <a:t>Mafenide</a:t>
            </a:r>
            <a:r>
              <a:rPr lang="en-IN" dirty="0"/>
              <a:t>, </a:t>
            </a:r>
            <a:endParaRPr lang="en-IN" dirty="0" smtClean="0"/>
          </a:p>
          <a:p>
            <a:pPr lvl="1"/>
            <a:r>
              <a:rPr lang="en-IN" dirty="0" smtClean="0"/>
              <a:t>   Silver </a:t>
            </a:r>
            <a:r>
              <a:rPr lang="en-IN" dirty="0"/>
              <a:t>sulfadiazine, </a:t>
            </a:r>
            <a:endParaRPr lang="en-IN" dirty="0" smtClean="0"/>
          </a:p>
          <a:p>
            <a:pPr lvl="1"/>
            <a:r>
              <a:rPr lang="en-IN" dirty="0" smtClean="0"/>
              <a:t>   </a:t>
            </a:r>
            <a:r>
              <a:rPr lang="en-IN" dirty="0" err="1" smtClean="0"/>
              <a:t>Sulfasalazine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 BACTERIAL SPECTRUM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4000" dirty="0" smtClean="0"/>
              <a:t>Primarily </a:t>
            </a:r>
            <a:r>
              <a:rPr lang="en-IN" sz="4000" dirty="0" err="1" smtClean="0"/>
              <a:t>bacteriostatic</a:t>
            </a:r>
            <a:endParaRPr lang="en-IN" sz="4000" dirty="0" smtClean="0"/>
          </a:p>
          <a:p>
            <a:r>
              <a:rPr lang="en-IN" sz="4000" dirty="0" err="1" smtClean="0"/>
              <a:t>Maninly</a:t>
            </a:r>
            <a:r>
              <a:rPr lang="en-IN" sz="4000" dirty="0" smtClean="0"/>
              <a:t> active against gram negative bacilli </a:t>
            </a:r>
            <a:r>
              <a:rPr lang="en-IN" sz="4000" dirty="0" err="1" smtClean="0"/>
              <a:t>e.g</a:t>
            </a:r>
            <a:r>
              <a:rPr lang="en-IN" sz="4000" dirty="0" smtClean="0"/>
              <a:t> </a:t>
            </a:r>
            <a:r>
              <a:rPr lang="en-IN" sz="4000" dirty="0" err="1" smtClean="0"/>
              <a:t>E.coli</a:t>
            </a:r>
            <a:r>
              <a:rPr lang="en-IN" sz="4000" dirty="0" smtClean="0"/>
              <a:t>, </a:t>
            </a:r>
            <a:r>
              <a:rPr lang="en-IN" sz="4000" dirty="0" err="1" smtClean="0"/>
              <a:t>Shigella</a:t>
            </a:r>
            <a:r>
              <a:rPr lang="en-IN" sz="4000" dirty="0" smtClean="0"/>
              <a:t>, Salmonella, H. Influenza, V. Cholera,  </a:t>
            </a:r>
            <a:r>
              <a:rPr lang="en-IN" sz="4000" dirty="0" err="1" smtClean="0"/>
              <a:t>Proteous</a:t>
            </a:r>
            <a:r>
              <a:rPr lang="en-IN" sz="4000" dirty="0" smtClean="0"/>
              <a:t> mirabilis </a:t>
            </a:r>
          </a:p>
          <a:p>
            <a:r>
              <a:rPr lang="en-IN" sz="4000" dirty="0" smtClean="0"/>
              <a:t>Moderately active against N. Gonorrhoea, N. </a:t>
            </a:r>
            <a:r>
              <a:rPr lang="en-IN" sz="4000" dirty="0" err="1" smtClean="0"/>
              <a:t>Meningitidis</a:t>
            </a:r>
            <a:endParaRPr lang="en-IN" sz="4000" dirty="0" smtClean="0"/>
          </a:p>
          <a:p>
            <a:pPr>
              <a:buNone/>
            </a:pPr>
            <a:endParaRPr lang="en-IN" sz="4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b="1" dirty="0" err="1" smtClean="0">
                <a:solidFill>
                  <a:srgbClr val="00B050"/>
                </a:solidFill>
              </a:rPr>
              <a:t>Staph.aureus</a:t>
            </a:r>
            <a:r>
              <a:rPr lang="en-IN" sz="3600" b="1" dirty="0" smtClean="0">
                <a:solidFill>
                  <a:srgbClr val="00B050"/>
                </a:solidFill>
              </a:rPr>
              <a:t>, gonococci, m</a:t>
            </a:r>
            <a:r>
              <a:rPr lang="it-IT" sz="3600" b="1" dirty="0" smtClean="0">
                <a:solidFill>
                  <a:srgbClr val="00B050"/>
                </a:solidFill>
              </a:rPr>
              <a:t>eningococci, pneumococci,E scherichiac oli, and </a:t>
            </a:r>
            <a:r>
              <a:rPr lang="en-IN" sz="3600" b="1" dirty="0" err="1" smtClean="0">
                <a:solidFill>
                  <a:srgbClr val="00B050"/>
                </a:solidFill>
              </a:rPr>
              <a:t>Shigella</a:t>
            </a:r>
            <a:r>
              <a:rPr lang="en-IN" sz="3600" b="1" dirty="0" smtClean="0">
                <a:solidFill>
                  <a:srgbClr val="00B050"/>
                </a:solidFill>
              </a:rPr>
              <a:t> respond</a:t>
            </a:r>
            <a:r>
              <a:rPr lang="en-IN" sz="3600" dirty="0" smtClean="0"/>
              <a:t>, but majority are resistant</a:t>
            </a:r>
          </a:p>
          <a:p>
            <a:r>
              <a:rPr lang="en-IN" sz="3600" b="1" dirty="0" err="1" smtClean="0">
                <a:solidFill>
                  <a:srgbClr val="C00000"/>
                </a:solidFill>
              </a:rPr>
              <a:t>Chlamydiae</a:t>
            </a:r>
            <a:endParaRPr lang="en-IN" sz="3600" b="1" dirty="0" smtClean="0">
              <a:solidFill>
                <a:srgbClr val="C00000"/>
              </a:solidFill>
            </a:endParaRPr>
          </a:p>
          <a:p>
            <a:r>
              <a:rPr lang="en-IN" sz="3600" b="1" dirty="0" smtClean="0">
                <a:solidFill>
                  <a:srgbClr val="C00000"/>
                </a:solidFill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</a:rPr>
              <a:t>Actinomyces</a:t>
            </a:r>
            <a:endParaRPr lang="en-IN" sz="3600" b="1" dirty="0" smtClean="0">
              <a:solidFill>
                <a:srgbClr val="C00000"/>
              </a:solidFill>
            </a:endParaRPr>
          </a:p>
          <a:p>
            <a:r>
              <a:rPr lang="en-IN" sz="3600" b="1" dirty="0" smtClean="0">
                <a:solidFill>
                  <a:srgbClr val="C00000"/>
                </a:solidFill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</a:rPr>
              <a:t>Nocardia</a:t>
            </a:r>
            <a:r>
              <a:rPr lang="en-IN" sz="36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IN" sz="3600" b="1" dirty="0" smtClean="0">
                <a:solidFill>
                  <a:srgbClr val="C00000"/>
                </a:solidFill>
              </a:rPr>
              <a:t> </a:t>
            </a:r>
            <a:r>
              <a:rPr lang="en-IN" sz="3600" b="1" dirty="0" err="1" smtClean="0">
                <a:solidFill>
                  <a:srgbClr val="C00000"/>
                </a:solidFill>
              </a:rPr>
              <a:t>Toxoplasma</a:t>
            </a:r>
            <a:endParaRPr lang="en-IN" sz="36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Resistance to </a:t>
            </a:r>
            <a:r>
              <a:rPr lang="en-IN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IN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ulfonamides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3600" dirty="0" smtClean="0"/>
              <a:t>   </a:t>
            </a:r>
            <a:r>
              <a:rPr lang="en-IN" sz="3200" b="1" dirty="0" smtClean="0">
                <a:solidFill>
                  <a:srgbClr val="00B050"/>
                </a:solidFill>
              </a:rPr>
              <a:t>gonococci</a:t>
            </a:r>
            <a:r>
              <a:rPr lang="en-IN" sz="3200" b="1" dirty="0">
                <a:solidFill>
                  <a:srgbClr val="00B050"/>
                </a:solidFill>
              </a:rPr>
              <a:t>, </a:t>
            </a:r>
            <a:r>
              <a:rPr lang="en-IN" sz="3200" b="1" dirty="0" err="1" smtClean="0">
                <a:solidFill>
                  <a:srgbClr val="00B050"/>
                </a:solidFill>
              </a:rPr>
              <a:t>pneumococci,Staph</a:t>
            </a:r>
            <a:r>
              <a:rPr lang="en-IN" sz="3200" b="1" dirty="0">
                <a:solidFill>
                  <a:srgbClr val="00B050"/>
                </a:solidFill>
              </a:rPr>
              <a:t>. </a:t>
            </a:r>
            <a:r>
              <a:rPr lang="en-IN" sz="3200" b="1" dirty="0" err="1" smtClean="0">
                <a:solidFill>
                  <a:srgbClr val="00B050"/>
                </a:solidFill>
              </a:rPr>
              <a:t>aureus,meningococci</a:t>
            </a:r>
            <a:r>
              <a:rPr lang="en-IN" sz="3200" b="1" dirty="0">
                <a:solidFill>
                  <a:srgbClr val="00B050"/>
                </a:solidFill>
              </a:rPr>
              <a:t>, E. coli, </a:t>
            </a:r>
            <a:r>
              <a:rPr lang="en-IN" sz="3200" b="1" dirty="0" err="1" smtClean="0">
                <a:solidFill>
                  <a:srgbClr val="00B050"/>
                </a:solidFill>
              </a:rPr>
              <a:t>Shigella</a:t>
            </a:r>
            <a:r>
              <a:rPr lang="en-IN" sz="3200" b="1" dirty="0" smtClean="0">
                <a:solidFill>
                  <a:srgbClr val="00B050"/>
                </a:solidFill>
              </a:rPr>
              <a:t> and </a:t>
            </a:r>
            <a:r>
              <a:rPr lang="en-IN" sz="3200" b="1" dirty="0">
                <a:solidFill>
                  <a:srgbClr val="00B050"/>
                </a:solidFill>
              </a:rPr>
              <a:t>some Strep. </a:t>
            </a:r>
            <a:r>
              <a:rPr lang="en-IN" sz="3200" b="1" dirty="0" err="1">
                <a:solidFill>
                  <a:srgbClr val="00B050"/>
                </a:solidFill>
              </a:rPr>
              <a:t>pyogenes</a:t>
            </a:r>
            <a:r>
              <a:rPr lang="en-IN" sz="3200" b="1" dirty="0">
                <a:solidFill>
                  <a:srgbClr val="00B050"/>
                </a:solidFill>
              </a:rPr>
              <a:t>, Strep. </a:t>
            </a:r>
            <a:r>
              <a:rPr lang="en-IN" sz="3200" b="1" dirty="0" err="1" smtClean="0">
                <a:solidFill>
                  <a:srgbClr val="00B050"/>
                </a:solidFill>
              </a:rPr>
              <a:t>viridans</a:t>
            </a:r>
            <a:r>
              <a:rPr lang="en-IN" sz="3200" b="1" dirty="0" smtClean="0">
                <a:solidFill>
                  <a:srgbClr val="00B050"/>
                </a:solidFill>
              </a:rPr>
              <a:t> and anaerobes</a:t>
            </a:r>
          </a:p>
          <a:p>
            <a:pPr lvl="1">
              <a:buFont typeface="Wingdings" pitchFamily="2" charset="2"/>
              <a:buChar char="Ø"/>
            </a:pPr>
            <a:r>
              <a:rPr lang="en-IN" sz="3200" dirty="0" smtClean="0"/>
              <a:t>    produce </a:t>
            </a:r>
            <a:r>
              <a:rPr lang="en-IN" sz="3200" dirty="0"/>
              <a:t>increased amounts of </a:t>
            </a:r>
            <a:r>
              <a:rPr lang="en-IN" sz="3200" dirty="0" smtClean="0"/>
              <a:t>PABA</a:t>
            </a:r>
            <a:endParaRPr lang="en-IN" sz="3200" dirty="0"/>
          </a:p>
          <a:p>
            <a:pPr lvl="1">
              <a:buFont typeface="Wingdings" pitchFamily="2" charset="2"/>
              <a:buChar char="Ø"/>
            </a:pPr>
            <a:r>
              <a:rPr lang="en-IN" sz="3200" dirty="0"/>
              <a:t> </a:t>
            </a:r>
            <a:r>
              <a:rPr lang="en-IN" sz="3200" dirty="0" smtClean="0"/>
              <a:t>   </a:t>
            </a:r>
            <a:r>
              <a:rPr lang="en-IN" sz="3200" dirty="0" err="1" smtClean="0"/>
              <a:t>folate</a:t>
            </a:r>
            <a:r>
              <a:rPr lang="en-IN" sz="3200" dirty="0" smtClean="0"/>
              <a:t> </a:t>
            </a:r>
            <a:r>
              <a:rPr lang="en-IN" sz="3200" dirty="0" err="1" smtClean="0"/>
              <a:t>sythetase</a:t>
            </a:r>
            <a:r>
              <a:rPr lang="en-IN" sz="3200" dirty="0" smtClean="0"/>
              <a:t> </a:t>
            </a:r>
            <a:r>
              <a:rPr lang="en-IN" sz="3200" dirty="0"/>
              <a:t>enzyme has low </a:t>
            </a:r>
            <a:r>
              <a:rPr lang="en-IN" sz="3200" dirty="0" smtClean="0"/>
              <a:t>affinity    for </a:t>
            </a:r>
            <a:r>
              <a:rPr lang="en-IN" sz="3200" dirty="0" err="1" smtClean="0"/>
              <a:t>sulfonamides</a:t>
            </a:r>
            <a:r>
              <a:rPr lang="en-IN" sz="3200" dirty="0" smtClean="0"/>
              <a:t>- alteration </a:t>
            </a:r>
          </a:p>
          <a:p>
            <a:pPr lvl="1">
              <a:buFont typeface="Wingdings" pitchFamily="2" charset="2"/>
              <a:buChar char="Ø"/>
            </a:pPr>
            <a:r>
              <a:rPr lang="en-IN" sz="3200" dirty="0" smtClean="0"/>
              <a:t>    adopt </a:t>
            </a:r>
            <a:r>
              <a:rPr lang="en-IN" sz="3200" dirty="0"/>
              <a:t>an alternative pathway in </a:t>
            </a:r>
            <a:r>
              <a:rPr lang="en-IN" sz="3200" dirty="0" err="1" smtClean="0"/>
              <a:t>folate</a:t>
            </a:r>
            <a:r>
              <a:rPr lang="en-IN" sz="3200" dirty="0" smtClean="0"/>
              <a:t> metabolism</a:t>
            </a:r>
            <a:endParaRPr lang="en-IN" sz="3200" dirty="0"/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    loss of permeability for drug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8"/>
            <a:ext cx="7776863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chemotherapy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PHARMACOKINETICS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rapidly and nearly completely </a:t>
            </a:r>
            <a:r>
              <a:rPr lang="en-IN" dirty="0" smtClean="0"/>
              <a:t>absorbed</a:t>
            </a:r>
          </a:p>
          <a:p>
            <a:r>
              <a:rPr lang="en-IN" dirty="0" smtClean="0"/>
              <a:t>Not to give via sc or IM – solutions are alkaline- painful</a:t>
            </a:r>
          </a:p>
          <a:p>
            <a:r>
              <a:rPr lang="en-IN" dirty="0"/>
              <a:t>highly </a:t>
            </a:r>
            <a:r>
              <a:rPr lang="en-IN" dirty="0" smtClean="0"/>
              <a:t>protein </a:t>
            </a:r>
            <a:r>
              <a:rPr lang="en-IN" dirty="0"/>
              <a:t>bound </a:t>
            </a:r>
            <a:r>
              <a:rPr lang="en-IN" dirty="0" smtClean="0"/>
              <a:t>those </a:t>
            </a:r>
            <a:r>
              <a:rPr lang="en-IN" dirty="0"/>
              <a:t>are longer </a:t>
            </a:r>
            <a:r>
              <a:rPr lang="en-IN" dirty="0" smtClean="0"/>
              <a:t>acting</a:t>
            </a:r>
          </a:p>
          <a:p>
            <a:r>
              <a:rPr lang="en-IN" dirty="0" smtClean="0"/>
              <a:t>widely </a:t>
            </a:r>
            <a:r>
              <a:rPr lang="en-IN" dirty="0"/>
              <a:t>distributed in the </a:t>
            </a:r>
            <a:r>
              <a:rPr lang="en-IN" dirty="0" smtClean="0"/>
              <a:t>body—enter serous </a:t>
            </a:r>
            <a:r>
              <a:rPr lang="en-IN" dirty="0"/>
              <a:t>cavities </a:t>
            </a:r>
            <a:r>
              <a:rPr lang="en-IN" dirty="0" smtClean="0"/>
              <a:t>easily- BBB and Placenta</a:t>
            </a:r>
          </a:p>
          <a:p>
            <a:r>
              <a:rPr lang="en-IN" dirty="0" smtClean="0"/>
              <a:t>Good accumulation in prostatic fluid</a:t>
            </a:r>
          </a:p>
          <a:p>
            <a:r>
              <a:rPr lang="en-IN" dirty="0" smtClean="0"/>
              <a:t>primary pathway of metabolism –</a:t>
            </a:r>
            <a:r>
              <a:rPr lang="en-IN" dirty="0" err="1" smtClean="0"/>
              <a:t>acetylation</a:t>
            </a:r>
            <a:r>
              <a:rPr lang="en-IN" dirty="0" smtClean="0"/>
              <a:t> </a:t>
            </a:r>
          </a:p>
          <a:p>
            <a:pPr algn="ctr"/>
            <a:endParaRPr lang="en-IN" dirty="0" smtClean="0"/>
          </a:p>
          <a:p>
            <a:pPr algn="ctr"/>
            <a:endParaRPr lang="en-IN" dirty="0" smtClean="0"/>
          </a:p>
          <a:p>
            <a:pPr algn="ctr">
              <a:buNone/>
            </a:pPr>
            <a:r>
              <a:rPr lang="en-IN" b="1" dirty="0" err="1" smtClean="0"/>
              <a:t>crystalluria</a:t>
            </a:r>
            <a:endParaRPr lang="en-IN" b="1" dirty="0" smtClean="0"/>
          </a:p>
          <a:p>
            <a:r>
              <a:rPr lang="en-IN" dirty="0" smtClean="0"/>
              <a:t>excreted mainly by the kidney ( acetylated metabolites are inactive and low solubility in acidic urine) </a:t>
            </a: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572000" y="4500570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6000" u="sng" dirty="0" smtClean="0"/>
          </a:p>
          <a:p>
            <a:pPr algn="ctr">
              <a:buNone/>
            </a:pPr>
            <a:r>
              <a:rPr lang="en-IN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THERAPEUTIC USES</a:t>
            </a:r>
            <a:endParaRPr lang="en-IN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Rarely used as single agents</a:t>
            </a:r>
          </a:p>
          <a:p>
            <a:r>
              <a:rPr lang="en-IN" dirty="0" smtClean="0"/>
              <a:t>Largely replaced by FDC  (</a:t>
            </a:r>
            <a:r>
              <a:rPr lang="en-IN" dirty="0" err="1" smtClean="0"/>
              <a:t>cotrimoxazole</a:t>
            </a:r>
            <a:r>
              <a:rPr lang="en-IN" dirty="0" smtClean="0"/>
              <a:t>)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Topical Use</a:t>
            </a:r>
            <a:br>
              <a:rPr lang="en-IN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800" b="1" dirty="0" err="1" smtClean="0"/>
              <a:t>Sulfacetamide</a:t>
            </a:r>
            <a:r>
              <a:rPr lang="en-IN" sz="4800" dirty="0" smtClean="0"/>
              <a:t> </a:t>
            </a:r>
          </a:p>
          <a:p>
            <a:pPr>
              <a:buNone/>
            </a:pPr>
            <a:r>
              <a:rPr lang="en-IN" sz="4800" b="1" dirty="0" smtClean="0"/>
              <a:t>Silver Sulfadiazine</a:t>
            </a:r>
          </a:p>
          <a:p>
            <a:pPr>
              <a:buNone/>
            </a:pPr>
            <a:r>
              <a:rPr lang="en-IN" sz="4800" b="1" dirty="0" err="1" smtClean="0"/>
              <a:t>Mafenide</a:t>
            </a:r>
            <a:r>
              <a:rPr lang="en-IN" sz="4800" b="1" dirty="0" smtClean="0"/>
              <a:t/>
            </a:r>
            <a:br>
              <a:rPr lang="en-IN" sz="4800" b="1" dirty="0" smtClean="0"/>
            </a:br>
            <a:endParaRPr lang="en-IN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b="1" dirty="0" err="1" smtClean="0">
                <a:solidFill>
                  <a:srgbClr val="002060"/>
                </a:solidFill>
              </a:rPr>
              <a:t>Sulfacetamide</a:t>
            </a:r>
            <a:r>
              <a:rPr lang="en-IN" dirty="0" smtClean="0">
                <a:solidFill>
                  <a:srgbClr val="002060"/>
                </a:solidFill>
              </a:rPr>
              <a:t> </a:t>
            </a:r>
            <a:br>
              <a:rPr lang="en-IN" dirty="0" smtClean="0">
                <a:solidFill>
                  <a:srgbClr val="002060"/>
                </a:solidFill>
              </a:rPr>
            </a:b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highly soluble compound </a:t>
            </a:r>
          </a:p>
          <a:p>
            <a:r>
              <a:rPr lang="en-IN" dirty="0" smtClean="0"/>
              <a:t>only mildly irritating to the eye in concentrations up to 30%</a:t>
            </a:r>
          </a:p>
          <a:p>
            <a:endParaRPr lang="en-IN" dirty="0" smtClean="0"/>
          </a:p>
          <a:p>
            <a:pPr>
              <a:buNone/>
            </a:pPr>
            <a:r>
              <a:rPr lang="en-IN" b="1" dirty="0" smtClean="0"/>
              <a:t>     ‘OCULAR INFECTIONS’</a:t>
            </a:r>
          </a:p>
          <a:p>
            <a:pPr>
              <a:buNone/>
            </a:pPr>
            <a:r>
              <a:rPr lang="en-IN" dirty="0" smtClean="0"/>
              <a:t>   (</a:t>
            </a:r>
            <a:r>
              <a:rPr lang="en-IN" dirty="0" err="1" smtClean="0">
                <a:solidFill>
                  <a:srgbClr val="FF0000"/>
                </a:solidFill>
              </a:rPr>
              <a:t>chlamydia</a:t>
            </a:r>
            <a:r>
              <a:rPr lang="en-IN" dirty="0" smtClean="0">
                <a:solidFill>
                  <a:srgbClr val="FF0000"/>
                </a:solidFill>
              </a:rPr>
              <a:t>, including </a:t>
            </a:r>
            <a:r>
              <a:rPr lang="en-IN" dirty="0" err="1" smtClean="0">
                <a:solidFill>
                  <a:srgbClr val="FF0000"/>
                </a:solidFill>
              </a:rPr>
              <a:t>ophthalmia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err="1" smtClean="0">
                <a:solidFill>
                  <a:srgbClr val="FF0000"/>
                </a:solidFill>
              </a:rPr>
              <a:t>neonatorum</a:t>
            </a:r>
            <a:r>
              <a:rPr lang="en-IN" dirty="0" smtClean="0">
                <a:solidFill>
                  <a:srgbClr val="FF0000"/>
                </a:solidFill>
              </a:rPr>
              <a:t>        caused by Ch. </a:t>
            </a:r>
            <a:r>
              <a:rPr lang="en-IN" dirty="0" err="1" smtClean="0">
                <a:solidFill>
                  <a:srgbClr val="FF0000"/>
                </a:solidFill>
              </a:rPr>
              <a:t>Oculogenitalis</a:t>
            </a:r>
            <a:r>
              <a:rPr lang="en-IN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IN" dirty="0" smtClean="0"/>
              <a:t>   The incidence of sensitivity reactions-LOW</a:t>
            </a:r>
          </a:p>
        </p:txBody>
      </p:sp>
      <p:sp>
        <p:nvSpPr>
          <p:cNvPr id="4" name="Down Arrow 3"/>
          <p:cNvSpPr/>
          <p:nvPr/>
        </p:nvSpPr>
        <p:spPr>
          <a:xfrm>
            <a:off x="2627784" y="3068960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Silver Sulfadiazine</a:t>
            </a:r>
            <a:b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3887344" cy="4495800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as 1% cream</a:t>
            </a:r>
          </a:p>
          <a:p>
            <a:r>
              <a:rPr lang="en-IN" dirty="0" smtClean="0"/>
              <a:t>active against a large number of bacteria and fungi</a:t>
            </a:r>
          </a:p>
          <a:p>
            <a:r>
              <a:rPr lang="en-IN" dirty="0" smtClean="0"/>
              <a:t>Slowly releases </a:t>
            </a:r>
            <a:r>
              <a:rPr lang="en-IN" b="1" dirty="0" smtClean="0"/>
              <a:t>silver ions  (additional antimicrobial effect)</a:t>
            </a:r>
            <a:endParaRPr lang="en-IN" dirty="0" smtClean="0"/>
          </a:p>
          <a:p>
            <a:r>
              <a:rPr lang="en-IN" dirty="0" smtClean="0"/>
              <a:t>Prevention of </a:t>
            </a:r>
            <a:r>
              <a:rPr lang="en-IN" b="1" dirty="0" smtClean="0"/>
              <a:t>burnt surfaces and chronic ulcers</a:t>
            </a:r>
          </a:p>
          <a:p>
            <a:r>
              <a:rPr lang="en-IN" dirty="0" smtClean="0"/>
              <a:t> Local side effects are-burning sensation on application , itch</a:t>
            </a:r>
            <a:endParaRPr lang="en-IN" dirty="0"/>
          </a:p>
        </p:txBody>
      </p:sp>
      <p:pic>
        <p:nvPicPr>
          <p:cNvPr id="19458" name="Picture 2" descr="http://www.worldwidewounds.com/2004/december/Steenvoorde/images/fi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628800"/>
            <a:ext cx="3888432" cy="385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153400" cy="990600"/>
          </a:xfrm>
        </p:spPr>
        <p:txBody>
          <a:bodyPr/>
          <a:lstStyle/>
          <a:p>
            <a:r>
              <a:rPr lang="en-IN" b="1" dirty="0" err="1" smtClean="0">
                <a:solidFill>
                  <a:srgbClr val="002060"/>
                </a:solidFill>
              </a:rPr>
              <a:t>Mafenide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not a typical </a:t>
            </a:r>
            <a:r>
              <a:rPr lang="en-IN" dirty="0" err="1" smtClean="0"/>
              <a:t>sulfonamide</a:t>
            </a:r>
            <a:endParaRPr lang="en-IN" dirty="0" smtClean="0"/>
          </a:p>
          <a:p>
            <a:r>
              <a:rPr lang="en-IN" dirty="0" smtClean="0"/>
              <a:t>inhibits a variety of gram positive and gram-negative bacteria</a:t>
            </a:r>
          </a:p>
          <a:p>
            <a:r>
              <a:rPr lang="en-IN" b="1" dirty="0" smtClean="0"/>
              <a:t>Pseudomonas, clostridia to prevent</a:t>
            </a:r>
          </a:p>
          <a:p>
            <a:r>
              <a:rPr lang="en-IN" dirty="0" smtClean="0"/>
              <a:t>Prevention of </a:t>
            </a:r>
            <a:r>
              <a:rPr lang="en-IN" b="1" dirty="0" smtClean="0"/>
              <a:t>burnt surfaces</a:t>
            </a:r>
          </a:p>
          <a:p>
            <a:r>
              <a:rPr lang="en-IN" b="1" dirty="0" smtClean="0"/>
              <a:t>biggest limitation- </a:t>
            </a:r>
            <a:r>
              <a:rPr lang="en-IN" dirty="0" smtClean="0"/>
              <a:t>burning sensation and severe pain when applied to raw surface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153400" cy="990600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Systemic use</a:t>
            </a:r>
            <a:endParaRPr lang="en-IN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u="sng" dirty="0" smtClean="0"/>
              <a:t>Alone is </a:t>
            </a:r>
            <a:r>
              <a:rPr lang="en-IN" b="1" u="sng" dirty="0" smtClean="0"/>
              <a:t>RARE-</a:t>
            </a:r>
            <a:r>
              <a:rPr lang="en-IN" u="sng" dirty="0" smtClean="0"/>
              <a:t> combinatio</a:t>
            </a:r>
            <a:r>
              <a:rPr lang="en-IN" dirty="0" smtClean="0"/>
              <a:t>n</a:t>
            </a:r>
            <a:endParaRPr lang="en-IN" b="1" dirty="0" smtClean="0"/>
          </a:p>
          <a:p>
            <a:pPr>
              <a:buNone/>
            </a:pPr>
            <a:r>
              <a:rPr lang="en-IN" b="1" dirty="0" smtClean="0"/>
              <a:t>Though.....</a:t>
            </a:r>
          </a:p>
          <a:p>
            <a:pPr>
              <a:buNone/>
            </a:pPr>
            <a:r>
              <a:rPr lang="en-IN" dirty="0" smtClean="0"/>
              <a:t>chronic urinary tract infection</a:t>
            </a:r>
          </a:p>
          <a:p>
            <a:pPr>
              <a:buNone/>
            </a:pPr>
            <a:r>
              <a:rPr lang="en-IN" dirty="0" smtClean="0"/>
              <a:t>streptococcal </a:t>
            </a:r>
            <a:r>
              <a:rPr lang="en-IN" dirty="0" err="1" smtClean="0"/>
              <a:t>pharyngitis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gum infection</a:t>
            </a:r>
          </a:p>
          <a:p>
            <a:pPr>
              <a:buNone/>
            </a:pPr>
            <a:r>
              <a:rPr lang="en-IN" b="1" dirty="0" err="1" smtClean="0">
                <a:solidFill>
                  <a:srgbClr val="C00000"/>
                </a:solidFill>
              </a:rPr>
              <a:t>Cotrimoxazole</a:t>
            </a:r>
            <a:endParaRPr lang="en-IN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IN" b="1" dirty="0" err="1" smtClean="0">
                <a:solidFill>
                  <a:srgbClr val="C00000"/>
                </a:solidFill>
              </a:rPr>
              <a:t>Sulfadoxine</a:t>
            </a:r>
            <a:r>
              <a:rPr lang="en-IN" b="1" dirty="0" smtClean="0">
                <a:solidFill>
                  <a:srgbClr val="C00000"/>
                </a:solidFill>
              </a:rPr>
              <a:t> + </a:t>
            </a:r>
            <a:r>
              <a:rPr lang="en-IN" b="1" dirty="0" err="1" smtClean="0">
                <a:solidFill>
                  <a:srgbClr val="C00000"/>
                </a:solidFill>
              </a:rPr>
              <a:t>pyrimethamine</a:t>
            </a:r>
            <a:r>
              <a:rPr lang="en-IN" b="1" dirty="0" smtClean="0">
                <a:solidFill>
                  <a:srgbClr val="C00000"/>
                </a:solidFill>
              </a:rPr>
              <a:t>- </a:t>
            </a:r>
            <a:r>
              <a:rPr lang="en-IN" dirty="0" smtClean="0"/>
              <a:t>malaria,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</a:t>
            </a:r>
            <a:r>
              <a:rPr lang="en-IN" dirty="0" err="1" smtClean="0"/>
              <a:t>pneumocystis</a:t>
            </a:r>
            <a:r>
              <a:rPr lang="en-IN" dirty="0" smtClean="0"/>
              <a:t> </a:t>
            </a:r>
            <a:r>
              <a:rPr lang="en-IN" dirty="0" err="1" smtClean="0"/>
              <a:t>jiroaeci</a:t>
            </a:r>
            <a:r>
              <a:rPr lang="en-IN" dirty="0" smtClean="0"/>
              <a:t> pneumonia in AIDS patients and in toxoplasmosis.</a:t>
            </a:r>
            <a:endParaRPr lang="en-IN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</a:rPr>
              <a:t>ADVERSE EFFECTS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Nausea, vomiting and </a:t>
            </a:r>
            <a:r>
              <a:rPr lang="en-IN" dirty="0" err="1" smtClean="0"/>
              <a:t>epigastric</a:t>
            </a:r>
            <a:r>
              <a:rPr lang="en-IN" dirty="0" smtClean="0"/>
              <a:t> pain</a:t>
            </a:r>
          </a:p>
          <a:p>
            <a:r>
              <a:rPr lang="en-IN" b="1" dirty="0" err="1" smtClean="0"/>
              <a:t>Crystalluria</a:t>
            </a:r>
            <a:r>
              <a:rPr lang="en-IN" dirty="0" smtClean="0"/>
              <a:t> </a:t>
            </a:r>
          </a:p>
          <a:p>
            <a:r>
              <a:rPr lang="en-IN" dirty="0" smtClean="0"/>
              <a:t>Hypersensitivity reactions</a:t>
            </a:r>
          </a:p>
          <a:p>
            <a:r>
              <a:rPr lang="en-IN" dirty="0" smtClean="0"/>
              <a:t>Hepatitis</a:t>
            </a:r>
          </a:p>
          <a:p>
            <a:r>
              <a:rPr lang="en-IN" b="1" dirty="0" smtClean="0"/>
              <a:t>haemolysis</a:t>
            </a:r>
            <a:r>
              <a:rPr lang="en-IN" dirty="0" smtClean="0"/>
              <a:t> in a dose dependent manner in individuals with G-6 PD deficiency</a:t>
            </a:r>
            <a:endParaRPr lang="en-US" dirty="0" smtClean="0"/>
          </a:p>
          <a:p>
            <a:r>
              <a:rPr lang="en-IN" dirty="0" err="1" smtClean="0"/>
              <a:t>Agranulocytosis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Aplastic</a:t>
            </a:r>
            <a:r>
              <a:rPr lang="en-IN" dirty="0" smtClean="0"/>
              <a:t> </a:t>
            </a:r>
            <a:r>
              <a:rPr lang="en-IN" dirty="0" err="1" smtClean="0"/>
              <a:t>Anemia</a:t>
            </a:r>
            <a:endParaRPr lang="en-IN" dirty="0" smtClean="0"/>
          </a:p>
          <a:p>
            <a:r>
              <a:rPr lang="en-IN" b="1" dirty="0" err="1" smtClean="0"/>
              <a:t>Kernicterus</a:t>
            </a:r>
            <a:endParaRPr lang="en-IN" b="1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COTRIMOXAZOLE</a:t>
            </a:r>
            <a:endParaRPr lang="en-IN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dose combination of </a:t>
            </a:r>
            <a:r>
              <a:rPr lang="en-IN" sz="36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Trimethoprim</a:t>
            </a:r>
            <a:r>
              <a:rPr lang="en-IN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IN" sz="36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sulfamethoxazole</a:t>
            </a:r>
            <a:endParaRPr lang="en-IN" sz="36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N" dirty="0" err="1" smtClean="0"/>
              <a:t>Trimethoprim</a:t>
            </a:r>
            <a:r>
              <a:rPr lang="en-IN" dirty="0" smtClean="0"/>
              <a:t> is a </a:t>
            </a:r>
            <a:r>
              <a:rPr lang="en-IN" dirty="0" err="1" smtClean="0"/>
              <a:t>diaminopyrimidine</a:t>
            </a:r>
            <a:r>
              <a:rPr lang="en-IN" dirty="0" smtClean="0"/>
              <a:t>-inhibit  bacterial </a:t>
            </a:r>
            <a:r>
              <a:rPr lang="en-IN" b="1" dirty="0" err="1" smtClean="0"/>
              <a:t>dihydrofolate</a:t>
            </a:r>
            <a:r>
              <a:rPr lang="en-IN" b="1" dirty="0" smtClean="0"/>
              <a:t> </a:t>
            </a:r>
            <a:r>
              <a:rPr lang="en-IN" b="1" dirty="0" err="1" smtClean="0"/>
              <a:t>reductase</a:t>
            </a:r>
            <a:endParaRPr lang="en-IN" b="1" dirty="0" smtClean="0"/>
          </a:p>
          <a:p>
            <a:pPr>
              <a:buNone/>
            </a:pPr>
            <a:r>
              <a:rPr lang="en-IN" dirty="0" smtClean="0"/>
              <a:t>Both individually- </a:t>
            </a:r>
            <a:r>
              <a:rPr lang="en-IN" dirty="0" err="1" smtClean="0"/>
              <a:t>bacteriostatic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But in combination- </a:t>
            </a:r>
            <a:r>
              <a:rPr lang="en-IN" dirty="0" err="1" smtClean="0"/>
              <a:t>bacteriocidal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</a:t>
            </a:r>
          </a:p>
          <a:p>
            <a:pPr>
              <a:buNone/>
            </a:pPr>
            <a:r>
              <a:rPr lang="en-IN" dirty="0" smtClean="0"/>
              <a:t>             sequential steps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     </a:t>
            </a:r>
          </a:p>
          <a:p>
            <a:pPr>
              <a:buNone/>
            </a:pPr>
            <a:r>
              <a:rPr lang="en-IN" dirty="0" smtClean="0"/>
              <a:t>                synergistic </a:t>
            </a: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2411760" y="48691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Chemotherapy- treatment of systemic/topical infections with drugs that have selective toxicity for an invading </a:t>
            </a:r>
            <a:r>
              <a:rPr lang="en-US" smtClean="0"/>
              <a:t>organism without </a:t>
            </a:r>
            <a:r>
              <a:rPr lang="en-US" dirty="0" smtClean="0"/>
              <a:t>damaging the host tissues.</a:t>
            </a:r>
          </a:p>
          <a:p>
            <a:r>
              <a:rPr lang="en-US" dirty="0" smtClean="0"/>
              <a:t>Antibiotic suppress the growth of organism or destroy it.</a:t>
            </a:r>
          </a:p>
          <a:p>
            <a:r>
              <a:rPr lang="en-US" dirty="0" smtClean="0"/>
              <a:t>Paul Ehrlich  “the father of modern chemotherapy” showed that certain dyes can destroy the organism</a:t>
            </a:r>
          </a:p>
          <a:p>
            <a:r>
              <a:rPr lang="en-US" dirty="0" smtClean="0"/>
              <a:t>Many infections which were earlier incurable, now can be treated with just a few doses of antimicrobials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7776863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trimethoprim</a:t>
            </a:r>
            <a:r>
              <a:rPr lang="en-IN" dirty="0" smtClean="0"/>
              <a:t> is a highly selective inhibitor of </a:t>
            </a:r>
            <a:r>
              <a:rPr lang="en-IN" dirty="0" err="1" smtClean="0"/>
              <a:t>dihydrofolate</a:t>
            </a:r>
            <a:r>
              <a:rPr lang="en-IN" dirty="0" smtClean="0"/>
              <a:t> </a:t>
            </a:r>
            <a:r>
              <a:rPr lang="en-IN" dirty="0" err="1" smtClean="0"/>
              <a:t>reductase</a:t>
            </a:r>
            <a:r>
              <a:rPr lang="en-IN" dirty="0" smtClean="0"/>
              <a:t> of lower organisms: </a:t>
            </a:r>
          </a:p>
          <a:p>
            <a:endParaRPr lang="en-IN" dirty="0" smtClean="0"/>
          </a:p>
          <a:p>
            <a:r>
              <a:rPr lang="en-IN" dirty="0" smtClean="0"/>
              <a:t>~100,000 times more drug is required to inhibit human </a:t>
            </a:r>
            <a:r>
              <a:rPr lang="en-IN" dirty="0" err="1" smtClean="0"/>
              <a:t>reductase</a:t>
            </a:r>
            <a:r>
              <a:rPr lang="en-IN" dirty="0" smtClean="0"/>
              <a:t> than the bacterial enzyme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COMBINED?........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Same t1/2-(10hr)</a:t>
            </a:r>
          </a:p>
          <a:p>
            <a:r>
              <a:rPr lang="en-US" dirty="0" smtClean="0"/>
              <a:t>Sequential blockade - Bactericidal</a:t>
            </a:r>
            <a:endParaRPr lang="en-IN" dirty="0" smtClean="0"/>
          </a:p>
          <a:p>
            <a:r>
              <a:rPr lang="en-IN" dirty="0" smtClean="0"/>
              <a:t>Optimal synergism of most organisms is exhibited at a plasma concentration ratio of sulfamethoxazole20: </a:t>
            </a:r>
            <a:r>
              <a:rPr lang="en-IN" dirty="0" err="1" smtClean="0"/>
              <a:t>trimethoprim</a:t>
            </a:r>
            <a:r>
              <a:rPr lang="en-IN" dirty="0" smtClean="0"/>
              <a:t> 1  (dosage 5:1)</a:t>
            </a:r>
          </a:p>
          <a:p>
            <a:pPr>
              <a:buNone/>
            </a:pPr>
            <a:r>
              <a:rPr lang="en-IN" dirty="0" smtClean="0"/>
              <a:t> </a:t>
            </a:r>
          </a:p>
          <a:p>
            <a:endParaRPr lang="en-US" dirty="0" smtClean="0"/>
          </a:p>
          <a:p>
            <a:endParaRPr lang="en-IN" dirty="0" smtClean="0"/>
          </a:p>
          <a:p>
            <a:r>
              <a:rPr lang="en-IN" dirty="0" smtClean="0"/>
              <a:t>the MIC of each component may be reduced by 3-6 times</a:t>
            </a:r>
          </a:p>
          <a:p>
            <a:r>
              <a:rPr lang="en-US" dirty="0" smtClean="0"/>
              <a:t>Less adverse effects </a:t>
            </a: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Down Arrow 3"/>
          <p:cNvSpPr/>
          <p:nvPr/>
        </p:nvSpPr>
        <p:spPr>
          <a:xfrm>
            <a:off x="3419872" y="35010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</a:t>
            </a:r>
            <a:r>
              <a:rPr lang="en-US" b="1" dirty="0" err="1" smtClean="0"/>
              <a:t>trimethoprim’s</a:t>
            </a:r>
            <a:r>
              <a:rPr lang="en-US" b="1" dirty="0" smtClean="0"/>
              <a:t> conc. Is less?....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IN" dirty="0" smtClean="0"/>
          </a:p>
          <a:p>
            <a:r>
              <a:rPr lang="en-IN" b="1" dirty="0" smtClean="0"/>
              <a:t>Larger volume of distribution</a:t>
            </a:r>
          </a:p>
          <a:p>
            <a:r>
              <a:rPr lang="en-IN" dirty="0" smtClean="0"/>
              <a:t>crosses blood-brain barrier and placenta, while</a:t>
            </a:r>
          </a:p>
          <a:p>
            <a:pPr>
              <a:buNone/>
            </a:pPr>
            <a:r>
              <a:rPr lang="en-IN" dirty="0" smtClean="0"/>
              <a:t>   </a:t>
            </a:r>
            <a:r>
              <a:rPr lang="en-IN" dirty="0" err="1" smtClean="0"/>
              <a:t>sulfamethoxazole</a:t>
            </a:r>
            <a:r>
              <a:rPr lang="en-IN" dirty="0" smtClean="0"/>
              <a:t> has a poorer entry</a:t>
            </a:r>
          </a:p>
          <a:p>
            <a:r>
              <a:rPr lang="en-IN" dirty="0" smtClean="0"/>
              <a:t>Rapidly absorbed</a:t>
            </a:r>
          </a:p>
          <a:p>
            <a:r>
              <a:rPr lang="en-IN" dirty="0" err="1" smtClean="0"/>
              <a:t>Trimethoprim</a:t>
            </a:r>
            <a:r>
              <a:rPr lang="en-IN" dirty="0" smtClean="0"/>
              <a:t> is </a:t>
            </a:r>
            <a:r>
              <a:rPr lang="en-IN" b="1" dirty="0" smtClean="0"/>
              <a:t>40% plasma protein bound</a:t>
            </a:r>
            <a:r>
              <a:rPr lang="en-IN" dirty="0" smtClean="0"/>
              <a:t>, while </a:t>
            </a:r>
            <a:r>
              <a:rPr lang="en-IN" dirty="0" err="1" smtClean="0"/>
              <a:t>sulfamethoxazole</a:t>
            </a:r>
            <a:r>
              <a:rPr lang="en-IN" dirty="0" smtClean="0"/>
              <a:t> is 65 % bound.</a:t>
            </a:r>
          </a:p>
          <a:p>
            <a:r>
              <a:rPr lang="en-IN" dirty="0" smtClean="0"/>
              <a:t>partly metabolized in liver and</a:t>
            </a:r>
          </a:p>
          <a:p>
            <a:pPr>
              <a:buNone/>
            </a:pPr>
            <a:r>
              <a:rPr lang="en-IN" dirty="0" smtClean="0"/>
              <a:t>    excreted in urine.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Antibacterial Spectrum</a:t>
            </a:r>
            <a:br>
              <a:rPr lang="en-I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The antibacterial spectrum of </a:t>
            </a:r>
            <a:r>
              <a:rPr lang="en-IN" sz="3200" dirty="0" err="1" smtClean="0"/>
              <a:t>trimethoprim</a:t>
            </a:r>
            <a:r>
              <a:rPr lang="en-IN" sz="3200" dirty="0" smtClean="0"/>
              <a:t> </a:t>
            </a:r>
            <a:r>
              <a:rPr lang="en-IN" sz="3200" b="1" dirty="0" smtClean="0"/>
              <a:t>is similar to that of </a:t>
            </a:r>
            <a:r>
              <a:rPr lang="en-IN" sz="3200" b="1" dirty="0" err="1" smtClean="0"/>
              <a:t>sulfamethoxazole</a:t>
            </a:r>
            <a:endParaRPr lang="en-IN" sz="3200" b="1" dirty="0" smtClean="0"/>
          </a:p>
          <a:p>
            <a:pPr>
              <a:buNone/>
            </a:pPr>
            <a:endParaRPr lang="en-IN" sz="3200" b="1" dirty="0" smtClean="0"/>
          </a:p>
          <a:p>
            <a:r>
              <a:rPr lang="en-IN" sz="3200" dirty="0" smtClean="0"/>
              <a:t>Most gram-negative and gram-positive microorganisms are sensitive to </a:t>
            </a:r>
            <a:r>
              <a:rPr lang="en-IN" sz="3200" dirty="0" err="1" smtClean="0"/>
              <a:t>trimethoprim</a:t>
            </a:r>
            <a:r>
              <a:rPr lang="en-IN" sz="3200" dirty="0" smtClean="0"/>
              <a:t>, but resistance can develop when the drug is used alone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Bacterial Resistance</a:t>
            </a:r>
            <a:endParaRPr lang="en-IN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sz="3600" dirty="0" smtClean="0"/>
              <a:t>acquisition of a plasmid that codes for an </a:t>
            </a:r>
            <a:r>
              <a:rPr lang="en-IN" sz="3600" b="1" dirty="0" smtClean="0"/>
              <a:t>altered </a:t>
            </a:r>
            <a:r>
              <a:rPr lang="en-IN" sz="3600" b="1" dirty="0" err="1" smtClean="0"/>
              <a:t>dihydrofolate</a:t>
            </a:r>
            <a:r>
              <a:rPr lang="en-IN" sz="3600" b="1" dirty="0" smtClean="0"/>
              <a:t> </a:t>
            </a:r>
            <a:r>
              <a:rPr lang="en-IN" sz="3600" b="1" dirty="0" err="1" smtClean="0"/>
              <a:t>reductase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b="1" dirty="0" smtClean="0">
                <a:solidFill>
                  <a:srgbClr val="0070C0"/>
                </a:solidFill>
              </a:rPr>
              <a:t>Therapeutic Uses</a:t>
            </a:r>
            <a:br>
              <a:rPr lang="en-IN" b="1" dirty="0" smtClean="0">
                <a:solidFill>
                  <a:srgbClr val="0070C0"/>
                </a:solidFill>
              </a:rPr>
            </a:b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4000" b="1" u="sng" dirty="0" smtClean="0"/>
              <a:t>Urinary Tract Infections</a:t>
            </a:r>
            <a:endParaRPr lang="en-IN" sz="4000" u="sng" dirty="0" smtClean="0"/>
          </a:p>
          <a:p>
            <a:r>
              <a:rPr lang="en-IN" dirty="0" smtClean="0"/>
              <a:t>E. Coli, </a:t>
            </a:r>
            <a:r>
              <a:rPr lang="en-IN" dirty="0" err="1" smtClean="0"/>
              <a:t>proteus</a:t>
            </a:r>
            <a:r>
              <a:rPr lang="en-IN" dirty="0" smtClean="0"/>
              <a:t> mirabilis</a:t>
            </a:r>
          </a:p>
          <a:p>
            <a:r>
              <a:rPr lang="en-IN" dirty="0" err="1" smtClean="0"/>
              <a:t>Cotrimoxazole</a:t>
            </a:r>
            <a:r>
              <a:rPr lang="en-IN" dirty="0" smtClean="0"/>
              <a:t> for 5 to 10 days BD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b="1" u="sng" dirty="0" err="1" smtClean="0"/>
              <a:t>Prostatitis</a:t>
            </a:r>
            <a:endParaRPr lang="en-IN" b="1" u="sng" dirty="0" smtClean="0"/>
          </a:p>
          <a:p>
            <a:pPr>
              <a:buNone/>
            </a:pPr>
            <a:r>
              <a:rPr lang="en-IN" dirty="0" smtClean="0"/>
              <a:t>Conc. In prostatic fluid</a:t>
            </a:r>
          </a:p>
          <a:p>
            <a:pPr>
              <a:buNone/>
            </a:pPr>
            <a:r>
              <a:rPr lang="en-IN" dirty="0" err="1" smtClean="0"/>
              <a:t>Cotrimoxazole</a:t>
            </a:r>
            <a:r>
              <a:rPr lang="en-IN" dirty="0" smtClean="0"/>
              <a:t> BD for 3 weeks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7106" name="Picture 2" descr="http://www.sobhandarou.com/userfiles/cliparts/picture210/Co-Trimoxazole40%20eng0-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04664"/>
            <a:ext cx="5256584" cy="1619251"/>
          </a:xfrm>
          <a:prstGeom prst="rect">
            <a:avLst/>
          </a:prstGeom>
          <a:noFill/>
        </p:spPr>
      </p:pic>
      <p:pic>
        <p:nvPicPr>
          <p:cNvPr id="47108" name="Picture 4" descr="http://en.edrugs.eu/wp-content/uploads/Trimethoprim-and-Sulfamethoxazole-co-trimoxazole-Bactrim-Septrin-Sept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76872"/>
            <a:ext cx="715327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Bacterial Respiratory Tract Infections</a:t>
            </a:r>
          </a:p>
          <a:p>
            <a:r>
              <a:rPr lang="en-IN" sz="3200" dirty="0" smtClean="0"/>
              <a:t>acute exacerbations of chronic bronchitis</a:t>
            </a:r>
          </a:p>
          <a:p>
            <a:r>
              <a:rPr lang="en-US" sz="3200" dirty="0" err="1" smtClean="0"/>
              <a:t>Otitis</a:t>
            </a:r>
            <a:r>
              <a:rPr lang="en-US" sz="3200" dirty="0" smtClean="0"/>
              <a:t> media</a:t>
            </a:r>
          </a:p>
          <a:p>
            <a:r>
              <a:rPr lang="en-IN" sz="3200" dirty="0" smtClean="0"/>
              <a:t>acute maxillary sinusitis - </a:t>
            </a:r>
            <a:r>
              <a:rPr lang="en-IN" sz="3200" i="1" dirty="0" smtClean="0"/>
              <a:t>H. </a:t>
            </a:r>
            <a:r>
              <a:rPr lang="en-IN" sz="3200" i="1" dirty="0" err="1" smtClean="0"/>
              <a:t>influenzae</a:t>
            </a:r>
            <a:r>
              <a:rPr lang="en-IN" sz="3200" dirty="0" smtClean="0"/>
              <a:t> </a:t>
            </a:r>
          </a:p>
          <a:p>
            <a:pPr lvl="1"/>
            <a:r>
              <a:rPr lang="en-IN" sz="3200" dirty="0" smtClean="0"/>
              <a:t>800-1200 mg </a:t>
            </a:r>
            <a:r>
              <a:rPr lang="en-IN" sz="3200" dirty="0" err="1" smtClean="0"/>
              <a:t>sulfamethoxazole</a:t>
            </a:r>
            <a:r>
              <a:rPr lang="en-IN" sz="3200" dirty="0" smtClean="0"/>
              <a:t> plus 160-240 mg </a:t>
            </a:r>
            <a:r>
              <a:rPr lang="en-IN" sz="3200" dirty="0" err="1" smtClean="0"/>
              <a:t>trimethoprim</a:t>
            </a:r>
            <a:r>
              <a:rPr lang="en-IN" sz="3200" dirty="0" smtClean="0"/>
              <a:t> twice a day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GI Infections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Typhoid- second line drug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Bacterial diarrhoeas and dysentery-</a:t>
            </a:r>
            <a:r>
              <a:rPr lang="en-IN" sz="3600" dirty="0" smtClean="0"/>
              <a:t>Campylobacter, E. coli, </a:t>
            </a:r>
            <a:r>
              <a:rPr lang="en-IN" sz="3600" dirty="0" err="1" smtClean="0"/>
              <a:t>Shigella</a:t>
            </a:r>
            <a:endParaRPr lang="en-IN" sz="3600" dirty="0" smtClean="0"/>
          </a:p>
          <a:p>
            <a:pPr>
              <a:buNone/>
            </a:pPr>
            <a:endParaRPr lang="en-IN" sz="3600" dirty="0" smtClean="0"/>
          </a:p>
          <a:p>
            <a:pPr>
              <a:buNone/>
            </a:pPr>
            <a:r>
              <a:rPr lang="en-US" sz="3600" dirty="0" smtClean="0"/>
              <a:t>But </a:t>
            </a:r>
            <a:r>
              <a:rPr lang="en-US" sz="3600" dirty="0" err="1" smtClean="0"/>
              <a:t>quinolones</a:t>
            </a:r>
            <a:r>
              <a:rPr lang="en-US" sz="3600" dirty="0" smtClean="0"/>
              <a:t> preferred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Inhibit the cell wall synthesis- </a:t>
            </a:r>
            <a:r>
              <a:rPr lang="en-US" dirty="0" err="1" smtClean="0"/>
              <a:t>penicillins</a:t>
            </a:r>
            <a:r>
              <a:rPr lang="en-US" dirty="0" smtClean="0"/>
              <a:t>, </a:t>
            </a:r>
            <a:r>
              <a:rPr lang="en-US" dirty="0" err="1" smtClean="0"/>
              <a:t>cephalosporins</a:t>
            </a:r>
            <a:endParaRPr lang="en-US" dirty="0" smtClean="0"/>
          </a:p>
          <a:p>
            <a:r>
              <a:rPr lang="en-US" dirty="0" smtClean="0"/>
              <a:t>Damages the cell membrane- causing leakage of cell contents- </a:t>
            </a:r>
            <a:r>
              <a:rPr lang="en-US" dirty="0" err="1" smtClean="0"/>
              <a:t>polymyxin</a:t>
            </a:r>
            <a:endParaRPr lang="en-US" dirty="0" smtClean="0"/>
          </a:p>
          <a:p>
            <a:r>
              <a:rPr lang="en-US" dirty="0" smtClean="0"/>
              <a:t>Binds to </a:t>
            </a:r>
            <a:r>
              <a:rPr lang="en-US" dirty="0" err="1" smtClean="0"/>
              <a:t>ribosomes</a:t>
            </a:r>
            <a:r>
              <a:rPr lang="en-US" dirty="0" smtClean="0"/>
              <a:t> and inhibit the protein synthesis- </a:t>
            </a:r>
            <a:r>
              <a:rPr lang="en-US" dirty="0" err="1" smtClean="0"/>
              <a:t>chloramphenicol</a:t>
            </a:r>
            <a:r>
              <a:rPr lang="en-US" dirty="0" smtClean="0"/>
              <a:t>, tetracycline</a:t>
            </a:r>
          </a:p>
          <a:p>
            <a:r>
              <a:rPr lang="en-US" dirty="0" smtClean="0"/>
              <a:t>Inhibit DNA </a:t>
            </a:r>
            <a:r>
              <a:rPr lang="en-US" dirty="0" err="1" smtClean="0"/>
              <a:t>gyrase</a:t>
            </a:r>
            <a:r>
              <a:rPr lang="en-US" dirty="0" smtClean="0"/>
              <a:t> enzyme- </a:t>
            </a:r>
            <a:r>
              <a:rPr lang="en-US" dirty="0" err="1" smtClean="0"/>
              <a:t>fluoroquinolones</a:t>
            </a:r>
            <a:endParaRPr lang="en-US" dirty="0" smtClean="0"/>
          </a:p>
          <a:p>
            <a:r>
              <a:rPr lang="en-US" dirty="0" smtClean="0"/>
              <a:t>Inhibit DNA function- </a:t>
            </a:r>
            <a:r>
              <a:rPr lang="en-US" dirty="0" err="1" smtClean="0"/>
              <a:t>Rifampicin</a:t>
            </a:r>
            <a:endParaRPr lang="en-US" dirty="0" smtClean="0"/>
          </a:p>
          <a:p>
            <a:r>
              <a:rPr lang="en-US" dirty="0" smtClean="0"/>
              <a:t>Interferes with metabolic steps- sulfonamides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Infection by </a:t>
            </a:r>
            <a:r>
              <a:rPr lang="en-IN" b="1" dirty="0" err="1" smtClean="0"/>
              <a:t>Pneumocystis</a:t>
            </a:r>
            <a:r>
              <a:rPr lang="en-IN" b="1" dirty="0" smtClean="0"/>
              <a:t> </a:t>
            </a:r>
            <a:r>
              <a:rPr lang="en-IN" b="1" dirty="0" err="1" smtClean="0"/>
              <a:t>jiroveci</a:t>
            </a:r>
            <a:r>
              <a:rPr lang="en-IN" b="1" dirty="0" smtClean="0"/>
              <a:t> in pts with AIDS</a:t>
            </a:r>
            <a:br>
              <a:rPr lang="en-IN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High-dose thera</a:t>
            </a:r>
            <a:r>
              <a:rPr lang="en-IN" sz="3600" dirty="0" smtClean="0"/>
              <a:t>py </a:t>
            </a:r>
          </a:p>
          <a:p>
            <a:pPr>
              <a:buNone/>
            </a:pPr>
            <a:r>
              <a:rPr lang="en-IN" sz="3600" dirty="0" smtClean="0"/>
              <a:t>   (</a:t>
            </a:r>
            <a:r>
              <a:rPr lang="en-IN" sz="3600" dirty="0" err="1" smtClean="0"/>
              <a:t>trimethoprim</a:t>
            </a:r>
            <a:r>
              <a:rPr lang="en-IN" sz="3600" dirty="0" smtClean="0"/>
              <a:t> 15-20 mg/kg per day plus </a:t>
            </a:r>
            <a:r>
              <a:rPr lang="en-IN" sz="3600" dirty="0" err="1" smtClean="0"/>
              <a:t>sulfamethoxazole</a:t>
            </a:r>
            <a:r>
              <a:rPr lang="en-IN" sz="3600" dirty="0" smtClean="0"/>
              <a:t> 75-100 mg/kg per day)</a:t>
            </a:r>
          </a:p>
          <a:p>
            <a:pPr>
              <a:buNone/>
            </a:pPr>
            <a:r>
              <a:rPr lang="en-IN" sz="3600" dirty="0" smtClean="0"/>
              <a:t> </a:t>
            </a:r>
          </a:p>
          <a:p>
            <a:r>
              <a:rPr lang="en-IN" sz="3600" dirty="0" smtClean="0"/>
              <a:t>prophylactic as well as therapeutic value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Chancroid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dirty="0" err="1" smtClean="0"/>
              <a:t>Cotrimoxazole</a:t>
            </a:r>
            <a:r>
              <a:rPr lang="en-IN" sz="3600" dirty="0" smtClean="0"/>
              <a:t>(800+160mg)BD for 7 days-3rd choice</a:t>
            </a:r>
          </a:p>
          <a:p>
            <a:endParaRPr lang="en-US" dirty="0" smtClean="0"/>
          </a:p>
          <a:p>
            <a:pPr>
              <a:buNone/>
            </a:pPr>
            <a:r>
              <a:rPr lang="en-IN" sz="4000" b="1" dirty="0" smtClean="0"/>
              <a:t>Prophylaxis in </a:t>
            </a:r>
            <a:r>
              <a:rPr lang="en-IN" sz="4000" b="1" dirty="0" err="1" smtClean="0"/>
              <a:t>Neutropenic</a:t>
            </a:r>
            <a:r>
              <a:rPr lang="en-IN" sz="4000" b="1" dirty="0" smtClean="0"/>
              <a:t> Patients</a:t>
            </a:r>
          </a:p>
          <a:p>
            <a:r>
              <a:rPr lang="en-IN" sz="4000" dirty="0" err="1" smtClean="0"/>
              <a:t>agranulocytosis</a:t>
            </a:r>
            <a:r>
              <a:rPr lang="en-IN" sz="4000" dirty="0" smtClean="0"/>
              <a:t> patients and treating respiratory</a:t>
            </a:r>
            <a:endParaRPr lang="en-IN" sz="4000" b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Adverse effects</a:t>
            </a:r>
            <a:endParaRPr lang="en-IN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3600" dirty="0" smtClean="0"/>
              <a:t>Nausea, vomiting, </a:t>
            </a:r>
            <a:r>
              <a:rPr lang="en-IN" sz="3600" dirty="0" err="1" smtClean="0"/>
              <a:t>stomatitis</a:t>
            </a:r>
            <a:r>
              <a:rPr lang="en-IN" sz="3600" dirty="0" smtClean="0"/>
              <a:t>, headache and rashes</a:t>
            </a:r>
          </a:p>
          <a:p>
            <a:r>
              <a:rPr lang="en-IN" sz="3600" b="1" dirty="0" err="1" smtClean="0"/>
              <a:t>folate</a:t>
            </a:r>
            <a:r>
              <a:rPr lang="en-IN" sz="3600" b="1" dirty="0" smtClean="0"/>
              <a:t> deficiency </a:t>
            </a:r>
            <a:r>
              <a:rPr lang="en-IN" sz="3600" dirty="0" smtClean="0"/>
              <a:t>-precipitate </a:t>
            </a:r>
            <a:r>
              <a:rPr lang="en-IN" sz="3600" dirty="0" err="1" smtClean="0"/>
              <a:t>megaloblastosis</a:t>
            </a:r>
            <a:r>
              <a:rPr lang="en-IN" sz="3600" dirty="0" smtClean="0"/>
              <a:t>- long term use in </a:t>
            </a:r>
            <a:r>
              <a:rPr lang="en-IN" sz="3600" dirty="0" err="1" smtClean="0"/>
              <a:t>succeptible</a:t>
            </a:r>
            <a:r>
              <a:rPr lang="en-IN" sz="3600" dirty="0" smtClean="0"/>
              <a:t> malnourished or alcoholic)</a:t>
            </a:r>
          </a:p>
          <a:p>
            <a:r>
              <a:rPr lang="en-US" sz="3600" dirty="0" smtClean="0"/>
              <a:t>Should not be given </a:t>
            </a:r>
            <a:r>
              <a:rPr lang="en-US" sz="3600" b="1" dirty="0" smtClean="0"/>
              <a:t>during pregnancy-</a:t>
            </a:r>
            <a:r>
              <a:rPr lang="en-IN" sz="3600" dirty="0" smtClean="0"/>
              <a:t>Neonatal haemolysis</a:t>
            </a:r>
          </a:p>
          <a:p>
            <a:r>
              <a:rPr lang="en-IN" sz="3600" dirty="0" err="1" smtClean="0"/>
              <a:t>Exfoliative</a:t>
            </a:r>
            <a:r>
              <a:rPr lang="en-IN" sz="3600" dirty="0" smtClean="0"/>
              <a:t> dermatitis, Stevens-Johnson syndrome, and toxic epidermal </a:t>
            </a:r>
            <a:r>
              <a:rPr lang="en-IN" sz="3600" dirty="0" err="1" smtClean="0"/>
              <a:t>necrolysis</a:t>
            </a:r>
            <a:r>
              <a:rPr lang="en-IN" sz="3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Permanent impairment of renal function-with renal disease</a:t>
            </a:r>
          </a:p>
          <a:p>
            <a:pPr>
              <a:buNone/>
            </a:pPr>
            <a:endParaRPr lang="en-IN" sz="3600" dirty="0" smtClean="0"/>
          </a:p>
          <a:p>
            <a:r>
              <a:rPr lang="en-IN" sz="3600" dirty="0" smtClean="0"/>
              <a:t>A high incidence of fever, rash and bone marrow </a:t>
            </a:r>
            <a:r>
              <a:rPr lang="en-IN" sz="3600" dirty="0" err="1" smtClean="0"/>
              <a:t>hypoplasia</a:t>
            </a:r>
            <a:r>
              <a:rPr lang="en-IN" sz="3600" b="1" dirty="0" smtClean="0"/>
              <a:t> -</a:t>
            </a:r>
            <a:r>
              <a:rPr lang="en-IN" sz="3600" dirty="0" smtClean="0"/>
              <a:t>Infection by </a:t>
            </a:r>
            <a:r>
              <a:rPr lang="en-IN" sz="3600" dirty="0" err="1" smtClean="0"/>
              <a:t>Pneumocystis</a:t>
            </a:r>
            <a:r>
              <a:rPr lang="en-IN" sz="3600" dirty="0" smtClean="0"/>
              <a:t> </a:t>
            </a:r>
            <a:r>
              <a:rPr lang="en-IN" sz="3600" dirty="0" err="1" smtClean="0"/>
              <a:t>jiroveci</a:t>
            </a:r>
            <a:r>
              <a:rPr lang="en-IN" sz="3600" dirty="0" smtClean="0"/>
              <a:t> in pts with AIDS</a:t>
            </a:r>
          </a:p>
          <a:p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8800" b="1" dirty="0" smtClean="0"/>
              <a:t>Thank You</a:t>
            </a:r>
            <a:endParaRPr lang="en-IN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Bacteriostatic</a:t>
            </a:r>
            <a:r>
              <a:rPr lang="en-US" dirty="0" smtClean="0"/>
              <a:t>- inhibits growth of bacteria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sufonamides</a:t>
            </a:r>
            <a:endParaRPr lang="en-US" dirty="0" smtClean="0"/>
          </a:p>
          <a:p>
            <a:r>
              <a:rPr lang="en-US" dirty="0" smtClean="0"/>
              <a:t>Bactericidal- kill the bacteria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penicillin, </a:t>
            </a:r>
            <a:r>
              <a:rPr lang="en-US" dirty="0" err="1" smtClean="0"/>
              <a:t>cephalosporins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Antibacterial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Narrow spectrum- penicillin- gm positive</a:t>
            </a:r>
          </a:p>
          <a:p>
            <a:r>
              <a:rPr lang="en-US" dirty="0" smtClean="0"/>
              <a:t>Broad spectrum- gram negative </a:t>
            </a:r>
          </a:p>
          <a:p>
            <a:pPr lvl="1"/>
            <a:r>
              <a:rPr lang="en-US" dirty="0" smtClean="0"/>
              <a:t>tetracycline &amp; </a:t>
            </a:r>
            <a:r>
              <a:rPr lang="en-US" dirty="0" err="1" smtClean="0"/>
              <a:t>chloramphenicol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Factors influencing the successful chemotherapy – site, concentration, host defense, sensitivity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Unresponsiveness of microorganism to the antimicrobial agent</a:t>
            </a:r>
          </a:p>
          <a:p>
            <a:r>
              <a:rPr lang="en-US" dirty="0" smtClean="0"/>
              <a:t>Natural – mycobacterium tuberculosis resistant to other antibiotics</a:t>
            </a:r>
          </a:p>
          <a:p>
            <a:r>
              <a:rPr lang="en-US" dirty="0" smtClean="0"/>
              <a:t>Acquired- previously sensitive microbes become resistant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Resistance is acquired by bacteria by change in DNA</a:t>
            </a:r>
          </a:p>
          <a:p>
            <a:r>
              <a:rPr lang="en-US" dirty="0" smtClean="0"/>
              <a:t>DNA changes occur by mutation or transfer of genes</a:t>
            </a:r>
          </a:p>
          <a:p>
            <a:r>
              <a:rPr lang="en-US" dirty="0" smtClean="0"/>
              <a:t>Transfer of genetic material occurs by transduction, transformation or conjugation</a:t>
            </a:r>
          </a:p>
          <a:p>
            <a:r>
              <a:rPr lang="en-US" dirty="0" smtClean="0"/>
              <a:t>Cross resistance- seen among chemically related drug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 of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Antibiotic to be used only when necessary</a:t>
            </a:r>
          </a:p>
          <a:p>
            <a:r>
              <a:rPr lang="en-US" dirty="0" smtClean="0"/>
              <a:t>Selection of appropriate antibiotic</a:t>
            </a:r>
          </a:p>
          <a:p>
            <a:r>
              <a:rPr lang="en-US" dirty="0" smtClean="0"/>
              <a:t>Correct dose &amp; duration</a:t>
            </a:r>
          </a:p>
          <a:p>
            <a:r>
              <a:rPr lang="en-US" dirty="0" smtClean="0"/>
              <a:t>Combination in TB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1282</Words>
  <Application>Microsoft Office PowerPoint</Application>
  <PresentationFormat>On-screen Show (4:3)</PresentationFormat>
  <Paragraphs>229</Paragraphs>
  <Slides>44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Sulfonamides</vt:lpstr>
      <vt:lpstr>Introduction to chemotherapy</vt:lpstr>
      <vt:lpstr>Slide 3</vt:lpstr>
      <vt:lpstr>Mechanism of action</vt:lpstr>
      <vt:lpstr>Slide 5</vt:lpstr>
      <vt:lpstr>Antibacterial spectrum</vt:lpstr>
      <vt:lpstr>Resistance</vt:lpstr>
      <vt:lpstr>Slide 8</vt:lpstr>
      <vt:lpstr>Prevention of resistance</vt:lpstr>
      <vt:lpstr>Dose of antibiotics</vt:lpstr>
      <vt:lpstr>Combination of antibiotics</vt:lpstr>
      <vt:lpstr>Disadvantages of combination</vt:lpstr>
      <vt:lpstr>SULFONAMIDES and COTRIMOXAZOLE</vt:lpstr>
      <vt:lpstr>Introduction</vt:lpstr>
      <vt:lpstr>Classification</vt:lpstr>
      <vt:lpstr>ANTI BACTERIAL SPECTRUM</vt:lpstr>
      <vt:lpstr>Slide 17</vt:lpstr>
      <vt:lpstr>Resistance to Sulfonamides</vt:lpstr>
      <vt:lpstr>Slide 19</vt:lpstr>
      <vt:lpstr>PHARMACOKINETICS</vt:lpstr>
      <vt:lpstr>Slide 21</vt:lpstr>
      <vt:lpstr>Slide 22</vt:lpstr>
      <vt:lpstr>Topical Use </vt:lpstr>
      <vt:lpstr>Sulfacetamide  </vt:lpstr>
      <vt:lpstr>Silver Sulfadiazine </vt:lpstr>
      <vt:lpstr>Mafenide</vt:lpstr>
      <vt:lpstr>Systemic use</vt:lpstr>
      <vt:lpstr>ADVERSE EFFECTS</vt:lpstr>
      <vt:lpstr>COTRIMOXAZOLE</vt:lpstr>
      <vt:lpstr>Slide 30</vt:lpstr>
      <vt:lpstr>Slide 31</vt:lpstr>
      <vt:lpstr>WHY COMBINED?........</vt:lpstr>
      <vt:lpstr>Why trimethoprim’s conc. Is less?.....</vt:lpstr>
      <vt:lpstr>Antibacterial Spectrum </vt:lpstr>
      <vt:lpstr>Bacterial Resistance</vt:lpstr>
      <vt:lpstr>Therapeutic Uses </vt:lpstr>
      <vt:lpstr>Slide 37</vt:lpstr>
      <vt:lpstr>Slide 38</vt:lpstr>
      <vt:lpstr>GI Infections </vt:lpstr>
      <vt:lpstr>Infection by Pneumocystis jiroveci in pts with AIDS </vt:lpstr>
      <vt:lpstr>Chancroid</vt:lpstr>
      <vt:lpstr>Adverse effects</vt:lpstr>
      <vt:lpstr>Slide 43</vt:lpstr>
      <vt:lpstr>Slide 44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SULFONAMIDES</dc:title>
  <dc:creator>USER</dc:creator>
  <cp:lastModifiedBy>Admin</cp:lastModifiedBy>
  <cp:revision>28</cp:revision>
  <dcterms:created xsi:type="dcterms:W3CDTF">2013-03-24T13:47:48Z</dcterms:created>
  <dcterms:modified xsi:type="dcterms:W3CDTF">2023-11-24T06:41:16Z</dcterms:modified>
</cp:coreProperties>
</file>