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1"/>
  </p:notesMasterIdLst>
  <p:sldIdLst>
    <p:sldId id="675" r:id="rId2"/>
    <p:sldId id="681" r:id="rId3"/>
    <p:sldId id="336" r:id="rId4"/>
    <p:sldId id="337" r:id="rId5"/>
    <p:sldId id="340" r:id="rId6"/>
    <p:sldId id="430" r:id="rId7"/>
    <p:sldId id="431" r:id="rId8"/>
    <p:sldId id="341" r:id="rId9"/>
    <p:sldId id="324" r:id="rId10"/>
    <p:sldId id="342" r:id="rId11"/>
    <p:sldId id="325" r:id="rId12"/>
    <p:sldId id="343" r:id="rId13"/>
    <p:sldId id="344" r:id="rId14"/>
    <p:sldId id="348" r:id="rId15"/>
    <p:sldId id="329" r:id="rId16"/>
    <p:sldId id="349" r:id="rId17"/>
    <p:sldId id="350" r:id="rId18"/>
    <p:sldId id="351" r:id="rId19"/>
    <p:sldId id="352" r:id="rId20"/>
    <p:sldId id="353" r:id="rId21"/>
    <p:sldId id="354" r:id="rId22"/>
    <p:sldId id="647" r:id="rId23"/>
    <p:sldId id="648" r:id="rId24"/>
    <p:sldId id="649" r:id="rId25"/>
    <p:sldId id="330" r:id="rId26"/>
    <p:sldId id="355" r:id="rId27"/>
    <p:sldId id="332" r:id="rId28"/>
    <p:sldId id="356" r:id="rId29"/>
    <p:sldId id="357" r:id="rId30"/>
    <p:sldId id="331" r:id="rId31"/>
    <p:sldId id="358" r:id="rId32"/>
    <p:sldId id="360" r:id="rId33"/>
    <p:sldId id="361" r:id="rId34"/>
    <p:sldId id="362" r:id="rId35"/>
    <p:sldId id="363" r:id="rId36"/>
    <p:sldId id="668" r:id="rId37"/>
    <p:sldId id="669" r:id="rId38"/>
    <p:sldId id="670" r:id="rId39"/>
    <p:sldId id="682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993366"/>
    <a:srgbClr val="FF0066"/>
    <a:srgbClr val="CC0099"/>
    <a:srgbClr val="000099"/>
    <a:srgbClr val="FF3300"/>
    <a:srgbClr val="66FFFF"/>
    <a:srgbClr val="FFFFFF"/>
    <a:srgbClr val="CCECFF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2945" autoAdjust="0"/>
  </p:normalViewPr>
  <p:slideViewPr>
    <p:cSldViewPr>
      <p:cViewPr>
        <p:scale>
          <a:sx n="75" d="100"/>
          <a:sy n="75" d="100"/>
        </p:scale>
        <p:origin x="-1824" y="-4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9F3BC8-17DF-4A56-AF99-7297BCC9B607}" type="datetimeFigureOut">
              <a:rPr lang="en-US" smtClean="0"/>
              <a:pPr/>
              <a:t>5/6/2020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28F1EA-2A89-4567-A2CE-539AD366D47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B49B92-5B6A-4F5A-93C2-89E120AF17A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28F1EA-2A89-4567-A2CE-539AD366D470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28F1EA-2A89-4567-A2CE-539AD366D470}" type="slidenum">
              <a:rPr lang="en-US" smtClean="0"/>
              <a:pPr/>
              <a:t>25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31DBD-10CF-4CFF-A1CB-4051B655FA07}" type="datetimeFigureOut">
              <a:rPr lang="en-US" smtClean="0"/>
              <a:pPr/>
              <a:t>5/6/2020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EB603-F2C8-42A1-9369-1949969A1E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31DBD-10CF-4CFF-A1CB-4051B655FA07}" type="datetimeFigureOut">
              <a:rPr lang="en-US" smtClean="0"/>
              <a:pPr/>
              <a:t>5/6/2020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EB603-F2C8-42A1-9369-1949969A1E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31DBD-10CF-4CFF-A1CB-4051B655FA07}" type="datetimeFigureOut">
              <a:rPr lang="en-US" smtClean="0"/>
              <a:pPr/>
              <a:t>5/6/2020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EB603-F2C8-42A1-9369-1949969A1E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31DBD-10CF-4CFF-A1CB-4051B655FA07}" type="datetimeFigureOut">
              <a:rPr lang="en-US" smtClean="0"/>
              <a:pPr/>
              <a:t>5/6/2020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EB603-F2C8-42A1-9369-1949969A1E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31DBD-10CF-4CFF-A1CB-4051B655FA07}" type="datetimeFigureOut">
              <a:rPr lang="en-US" smtClean="0"/>
              <a:pPr/>
              <a:t>5/6/2020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EB603-F2C8-42A1-9369-1949969A1E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31DBD-10CF-4CFF-A1CB-4051B655FA07}" type="datetimeFigureOut">
              <a:rPr lang="en-US" smtClean="0"/>
              <a:pPr/>
              <a:t>5/6/2020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EB603-F2C8-42A1-9369-1949969A1E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31DBD-10CF-4CFF-A1CB-4051B655FA07}" type="datetimeFigureOut">
              <a:rPr lang="en-US" smtClean="0"/>
              <a:pPr/>
              <a:t>5/6/2020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EB603-F2C8-42A1-9369-1949969A1E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31DBD-10CF-4CFF-A1CB-4051B655FA07}" type="datetimeFigureOut">
              <a:rPr lang="en-US" smtClean="0"/>
              <a:pPr/>
              <a:t>5/6/2020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EB603-F2C8-42A1-9369-1949969A1E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31DBD-10CF-4CFF-A1CB-4051B655FA07}" type="datetimeFigureOut">
              <a:rPr lang="en-US" smtClean="0"/>
              <a:pPr/>
              <a:t>5/6/2020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EB603-F2C8-42A1-9369-1949969A1E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31DBD-10CF-4CFF-A1CB-4051B655FA07}" type="datetimeFigureOut">
              <a:rPr lang="en-US" smtClean="0"/>
              <a:pPr/>
              <a:t>5/6/2020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EB603-F2C8-42A1-9369-1949969A1E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31DBD-10CF-4CFF-A1CB-4051B655FA07}" type="datetimeFigureOut">
              <a:rPr lang="en-US" smtClean="0"/>
              <a:pPr/>
              <a:t>5/6/2020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EB603-F2C8-42A1-9369-1949969A1E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931DBD-10CF-4CFF-A1CB-4051B655FA07}" type="datetimeFigureOut">
              <a:rPr lang="en-US" smtClean="0"/>
              <a:pPr/>
              <a:t>5/6/2020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EB603-F2C8-42A1-9369-1949969A1E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676399"/>
          </a:xfrm>
          <a:solidFill>
            <a:schemeClr val="bg2">
              <a:lumMod val="75000"/>
            </a:schemeClr>
          </a:solidFill>
          <a:ln w="76200">
            <a:solidFill>
              <a:srgbClr val="7030A0"/>
            </a:solidFill>
          </a:ln>
        </p:spPr>
        <p:txBody>
          <a:bodyPr>
            <a:normAutofit/>
          </a:bodyPr>
          <a:lstStyle/>
          <a:p>
            <a:r>
              <a:rPr lang="en-US" i="1" dirty="0" smtClean="0">
                <a:solidFill>
                  <a:schemeClr val="accent6">
                    <a:lumMod val="50000"/>
                  </a:schemeClr>
                </a:solidFill>
              </a:rPr>
              <a:t>      </a:t>
            </a:r>
            <a:endParaRPr lang="en-US" sz="36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600200"/>
            <a:ext cx="9144000" cy="5257800"/>
          </a:xfrm>
          <a:solidFill>
            <a:schemeClr val="bg2">
              <a:lumMod val="75000"/>
            </a:schemeClr>
          </a:solidFill>
          <a:ln w="76200">
            <a:solidFill>
              <a:srgbClr val="7030A0"/>
            </a:solidFill>
          </a:ln>
        </p:spPr>
        <p:txBody>
          <a:bodyPr>
            <a:normAutofit/>
          </a:bodyPr>
          <a:lstStyle/>
          <a:p>
            <a:pPr algn="ctr"/>
            <a:endParaRPr lang="en-US" b="1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3600" b="1" dirty="0" smtClean="0">
                <a:solidFill>
                  <a:srgbClr val="FF0000"/>
                </a:solidFill>
              </a:rPr>
              <a:t>                                                                                                                                                                     EBES DOCUMENT</a:t>
            </a:r>
            <a:endParaRPr lang="en-US" sz="3600" dirty="0" smtClean="0">
              <a:solidFill>
                <a:srgbClr val="FF0000"/>
              </a:solidFill>
            </a:endParaRPr>
          </a:p>
          <a:p>
            <a:pPr algn="ctr"/>
            <a:endParaRPr lang="en-US" sz="2800" b="1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14600" y="0"/>
            <a:ext cx="66294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 smtClean="0">
                <a:solidFill>
                  <a:srgbClr val="0000CC"/>
                </a:solidFill>
              </a:rPr>
              <a:t>COMPETENCY BASED RESPIRATORY PHYSIOLOGY</a:t>
            </a:r>
            <a:endParaRPr lang="en-US" sz="4400" b="1" dirty="0">
              <a:solidFill>
                <a:srgbClr val="0000CC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191000" y="3810000"/>
            <a:ext cx="2895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solidFill>
                  <a:srgbClr val="7030A0"/>
                </a:solidFill>
              </a:rPr>
              <a:t>Dr J M </a:t>
            </a:r>
            <a:r>
              <a:rPr lang="en-US" sz="2400" b="1" i="1" dirty="0" err="1" smtClean="0">
                <a:solidFill>
                  <a:srgbClr val="7030A0"/>
                </a:solidFill>
              </a:rPr>
              <a:t>Harsoda</a:t>
            </a:r>
            <a:r>
              <a:rPr lang="en-US" sz="2400" b="1" i="1" dirty="0" smtClean="0">
                <a:solidFill>
                  <a:srgbClr val="7030A0"/>
                </a:solidFill>
              </a:rPr>
              <a:t>  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4191000" y="4114800"/>
            <a:ext cx="44196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 dirty="0">
                <a:solidFill>
                  <a:srgbClr val="002060"/>
                </a:solidFill>
                <a:latin typeface="Verdana" pitchFamily="34" charset="0"/>
              </a:rPr>
              <a:t>PROF AND HEAD</a:t>
            </a:r>
          </a:p>
          <a:p>
            <a:pPr>
              <a:spcBef>
                <a:spcPct val="50000"/>
              </a:spcBef>
            </a:pPr>
            <a:r>
              <a:rPr lang="en-US" sz="2000" b="1" i="1" dirty="0">
                <a:solidFill>
                  <a:srgbClr val="002060"/>
                </a:solidFill>
                <a:latin typeface="Verdana" pitchFamily="34" charset="0"/>
              </a:rPr>
              <a:t>DEPARTMEN OF </a:t>
            </a:r>
            <a:r>
              <a:rPr lang="en-US" sz="2000" b="1" i="1" dirty="0" smtClean="0">
                <a:solidFill>
                  <a:srgbClr val="002060"/>
                </a:solidFill>
                <a:latin typeface="Verdana" pitchFamily="34" charset="0"/>
              </a:rPr>
              <a:t>PHYSIOLOGYSBKSMI </a:t>
            </a:r>
            <a:r>
              <a:rPr lang="en-US" sz="2000" b="1" i="1" dirty="0">
                <a:solidFill>
                  <a:srgbClr val="002060"/>
                </a:solidFill>
                <a:latin typeface="Verdana" pitchFamily="34" charset="0"/>
              </a:rPr>
              <a:t>AND RC                SUMANDEEP VIDYAPEETH</a:t>
            </a:r>
          </a:p>
        </p:txBody>
      </p:sp>
      <p:pic>
        <p:nvPicPr>
          <p:cNvPr id="9" name="Picture 3" descr="baby2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14800" y="1447800"/>
            <a:ext cx="2590800" cy="2209800"/>
          </a:xfrm>
          <a:prstGeom prst="rect">
            <a:avLst/>
          </a:prstGeom>
          <a:noFill/>
        </p:spPr>
      </p:pic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514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514600" y="3962400"/>
            <a:ext cx="1600200" cy="1600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6" grpId="0"/>
      <p:bldP spid="7" grpId="0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09600"/>
          </a:xfrm>
          <a:solidFill>
            <a:srgbClr val="FFFFFF"/>
          </a:solidFill>
        </p:spPr>
        <p:txBody>
          <a:bodyPr>
            <a:normAutofit fontScale="90000"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HALDANE EFFECT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9600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00CC"/>
                </a:solidFill>
              </a:rPr>
              <a:t>Binding of O2 with hemoglobin tends to displace CO2 from the blood. Indeed, this effect, called the Haldane effect, is quantitatively far more important in falls 52ml to 48 ml/dl (point B).                                        </a:t>
            </a:r>
            <a:r>
              <a:rPr lang="en-US" sz="3600" b="1" dirty="0" smtClean="0">
                <a:solidFill>
                  <a:schemeClr val="accent2">
                    <a:lumMod val="50000"/>
                  </a:schemeClr>
                </a:solidFill>
              </a:rPr>
              <a:t>This represents an additional 2ml/dl loss of CO2. Thus, the Haldane effect approximately doubles the amount of CO2 released from the blood in the lungs and approximately doubles the pickup of CO2 in the tissues.</a:t>
            </a:r>
          </a:p>
          <a:p>
            <a:pPr>
              <a:buNone/>
            </a:pP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  <a:solidFill>
            <a:srgbClr val="FFFFFF"/>
          </a:solidFill>
          <a:ln>
            <a:solidFill>
              <a:srgbClr val="0000CC"/>
            </a:solidFill>
          </a:ln>
        </p:spPr>
        <p:txBody>
          <a:bodyPr>
            <a:normAutofit/>
          </a:bodyPr>
          <a:lstStyle/>
          <a:p>
            <a:r>
              <a:rPr lang="en-US" sz="4800" b="1" u="sng" dirty="0" smtClean="0">
                <a:solidFill>
                  <a:srgbClr val="7030A0"/>
                </a:solidFill>
              </a:rPr>
              <a:t>HALDANE EFFECT </a:t>
            </a:r>
            <a:endParaRPr lang="en-US" sz="4800" b="1" u="sng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  <a:solidFill>
            <a:srgbClr val="FFFFFF"/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00CC"/>
                </a:solidFill>
              </a:rPr>
              <a:t>                 54</a:t>
            </a:r>
            <a:r>
              <a:rPr lang="en-US" b="1" dirty="0" smtClean="0"/>
              <a:t> </a:t>
            </a:r>
            <a:r>
              <a:rPr lang="en-US" dirty="0" smtClean="0"/>
              <a:t>                                    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b="1" dirty="0" smtClean="0">
                <a:solidFill>
                  <a:srgbClr val="C00000"/>
                </a:solidFill>
              </a:rPr>
              <a:t>A </a:t>
            </a:r>
            <a:r>
              <a:rPr lang="en-US" dirty="0" smtClean="0">
                <a:solidFill>
                  <a:srgbClr val="C00000"/>
                </a:solidFill>
              </a:rPr>
              <a:t>     </a:t>
            </a:r>
            <a:r>
              <a:rPr lang="en-US" b="1" dirty="0" smtClean="0">
                <a:solidFill>
                  <a:srgbClr val="002060"/>
                </a:solidFill>
              </a:rPr>
              <a:t>Po</a:t>
            </a:r>
            <a:r>
              <a:rPr lang="en-US" sz="2400" b="1" dirty="0" smtClean="0">
                <a:solidFill>
                  <a:srgbClr val="002060"/>
                </a:solidFill>
              </a:rPr>
              <a:t>2</a:t>
            </a:r>
            <a:r>
              <a:rPr lang="en-US" b="1" dirty="0" smtClean="0">
                <a:solidFill>
                  <a:srgbClr val="002060"/>
                </a:solidFill>
              </a:rPr>
              <a:t>=40 mmHg</a:t>
            </a:r>
          </a:p>
          <a:p>
            <a:pPr>
              <a:buNone/>
            </a:pPr>
            <a:r>
              <a:rPr lang="en-US" dirty="0" smtClean="0"/>
              <a:t>                 </a:t>
            </a:r>
            <a:r>
              <a:rPr lang="en-US" b="1" dirty="0" smtClean="0">
                <a:solidFill>
                  <a:srgbClr val="0000CC"/>
                </a:solidFill>
              </a:rPr>
              <a:t>52</a:t>
            </a:r>
            <a:r>
              <a:rPr lang="en-US" b="1" dirty="0" smtClean="0"/>
              <a:t> </a:t>
            </a:r>
            <a:r>
              <a:rPr lang="en-US" dirty="0" smtClean="0"/>
              <a:t>                                          </a:t>
            </a:r>
          </a:p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</a:rPr>
              <a:t>Co</a:t>
            </a:r>
            <a:r>
              <a:rPr lang="en-US" sz="2400" b="1" dirty="0" smtClean="0">
                <a:solidFill>
                  <a:srgbClr val="C00000"/>
                </a:solidFill>
              </a:rPr>
              <a:t>2                                                                                       </a:t>
            </a: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  <a:t>Haldane effect</a:t>
            </a:r>
          </a:p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</a:rPr>
              <a:t>In ml</a:t>
            </a:r>
          </a:p>
          <a:p>
            <a:pPr>
              <a:buNone/>
            </a:pPr>
            <a:r>
              <a:rPr lang="en-US" dirty="0" smtClean="0"/>
              <a:t>                 </a:t>
            </a:r>
            <a:r>
              <a:rPr lang="en-US" b="1" dirty="0" smtClean="0">
                <a:solidFill>
                  <a:srgbClr val="0000CC"/>
                </a:solidFill>
              </a:rPr>
              <a:t>48 </a:t>
            </a:r>
            <a:r>
              <a:rPr lang="en-US" dirty="0" smtClean="0">
                <a:solidFill>
                  <a:srgbClr val="0000CC"/>
                </a:solidFill>
              </a:rPr>
              <a:t> </a:t>
            </a:r>
            <a:r>
              <a:rPr lang="en-US" dirty="0" smtClean="0"/>
              <a:t>                                            </a:t>
            </a:r>
            <a:r>
              <a:rPr lang="en-US" b="1" dirty="0" smtClean="0">
                <a:solidFill>
                  <a:srgbClr val="7030A0"/>
                </a:solidFill>
              </a:rPr>
              <a:t>Po</a:t>
            </a:r>
            <a:r>
              <a:rPr lang="en-US" sz="2400" b="1" dirty="0" smtClean="0">
                <a:solidFill>
                  <a:srgbClr val="7030A0"/>
                </a:solidFill>
              </a:rPr>
              <a:t>2</a:t>
            </a:r>
            <a:r>
              <a:rPr lang="en-US" b="1" dirty="0" smtClean="0">
                <a:solidFill>
                  <a:srgbClr val="7030A0"/>
                </a:solidFill>
              </a:rPr>
              <a:t>=100 mmHg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smtClean="0"/>
              <a:t>                            </a:t>
            </a:r>
          </a:p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                                           </a:t>
            </a:r>
            <a:r>
              <a:rPr lang="en-US" b="1" dirty="0" smtClean="0">
                <a:solidFill>
                  <a:srgbClr val="C00000"/>
                </a:solidFill>
              </a:rPr>
              <a:t>B</a:t>
            </a:r>
          </a:p>
          <a:p>
            <a:endParaRPr lang="en-US" dirty="0" smtClean="0"/>
          </a:p>
          <a:p>
            <a:pPr>
              <a:buNone/>
            </a:pPr>
            <a:r>
              <a:rPr lang="en-US" b="1" dirty="0" smtClean="0">
                <a:solidFill>
                  <a:srgbClr val="0000CC"/>
                </a:solidFill>
              </a:rPr>
              <a:t>                   0</a:t>
            </a:r>
          </a:p>
          <a:p>
            <a:pPr>
              <a:buNone/>
            </a:pPr>
            <a:r>
              <a:rPr lang="en-US" dirty="0" smtClean="0">
                <a:solidFill>
                  <a:srgbClr val="00B050"/>
                </a:solidFill>
              </a:rPr>
              <a:t>                      </a:t>
            </a:r>
            <a:r>
              <a:rPr lang="en-US" b="1" dirty="0" smtClean="0">
                <a:solidFill>
                  <a:srgbClr val="0000CC"/>
                </a:solidFill>
              </a:rPr>
              <a:t>0                    40      45                    60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                                       P</a:t>
            </a:r>
            <a:r>
              <a:rPr lang="en-US" sz="2400" b="1" dirty="0" smtClean="0">
                <a:solidFill>
                  <a:srgbClr val="C00000"/>
                </a:solidFill>
              </a:rPr>
              <a:t>C</a:t>
            </a:r>
            <a:r>
              <a:rPr lang="en-US" b="1" dirty="0" smtClean="0">
                <a:solidFill>
                  <a:srgbClr val="C00000"/>
                </a:solidFill>
              </a:rPr>
              <a:t>o</a:t>
            </a:r>
            <a:r>
              <a:rPr lang="en-US" sz="2400" b="1" dirty="0" smtClean="0">
                <a:solidFill>
                  <a:srgbClr val="C00000"/>
                </a:solidFill>
              </a:rPr>
              <a:t>2 =</a:t>
            </a:r>
            <a:r>
              <a:rPr lang="en-US" b="1" dirty="0" smtClean="0">
                <a:solidFill>
                  <a:srgbClr val="C00000"/>
                </a:solidFill>
              </a:rPr>
              <a:t> in mmHg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026" name="Freeform 2"/>
          <p:cNvSpPr>
            <a:spLocks/>
          </p:cNvSpPr>
          <p:nvPr/>
        </p:nvSpPr>
        <p:spPr bwMode="auto">
          <a:xfrm>
            <a:off x="3733800" y="2743200"/>
            <a:ext cx="3429000" cy="1295400"/>
          </a:xfrm>
          <a:custGeom>
            <a:avLst/>
            <a:gdLst/>
            <a:ahLst/>
            <a:cxnLst>
              <a:cxn ang="0">
                <a:pos x="0" y="1800"/>
              </a:cxn>
              <a:cxn ang="0">
                <a:pos x="210" y="1500"/>
              </a:cxn>
              <a:cxn ang="0">
                <a:pos x="600" y="1020"/>
              </a:cxn>
              <a:cxn ang="0">
                <a:pos x="930" y="690"/>
              </a:cxn>
              <a:cxn ang="0">
                <a:pos x="1395" y="360"/>
              </a:cxn>
              <a:cxn ang="0">
                <a:pos x="2130" y="75"/>
              </a:cxn>
              <a:cxn ang="0">
                <a:pos x="3240" y="0"/>
              </a:cxn>
            </a:cxnLst>
            <a:rect l="0" t="0" r="r" b="b"/>
            <a:pathLst>
              <a:path w="3240" h="1800">
                <a:moveTo>
                  <a:pt x="0" y="1800"/>
                </a:moveTo>
                <a:cubicBezTo>
                  <a:pt x="55" y="1715"/>
                  <a:pt x="110" y="1630"/>
                  <a:pt x="210" y="1500"/>
                </a:cubicBezTo>
                <a:cubicBezTo>
                  <a:pt x="310" y="1370"/>
                  <a:pt x="480" y="1155"/>
                  <a:pt x="600" y="1020"/>
                </a:cubicBezTo>
                <a:cubicBezTo>
                  <a:pt x="720" y="885"/>
                  <a:pt x="797" y="800"/>
                  <a:pt x="930" y="690"/>
                </a:cubicBezTo>
                <a:cubicBezTo>
                  <a:pt x="1063" y="580"/>
                  <a:pt x="1195" y="462"/>
                  <a:pt x="1395" y="360"/>
                </a:cubicBezTo>
                <a:cubicBezTo>
                  <a:pt x="1595" y="258"/>
                  <a:pt x="1823" y="135"/>
                  <a:pt x="2130" y="75"/>
                </a:cubicBezTo>
                <a:cubicBezTo>
                  <a:pt x="2437" y="15"/>
                  <a:pt x="3043" y="10"/>
                  <a:pt x="3240" y="0"/>
                </a:cubicBezTo>
              </a:path>
            </a:pathLst>
          </a:cu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7" name="Freeform 3"/>
          <p:cNvSpPr>
            <a:spLocks/>
          </p:cNvSpPr>
          <p:nvPr/>
        </p:nvSpPr>
        <p:spPr bwMode="auto">
          <a:xfrm>
            <a:off x="3124200" y="1600200"/>
            <a:ext cx="3886200" cy="1447800"/>
          </a:xfrm>
          <a:custGeom>
            <a:avLst/>
            <a:gdLst/>
            <a:ahLst/>
            <a:cxnLst>
              <a:cxn ang="0">
                <a:pos x="0" y="1800"/>
              </a:cxn>
              <a:cxn ang="0">
                <a:pos x="210" y="1500"/>
              </a:cxn>
              <a:cxn ang="0">
                <a:pos x="600" y="1020"/>
              </a:cxn>
              <a:cxn ang="0">
                <a:pos x="930" y="690"/>
              </a:cxn>
              <a:cxn ang="0">
                <a:pos x="1395" y="360"/>
              </a:cxn>
              <a:cxn ang="0">
                <a:pos x="2130" y="75"/>
              </a:cxn>
              <a:cxn ang="0">
                <a:pos x="3240" y="0"/>
              </a:cxn>
            </a:cxnLst>
            <a:rect l="0" t="0" r="r" b="b"/>
            <a:pathLst>
              <a:path w="3240" h="1800">
                <a:moveTo>
                  <a:pt x="0" y="1800"/>
                </a:moveTo>
                <a:cubicBezTo>
                  <a:pt x="55" y="1715"/>
                  <a:pt x="110" y="1630"/>
                  <a:pt x="210" y="1500"/>
                </a:cubicBezTo>
                <a:cubicBezTo>
                  <a:pt x="310" y="1370"/>
                  <a:pt x="480" y="1155"/>
                  <a:pt x="600" y="1020"/>
                </a:cubicBezTo>
                <a:cubicBezTo>
                  <a:pt x="720" y="885"/>
                  <a:pt x="797" y="800"/>
                  <a:pt x="930" y="690"/>
                </a:cubicBezTo>
                <a:cubicBezTo>
                  <a:pt x="1063" y="580"/>
                  <a:pt x="1195" y="462"/>
                  <a:pt x="1395" y="360"/>
                </a:cubicBezTo>
                <a:cubicBezTo>
                  <a:pt x="1595" y="258"/>
                  <a:pt x="1823" y="135"/>
                  <a:pt x="2130" y="75"/>
                </a:cubicBezTo>
                <a:cubicBezTo>
                  <a:pt x="2437" y="15"/>
                  <a:pt x="3043" y="10"/>
                  <a:pt x="3240" y="0"/>
                </a:cubicBezTo>
              </a:path>
            </a:pathLst>
          </a:custGeom>
          <a:noFill/>
          <a:ln w="76200">
            <a:solidFill>
              <a:srgbClr val="7030A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2209800" y="5334000"/>
            <a:ext cx="5486400" cy="7620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 flipH="1" flipV="1">
            <a:off x="794" y="3200400"/>
            <a:ext cx="4418806" cy="794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 flipH="1" flipV="1">
            <a:off x="3429000" y="4419600"/>
            <a:ext cx="1828800" cy="1588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0800000">
            <a:off x="2209800" y="3505200"/>
            <a:ext cx="2133600" cy="1588"/>
          </a:xfrm>
          <a:prstGeom prst="line">
            <a:avLst/>
          </a:prstGeom>
          <a:ln w="571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 flipH="1" flipV="1">
            <a:off x="3505200" y="3581400"/>
            <a:ext cx="3657600" cy="1588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10800000">
            <a:off x="2209800" y="1752600"/>
            <a:ext cx="3124200" cy="1588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5-Point Star 30"/>
          <p:cNvSpPr/>
          <p:nvPr/>
        </p:nvSpPr>
        <p:spPr>
          <a:xfrm>
            <a:off x="4114800" y="3276600"/>
            <a:ext cx="457200" cy="457200"/>
          </a:xfrm>
          <a:prstGeom prst="star5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5-Point Star 31"/>
          <p:cNvSpPr/>
          <p:nvPr/>
        </p:nvSpPr>
        <p:spPr>
          <a:xfrm>
            <a:off x="5105400" y="1447800"/>
            <a:ext cx="457200" cy="457200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Arrow Connector 33"/>
          <p:cNvCxnSpPr/>
          <p:nvPr/>
        </p:nvCxnSpPr>
        <p:spPr>
          <a:xfrm rot="5400000">
            <a:off x="4152900" y="2247900"/>
            <a:ext cx="1295400" cy="762000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Left Arrow 40"/>
          <p:cNvSpPr/>
          <p:nvPr/>
        </p:nvSpPr>
        <p:spPr>
          <a:xfrm>
            <a:off x="5029200" y="2286000"/>
            <a:ext cx="1524000" cy="228600"/>
          </a:xfrm>
          <a:prstGeom prst="lef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2" dur="5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7" dur="5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2" dur="5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9" dur="5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4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9" dur="5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9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26" grpId="0" animBg="1"/>
      <p:bldP spid="1027" grpId="0" animBg="1"/>
      <p:bldP spid="31" grpId="0" animBg="1"/>
      <p:bldP spid="32" grpId="0" animBg="1"/>
      <p:bldP spid="4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  <a:solidFill>
            <a:srgbClr val="FFFFFF"/>
          </a:solidFill>
          <a:ln>
            <a:solidFill>
              <a:srgbClr val="FFC000"/>
            </a:solidFill>
          </a:ln>
        </p:spPr>
        <p:txBody>
          <a:bodyPr/>
          <a:lstStyle/>
          <a:p>
            <a:r>
              <a:rPr lang="en-US" b="1" dirty="0" smtClean="0">
                <a:solidFill>
                  <a:srgbClr val="FF0066"/>
                </a:solidFill>
              </a:rPr>
              <a:t>RESPIRATORY EXCHANGE RATIO (R) </a:t>
            </a:r>
            <a:endParaRPr lang="en-US" b="1" dirty="0">
              <a:solidFill>
                <a:srgbClr val="FF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The ratio of carbon dioxide output to oxygen uptake is called the respiratory exchange ratio (R). </a:t>
            </a:r>
          </a:p>
          <a:p>
            <a:pPr>
              <a:buNone/>
            </a:pPr>
            <a:r>
              <a:rPr lang="en-US" sz="4000" dirty="0" smtClean="0">
                <a:solidFill>
                  <a:srgbClr val="FF0000"/>
                </a:solidFill>
              </a:rPr>
              <a:t>   R </a:t>
            </a:r>
            <a:r>
              <a:rPr lang="en-US" sz="3600" dirty="0" smtClean="0">
                <a:solidFill>
                  <a:srgbClr val="FF0000"/>
                </a:solidFill>
              </a:rPr>
              <a:t>= Rate of CO2 output </a:t>
            </a:r>
            <a:r>
              <a:rPr lang="en-US" sz="3600" b="1" dirty="0" smtClean="0">
                <a:solidFill>
                  <a:srgbClr val="FF0000"/>
                </a:solidFill>
              </a:rPr>
              <a:t>/ </a:t>
            </a:r>
            <a:r>
              <a:rPr lang="en-US" sz="3600" dirty="0" smtClean="0">
                <a:solidFill>
                  <a:srgbClr val="FF0000"/>
                </a:solidFill>
              </a:rPr>
              <a:t> Rate of O2 uptake </a:t>
            </a:r>
          </a:p>
          <a:p>
            <a:pPr>
              <a:buNone/>
            </a:pPr>
            <a:r>
              <a:rPr lang="en-US" sz="3600" dirty="0" smtClean="0">
                <a:solidFill>
                  <a:srgbClr val="002060"/>
                </a:solidFill>
              </a:rPr>
              <a:t>    </a:t>
            </a:r>
            <a:r>
              <a:rPr lang="en-US" sz="3600" b="1" dirty="0" smtClean="0">
                <a:solidFill>
                  <a:srgbClr val="002060"/>
                </a:solidFill>
              </a:rPr>
              <a:t>Therefore, R = 4 ml/5 ml = 0.825</a:t>
            </a:r>
          </a:p>
          <a:p>
            <a:r>
              <a:rPr lang="en-US" sz="3600" dirty="0" smtClean="0">
                <a:solidFill>
                  <a:srgbClr val="FF0000"/>
                </a:solidFill>
              </a:rPr>
              <a:t>For a person on a normal diet consuming average amounts of carbohydrates, fats, and proteins, the average value for </a:t>
            </a:r>
            <a:r>
              <a:rPr lang="en-US" sz="3600" b="1" dirty="0" smtClean="0">
                <a:solidFill>
                  <a:srgbClr val="FF0000"/>
                </a:solidFill>
              </a:rPr>
              <a:t>R</a:t>
            </a:r>
            <a:r>
              <a:rPr lang="en-US" sz="3600" dirty="0" smtClean="0">
                <a:solidFill>
                  <a:srgbClr val="FF0000"/>
                </a:solidFill>
              </a:rPr>
              <a:t> is considered to be </a:t>
            </a:r>
            <a:r>
              <a:rPr lang="en-US" sz="3600" b="1" dirty="0" smtClean="0">
                <a:solidFill>
                  <a:srgbClr val="FF0000"/>
                </a:solidFill>
              </a:rPr>
              <a:t>0.825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rgbClr val="FFFFFF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FF0066"/>
                </a:solidFill>
              </a:rPr>
              <a:t>CONTROL OF RESPIRATION</a:t>
            </a:r>
            <a:endParaRPr lang="en-US" sz="4800" b="1" dirty="0">
              <a:solidFill>
                <a:srgbClr val="FF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  <a:solidFill>
            <a:srgbClr val="FFFFFF"/>
          </a:solidFill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  </a:t>
            </a:r>
            <a:r>
              <a:rPr lang="en-US" sz="3600" b="1" dirty="0" smtClean="0">
                <a:solidFill>
                  <a:schemeClr val="accent5">
                    <a:lumMod val="50000"/>
                  </a:schemeClr>
                </a:solidFill>
              </a:rPr>
              <a:t>INTRODUCTION</a:t>
            </a:r>
          </a:p>
          <a:p>
            <a:pPr>
              <a:buFont typeface="Wingdings" pitchFamily="2" charset="2"/>
              <a:buChar char="q"/>
            </a:pPr>
            <a:r>
              <a:rPr lang="en-US" sz="3600" dirty="0" smtClean="0">
                <a:solidFill>
                  <a:srgbClr val="FF0000"/>
                </a:solidFill>
              </a:rPr>
              <a:t>  </a:t>
            </a:r>
            <a:r>
              <a:rPr lang="en-US" sz="3600" b="1" dirty="0" smtClean="0">
                <a:solidFill>
                  <a:srgbClr val="FF0000"/>
                </a:solidFill>
              </a:rPr>
              <a:t>NERVOUS CONTROL OF RESPIRATION BY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       </a:t>
            </a:r>
            <a:r>
              <a:rPr lang="en-US" sz="3600" b="1" dirty="0" smtClean="0">
                <a:solidFill>
                  <a:srgbClr val="FF0000"/>
                </a:solidFill>
              </a:rPr>
              <a:t>RESPIRATORY CENTERS</a:t>
            </a:r>
          </a:p>
          <a:p>
            <a:pPr>
              <a:buNone/>
            </a:pPr>
            <a:r>
              <a:rPr lang="en-US" dirty="0" smtClean="0"/>
              <a:t>             </a:t>
            </a:r>
            <a:r>
              <a:rPr lang="en-US" i="1" dirty="0" smtClean="0">
                <a:solidFill>
                  <a:schemeClr val="accent3">
                    <a:lumMod val="50000"/>
                  </a:schemeClr>
                </a:solidFill>
              </a:rPr>
              <a:t>MEDULLARY CENTERS</a:t>
            </a:r>
          </a:p>
          <a:p>
            <a:pPr>
              <a:buNone/>
            </a:pPr>
            <a:r>
              <a:rPr lang="en-US" dirty="0" smtClean="0"/>
              <a:t>             </a:t>
            </a:r>
            <a:r>
              <a:rPr lang="en-US" i="1" dirty="0" smtClean="0">
                <a:solidFill>
                  <a:schemeClr val="accent3">
                    <a:lumMod val="50000"/>
                  </a:schemeClr>
                </a:solidFill>
              </a:rPr>
              <a:t>PONTINE CENTERS</a:t>
            </a:r>
          </a:p>
          <a:p>
            <a:pPr>
              <a:buFont typeface="Wingdings" pitchFamily="2" charset="2"/>
              <a:buChar char="q"/>
            </a:pPr>
            <a:r>
              <a:rPr lang="en-US" sz="3600" dirty="0" smtClean="0">
                <a:solidFill>
                  <a:srgbClr val="7030A0"/>
                </a:solidFill>
              </a:rPr>
              <a:t>  </a:t>
            </a:r>
            <a:r>
              <a:rPr lang="en-US" sz="3600" b="1" dirty="0" smtClean="0">
                <a:solidFill>
                  <a:srgbClr val="7030A0"/>
                </a:solidFill>
              </a:rPr>
              <a:t>CHEMICAL CONTROL OF RESPIRATION</a:t>
            </a:r>
          </a:p>
          <a:p>
            <a:pPr>
              <a:buNone/>
            </a:pPr>
            <a:r>
              <a:rPr lang="en-US" dirty="0" smtClean="0"/>
              <a:t>             </a:t>
            </a:r>
            <a:r>
              <a:rPr lang="en-US" i="1" dirty="0" smtClean="0"/>
              <a:t>CENTRAL CHEMORECEPTOR MECHANISMS</a:t>
            </a:r>
          </a:p>
          <a:p>
            <a:pPr>
              <a:buNone/>
            </a:pPr>
            <a:r>
              <a:rPr lang="en-US" dirty="0" smtClean="0"/>
              <a:t>             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</a:rPr>
              <a:t>PERIPHERAL CHEMORECEPTOR MECHANISMS</a:t>
            </a:r>
          </a:p>
          <a:p>
            <a:pPr>
              <a:buNone/>
            </a:pPr>
            <a:r>
              <a:rPr lang="en-US" dirty="0" smtClean="0"/>
              <a:t>             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</a:rPr>
              <a:t>OTHER RECEPTORS</a:t>
            </a:r>
          </a:p>
          <a:p>
            <a:pPr>
              <a:buFont typeface="Wingdings" pitchFamily="2" charset="2"/>
              <a:buChar char="q"/>
            </a:pPr>
            <a:r>
              <a:rPr lang="en-US" sz="3600" dirty="0" smtClean="0">
                <a:solidFill>
                  <a:srgbClr val="002060"/>
                </a:solidFill>
              </a:rPr>
              <a:t>  </a:t>
            </a:r>
            <a:r>
              <a:rPr lang="en-US" sz="3600" b="1" dirty="0" smtClean="0">
                <a:solidFill>
                  <a:srgbClr val="002060"/>
                </a:solidFill>
              </a:rPr>
              <a:t>ABNORMAL PATTERNS OF RESPIRATION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Right Arrow 3"/>
          <p:cNvSpPr/>
          <p:nvPr/>
        </p:nvSpPr>
        <p:spPr>
          <a:xfrm>
            <a:off x="685800" y="3505200"/>
            <a:ext cx="533400" cy="304800"/>
          </a:xfrm>
          <a:prstGeom prst="rightArrow">
            <a:avLst/>
          </a:prstGeom>
          <a:solidFill>
            <a:srgbClr val="00B0F0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685800" y="2971800"/>
            <a:ext cx="533400" cy="304800"/>
          </a:xfrm>
          <a:prstGeom prst="rightArrow">
            <a:avLst/>
          </a:prstGeom>
          <a:solidFill>
            <a:srgbClr val="00B0F0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685800" y="4648200"/>
            <a:ext cx="533400" cy="304800"/>
          </a:xfrm>
          <a:prstGeom prst="rightArrow">
            <a:avLst/>
          </a:prstGeom>
          <a:solidFill>
            <a:srgbClr val="00B0F0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 rot="21388850">
            <a:off x="685800" y="5181600"/>
            <a:ext cx="533400" cy="304800"/>
          </a:xfrm>
          <a:prstGeom prst="rightArrow">
            <a:avLst/>
          </a:prstGeom>
          <a:solidFill>
            <a:srgbClr val="00B0F0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685800" y="5715000"/>
            <a:ext cx="533400" cy="304800"/>
          </a:xfrm>
          <a:prstGeom prst="rightArrow">
            <a:avLst/>
          </a:prstGeom>
          <a:solidFill>
            <a:srgbClr val="00B0F0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2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2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800" decel="500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800" decel="500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3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2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2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800" decel="500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800" decel="500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3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2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2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800" decel="500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800" decel="500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8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8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8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3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800" decel="500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800" decel="500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2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2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800" decel="500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800" decel="500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3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2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2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800" decel="500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800" decel="500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3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2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2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800" decel="500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800" decel="500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3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2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2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800" decel="500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800" decel="500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  <p:bldP spid="7" grpId="0" animBg="1"/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7160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RESPIRATORY CENTERS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486400"/>
          </a:xfrm>
          <a:solidFill>
            <a:srgbClr val="FFFFFF"/>
          </a:solidFill>
          <a:ln>
            <a:noFill/>
          </a:ln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                                              </a:t>
            </a:r>
            <a:r>
              <a:rPr lang="en-US" sz="2600" b="1" dirty="0" smtClean="0">
                <a:solidFill>
                  <a:srgbClr val="002060"/>
                </a:solidFill>
              </a:rPr>
              <a:t>DORSAL RESPIRATOY GROUP 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600" b="1" dirty="0" smtClean="0">
                <a:solidFill>
                  <a:srgbClr val="C00000"/>
                </a:solidFill>
              </a:rPr>
              <a:t>(DRG) </a:t>
            </a:r>
          </a:p>
          <a:p>
            <a:pPr>
              <a:buNone/>
            </a:pPr>
            <a:r>
              <a:rPr lang="en-US" b="1" dirty="0" smtClean="0"/>
              <a:t>                                                            </a:t>
            </a:r>
            <a:endParaRPr lang="en-US" sz="2600" b="1" dirty="0" smtClean="0"/>
          </a:p>
          <a:p>
            <a:pPr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b="1" i="1" dirty="0" smtClean="0">
                <a:solidFill>
                  <a:srgbClr val="7030A0"/>
                </a:solidFill>
              </a:rPr>
              <a:t>MEDULLRY CENTERS     </a:t>
            </a:r>
            <a:r>
              <a:rPr lang="en-US" b="1" dirty="0" smtClean="0">
                <a:solidFill>
                  <a:srgbClr val="7030A0"/>
                </a:solidFill>
              </a:rPr>
              <a:t>      </a:t>
            </a:r>
          </a:p>
          <a:p>
            <a:pPr>
              <a:buNone/>
            </a:pPr>
            <a:r>
              <a:rPr lang="en-US" dirty="0" smtClean="0"/>
              <a:t>                                       </a:t>
            </a:r>
          </a:p>
          <a:p>
            <a:pPr>
              <a:buNone/>
            </a:pP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</a:rPr>
              <a:t>                                                      </a:t>
            </a:r>
            <a:r>
              <a:rPr lang="en-US" sz="2600" b="1" dirty="0" smtClean="0">
                <a:solidFill>
                  <a:srgbClr val="002060"/>
                </a:solidFill>
              </a:rPr>
              <a:t>VENTRAL RESPIRATORY GROUP  </a:t>
            </a:r>
            <a:r>
              <a:rPr lang="en-US" sz="2600" b="1" dirty="0" smtClean="0">
                <a:solidFill>
                  <a:srgbClr val="C00000"/>
                </a:solidFill>
              </a:rPr>
              <a:t>(VRG)</a:t>
            </a:r>
          </a:p>
          <a:p>
            <a:pPr>
              <a:buNone/>
            </a:pPr>
            <a:r>
              <a:rPr lang="en-US" sz="2600" b="1" dirty="0" smtClean="0"/>
              <a:t>                                                        </a:t>
            </a:r>
          </a:p>
          <a:p>
            <a:pPr>
              <a:buNone/>
            </a:pPr>
            <a:endParaRPr lang="en-US" sz="2600" b="1" dirty="0" smtClean="0"/>
          </a:p>
          <a:p>
            <a:pPr>
              <a:buNone/>
            </a:pP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                     </a:t>
            </a:r>
            <a:r>
              <a:rPr lang="en-US" sz="2800" b="1" dirty="0" smtClean="0">
                <a:solidFill>
                  <a:srgbClr val="0000CC"/>
                </a:solidFill>
              </a:rPr>
              <a:t>APNEUSTIC CENTER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  </a:t>
            </a:r>
            <a:r>
              <a:rPr lang="en-US" b="1" i="1" dirty="0" smtClean="0">
                <a:solidFill>
                  <a:srgbClr val="7030A0"/>
                </a:solidFill>
              </a:rPr>
              <a:t>PONTINE CENTERS</a:t>
            </a:r>
          </a:p>
          <a:p>
            <a:endParaRPr lang="en-US" b="1" dirty="0" smtClean="0"/>
          </a:p>
          <a:p>
            <a:pPr>
              <a:buNone/>
            </a:pP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                     </a:t>
            </a:r>
            <a:r>
              <a:rPr lang="en-US" sz="2800" b="1" dirty="0" smtClean="0">
                <a:solidFill>
                  <a:srgbClr val="0000CC"/>
                </a:solidFill>
              </a:rPr>
              <a:t>PNEUMOTAXIC CENTER</a:t>
            </a:r>
          </a:p>
          <a:p>
            <a:endParaRPr lang="en-US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352800" y="2514600"/>
            <a:ext cx="304800" cy="158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124200" y="5410200"/>
            <a:ext cx="533400" cy="1588"/>
          </a:xfrm>
          <a:prstGeom prst="line">
            <a:avLst/>
          </a:prstGeom>
          <a:ln w="762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 flipH="1" flipV="1">
            <a:off x="2782094" y="2476500"/>
            <a:ext cx="1751806" cy="794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2782094" y="5372100"/>
            <a:ext cx="1751806" cy="794"/>
          </a:xfrm>
          <a:prstGeom prst="line">
            <a:avLst/>
          </a:prstGeom>
          <a:ln w="762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>
            <a:off x="3657600" y="1600200"/>
            <a:ext cx="381000" cy="15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>
          <a:xfrm>
            <a:off x="3657600" y="3352800"/>
            <a:ext cx="381000" cy="15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/>
          <p:nvPr/>
        </p:nvCxnSpPr>
        <p:spPr>
          <a:xfrm>
            <a:off x="3657600" y="4495800"/>
            <a:ext cx="381000" cy="1588"/>
          </a:xfrm>
          <a:prstGeom prst="straightConnector1">
            <a:avLst/>
          </a:prstGeom>
          <a:ln w="57150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/>
          <p:nvPr/>
        </p:nvCxnSpPr>
        <p:spPr>
          <a:xfrm>
            <a:off x="3657600" y="6248400"/>
            <a:ext cx="381000" cy="1588"/>
          </a:xfrm>
          <a:prstGeom prst="straightConnector1">
            <a:avLst/>
          </a:prstGeom>
          <a:ln w="57150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6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7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3" dur="8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4" dur="8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8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5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0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5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6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2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7" dur="8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8" dur="8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8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47800"/>
          </a:xfrm>
          <a:solidFill>
            <a:srgbClr val="FFFFFF"/>
          </a:solidFill>
        </p:spPr>
        <p:txBody>
          <a:bodyPr>
            <a:noAutofit/>
          </a:bodyPr>
          <a:lstStyle/>
          <a:p>
            <a:r>
              <a:rPr lang="en-US" sz="4800" b="1" dirty="0" smtClean="0">
                <a:solidFill>
                  <a:srgbClr val="A50021"/>
                </a:solidFill>
              </a:rPr>
              <a:t>PHYSIOLOGIC ANATOMY OF                  RESPIRATORY CENTER</a:t>
            </a:r>
            <a:endParaRPr lang="en-US" sz="4800" b="1" dirty="0">
              <a:solidFill>
                <a:srgbClr val="A5002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334000"/>
          </a:xfrm>
          <a:solidFill>
            <a:srgbClr val="FFFFFF"/>
          </a:solidFill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 4</a:t>
            </a:r>
            <a:r>
              <a:rPr lang="en-US" baseline="30000" dirty="0" smtClean="0">
                <a:solidFill>
                  <a:srgbClr val="002060"/>
                </a:solidFill>
              </a:rPr>
              <a:t>th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sz="2400" dirty="0" smtClean="0">
                <a:solidFill>
                  <a:srgbClr val="002060"/>
                </a:solidFill>
              </a:rPr>
              <a:t>VENTRICLE  </a:t>
            </a:r>
            <a:r>
              <a:rPr lang="en-US" dirty="0" smtClean="0">
                <a:solidFill>
                  <a:srgbClr val="002060"/>
                </a:solidFill>
              </a:rPr>
              <a:t>                                           </a:t>
            </a:r>
            <a:r>
              <a:rPr lang="en-US" sz="2400" dirty="0" smtClean="0">
                <a:solidFill>
                  <a:srgbClr val="FF0000"/>
                </a:solidFill>
              </a:rPr>
              <a:t>PNEUMOTAXIC CENTER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DORSAL RESPIRATORY GROUP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    (DRG</a:t>
            </a:r>
            <a:r>
              <a:rPr lang="en-US" sz="2400" dirty="0" smtClean="0">
                <a:solidFill>
                  <a:srgbClr val="FF0000"/>
                </a:solidFill>
              </a:rPr>
              <a:t>)  INSPIRATION                                                      </a:t>
            </a:r>
            <a:r>
              <a:rPr lang="en-US" sz="2400" b="1" dirty="0" smtClean="0">
                <a:solidFill>
                  <a:srgbClr val="002060"/>
                </a:solidFill>
              </a:rPr>
              <a:t>INHIBITION    </a:t>
            </a:r>
            <a:r>
              <a:rPr lang="en-US" sz="2400" dirty="0" smtClean="0">
                <a:solidFill>
                  <a:srgbClr val="002060"/>
                </a:solidFill>
              </a:rPr>
              <a:t>  </a:t>
            </a:r>
            <a:r>
              <a:rPr lang="en-US" sz="2400" dirty="0" smtClean="0">
                <a:solidFill>
                  <a:srgbClr val="FF0000"/>
                </a:solidFill>
              </a:rPr>
              <a:t>   </a:t>
            </a:r>
          </a:p>
          <a:p>
            <a:pPr>
              <a:buNone/>
            </a:pPr>
            <a:r>
              <a:rPr lang="en-US" sz="2400" dirty="0" smtClean="0">
                <a:solidFill>
                  <a:srgbClr val="7030A0"/>
                </a:solidFill>
              </a:rPr>
              <a:t>                           </a:t>
            </a:r>
            <a:r>
              <a:rPr lang="en-US" sz="2400" b="1" dirty="0" smtClean="0">
                <a:solidFill>
                  <a:srgbClr val="7030A0"/>
                </a:solidFill>
              </a:rPr>
              <a:t>VAGUS                                                    APNEUSTIC CENTER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000099"/>
                </a:solidFill>
              </a:rPr>
              <a:t>GLOSSOPHARYNGEAL</a:t>
            </a:r>
            <a:r>
              <a:rPr lang="en-US" sz="2400" b="1" dirty="0" smtClean="0">
                <a:solidFill>
                  <a:srgbClr val="00B050"/>
                </a:solidFill>
              </a:rPr>
              <a:t> </a:t>
            </a:r>
            <a:r>
              <a:rPr lang="en-US" sz="2400" dirty="0" smtClean="0"/>
              <a:t>                                           </a:t>
            </a:r>
          </a:p>
          <a:p>
            <a:pPr>
              <a:buNone/>
            </a:pPr>
            <a:r>
              <a:rPr lang="en-US" sz="2400" dirty="0" smtClean="0"/>
              <a:t>                                                                         </a:t>
            </a:r>
            <a:r>
              <a:rPr lang="en-US" sz="2400" dirty="0" smtClean="0">
                <a:solidFill>
                  <a:srgbClr val="FF0000"/>
                </a:solidFill>
              </a:rPr>
              <a:t>VENTRAL RFSPIRATORY GROUP                        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                                                                         (VRG)</a:t>
            </a: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                                                                         (EXPIRATION AND INSPIRATION)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b="1" dirty="0" smtClean="0">
                <a:solidFill>
                  <a:srgbClr val="002060"/>
                </a:solidFill>
              </a:rPr>
              <a:t>                                                                     RESPIRATORY  MOTOR  PATHWAY     </a:t>
            </a:r>
          </a:p>
        </p:txBody>
      </p:sp>
      <p:sp>
        <p:nvSpPr>
          <p:cNvPr id="1026" name="Freeform 2"/>
          <p:cNvSpPr>
            <a:spLocks/>
          </p:cNvSpPr>
          <p:nvPr/>
        </p:nvSpPr>
        <p:spPr bwMode="auto">
          <a:xfrm>
            <a:off x="2514600" y="1676400"/>
            <a:ext cx="3962400" cy="4058552"/>
          </a:xfrm>
          <a:custGeom>
            <a:avLst/>
            <a:gdLst>
              <a:gd name="connsiteX0" fmla="*/ 0 w 4399"/>
              <a:gd name="connsiteY0" fmla="*/ 3170 h 3846"/>
              <a:gd name="connsiteX1" fmla="*/ 1122 w 4399"/>
              <a:gd name="connsiteY1" fmla="*/ 2233 h 3846"/>
              <a:gd name="connsiteX2" fmla="*/ 1457 w 4399"/>
              <a:gd name="connsiteY2" fmla="*/ 1496 h 3846"/>
              <a:gd name="connsiteX3" fmla="*/ 1524 w 4399"/>
              <a:gd name="connsiteY3" fmla="*/ 1111 h 3846"/>
              <a:gd name="connsiteX4" fmla="*/ 1507 w 4399"/>
              <a:gd name="connsiteY4" fmla="*/ 910 h 3846"/>
              <a:gd name="connsiteX5" fmla="*/ 1725 w 4399"/>
              <a:gd name="connsiteY5" fmla="*/ 960 h 3846"/>
              <a:gd name="connsiteX6" fmla="*/ 1926 w 4399"/>
              <a:gd name="connsiteY6" fmla="*/ 960 h 3846"/>
              <a:gd name="connsiteX7" fmla="*/ 2127 w 4399"/>
              <a:gd name="connsiteY7" fmla="*/ 943 h 3846"/>
              <a:gd name="connsiteX8" fmla="*/ 2395 w 4399"/>
              <a:gd name="connsiteY8" fmla="*/ 910 h 3846"/>
              <a:gd name="connsiteX9" fmla="*/ 2763 w 4399"/>
              <a:gd name="connsiteY9" fmla="*/ 793 h 3846"/>
              <a:gd name="connsiteX10" fmla="*/ 3366 w 4399"/>
              <a:gd name="connsiteY10" fmla="*/ 190 h 3846"/>
              <a:gd name="connsiteX11" fmla="*/ 3617 w 4399"/>
              <a:gd name="connsiteY11" fmla="*/ 56 h 3846"/>
              <a:gd name="connsiteX12" fmla="*/ 4253 w 4399"/>
              <a:gd name="connsiteY12" fmla="*/ 525 h 3846"/>
              <a:gd name="connsiteX13" fmla="*/ 4371 w 4399"/>
              <a:gd name="connsiteY13" fmla="*/ 759 h 3846"/>
              <a:gd name="connsiteX14" fmla="*/ 4086 w 4399"/>
              <a:gd name="connsiteY14" fmla="*/ 1211 h 3846"/>
              <a:gd name="connsiteX15" fmla="*/ 4002 w 4399"/>
              <a:gd name="connsiteY15" fmla="*/ 1328 h 3846"/>
              <a:gd name="connsiteX16" fmla="*/ 3969 w 4399"/>
              <a:gd name="connsiteY16" fmla="*/ 1563 h 3846"/>
              <a:gd name="connsiteX17" fmla="*/ 3935 w 4399"/>
              <a:gd name="connsiteY17" fmla="*/ 1781 h 3846"/>
              <a:gd name="connsiteX18" fmla="*/ 3885 w 4399"/>
              <a:gd name="connsiteY18" fmla="*/ 1898 h 3846"/>
              <a:gd name="connsiteX19" fmla="*/ 3835 w 4399"/>
              <a:gd name="connsiteY19" fmla="*/ 2015 h 3846"/>
              <a:gd name="connsiteX20" fmla="*/ 3785 w 4399"/>
              <a:gd name="connsiteY20" fmla="*/ 2099 h 3846"/>
              <a:gd name="connsiteX21" fmla="*/ 3651 w 4399"/>
              <a:gd name="connsiteY21" fmla="*/ 2249 h 3846"/>
              <a:gd name="connsiteX22" fmla="*/ 3718 w 4399"/>
              <a:gd name="connsiteY22" fmla="*/ 2182 h 3846"/>
              <a:gd name="connsiteX23" fmla="*/ 3584 w 4399"/>
              <a:gd name="connsiteY23" fmla="*/ 2316 h 3846"/>
              <a:gd name="connsiteX24" fmla="*/ 3483 w 4399"/>
              <a:gd name="connsiteY24" fmla="*/ 2350 h 3846"/>
              <a:gd name="connsiteX25" fmla="*/ 3349 w 4399"/>
              <a:gd name="connsiteY25" fmla="*/ 2400 h 3846"/>
              <a:gd name="connsiteX26" fmla="*/ 3282 w 4399"/>
              <a:gd name="connsiteY26" fmla="*/ 2400 h 3846"/>
              <a:gd name="connsiteX27" fmla="*/ 3148 w 4399"/>
              <a:gd name="connsiteY27" fmla="*/ 2417 h 3846"/>
              <a:gd name="connsiteX28" fmla="*/ 2847 w 4399"/>
              <a:gd name="connsiteY28" fmla="*/ 2400 h 3846"/>
              <a:gd name="connsiteX29" fmla="*/ 2730 w 4399"/>
              <a:gd name="connsiteY29" fmla="*/ 2651 h 3846"/>
              <a:gd name="connsiteX30" fmla="*/ 2462 w 4399"/>
              <a:gd name="connsiteY30" fmla="*/ 2902 h 3846"/>
              <a:gd name="connsiteX31" fmla="*/ 2093 w 4399"/>
              <a:gd name="connsiteY31" fmla="*/ 3070 h 3846"/>
              <a:gd name="connsiteX32" fmla="*/ 1591 w 4399"/>
              <a:gd name="connsiteY32" fmla="*/ 3204 h 3846"/>
              <a:gd name="connsiteX33" fmla="*/ 1457 w 4399"/>
              <a:gd name="connsiteY33" fmla="*/ 3237 h 3846"/>
              <a:gd name="connsiteX34" fmla="*/ 637 w 4399"/>
              <a:gd name="connsiteY34" fmla="*/ 3773 h 3846"/>
              <a:gd name="connsiteX35" fmla="*/ 704 w 4399"/>
              <a:gd name="connsiteY35" fmla="*/ 3673 h 3846"/>
              <a:gd name="connsiteX36" fmla="*/ 737 w 4399"/>
              <a:gd name="connsiteY36" fmla="*/ 3539 h 3846"/>
              <a:gd name="connsiteX37" fmla="*/ 637 w 4399"/>
              <a:gd name="connsiteY37" fmla="*/ 3288 h 3846"/>
              <a:gd name="connsiteX38" fmla="*/ 520 w 4399"/>
              <a:gd name="connsiteY38" fmla="*/ 3187 h 3846"/>
              <a:gd name="connsiteX39" fmla="*/ 352 w 4399"/>
              <a:gd name="connsiteY39" fmla="*/ 3103 h 3846"/>
              <a:gd name="connsiteX40" fmla="*/ 185 w 4399"/>
              <a:gd name="connsiteY40" fmla="*/ 3103 h 3846"/>
              <a:gd name="connsiteX41" fmla="*/ 0 w 4399"/>
              <a:gd name="connsiteY41" fmla="*/ 3170 h 3846"/>
              <a:gd name="connsiteX0" fmla="*/ 0 w 4399"/>
              <a:gd name="connsiteY0" fmla="*/ 3170 h 3846"/>
              <a:gd name="connsiteX1" fmla="*/ 1122 w 4399"/>
              <a:gd name="connsiteY1" fmla="*/ 2233 h 3846"/>
              <a:gd name="connsiteX2" fmla="*/ 1457 w 4399"/>
              <a:gd name="connsiteY2" fmla="*/ 1496 h 3846"/>
              <a:gd name="connsiteX3" fmla="*/ 1524 w 4399"/>
              <a:gd name="connsiteY3" fmla="*/ 1111 h 3846"/>
              <a:gd name="connsiteX4" fmla="*/ 1507 w 4399"/>
              <a:gd name="connsiteY4" fmla="*/ 910 h 3846"/>
              <a:gd name="connsiteX5" fmla="*/ 1725 w 4399"/>
              <a:gd name="connsiteY5" fmla="*/ 960 h 3846"/>
              <a:gd name="connsiteX6" fmla="*/ 1926 w 4399"/>
              <a:gd name="connsiteY6" fmla="*/ 960 h 3846"/>
              <a:gd name="connsiteX7" fmla="*/ 2127 w 4399"/>
              <a:gd name="connsiteY7" fmla="*/ 943 h 3846"/>
              <a:gd name="connsiteX8" fmla="*/ 2395 w 4399"/>
              <a:gd name="connsiteY8" fmla="*/ 910 h 3846"/>
              <a:gd name="connsiteX9" fmla="*/ 2763 w 4399"/>
              <a:gd name="connsiteY9" fmla="*/ 793 h 3846"/>
              <a:gd name="connsiteX10" fmla="*/ 3366 w 4399"/>
              <a:gd name="connsiteY10" fmla="*/ 190 h 3846"/>
              <a:gd name="connsiteX11" fmla="*/ 3617 w 4399"/>
              <a:gd name="connsiteY11" fmla="*/ 56 h 3846"/>
              <a:gd name="connsiteX12" fmla="*/ 4253 w 4399"/>
              <a:gd name="connsiteY12" fmla="*/ 525 h 3846"/>
              <a:gd name="connsiteX13" fmla="*/ 4371 w 4399"/>
              <a:gd name="connsiteY13" fmla="*/ 759 h 3846"/>
              <a:gd name="connsiteX14" fmla="*/ 4086 w 4399"/>
              <a:gd name="connsiteY14" fmla="*/ 1211 h 3846"/>
              <a:gd name="connsiteX15" fmla="*/ 4002 w 4399"/>
              <a:gd name="connsiteY15" fmla="*/ 1328 h 3846"/>
              <a:gd name="connsiteX16" fmla="*/ 3969 w 4399"/>
              <a:gd name="connsiteY16" fmla="*/ 1563 h 3846"/>
              <a:gd name="connsiteX17" fmla="*/ 3935 w 4399"/>
              <a:gd name="connsiteY17" fmla="*/ 1781 h 3846"/>
              <a:gd name="connsiteX18" fmla="*/ 3885 w 4399"/>
              <a:gd name="connsiteY18" fmla="*/ 1898 h 3846"/>
              <a:gd name="connsiteX19" fmla="*/ 3835 w 4399"/>
              <a:gd name="connsiteY19" fmla="*/ 2015 h 3846"/>
              <a:gd name="connsiteX20" fmla="*/ 3785 w 4399"/>
              <a:gd name="connsiteY20" fmla="*/ 2099 h 3846"/>
              <a:gd name="connsiteX21" fmla="*/ 3651 w 4399"/>
              <a:gd name="connsiteY21" fmla="*/ 2249 h 3846"/>
              <a:gd name="connsiteX22" fmla="*/ 3718 w 4399"/>
              <a:gd name="connsiteY22" fmla="*/ 2182 h 3846"/>
              <a:gd name="connsiteX23" fmla="*/ 3584 w 4399"/>
              <a:gd name="connsiteY23" fmla="*/ 2316 h 3846"/>
              <a:gd name="connsiteX24" fmla="*/ 3483 w 4399"/>
              <a:gd name="connsiteY24" fmla="*/ 2350 h 3846"/>
              <a:gd name="connsiteX25" fmla="*/ 3349 w 4399"/>
              <a:gd name="connsiteY25" fmla="*/ 2400 h 3846"/>
              <a:gd name="connsiteX26" fmla="*/ 3282 w 4399"/>
              <a:gd name="connsiteY26" fmla="*/ 2400 h 3846"/>
              <a:gd name="connsiteX27" fmla="*/ 3148 w 4399"/>
              <a:gd name="connsiteY27" fmla="*/ 2417 h 3846"/>
              <a:gd name="connsiteX28" fmla="*/ 2847 w 4399"/>
              <a:gd name="connsiteY28" fmla="*/ 2400 h 3846"/>
              <a:gd name="connsiteX29" fmla="*/ 2730 w 4399"/>
              <a:gd name="connsiteY29" fmla="*/ 2651 h 3846"/>
              <a:gd name="connsiteX30" fmla="*/ 2462 w 4399"/>
              <a:gd name="connsiteY30" fmla="*/ 2902 h 3846"/>
              <a:gd name="connsiteX31" fmla="*/ 2093 w 4399"/>
              <a:gd name="connsiteY31" fmla="*/ 3070 h 3846"/>
              <a:gd name="connsiteX32" fmla="*/ 1591 w 4399"/>
              <a:gd name="connsiteY32" fmla="*/ 3204 h 3846"/>
              <a:gd name="connsiteX33" fmla="*/ 1457 w 4399"/>
              <a:gd name="connsiteY33" fmla="*/ 3237 h 3846"/>
              <a:gd name="connsiteX34" fmla="*/ 637 w 4399"/>
              <a:gd name="connsiteY34" fmla="*/ 3773 h 3846"/>
              <a:gd name="connsiteX35" fmla="*/ 704 w 4399"/>
              <a:gd name="connsiteY35" fmla="*/ 3673 h 3846"/>
              <a:gd name="connsiteX36" fmla="*/ 737 w 4399"/>
              <a:gd name="connsiteY36" fmla="*/ 3539 h 3846"/>
              <a:gd name="connsiteX37" fmla="*/ 637 w 4399"/>
              <a:gd name="connsiteY37" fmla="*/ 3288 h 3846"/>
              <a:gd name="connsiteX38" fmla="*/ 520 w 4399"/>
              <a:gd name="connsiteY38" fmla="*/ 3187 h 3846"/>
              <a:gd name="connsiteX39" fmla="*/ 352 w 4399"/>
              <a:gd name="connsiteY39" fmla="*/ 3103 h 3846"/>
              <a:gd name="connsiteX40" fmla="*/ 185 w 4399"/>
              <a:gd name="connsiteY40" fmla="*/ 3103 h 3846"/>
              <a:gd name="connsiteX41" fmla="*/ 0 w 4399"/>
              <a:gd name="connsiteY41" fmla="*/ 3170 h 3846"/>
              <a:gd name="connsiteX0" fmla="*/ 0 w 4399"/>
              <a:gd name="connsiteY0" fmla="*/ 3170 h 3846"/>
              <a:gd name="connsiteX1" fmla="*/ 1122 w 4399"/>
              <a:gd name="connsiteY1" fmla="*/ 2233 h 3846"/>
              <a:gd name="connsiteX2" fmla="*/ 1457 w 4399"/>
              <a:gd name="connsiteY2" fmla="*/ 1496 h 3846"/>
              <a:gd name="connsiteX3" fmla="*/ 1524 w 4399"/>
              <a:gd name="connsiteY3" fmla="*/ 1111 h 3846"/>
              <a:gd name="connsiteX4" fmla="*/ 1507 w 4399"/>
              <a:gd name="connsiteY4" fmla="*/ 910 h 3846"/>
              <a:gd name="connsiteX5" fmla="*/ 1725 w 4399"/>
              <a:gd name="connsiteY5" fmla="*/ 960 h 3846"/>
              <a:gd name="connsiteX6" fmla="*/ 1926 w 4399"/>
              <a:gd name="connsiteY6" fmla="*/ 960 h 3846"/>
              <a:gd name="connsiteX7" fmla="*/ 2127 w 4399"/>
              <a:gd name="connsiteY7" fmla="*/ 943 h 3846"/>
              <a:gd name="connsiteX8" fmla="*/ 2395 w 4399"/>
              <a:gd name="connsiteY8" fmla="*/ 910 h 3846"/>
              <a:gd name="connsiteX9" fmla="*/ 2763 w 4399"/>
              <a:gd name="connsiteY9" fmla="*/ 793 h 3846"/>
              <a:gd name="connsiteX10" fmla="*/ 3366 w 4399"/>
              <a:gd name="connsiteY10" fmla="*/ 190 h 3846"/>
              <a:gd name="connsiteX11" fmla="*/ 3617 w 4399"/>
              <a:gd name="connsiteY11" fmla="*/ 56 h 3846"/>
              <a:gd name="connsiteX12" fmla="*/ 4253 w 4399"/>
              <a:gd name="connsiteY12" fmla="*/ 525 h 3846"/>
              <a:gd name="connsiteX13" fmla="*/ 4371 w 4399"/>
              <a:gd name="connsiteY13" fmla="*/ 759 h 3846"/>
              <a:gd name="connsiteX14" fmla="*/ 4086 w 4399"/>
              <a:gd name="connsiteY14" fmla="*/ 1211 h 3846"/>
              <a:gd name="connsiteX15" fmla="*/ 4002 w 4399"/>
              <a:gd name="connsiteY15" fmla="*/ 1328 h 3846"/>
              <a:gd name="connsiteX16" fmla="*/ 3969 w 4399"/>
              <a:gd name="connsiteY16" fmla="*/ 1563 h 3846"/>
              <a:gd name="connsiteX17" fmla="*/ 3935 w 4399"/>
              <a:gd name="connsiteY17" fmla="*/ 1781 h 3846"/>
              <a:gd name="connsiteX18" fmla="*/ 3885 w 4399"/>
              <a:gd name="connsiteY18" fmla="*/ 1898 h 3846"/>
              <a:gd name="connsiteX19" fmla="*/ 3835 w 4399"/>
              <a:gd name="connsiteY19" fmla="*/ 2015 h 3846"/>
              <a:gd name="connsiteX20" fmla="*/ 3785 w 4399"/>
              <a:gd name="connsiteY20" fmla="*/ 2099 h 3846"/>
              <a:gd name="connsiteX21" fmla="*/ 3651 w 4399"/>
              <a:gd name="connsiteY21" fmla="*/ 2249 h 3846"/>
              <a:gd name="connsiteX22" fmla="*/ 3718 w 4399"/>
              <a:gd name="connsiteY22" fmla="*/ 2182 h 3846"/>
              <a:gd name="connsiteX23" fmla="*/ 3584 w 4399"/>
              <a:gd name="connsiteY23" fmla="*/ 2316 h 3846"/>
              <a:gd name="connsiteX24" fmla="*/ 3483 w 4399"/>
              <a:gd name="connsiteY24" fmla="*/ 2350 h 3846"/>
              <a:gd name="connsiteX25" fmla="*/ 3349 w 4399"/>
              <a:gd name="connsiteY25" fmla="*/ 2400 h 3846"/>
              <a:gd name="connsiteX26" fmla="*/ 3282 w 4399"/>
              <a:gd name="connsiteY26" fmla="*/ 2400 h 3846"/>
              <a:gd name="connsiteX27" fmla="*/ 3148 w 4399"/>
              <a:gd name="connsiteY27" fmla="*/ 2417 h 3846"/>
              <a:gd name="connsiteX28" fmla="*/ 2847 w 4399"/>
              <a:gd name="connsiteY28" fmla="*/ 2400 h 3846"/>
              <a:gd name="connsiteX29" fmla="*/ 2730 w 4399"/>
              <a:gd name="connsiteY29" fmla="*/ 2651 h 3846"/>
              <a:gd name="connsiteX30" fmla="*/ 2462 w 4399"/>
              <a:gd name="connsiteY30" fmla="*/ 2902 h 3846"/>
              <a:gd name="connsiteX31" fmla="*/ 2093 w 4399"/>
              <a:gd name="connsiteY31" fmla="*/ 3070 h 3846"/>
              <a:gd name="connsiteX32" fmla="*/ 1591 w 4399"/>
              <a:gd name="connsiteY32" fmla="*/ 3204 h 3846"/>
              <a:gd name="connsiteX33" fmla="*/ 1457 w 4399"/>
              <a:gd name="connsiteY33" fmla="*/ 3237 h 3846"/>
              <a:gd name="connsiteX34" fmla="*/ 637 w 4399"/>
              <a:gd name="connsiteY34" fmla="*/ 3773 h 3846"/>
              <a:gd name="connsiteX35" fmla="*/ 704 w 4399"/>
              <a:gd name="connsiteY35" fmla="*/ 3673 h 3846"/>
              <a:gd name="connsiteX36" fmla="*/ 737 w 4399"/>
              <a:gd name="connsiteY36" fmla="*/ 3539 h 3846"/>
              <a:gd name="connsiteX37" fmla="*/ 637 w 4399"/>
              <a:gd name="connsiteY37" fmla="*/ 3288 h 3846"/>
              <a:gd name="connsiteX38" fmla="*/ 520 w 4399"/>
              <a:gd name="connsiteY38" fmla="*/ 3187 h 3846"/>
              <a:gd name="connsiteX39" fmla="*/ 352 w 4399"/>
              <a:gd name="connsiteY39" fmla="*/ 3103 h 3846"/>
              <a:gd name="connsiteX40" fmla="*/ 185 w 4399"/>
              <a:gd name="connsiteY40" fmla="*/ 3103 h 3846"/>
              <a:gd name="connsiteX41" fmla="*/ 0 w 4399"/>
              <a:gd name="connsiteY41" fmla="*/ 3170 h 3846"/>
              <a:gd name="connsiteX0" fmla="*/ 0 w 4399"/>
              <a:gd name="connsiteY0" fmla="*/ 3170 h 3846"/>
              <a:gd name="connsiteX1" fmla="*/ 1122 w 4399"/>
              <a:gd name="connsiteY1" fmla="*/ 2233 h 3846"/>
              <a:gd name="connsiteX2" fmla="*/ 1457 w 4399"/>
              <a:gd name="connsiteY2" fmla="*/ 1496 h 3846"/>
              <a:gd name="connsiteX3" fmla="*/ 1524 w 4399"/>
              <a:gd name="connsiteY3" fmla="*/ 1111 h 3846"/>
              <a:gd name="connsiteX4" fmla="*/ 1507 w 4399"/>
              <a:gd name="connsiteY4" fmla="*/ 910 h 3846"/>
              <a:gd name="connsiteX5" fmla="*/ 1725 w 4399"/>
              <a:gd name="connsiteY5" fmla="*/ 960 h 3846"/>
              <a:gd name="connsiteX6" fmla="*/ 1926 w 4399"/>
              <a:gd name="connsiteY6" fmla="*/ 960 h 3846"/>
              <a:gd name="connsiteX7" fmla="*/ 2127 w 4399"/>
              <a:gd name="connsiteY7" fmla="*/ 943 h 3846"/>
              <a:gd name="connsiteX8" fmla="*/ 2395 w 4399"/>
              <a:gd name="connsiteY8" fmla="*/ 910 h 3846"/>
              <a:gd name="connsiteX9" fmla="*/ 2763 w 4399"/>
              <a:gd name="connsiteY9" fmla="*/ 793 h 3846"/>
              <a:gd name="connsiteX10" fmla="*/ 3366 w 4399"/>
              <a:gd name="connsiteY10" fmla="*/ 190 h 3846"/>
              <a:gd name="connsiteX11" fmla="*/ 3617 w 4399"/>
              <a:gd name="connsiteY11" fmla="*/ 56 h 3846"/>
              <a:gd name="connsiteX12" fmla="*/ 4253 w 4399"/>
              <a:gd name="connsiteY12" fmla="*/ 525 h 3846"/>
              <a:gd name="connsiteX13" fmla="*/ 4371 w 4399"/>
              <a:gd name="connsiteY13" fmla="*/ 759 h 3846"/>
              <a:gd name="connsiteX14" fmla="*/ 4086 w 4399"/>
              <a:gd name="connsiteY14" fmla="*/ 1211 h 3846"/>
              <a:gd name="connsiteX15" fmla="*/ 4002 w 4399"/>
              <a:gd name="connsiteY15" fmla="*/ 1328 h 3846"/>
              <a:gd name="connsiteX16" fmla="*/ 3969 w 4399"/>
              <a:gd name="connsiteY16" fmla="*/ 1563 h 3846"/>
              <a:gd name="connsiteX17" fmla="*/ 3935 w 4399"/>
              <a:gd name="connsiteY17" fmla="*/ 1781 h 3846"/>
              <a:gd name="connsiteX18" fmla="*/ 3885 w 4399"/>
              <a:gd name="connsiteY18" fmla="*/ 1898 h 3846"/>
              <a:gd name="connsiteX19" fmla="*/ 3835 w 4399"/>
              <a:gd name="connsiteY19" fmla="*/ 2015 h 3846"/>
              <a:gd name="connsiteX20" fmla="*/ 3785 w 4399"/>
              <a:gd name="connsiteY20" fmla="*/ 2099 h 3846"/>
              <a:gd name="connsiteX21" fmla="*/ 3651 w 4399"/>
              <a:gd name="connsiteY21" fmla="*/ 2249 h 3846"/>
              <a:gd name="connsiteX22" fmla="*/ 3718 w 4399"/>
              <a:gd name="connsiteY22" fmla="*/ 2182 h 3846"/>
              <a:gd name="connsiteX23" fmla="*/ 3584 w 4399"/>
              <a:gd name="connsiteY23" fmla="*/ 2316 h 3846"/>
              <a:gd name="connsiteX24" fmla="*/ 3483 w 4399"/>
              <a:gd name="connsiteY24" fmla="*/ 2350 h 3846"/>
              <a:gd name="connsiteX25" fmla="*/ 3349 w 4399"/>
              <a:gd name="connsiteY25" fmla="*/ 2400 h 3846"/>
              <a:gd name="connsiteX26" fmla="*/ 3282 w 4399"/>
              <a:gd name="connsiteY26" fmla="*/ 2400 h 3846"/>
              <a:gd name="connsiteX27" fmla="*/ 3148 w 4399"/>
              <a:gd name="connsiteY27" fmla="*/ 2417 h 3846"/>
              <a:gd name="connsiteX28" fmla="*/ 2847 w 4399"/>
              <a:gd name="connsiteY28" fmla="*/ 2400 h 3846"/>
              <a:gd name="connsiteX29" fmla="*/ 2730 w 4399"/>
              <a:gd name="connsiteY29" fmla="*/ 2651 h 3846"/>
              <a:gd name="connsiteX30" fmla="*/ 2462 w 4399"/>
              <a:gd name="connsiteY30" fmla="*/ 2902 h 3846"/>
              <a:gd name="connsiteX31" fmla="*/ 2093 w 4399"/>
              <a:gd name="connsiteY31" fmla="*/ 3070 h 3846"/>
              <a:gd name="connsiteX32" fmla="*/ 1591 w 4399"/>
              <a:gd name="connsiteY32" fmla="*/ 3204 h 3846"/>
              <a:gd name="connsiteX33" fmla="*/ 1457 w 4399"/>
              <a:gd name="connsiteY33" fmla="*/ 3237 h 3846"/>
              <a:gd name="connsiteX34" fmla="*/ 637 w 4399"/>
              <a:gd name="connsiteY34" fmla="*/ 3773 h 3846"/>
              <a:gd name="connsiteX35" fmla="*/ 704 w 4399"/>
              <a:gd name="connsiteY35" fmla="*/ 3673 h 3846"/>
              <a:gd name="connsiteX36" fmla="*/ 737 w 4399"/>
              <a:gd name="connsiteY36" fmla="*/ 3539 h 3846"/>
              <a:gd name="connsiteX37" fmla="*/ 637 w 4399"/>
              <a:gd name="connsiteY37" fmla="*/ 3288 h 3846"/>
              <a:gd name="connsiteX38" fmla="*/ 520 w 4399"/>
              <a:gd name="connsiteY38" fmla="*/ 3187 h 3846"/>
              <a:gd name="connsiteX39" fmla="*/ 352 w 4399"/>
              <a:gd name="connsiteY39" fmla="*/ 3103 h 3846"/>
              <a:gd name="connsiteX40" fmla="*/ 185 w 4399"/>
              <a:gd name="connsiteY40" fmla="*/ 3103 h 3846"/>
              <a:gd name="connsiteX41" fmla="*/ 0 w 4399"/>
              <a:gd name="connsiteY41" fmla="*/ 3170 h 3846"/>
              <a:gd name="connsiteX0" fmla="*/ 0 w 4399"/>
              <a:gd name="connsiteY0" fmla="*/ 3170 h 3917"/>
              <a:gd name="connsiteX1" fmla="*/ 1122 w 4399"/>
              <a:gd name="connsiteY1" fmla="*/ 2233 h 3917"/>
              <a:gd name="connsiteX2" fmla="*/ 1457 w 4399"/>
              <a:gd name="connsiteY2" fmla="*/ 1496 h 3917"/>
              <a:gd name="connsiteX3" fmla="*/ 1524 w 4399"/>
              <a:gd name="connsiteY3" fmla="*/ 1111 h 3917"/>
              <a:gd name="connsiteX4" fmla="*/ 1507 w 4399"/>
              <a:gd name="connsiteY4" fmla="*/ 910 h 3917"/>
              <a:gd name="connsiteX5" fmla="*/ 1725 w 4399"/>
              <a:gd name="connsiteY5" fmla="*/ 960 h 3917"/>
              <a:gd name="connsiteX6" fmla="*/ 1926 w 4399"/>
              <a:gd name="connsiteY6" fmla="*/ 960 h 3917"/>
              <a:gd name="connsiteX7" fmla="*/ 2127 w 4399"/>
              <a:gd name="connsiteY7" fmla="*/ 943 h 3917"/>
              <a:gd name="connsiteX8" fmla="*/ 2395 w 4399"/>
              <a:gd name="connsiteY8" fmla="*/ 910 h 3917"/>
              <a:gd name="connsiteX9" fmla="*/ 2763 w 4399"/>
              <a:gd name="connsiteY9" fmla="*/ 793 h 3917"/>
              <a:gd name="connsiteX10" fmla="*/ 3366 w 4399"/>
              <a:gd name="connsiteY10" fmla="*/ 190 h 3917"/>
              <a:gd name="connsiteX11" fmla="*/ 3617 w 4399"/>
              <a:gd name="connsiteY11" fmla="*/ 56 h 3917"/>
              <a:gd name="connsiteX12" fmla="*/ 4253 w 4399"/>
              <a:gd name="connsiteY12" fmla="*/ 525 h 3917"/>
              <a:gd name="connsiteX13" fmla="*/ 4371 w 4399"/>
              <a:gd name="connsiteY13" fmla="*/ 759 h 3917"/>
              <a:gd name="connsiteX14" fmla="*/ 4086 w 4399"/>
              <a:gd name="connsiteY14" fmla="*/ 1211 h 3917"/>
              <a:gd name="connsiteX15" fmla="*/ 4002 w 4399"/>
              <a:gd name="connsiteY15" fmla="*/ 1328 h 3917"/>
              <a:gd name="connsiteX16" fmla="*/ 3969 w 4399"/>
              <a:gd name="connsiteY16" fmla="*/ 1563 h 3917"/>
              <a:gd name="connsiteX17" fmla="*/ 3935 w 4399"/>
              <a:gd name="connsiteY17" fmla="*/ 1781 h 3917"/>
              <a:gd name="connsiteX18" fmla="*/ 3885 w 4399"/>
              <a:gd name="connsiteY18" fmla="*/ 1898 h 3917"/>
              <a:gd name="connsiteX19" fmla="*/ 3835 w 4399"/>
              <a:gd name="connsiteY19" fmla="*/ 2015 h 3917"/>
              <a:gd name="connsiteX20" fmla="*/ 3785 w 4399"/>
              <a:gd name="connsiteY20" fmla="*/ 2099 h 3917"/>
              <a:gd name="connsiteX21" fmla="*/ 3651 w 4399"/>
              <a:gd name="connsiteY21" fmla="*/ 2249 h 3917"/>
              <a:gd name="connsiteX22" fmla="*/ 3718 w 4399"/>
              <a:gd name="connsiteY22" fmla="*/ 2182 h 3917"/>
              <a:gd name="connsiteX23" fmla="*/ 3584 w 4399"/>
              <a:gd name="connsiteY23" fmla="*/ 2316 h 3917"/>
              <a:gd name="connsiteX24" fmla="*/ 3483 w 4399"/>
              <a:gd name="connsiteY24" fmla="*/ 2350 h 3917"/>
              <a:gd name="connsiteX25" fmla="*/ 3349 w 4399"/>
              <a:gd name="connsiteY25" fmla="*/ 2400 h 3917"/>
              <a:gd name="connsiteX26" fmla="*/ 3282 w 4399"/>
              <a:gd name="connsiteY26" fmla="*/ 2400 h 3917"/>
              <a:gd name="connsiteX27" fmla="*/ 3148 w 4399"/>
              <a:gd name="connsiteY27" fmla="*/ 2417 h 3917"/>
              <a:gd name="connsiteX28" fmla="*/ 2847 w 4399"/>
              <a:gd name="connsiteY28" fmla="*/ 2400 h 3917"/>
              <a:gd name="connsiteX29" fmla="*/ 2730 w 4399"/>
              <a:gd name="connsiteY29" fmla="*/ 2651 h 3917"/>
              <a:gd name="connsiteX30" fmla="*/ 2462 w 4399"/>
              <a:gd name="connsiteY30" fmla="*/ 2902 h 3917"/>
              <a:gd name="connsiteX31" fmla="*/ 2093 w 4399"/>
              <a:gd name="connsiteY31" fmla="*/ 3070 h 3917"/>
              <a:gd name="connsiteX32" fmla="*/ 1591 w 4399"/>
              <a:gd name="connsiteY32" fmla="*/ 3204 h 3917"/>
              <a:gd name="connsiteX33" fmla="*/ 1457 w 4399"/>
              <a:gd name="connsiteY33" fmla="*/ 3237 h 3917"/>
              <a:gd name="connsiteX34" fmla="*/ 637 w 4399"/>
              <a:gd name="connsiteY34" fmla="*/ 3773 h 3917"/>
              <a:gd name="connsiteX35" fmla="*/ 704 w 4399"/>
              <a:gd name="connsiteY35" fmla="*/ 3673 h 3917"/>
              <a:gd name="connsiteX36" fmla="*/ 737 w 4399"/>
              <a:gd name="connsiteY36" fmla="*/ 3539 h 3917"/>
              <a:gd name="connsiteX37" fmla="*/ 637 w 4399"/>
              <a:gd name="connsiteY37" fmla="*/ 3288 h 3917"/>
              <a:gd name="connsiteX38" fmla="*/ 520 w 4399"/>
              <a:gd name="connsiteY38" fmla="*/ 3187 h 3917"/>
              <a:gd name="connsiteX39" fmla="*/ 352 w 4399"/>
              <a:gd name="connsiteY39" fmla="*/ 3103 h 3917"/>
              <a:gd name="connsiteX40" fmla="*/ 185 w 4399"/>
              <a:gd name="connsiteY40" fmla="*/ 3103 h 3917"/>
              <a:gd name="connsiteX41" fmla="*/ 0 w 4399"/>
              <a:gd name="connsiteY41" fmla="*/ 3170 h 3917"/>
              <a:gd name="connsiteX0" fmla="*/ 0 w 4399"/>
              <a:gd name="connsiteY0" fmla="*/ 3170 h 3924"/>
              <a:gd name="connsiteX1" fmla="*/ 1122 w 4399"/>
              <a:gd name="connsiteY1" fmla="*/ 2233 h 3924"/>
              <a:gd name="connsiteX2" fmla="*/ 1457 w 4399"/>
              <a:gd name="connsiteY2" fmla="*/ 1496 h 3924"/>
              <a:gd name="connsiteX3" fmla="*/ 1524 w 4399"/>
              <a:gd name="connsiteY3" fmla="*/ 1111 h 3924"/>
              <a:gd name="connsiteX4" fmla="*/ 1507 w 4399"/>
              <a:gd name="connsiteY4" fmla="*/ 910 h 3924"/>
              <a:gd name="connsiteX5" fmla="*/ 1725 w 4399"/>
              <a:gd name="connsiteY5" fmla="*/ 960 h 3924"/>
              <a:gd name="connsiteX6" fmla="*/ 1926 w 4399"/>
              <a:gd name="connsiteY6" fmla="*/ 960 h 3924"/>
              <a:gd name="connsiteX7" fmla="*/ 2127 w 4399"/>
              <a:gd name="connsiteY7" fmla="*/ 943 h 3924"/>
              <a:gd name="connsiteX8" fmla="*/ 2395 w 4399"/>
              <a:gd name="connsiteY8" fmla="*/ 910 h 3924"/>
              <a:gd name="connsiteX9" fmla="*/ 2763 w 4399"/>
              <a:gd name="connsiteY9" fmla="*/ 793 h 3924"/>
              <a:gd name="connsiteX10" fmla="*/ 3366 w 4399"/>
              <a:gd name="connsiteY10" fmla="*/ 190 h 3924"/>
              <a:gd name="connsiteX11" fmla="*/ 3617 w 4399"/>
              <a:gd name="connsiteY11" fmla="*/ 56 h 3924"/>
              <a:gd name="connsiteX12" fmla="*/ 4253 w 4399"/>
              <a:gd name="connsiteY12" fmla="*/ 525 h 3924"/>
              <a:gd name="connsiteX13" fmla="*/ 4371 w 4399"/>
              <a:gd name="connsiteY13" fmla="*/ 759 h 3924"/>
              <a:gd name="connsiteX14" fmla="*/ 4086 w 4399"/>
              <a:gd name="connsiteY14" fmla="*/ 1211 h 3924"/>
              <a:gd name="connsiteX15" fmla="*/ 4002 w 4399"/>
              <a:gd name="connsiteY15" fmla="*/ 1328 h 3924"/>
              <a:gd name="connsiteX16" fmla="*/ 3969 w 4399"/>
              <a:gd name="connsiteY16" fmla="*/ 1563 h 3924"/>
              <a:gd name="connsiteX17" fmla="*/ 3935 w 4399"/>
              <a:gd name="connsiteY17" fmla="*/ 1781 h 3924"/>
              <a:gd name="connsiteX18" fmla="*/ 3885 w 4399"/>
              <a:gd name="connsiteY18" fmla="*/ 1898 h 3924"/>
              <a:gd name="connsiteX19" fmla="*/ 3835 w 4399"/>
              <a:gd name="connsiteY19" fmla="*/ 2015 h 3924"/>
              <a:gd name="connsiteX20" fmla="*/ 3785 w 4399"/>
              <a:gd name="connsiteY20" fmla="*/ 2099 h 3924"/>
              <a:gd name="connsiteX21" fmla="*/ 3651 w 4399"/>
              <a:gd name="connsiteY21" fmla="*/ 2249 h 3924"/>
              <a:gd name="connsiteX22" fmla="*/ 3718 w 4399"/>
              <a:gd name="connsiteY22" fmla="*/ 2182 h 3924"/>
              <a:gd name="connsiteX23" fmla="*/ 3584 w 4399"/>
              <a:gd name="connsiteY23" fmla="*/ 2316 h 3924"/>
              <a:gd name="connsiteX24" fmla="*/ 3483 w 4399"/>
              <a:gd name="connsiteY24" fmla="*/ 2350 h 3924"/>
              <a:gd name="connsiteX25" fmla="*/ 3349 w 4399"/>
              <a:gd name="connsiteY25" fmla="*/ 2400 h 3924"/>
              <a:gd name="connsiteX26" fmla="*/ 3282 w 4399"/>
              <a:gd name="connsiteY26" fmla="*/ 2400 h 3924"/>
              <a:gd name="connsiteX27" fmla="*/ 3148 w 4399"/>
              <a:gd name="connsiteY27" fmla="*/ 2417 h 3924"/>
              <a:gd name="connsiteX28" fmla="*/ 2847 w 4399"/>
              <a:gd name="connsiteY28" fmla="*/ 2400 h 3924"/>
              <a:gd name="connsiteX29" fmla="*/ 2730 w 4399"/>
              <a:gd name="connsiteY29" fmla="*/ 2651 h 3924"/>
              <a:gd name="connsiteX30" fmla="*/ 2462 w 4399"/>
              <a:gd name="connsiteY30" fmla="*/ 2902 h 3924"/>
              <a:gd name="connsiteX31" fmla="*/ 2093 w 4399"/>
              <a:gd name="connsiteY31" fmla="*/ 3070 h 3924"/>
              <a:gd name="connsiteX32" fmla="*/ 1591 w 4399"/>
              <a:gd name="connsiteY32" fmla="*/ 3204 h 3924"/>
              <a:gd name="connsiteX33" fmla="*/ 1457 w 4399"/>
              <a:gd name="connsiteY33" fmla="*/ 3237 h 3924"/>
              <a:gd name="connsiteX34" fmla="*/ 637 w 4399"/>
              <a:gd name="connsiteY34" fmla="*/ 3773 h 3924"/>
              <a:gd name="connsiteX35" fmla="*/ 704 w 4399"/>
              <a:gd name="connsiteY35" fmla="*/ 3673 h 3924"/>
              <a:gd name="connsiteX36" fmla="*/ 737 w 4399"/>
              <a:gd name="connsiteY36" fmla="*/ 3539 h 3924"/>
              <a:gd name="connsiteX37" fmla="*/ 637 w 4399"/>
              <a:gd name="connsiteY37" fmla="*/ 3288 h 3924"/>
              <a:gd name="connsiteX38" fmla="*/ 520 w 4399"/>
              <a:gd name="connsiteY38" fmla="*/ 3187 h 3924"/>
              <a:gd name="connsiteX39" fmla="*/ 352 w 4399"/>
              <a:gd name="connsiteY39" fmla="*/ 3103 h 3924"/>
              <a:gd name="connsiteX40" fmla="*/ 185 w 4399"/>
              <a:gd name="connsiteY40" fmla="*/ 3103 h 3924"/>
              <a:gd name="connsiteX41" fmla="*/ 0 w 4399"/>
              <a:gd name="connsiteY41" fmla="*/ 3170 h 3924"/>
              <a:gd name="connsiteX0" fmla="*/ 0 w 4399"/>
              <a:gd name="connsiteY0" fmla="*/ 3170 h 3865"/>
              <a:gd name="connsiteX1" fmla="*/ 1122 w 4399"/>
              <a:gd name="connsiteY1" fmla="*/ 2233 h 3865"/>
              <a:gd name="connsiteX2" fmla="*/ 1457 w 4399"/>
              <a:gd name="connsiteY2" fmla="*/ 1496 h 3865"/>
              <a:gd name="connsiteX3" fmla="*/ 1524 w 4399"/>
              <a:gd name="connsiteY3" fmla="*/ 1111 h 3865"/>
              <a:gd name="connsiteX4" fmla="*/ 1507 w 4399"/>
              <a:gd name="connsiteY4" fmla="*/ 910 h 3865"/>
              <a:gd name="connsiteX5" fmla="*/ 1725 w 4399"/>
              <a:gd name="connsiteY5" fmla="*/ 960 h 3865"/>
              <a:gd name="connsiteX6" fmla="*/ 1926 w 4399"/>
              <a:gd name="connsiteY6" fmla="*/ 960 h 3865"/>
              <a:gd name="connsiteX7" fmla="*/ 2127 w 4399"/>
              <a:gd name="connsiteY7" fmla="*/ 943 h 3865"/>
              <a:gd name="connsiteX8" fmla="*/ 2395 w 4399"/>
              <a:gd name="connsiteY8" fmla="*/ 910 h 3865"/>
              <a:gd name="connsiteX9" fmla="*/ 2763 w 4399"/>
              <a:gd name="connsiteY9" fmla="*/ 793 h 3865"/>
              <a:gd name="connsiteX10" fmla="*/ 3366 w 4399"/>
              <a:gd name="connsiteY10" fmla="*/ 190 h 3865"/>
              <a:gd name="connsiteX11" fmla="*/ 3617 w 4399"/>
              <a:gd name="connsiteY11" fmla="*/ 56 h 3865"/>
              <a:gd name="connsiteX12" fmla="*/ 4253 w 4399"/>
              <a:gd name="connsiteY12" fmla="*/ 525 h 3865"/>
              <a:gd name="connsiteX13" fmla="*/ 4371 w 4399"/>
              <a:gd name="connsiteY13" fmla="*/ 759 h 3865"/>
              <a:gd name="connsiteX14" fmla="*/ 4086 w 4399"/>
              <a:gd name="connsiteY14" fmla="*/ 1211 h 3865"/>
              <a:gd name="connsiteX15" fmla="*/ 4002 w 4399"/>
              <a:gd name="connsiteY15" fmla="*/ 1328 h 3865"/>
              <a:gd name="connsiteX16" fmla="*/ 3969 w 4399"/>
              <a:gd name="connsiteY16" fmla="*/ 1563 h 3865"/>
              <a:gd name="connsiteX17" fmla="*/ 3935 w 4399"/>
              <a:gd name="connsiteY17" fmla="*/ 1781 h 3865"/>
              <a:gd name="connsiteX18" fmla="*/ 3885 w 4399"/>
              <a:gd name="connsiteY18" fmla="*/ 1898 h 3865"/>
              <a:gd name="connsiteX19" fmla="*/ 3835 w 4399"/>
              <a:gd name="connsiteY19" fmla="*/ 2015 h 3865"/>
              <a:gd name="connsiteX20" fmla="*/ 3785 w 4399"/>
              <a:gd name="connsiteY20" fmla="*/ 2099 h 3865"/>
              <a:gd name="connsiteX21" fmla="*/ 3651 w 4399"/>
              <a:gd name="connsiteY21" fmla="*/ 2249 h 3865"/>
              <a:gd name="connsiteX22" fmla="*/ 3718 w 4399"/>
              <a:gd name="connsiteY22" fmla="*/ 2182 h 3865"/>
              <a:gd name="connsiteX23" fmla="*/ 3584 w 4399"/>
              <a:gd name="connsiteY23" fmla="*/ 2316 h 3865"/>
              <a:gd name="connsiteX24" fmla="*/ 3483 w 4399"/>
              <a:gd name="connsiteY24" fmla="*/ 2350 h 3865"/>
              <a:gd name="connsiteX25" fmla="*/ 3349 w 4399"/>
              <a:gd name="connsiteY25" fmla="*/ 2400 h 3865"/>
              <a:gd name="connsiteX26" fmla="*/ 3282 w 4399"/>
              <a:gd name="connsiteY26" fmla="*/ 2400 h 3865"/>
              <a:gd name="connsiteX27" fmla="*/ 3148 w 4399"/>
              <a:gd name="connsiteY27" fmla="*/ 2417 h 3865"/>
              <a:gd name="connsiteX28" fmla="*/ 2847 w 4399"/>
              <a:gd name="connsiteY28" fmla="*/ 2400 h 3865"/>
              <a:gd name="connsiteX29" fmla="*/ 2730 w 4399"/>
              <a:gd name="connsiteY29" fmla="*/ 2651 h 3865"/>
              <a:gd name="connsiteX30" fmla="*/ 2462 w 4399"/>
              <a:gd name="connsiteY30" fmla="*/ 2902 h 3865"/>
              <a:gd name="connsiteX31" fmla="*/ 2093 w 4399"/>
              <a:gd name="connsiteY31" fmla="*/ 3070 h 3865"/>
              <a:gd name="connsiteX32" fmla="*/ 1591 w 4399"/>
              <a:gd name="connsiteY32" fmla="*/ 3204 h 3865"/>
              <a:gd name="connsiteX33" fmla="*/ 1457 w 4399"/>
              <a:gd name="connsiteY33" fmla="*/ 3237 h 3865"/>
              <a:gd name="connsiteX34" fmla="*/ 637 w 4399"/>
              <a:gd name="connsiteY34" fmla="*/ 3773 h 3865"/>
              <a:gd name="connsiteX35" fmla="*/ 646 w 4399"/>
              <a:gd name="connsiteY35" fmla="*/ 3787 h 3865"/>
              <a:gd name="connsiteX36" fmla="*/ 704 w 4399"/>
              <a:gd name="connsiteY36" fmla="*/ 3673 h 3865"/>
              <a:gd name="connsiteX37" fmla="*/ 737 w 4399"/>
              <a:gd name="connsiteY37" fmla="*/ 3539 h 3865"/>
              <a:gd name="connsiteX38" fmla="*/ 637 w 4399"/>
              <a:gd name="connsiteY38" fmla="*/ 3288 h 3865"/>
              <a:gd name="connsiteX39" fmla="*/ 520 w 4399"/>
              <a:gd name="connsiteY39" fmla="*/ 3187 h 3865"/>
              <a:gd name="connsiteX40" fmla="*/ 352 w 4399"/>
              <a:gd name="connsiteY40" fmla="*/ 3103 h 3865"/>
              <a:gd name="connsiteX41" fmla="*/ 185 w 4399"/>
              <a:gd name="connsiteY41" fmla="*/ 3103 h 3865"/>
              <a:gd name="connsiteX42" fmla="*/ 0 w 4399"/>
              <a:gd name="connsiteY42" fmla="*/ 3170 h 3865"/>
              <a:gd name="connsiteX0" fmla="*/ 0 w 4399"/>
              <a:gd name="connsiteY0" fmla="*/ 3170 h 3865"/>
              <a:gd name="connsiteX1" fmla="*/ 1122 w 4399"/>
              <a:gd name="connsiteY1" fmla="*/ 2233 h 3865"/>
              <a:gd name="connsiteX2" fmla="*/ 1457 w 4399"/>
              <a:gd name="connsiteY2" fmla="*/ 1496 h 3865"/>
              <a:gd name="connsiteX3" fmla="*/ 1524 w 4399"/>
              <a:gd name="connsiteY3" fmla="*/ 1111 h 3865"/>
              <a:gd name="connsiteX4" fmla="*/ 1507 w 4399"/>
              <a:gd name="connsiteY4" fmla="*/ 910 h 3865"/>
              <a:gd name="connsiteX5" fmla="*/ 1725 w 4399"/>
              <a:gd name="connsiteY5" fmla="*/ 960 h 3865"/>
              <a:gd name="connsiteX6" fmla="*/ 1926 w 4399"/>
              <a:gd name="connsiteY6" fmla="*/ 960 h 3865"/>
              <a:gd name="connsiteX7" fmla="*/ 2127 w 4399"/>
              <a:gd name="connsiteY7" fmla="*/ 943 h 3865"/>
              <a:gd name="connsiteX8" fmla="*/ 2395 w 4399"/>
              <a:gd name="connsiteY8" fmla="*/ 910 h 3865"/>
              <a:gd name="connsiteX9" fmla="*/ 2763 w 4399"/>
              <a:gd name="connsiteY9" fmla="*/ 793 h 3865"/>
              <a:gd name="connsiteX10" fmla="*/ 3366 w 4399"/>
              <a:gd name="connsiteY10" fmla="*/ 190 h 3865"/>
              <a:gd name="connsiteX11" fmla="*/ 3617 w 4399"/>
              <a:gd name="connsiteY11" fmla="*/ 56 h 3865"/>
              <a:gd name="connsiteX12" fmla="*/ 4253 w 4399"/>
              <a:gd name="connsiteY12" fmla="*/ 525 h 3865"/>
              <a:gd name="connsiteX13" fmla="*/ 4371 w 4399"/>
              <a:gd name="connsiteY13" fmla="*/ 759 h 3865"/>
              <a:gd name="connsiteX14" fmla="*/ 4086 w 4399"/>
              <a:gd name="connsiteY14" fmla="*/ 1211 h 3865"/>
              <a:gd name="connsiteX15" fmla="*/ 4002 w 4399"/>
              <a:gd name="connsiteY15" fmla="*/ 1328 h 3865"/>
              <a:gd name="connsiteX16" fmla="*/ 3969 w 4399"/>
              <a:gd name="connsiteY16" fmla="*/ 1563 h 3865"/>
              <a:gd name="connsiteX17" fmla="*/ 3935 w 4399"/>
              <a:gd name="connsiteY17" fmla="*/ 1781 h 3865"/>
              <a:gd name="connsiteX18" fmla="*/ 3885 w 4399"/>
              <a:gd name="connsiteY18" fmla="*/ 1898 h 3865"/>
              <a:gd name="connsiteX19" fmla="*/ 3835 w 4399"/>
              <a:gd name="connsiteY19" fmla="*/ 2015 h 3865"/>
              <a:gd name="connsiteX20" fmla="*/ 3785 w 4399"/>
              <a:gd name="connsiteY20" fmla="*/ 2099 h 3865"/>
              <a:gd name="connsiteX21" fmla="*/ 3651 w 4399"/>
              <a:gd name="connsiteY21" fmla="*/ 2249 h 3865"/>
              <a:gd name="connsiteX22" fmla="*/ 3718 w 4399"/>
              <a:gd name="connsiteY22" fmla="*/ 2182 h 3865"/>
              <a:gd name="connsiteX23" fmla="*/ 3584 w 4399"/>
              <a:gd name="connsiteY23" fmla="*/ 2316 h 3865"/>
              <a:gd name="connsiteX24" fmla="*/ 3483 w 4399"/>
              <a:gd name="connsiteY24" fmla="*/ 2350 h 3865"/>
              <a:gd name="connsiteX25" fmla="*/ 3349 w 4399"/>
              <a:gd name="connsiteY25" fmla="*/ 2400 h 3865"/>
              <a:gd name="connsiteX26" fmla="*/ 3282 w 4399"/>
              <a:gd name="connsiteY26" fmla="*/ 2400 h 3865"/>
              <a:gd name="connsiteX27" fmla="*/ 3148 w 4399"/>
              <a:gd name="connsiteY27" fmla="*/ 2417 h 3865"/>
              <a:gd name="connsiteX28" fmla="*/ 2847 w 4399"/>
              <a:gd name="connsiteY28" fmla="*/ 2400 h 3865"/>
              <a:gd name="connsiteX29" fmla="*/ 2730 w 4399"/>
              <a:gd name="connsiteY29" fmla="*/ 2651 h 3865"/>
              <a:gd name="connsiteX30" fmla="*/ 2462 w 4399"/>
              <a:gd name="connsiteY30" fmla="*/ 2902 h 3865"/>
              <a:gd name="connsiteX31" fmla="*/ 2093 w 4399"/>
              <a:gd name="connsiteY31" fmla="*/ 3070 h 3865"/>
              <a:gd name="connsiteX32" fmla="*/ 1591 w 4399"/>
              <a:gd name="connsiteY32" fmla="*/ 3204 h 3865"/>
              <a:gd name="connsiteX33" fmla="*/ 1457 w 4399"/>
              <a:gd name="connsiteY33" fmla="*/ 3237 h 3865"/>
              <a:gd name="connsiteX34" fmla="*/ 637 w 4399"/>
              <a:gd name="connsiteY34" fmla="*/ 3773 h 3865"/>
              <a:gd name="connsiteX35" fmla="*/ 646 w 4399"/>
              <a:gd name="connsiteY35" fmla="*/ 3787 h 3865"/>
              <a:gd name="connsiteX36" fmla="*/ 704 w 4399"/>
              <a:gd name="connsiteY36" fmla="*/ 3673 h 3865"/>
              <a:gd name="connsiteX37" fmla="*/ 737 w 4399"/>
              <a:gd name="connsiteY37" fmla="*/ 3539 h 3865"/>
              <a:gd name="connsiteX38" fmla="*/ 637 w 4399"/>
              <a:gd name="connsiteY38" fmla="*/ 3288 h 3865"/>
              <a:gd name="connsiteX39" fmla="*/ 520 w 4399"/>
              <a:gd name="connsiteY39" fmla="*/ 3187 h 3865"/>
              <a:gd name="connsiteX40" fmla="*/ 352 w 4399"/>
              <a:gd name="connsiteY40" fmla="*/ 3103 h 3865"/>
              <a:gd name="connsiteX41" fmla="*/ 185 w 4399"/>
              <a:gd name="connsiteY41" fmla="*/ 3103 h 3865"/>
              <a:gd name="connsiteX42" fmla="*/ 0 w 4399"/>
              <a:gd name="connsiteY42" fmla="*/ 3170 h 3865"/>
              <a:gd name="connsiteX0" fmla="*/ 0 w 4399"/>
              <a:gd name="connsiteY0" fmla="*/ 3170 h 3865"/>
              <a:gd name="connsiteX1" fmla="*/ 1122 w 4399"/>
              <a:gd name="connsiteY1" fmla="*/ 2233 h 3865"/>
              <a:gd name="connsiteX2" fmla="*/ 1457 w 4399"/>
              <a:gd name="connsiteY2" fmla="*/ 1496 h 3865"/>
              <a:gd name="connsiteX3" fmla="*/ 1524 w 4399"/>
              <a:gd name="connsiteY3" fmla="*/ 1111 h 3865"/>
              <a:gd name="connsiteX4" fmla="*/ 1507 w 4399"/>
              <a:gd name="connsiteY4" fmla="*/ 910 h 3865"/>
              <a:gd name="connsiteX5" fmla="*/ 1725 w 4399"/>
              <a:gd name="connsiteY5" fmla="*/ 960 h 3865"/>
              <a:gd name="connsiteX6" fmla="*/ 1926 w 4399"/>
              <a:gd name="connsiteY6" fmla="*/ 960 h 3865"/>
              <a:gd name="connsiteX7" fmla="*/ 2127 w 4399"/>
              <a:gd name="connsiteY7" fmla="*/ 943 h 3865"/>
              <a:gd name="connsiteX8" fmla="*/ 2395 w 4399"/>
              <a:gd name="connsiteY8" fmla="*/ 910 h 3865"/>
              <a:gd name="connsiteX9" fmla="*/ 2763 w 4399"/>
              <a:gd name="connsiteY9" fmla="*/ 793 h 3865"/>
              <a:gd name="connsiteX10" fmla="*/ 3366 w 4399"/>
              <a:gd name="connsiteY10" fmla="*/ 190 h 3865"/>
              <a:gd name="connsiteX11" fmla="*/ 3617 w 4399"/>
              <a:gd name="connsiteY11" fmla="*/ 56 h 3865"/>
              <a:gd name="connsiteX12" fmla="*/ 4253 w 4399"/>
              <a:gd name="connsiteY12" fmla="*/ 525 h 3865"/>
              <a:gd name="connsiteX13" fmla="*/ 4371 w 4399"/>
              <a:gd name="connsiteY13" fmla="*/ 759 h 3865"/>
              <a:gd name="connsiteX14" fmla="*/ 4086 w 4399"/>
              <a:gd name="connsiteY14" fmla="*/ 1211 h 3865"/>
              <a:gd name="connsiteX15" fmla="*/ 4002 w 4399"/>
              <a:gd name="connsiteY15" fmla="*/ 1328 h 3865"/>
              <a:gd name="connsiteX16" fmla="*/ 3969 w 4399"/>
              <a:gd name="connsiteY16" fmla="*/ 1563 h 3865"/>
              <a:gd name="connsiteX17" fmla="*/ 3935 w 4399"/>
              <a:gd name="connsiteY17" fmla="*/ 1781 h 3865"/>
              <a:gd name="connsiteX18" fmla="*/ 3885 w 4399"/>
              <a:gd name="connsiteY18" fmla="*/ 1898 h 3865"/>
              <a:gd name="connsiteX19" fmla="*/ 3835 w 4399"/>
              <a:gd name="connsiteY19" fmla="*/ 2015 h 3865"/>
              <a:gd name="connsiteX20" fmla="*/ 3785 w 4399"/>
              <a:gd name="connsiteY20" fmla="*/ 2099 h 3865"/>
              <a:gd name="connsiteX21" fmla="*/ 3651 w 4399"/>
              <a:gd name="connsiteY21" fmla="*/ 2249 h 3865"/>
              <a:gd name="connsiteX22" fmla="*/ 3718 w 4399"/>
              <a:gd name="connsiteY22" fmla="*/ 2182 h 3865"/>
              <a:gd name="connsiteX23" fmla="*/ 3584 w 4399"/>
              <a:gd name="connsiteY23" fmla="*/ 2316 h 3865"/>
              <a:gd name="connsiteX24" fmla="*/ 3483 w 4399"/>
              <a:gd name="connsiteY24" fmla="*/ 2350 h 3865"/>
              <a:gd name="connsiteX25" fmla="*/ 3349 w 4399"/>
              <a:gd name="connsiteY25" fmla="*/ 2400 h 3865"/>
              <a:gd name="connsiteX26" fmla="*/ 3282 w 4399"/>
              <a:gd name="connsiteY26" fmla="*/ 2400 h 3865"/>
              <a:gd name="connsiteX27" fmla="*/ 3148 w 4399"/>
              <a:gd name="connsiteY27" fmla="*/ 2417 h 3865"/>
              <a:gd name="connsiteX28" fmla="*/ 2847 w 4399"/>
              <a:gd name="connsiteY28" fmla="*/ 2400 h 3865"/>
              <a:gd name="connsiteX29" fmla="*/ 2730 w 4399"/>
              <a:gd name="connsiteY29" fmla="*/ 2651 h 3865"/>
              <a:gd name="connsiteX30" fmla="*/ 2462 w 4399"/>
              <a:gd name="connsiteY30" fmla="*/ 2902 h 3865"/>
              <a:gd name="connsiteX31" fmla="*/ 2093 w 4399"/>
              <a:gd name="connsiteY31" fmla="*/ 3070 h 3865"/>
              <a:gd name="connsiteX32" fmla="*/ 1591 w 4399"/>
              <a:gd name="connsiteY32" fmla="*/ 3204 h 3865"/>
              <a:gd name="connsiteX33" fmla="*/ 1457 w 4399"/>
              <a:gd name="connsiteY33" fmla="*/ 3237 h 3865"/>
              <a:gd name="connsiteX34" fmla="*/ 637 w 4399"/>
              <a:gd name="connsiteY34" fmla="*/ 3773 h 3865"/>
              <a:gd name="connsiteX35" fmla="*/ 646 w 4399"/>
              <a:gd name="connsiteY35" fmla="*/ 3787 h 3865"/>
              <a:gd name="connsiteX36" fmla="*/ 704 w 4399"/>
              <a:gd name="connsiteY36" fmla="*/ 3673 h 3865"/>
              <a:gd name="connsiteX37" fmla="*/ 737 w 4399"/>
              <a:gd name="connsiteY37" fmla="*/ 3539 h 3865"/>
              <a:gd name="connsiteX38" fmla="*/ 637 w 4399"/>
              <a:gd name="connsiteY38" fmla="*/ 3288 h 3865"/>
              <a:gd name="connsiteX39" fmla="*/ 520 w 4399"/>
              <a:gd name="connsiteY39" fmla="*/ 3187 h 3865"/>
              <a:gd name="connsiteX40" fmla="*/ 352 w 4399"/>
              <a:gd name="connsiteY40" fmla="*/ 3103 h 3865"/>
              <a:gd name="connsiteX41" fmla="*/ 185 w 4399"/>
              <a:gd name="connsiteY41" fmla="*/ 3103 h 3865"/>
              <a:gd name="connsiteX42" fmla="*/ 0 w 4399"/>
              <a:gd name="connsiteY42" fmla="*/ 3170 h 3865"/>
              <a:gd name="connsiteX0" fmla="*/ 0 w 4399"/>
              <a:gd name="connsiteY0" fmla="*/ 3170 h 3865"/>
              <a:gd name="connsiteX1" fmla="*/ 1122 w 4399"/>
              <a:gd name="connsiteY1" fmla="*/ 2233 h 3865"/>
              <a:gd name="connsiteX2" fmla="*/ 1457 w 4399"/>
              <a:gd name="connsiteY2" fmla="*/ 1496 h 3865"/>
              <a:gd name="connsiteX3" fmla="*/ 1524 w 4399"/>
              <a:gd name="connsiteY3" fmla="*/ 1111 h 3865"/>
              <a:gd name="connsiteX4" fmla="*/ 1507 w 4399"/>
              <a:gd name="connsiteY4" fmla="*/ 910 h 3865"/>
              <a:gd name="connsiteX5" fmla="*/ 1725 w 4399"/>
              <a:gd name="connsiteY5" fmla="*/ 960 h 3865"/>
              <a:gd name="connsiteX6" fmla="*/ 1926 w 4399"/>
              <a:gd name="connsiteY6" fmla="*/ 960 h 3865"/>
              <a:gd name="connsiteX7" fmla="*/ 2127 w 4399"/>
              <a:gd name="connsiteY7" fmla="*/ 943 h 3865"/>
              <a:gd name="connsiteX8" fmla="*/ 2395 w 4399"/>
              <a:gd name="connsiteY8" fmla="*/ 910 h 3865"/>
              <a:gd name="connsiteX9" fmla="*/ 2763 w 4399"/>
              <a:gd name="connsiteY9" fmla="*/ 793 h 3865"/>
              <a:gd name="connsiteX10" fmla="*/ 3366 w 4399"/>
              <a:gd name="connsiteY10" fmla="*/ 190 h 3865"/>
              <a:gd name="connsiteX11" fmla="*/ 3617 w 4399"/>
              <a:gd name="connsiteY11" fmla="*/ 56 h 3865"/>
              <a:gd name="connsiteX12" fmla="*/ 4253 w 4399"/>
              <a:gd name="connsiteY12" fmla="*/ 525 h 3865"/>
              <a:gd name="connsiteX13" fmla="*/ 4371 w 4399"/>
              <a:gd name="connsiteY13" fmla="*/ 759 h 3865"/>
              <a:gd name="connsiteX14" fmla="*/ 4086 w 4399"/>
              <a:gd name="connsiteY14" fmla="*/ 1211 h 3865"/>
              <a:gd name="connsiteX15" fmla="*/ 4002 w 4399"/>
              <a:gd name="connsiteY15" fmla="*/ 1328 h 3865"/>
              <a:gd name="connsiteX16" fmla="*/ 3969 w 4399"/>
              <a:gd name="connsiteY16" fmla="*/ 1563 h 3865"/>
              <a:gd name="connsiteX17" fmla="*/ 3935 w 4399"/>
              <a:gd name="connsiteY17" fmla="*/ 1781 h 3865"/>
              <a:gd name="connsiteX18" fmla="*/ 3885 w 4399"/>
              <a:gd name="connsiteY18" fmla="*/ 1898 h 3865"/>
              <a:gd name="connsiteX19" fmla="*/ 3835 w 4399"/>
              <a:gd name="connsiteY19" fmla="*/ 2015 h 3865"/>
              <a:gd name="connsiteX20" fmla="*/ 3785 w 4399"/>
              <a:gd name="connsiteY20" fmla="*/ 2099 h 3865"/>
              <a:gd name="connsiteX21" fmla="*/ 3651 w 4399"/>
              <a:gd name="connsiteY21" fmla="*/ 2249 h 3865"/>
              <a:gd name="connsiteX22" fmla="*/ 3718 w 4399"/>
              <a:gd name="connsiteY22" fmla="*/ 2182 h 3865"/>
              <a:gd name="connsiteX23" fmla="*/ 3584 w 4399"/>
              <a:gd name="connsiteY23" fmla="*/ 2316 h 3865"/>
              <a:gd name="connsiteX24" fmla="*/ 3483 w 4399"/>
              <a:gd name="connsiteY24" fmla="*/ 2350 h 3865"/>
              <a:gd name="connsiteX25" fmla="*/ 3349 w 4399"/>
              <a:gd name="connsiteY25" fmla="*/ 2400 h 3865"/>
              <a:gd name="connsiteX26" fmla="*/ 3282 w 4399"/>
              <a:gd name="connsiteY26" fmla="*/ 2400 h 3865"/>
              <a:gd name="connsiteX27" fmla="*/ 3148 w 4399"/>
              <a:gd name="connsiteY27" fmla="*/ 2417 h 3865"/>
              <a:gd name="connsiteX28" fmla="*/ 2847 w 4399"/>
              <a:gd name="connsiteY28" fmla="*/ 2400 h 3865"/>
              <a:gd name="connsiteX29" fmla="*/ 2730 w 4399"/>
              <a:gd name="connsiteY29" fmla="*/ 2651 h 3865"/>
              <a:gd name="connsiteX30" fmla="*/ 2462 w 4399"/>
              <a:gd name="connsiteY30" fmla="*/ 2902 h 3865"/>
              <a:gd name="connsiteX31" fmla="*/ 2093 w 4399"/>
              <a:gd name="connsiteY31" fmla="*/ 3070 h 3865"/>
              <a:gd name="connsiteX32" fmla="*/ 1591 w 4399"/>
              <a:gd name="connsiteY32" fmla="*/ 3204 h 3865"/>
              <a:gd name="connsiteX33" fmla="*/ 1457 w 4399"/>
              <a:gd name="connsiteY33" fmla="*/ 3237 h 3865"/>
              <a:gd name="connsiteX34" fmla="*/ 637 w 4399"/>
              <a:gd name="connsiteY34" fmla="*/ 3773 h 3865"/>
              <a:gd name="connsiteX35" fmla="*/ 646 w 4399"/>
              <a:gd name="connsiteY35" fmla="*/ 3787 h 3865"/>
              <a:gd name="connsiteX36" fmla="*/ 704 w 4399"/>
              <a:gd name="connsiteY36" fmla="*/ 3673 h 3865"/>
              <a:gd name="connsiteX37" fmla="*/ 737 w 4399"/>
              <a:gd name="connsiteY37" fmla="*/ 3539 h 3865"/>
              <a:gd name="connsiteX38" fmla="*/ 637 w 4399"/>
              <a:gd name="connsiteY38" fmla="*/ 3288 h 3865"/>
              <a:gd name="connsiteX39" fmla="*/ 520 w 4399"/>
              <a:gd name="connsiteY39" fmla="*/ 3187 h 3865"/>
              <a:gd name="connsiteX40" fmla="*/ 352 w 4399"/>
              <a:gd name="connsiteY40" fmla="*/ 3103 h 3865"/>
              <a:gd name="connsiteX41" fmla="*/ 185 w 4399"/>
              <a:gd name="connsiteY41" fmla="*/ 3103 h 3865"/>
              <a:gd name="connsiteX42" fmla="*/ 0 w 4399"/>
              <a:gd name="connsiteY42" fmla="*/ 3170 h 3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4399" h="3865">
                <a:moveTo>
                  <a:pt x="0" y="3170"/>
                </a:moveTo>
                <a:cubicBezTo>
                  <a:pt x="162" y="3014"/>
                  <a:pt x="879" y="2512"/>
                  <a:pt x="1122" y="2233"/>
                </a:cubicBezTo>
                <a:cubicBezTo>
                  <a:pt x="1365" y="1954"/>
                  <a:pt x="1390" y="1683"/>
                  <a:pt x="1457" y="1496"/>
                </a:cubicBezTo>
                <a:cubicBezTo>
                  <a:pt x="1524" y="1309"/>
                  <a:pt x="1516" y="1209"/>
                  <a:pt x="1524" y="1111"/>
                </a:cubicBezTo>
                <a:cubicBezTo>
                  <a:pt x="1532" y="1013"/>
                  <a:pt x="1473" y="935"/>
                  <a:pt x="1507" y="910"/>
                </a:cubicBezTo>
                <a:cubicBezTo>
                  <a:pt x="1541" y="885"/>
                  <a:pt x="1655" y="952"/>
                  <a:pt x="1725" y="960"/>
                </a:cubicBezTo>
                <a:cubicBezTo>
                  <a:pt x="1795" y="968"/>
                  <a:pt x="1859" y="963"/>
                  <a:pt x="1926" y="960"/>
                </a:cubicBezTo>
                <a:cubicBezTo>
                  <a:pt x="1993" y="957"/>
                  <a:pt x="2049" y="951"/>
                  <a:pt x="2127" y="943"/>
                </a:cubicBezTo>
                <a:cubicBezTo>
                  <a:pt x="2205" y="935"/>
                  <a:pt x="2289" y="935"/>
                  <a:pt x="2395" y="910"/>
                </a:cubicBezTo>
                <a:cubicBezTo>
                  <a:pt x="2501" y="885"/>
                  <a:pt x="2601" y="913"/>
                  <a:pt x="2763" y="793"/>
                </a:cubicBezTo>
                <a:cubicBezTo>
                  <a:pt x="2925" y="673"/>
                  <a:pt x="3224" y="313"/>
                  <a:pt x="3366" y="190"/>
                </a:cubicBezTo>
                <a:cubicBezTo>
                  <a:pt x="3508" y="67"/>
                  <a:pt x="3469" y="0"/>
                  <a:pt x="3617" y="56"/>
                </a:cubicBezTo>
                <a:cubicBezTo>
                  <a:pt x="3765" y="112"/>
                  <a:pt x="4127" y="408"/>
                  <a:pt x="4253" y="525"/>
                </a:cubicBezTo>
                <a:cubicBezTo>
                  <a:pt x="4379" y="642"/>
                  <a:pt x="4399" y="645"/>
                  <a:pt x="4371" y="759"/>
                </a:cubicBezTo>
                <a:cubicBezTo>
                  <a:pt x="4343" y="873"/>
                  <a:pt x="4147" y="1116"/>
                  <a:pt x="4086" y="1211"/>
                </a:cubicBezTo>
                <a:cubicBezTo>
                  <a:pt x="4025" y="1306"/>
                  <a:pt x="4021" y="1269"/>
                  <a:pt x="4002" y="1328"/>
                </a:cubicBezTo>
                <a:cubicBezTo>
                  <a:pt x="3983" y="1387"/>
                  <a:pt x="3980" y="1488"/>
                  <a:pt x="3969" y="1563"/>
                </a:cubicBezTo>
                <a:cubicBezTo>
                  <a:pt x="3958" y="1638"/>
                  <a:pt x="3949" y="1725"/>
                  <a:pt x="3935" y="1781"/>
                </a:cubicBezTo>
                <a:cubicBezTo>
                  <a:pt x="3921" y="1837"/>
                  <a:pt x="3902" y="1859"/>
                  <a:pt x="3885" y="1898"/>
                </a:cubicBezTo>
                <a:cubicBezTo>
                  <a:pt x="3868" y="1937"/>
                  <a:pt x="3852" y="1982"/>
                  <a:pt x="3835" y="2015"/>
                </a:cubicBezTo>
                <a:cubicBezTo>
                  <a:pt x="3818" y="2048"/>
                  <a:pt x="3816" y="2060"/>
                  <a:pt x="3785" y="2099"/>
                </a:cubicBezTo>
                <a:cubicBezTo>
                  <a:pt x="3754" y="2138"/>
                  <a:pt x="3662" y="2235"/>
                  <a:pt x="3651" y="2249"/>
                </a:cubicBezTo>
                <a:cubicBezTo>
                  <a:pt x="3640" y="2263"/>
                  <a:pt x="3729" y="2171"/>
                  <a:pt x="3718" y="2182"/>
                </a:cubicBezTo>
                <a:cubicBezTo>
                  <a:pt x="3707" y="2193"/>
                  <a:pt x="3623" y="2288"/>
                  <a:pt x="3584" y="2316"/>
                </a:cubicBezTo>
                <a:cubicBezTo>
                  <a:pt x="3545" y="2344"/>
                  <a:pt x="3522" y="2336"/>
                  <a:pt x="3483" y="2350"/>
                </a:cubicBezTo>
                <a:cubicBezTo>
                  <a:pt x="3444" y="2364"/>
                  <a:pt x="3382" y="2392"/>
                  <a:pt x="3349" y="2400"/>
                </a:cubicBezTo>
                <a:cubicBezTo>
                  <a:pt x="3316" y="2408"/>
                  <a:pt x="3315" y="2397"/>
                  <a:pt x="3282" y="2400"/>
                </a:cubicBezTo>
                <a:cubicBezTo>
                  <a:pt x="3249" y="2403"/>
                  <a:pt x="3220" y="2417"/>
                  <a:pt x="3148" y="2417"/>
                </a:cubicBezTo>
                <a:cubicBezTo>
                  <a:pt x="3076" y="2417"/>
                  <a:pt x="2917" y="2361"/>
                  <a:pt x="2847" y="2400"/>
                </a:cubicBezTo>
                <a:cubicBezTo>
                  <a:pt x="2777" y="2439"/>
                  <a:pt x="2794" y="2567"/>
                  <a:pt x="2730" y="2651"/>
                </a:cubicBezTo>
                <a:cubicBezTo>
                  <a:pt x="2666" y="2735"/>
                  <a:pt x="2568" y="2832"/>
                  <a:pt x="2462" y="2902"/>
                </a:cubicBezTo>
                <a:cubicBezTo>
                  <a:pt x="2356" y="2972"/>
                  <a:pt x="2238" y="3020"/>
                  <a:pt x="2093" y="3070"/>
                </a:cubicBezTo>
                <a:cubicBezTo>
                  <a:pt x="1948" y="3120"/>
                  <a:pt x="1697" y="3176"/>
                  <a:pt x="1591" y="3204"/>
                </a:cubicBezTo>
                <a:cubicBezTo>
                  <a:pt x="1485" y="3232"/>
                  <a:pt x="1616" y="3142"/>
                  <a:pt x="1457" y="3237"/>
                </a:cubicBezTo>
                <a:cubicBezTo>
                  <a:pt x="1298" y="3332"/>
                  <a:pt x="772" y="3681"/>
                  <a:pt x="637" y="3773"/>
                </a:cubicBezTo>
                <a:cubicBezTo>
                  <a:pt x="502" y="3865"/>
                  <a:pt x="697" y="3758"/>
                  <a:pt x="646" y="3787"/>
                </a:cubicBezTo>
                <a:cubicBezTo>
                  <a:pt x="657" y="3770"/>
                  <a:pt x="689" y="3714"/>
                  <a:pt x="704" y="3673"/>
                </a:cubicBezTo>
                <a:cubicBezTo>
                  <a:pt x="721" y="3634"/>
                  <a:pt x="748" y="3603"/>
                  <a:pt x="737" y="3539"/>
                </a:cubicBezTo>
                <a:cubicBezTo>
                  <a:pt x="726" y="3475"/>
                  <a:pt x="673" y="3347"/>
                  <a:pt x="637" y="3288"/>
                </a:cubicBezTo>
                <a:cubicBezTo>
                  <a:pt x="601" y="3229"/>
                  <a:pt x="567" y="3218"/>
                  <a:pt x="520" y="3187"/>
                </a:cubicBezTo>
                <a:cubicBezTo>
                  <a:pt x="473" y="3156"/>
                  <a:pt x="408" y="3117"/>
                  <a:pt x="352" y="3103"/>
                </a:cubicBezTo>
                <a:cubicBezTo>
                  <a:pt x="296" y="3089"/>
                  <a:pt x="244" y="3092"/>
                  <a:pt x="185" y="3103"/>
                </a:cubicBezTo>
                <a:cubicBezTo>
                  <a:pt x="126" y="3114"/>
                  <a:pt x="39" y="3156"/>
                  <a:pt x="0" y="3170"/>
                </a:cubicBezTo>
                <a:close/>
              </a:path>
            </a:pathLst>
          </a:custGeom>
          <a:solidFill>
            <a:srgbClr val="FFC000"/>
          </a:solidFill>
          <a:ln w="57150">
            <a:solidFill>
              <a:srgbClr val="FFC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2514600" y="5257800"/>
            <a:ext cx="304800" cy="381000"/>
          </a:xfrm>
          <a:prstGeom prst="flowChartConnector">
            <a:avLst/>
          </a:prstGeom>
          <a:solidFill>
            <a:srgbClr val="FFC0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3352800" y="3581400"/>
            <a:ext cx="838200" cy="914400"/>
          </a:xfrm>
          <a:custGeom>
            <a:avLst/>
            <a:gdLst>
              <a:gd name="connsiteX0" fmla="*/ 50799 w 496454"/>
              <a:gd name="connsiteY0" fmla="*/ 480291 h 584200"/>
              <a:gd name="connsiteX1" fmla="*/ 217054 w 496454"/>
              <a:gd name="connsiteY1" fmla="*/ 244764 h 584200"/>
              <a:gd name="connsiteX2" fmla="*/ 244763 w 496454"/>
              <a:gd name="connsiteY2" fmla="*/ 203200 h 584200"/>
              <a:gd name="connsiteX3" fmla="*/ 244763 w 496454"/>
              <a:gd name="connsiteY3" fmla="*/ 175491 h 584200"/>
              <a:gd name="connsiteX4" fmla="*/ 272472 w 496454"/>
              <a:gd name="connsiteY4" fmla="*/ 120073 h 584200"/>
              <a:gd name="connsiteX5" fmla="*/ 300181 w 496454"/>
              <a:gd name="connsiteY5" fmla="*/ 50800 h 584200"/>
              <a:gd name="connsiteX6" fmla="*/ 397163 w 496454"/>
              <a:gd name="connsiteY6" fmla="*/ 9236 h 584200"/>
              <a:gd name="connsiteX7" fmla="*/ 480290 w 496454"/>
              <a:gd name="connsiteY7" fmla="*/ 106218 h 584200"/>
              <a:gd name="connsiteX8" fmla="*/ 480290 w 496454"/>
              <a:gd name="connsiteY8" fmla="*/ 217055 h 584200"/>
              <a:gd name="connsiteX9" fmla="*/ 383308 w 496454"/>
              <a:gd name="connsiteY9" fmla="*/ 286327 h 584200"/>
              <a:gd name="connsiteX10" fmla="*/ 341745 w 496454"/>
              <a:gd name="connsiteY10" fmla="*/ 341746 h 584200"/>
              <a:gd name="connsiteX11" fmla="*/ 258617 w 496454"/>
              <a:gd name="connsiteY11" fmla="*/ 383309 h 584200"/>
              <a:gd name="connsiteX12" fmla="*/ 189345 w 496454"/>
              <a:gd name="connsiteY12" fmla="*/ 452582 h 584200"/>
              <a:gd name="connsiteX13" fmla="*/ 161636 w 496454"/>
              <a:gd name="connsiteY13" fmla="*/ 521855 h 584200"/>
              <a:gd name="connsiteX14" fmla="*/ 120072 w 496454"/>
              <a:gd name="connsiteY14" fmla="*/ 563418 h 584200"/>
              <a:gd name="connsiteX15" fmla="*/ 64654 w 496454"/>
              <a:gd name="connsiteY15" fmla="*/ 577273 h 584200"/>
              <a:gd name="connsiteX16" fmla="*/ 9236 w 496454"/>
              <a:gd name="connsiteY16" fmla="*/ 577273 h 584200"/>
              <a:gd name="connsiteX17" fmla="*/ 9236 w 496454"/>
              <a:gd name="connsiteY17" fmla="*/ 535709 h 584200"/>
              <a:gd name="connsiteX18" fmla="*/ 50799 w 496454"/>
              <a:gd name="connsiteY18" fmla="*/ 480291 h 584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496454" h="584200">
                <a:moveTo>
                  <a:pt x="50799" y="480291"/>
                </a:moveTo>
                <a:lnTo>
                  <a:pt x="217054" y="244764"/>
                </a:lnTo>
                <a:cubicBezTo>
                  <a:pt x="249381" y="198582"/>
                  <a:pt x="240145" y="214746"/>
                  <a:pt x="244763" y="203200"/>
                </a:cubicBezTo>
                <a:cubicBezTo>
                  <a:pt x="249381" y="191655"/>
                  <a:pt x="240145" y="189345"/>
                  <a:pt x="244763" y="175491"/>
                </a:cubicBezTo>
                <a:cubicBezTo>
                  <a:pt x="249381" y="161637"/>
                  <a:pt x="263236" y="140855"/>
                  <a:pt x="272472" y="120073"/>
                </a:cubicBezTo>
                <a:cubicBezTo>
                  <a:pt x="281708" y="99291"/>
                  <a:pt x="279399" y="69273"/>
                  <a:pt x="300181" y="50800"/>
                </a:cubicBezTo>
                <a:cubicBezTo>
                  <a:pt x="320963" y="32327"/>
                  <a:pt x="367145" y="0"/>
                  <a:pt x="397163" y="9236"/>
                </a:cubicBezTo>
                <a:cubicBezTo>
                  <a:pt x="427181" y="18472"/>
                  <a:pt x="466436" y="71582"/>
                  <a:pt x="480290" y="106218"/>
                </a:cubicBezTo>
                <a:cubicBezTo>
                  <a:pt x="494145" y="140855"/>
                  <a:pt x="496454" y="187037"/>
                  <a:pt x="480290" y="217055"/>
                </a:cubicBezTo>
                <a:cubicBezTo>
                  <a:pt x="464126" y="247073"/>
                  <a:pt x="406399" y="265545"/>
                  <a:pt x="383308" y="286327"/>
                </a:cubicBezTo>
                <a:cubicBezTo>
                  <a:pt x="360217" y="307109"/>
                  <a:pt x="362527" y="325582"/>
                  <a:pt x="341745" y="341746"/>
                </a:cubicBezTo>
                <a:cubicBezTo>
                  <a:pt x="320963" y="357910"/>
                  <a:pt x="284017" y="364836"/>
                  <a:pt x="258617" y="383309"/>
                </a:cubicBezTo>
                <a:cubicBezTo>
                  <a:pt x="233217" y="401782"/>
                  <a:pt x="205508" y="429491"/>
                  <a:pt x="189345" y="452582"/>
                </a:cubicBezTo>
                <a:cubicBezTo>
                  <a:pt x="173182" y="475673"/>
                  <a:pt x="173181" y="503382"/>
                  <a:pt x="161636" y="521855"/>
                </a:cubicBezTo>
                <a:cubicBezTo>
                  <a:pt x="150091" y="540328"/>
                  <a:pt x="136236" y="554182"/>
                  <a:pt x="120072" y="563418"/>
                </a:cubicBezTo>
                <a:cubicBezTo>
                  <a:pt x="103908" y="572654"/>
                  <a:pt x="83127" y="574964"/>
                  <a:pt x="64654" y="577273"/>
                </a:cubicBezTo>
                <a:cubicBezTo>
                  <a:pt x="46181" y="579582"/>
                  <a:pt x="18472" y="584200"/>
                  <a:pt x="9236" y="577273"/>
                </a:cubicBezTo>
                <a:cubicBezTo>
                  <a:pt x="0" y="570346"/>
                  <a:pt x="9236" y="535709"/>
                  <a:pt x="9236" y="535709"/>
                </a:cubicBezTo>
                <a:lnTo>
                  <a:pt x="50799" y="480291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4114800" y="4114800"/>
            <a:ext cx="685800" cy="685800"/>
          </a:xfrm>
          <a:custGeom>
            <a:avLst/>
            <a:gdLst>
              <a:gd name="connsiteX0" fmla="*/ 378691 w 406400"/>
              <a:gd name="connsiteY0" fmla="*/ 34636 h 288636"/>
              <a:gd name="connsiteX1" fmla="*/ 406400 w 406400"/>
              <a:gd name="connsiteY1" fmla="*/ 131618 h 288636"/>
              <a:gd name="connsiteX2" fmla="*/ 406400 w 406400"/>
              <a:gd name="connsiteY2" fmla="*/ 131618 h 288636"/>
              <a:gd name="connsiteX3" fmla="*/ 392545 w 406400"/>
              <a:gd name="connsiteY3" fmla="*/ 131618 h 288636"/>
              <a:gd name="connsiteX4" fmla="*/ 350982 w 406400"/>
              <a:gd name="connsiteY4" fmla="*/ 200890 h 288636"/>
              <a:gd name="connsiteX5" fmla="*/ 87745 w 406400"/>
              <a:gd name="connsiteY5" fmla="*/ 270163 h 288636"/>
              <a:gd name="connsiteX6" fmla="*/ 32327 w 406400"/>
              <a:gd name="connsiteY6" fmla="*/ 270163 h 288636"/>
              <a:gd name="connsiteX7" fmla="*/ 18473 w 406400"/>
              <a:gd name="connsiteY7" fmla="*/ 159327 h 288636"/>
              <a:gd name="connsiteX8" fmla="*/ 143163 w 406400"/>
              <a:gd name="connsiteY8" fmla="*/ 103909 h 288636"/>
              <a:gd name="connsiteX9" fmla="*/ 157018 w 406400"/>
              <a:gd name="connsiteY9" fmla="*/ 103909 h 288636"/>
              <a:gd name="connsiteX10" fmla="*/ 267854 w 406400"/>
              <a:gd name="connsiteY10" fmla="*/ 48490 h 288636"/>
              <a:gd name="connsiteX11" fmla="*/ 281709 w 406400"/>
              <a:gd name="connsiteY11" fmla="*/ 6927 h 288636"/>
              <a:gd name="connsiteX12" fmla="*/ 323273 w 406400"/>
              <a:gd name="connsiteY12" fmla="*/ 6927 h 288636"/>
              <a:gd name="connsiteX13" fmla="*/ 378691 w 406400"/>
              <a:gd name="connsiteY13" fmla="*/ 34636 h 288636"/>
              <a:gd name="connsiteX0" fmla="*/ 378691 w 406400"/>
              <a:gd name="connsiteY0" fmla="*/ 34636 h 288636"/>
              <a:gd name="connsiteX1" fmla="*/ 406400 w 406400"/>
              <a:gd name="connsiteY1" fmla="*/ 131618 h 288636"/>
              <a:gd name="connsiteX2" fmla="*/ 406400 w 406400"/>
              <a:gd name="connsiteY2" fmla="*/ 131618 h 288636"/>
              <a:gd name="connsiteX3" fmla="*/ 392545 w 406400"/>
              <a:gd name="connsiteY3" fmla="*/ 131618 h 288636"/>
              <a:gd name="connsiteX4" fmla="*/ 350982 w 406400"/>
              <a:gd name="connsiteY4" fmla="*/ 200890 h 288636"/>
              <a:gd name="connsiteX5" fmla="*/ 87745 w 406400"/>
              <a:gd name="connsiteY5" fmla="*/ 270163 h 288636"/>
              <a:gd name="connsiteX6" fmla="*/ 32327 w 406400"/>
              <a:gd name="connsiteY6" fmla="*/ 270163 h 288636"/>
              <a:gd name="connsiteX7" fmla="*/ 18473 w 406400"/>
              <a:gd name="connsiteY7" fmla="*/ 159327 h 288636"/>
              <a:gd name="connsiteX8" fmla="*/ 143163 w 406400"/>
              <a:gd name="connsiteY8" fmla="*/ 103909 h 288636"/>
              <a:gd name="connsiteX9" fmla="*/ 157018 w 406400"/>
              <a:gd name="connsiteY9" fmla="*/ 103909 h 288636"/>
              <a:gd name="connsiteX10" fmla="*/ 267854 w 406400"/>
              <a:gd name="connsiteY10" fmla="*/ 48490 h 288636"/>
              <a:gd name="connsiteX11" fmla="*/ 281709 w 406400"/>
              <a:gd name="connsiteY11" fmla="*/ 6927 h 288636"/>
              <a:gd name="connsiteX12" fmla="*/ 323273 w 406400"/>
              <a:gd name="connsiteY12" fmla="*/ 6927 h 288636"/>
              <a:gd name="connsiteX13" fmla="*/ 378691 w 406400"/>
              <a:gd name="connsiteY13" fmla="*/ 34636 h 288636"/>
              <a:gd name="connsiteX0" fmla="*/ 388696 w 416405"/>
              <a:gd name="connsiteY0" fmla="*/ 34636 h 288636"/>
              <a:gd name="connsiteX1" fmla="*/ 416405 w 416405"/>
              <a:gd name="connsiteY1" fmla="*/ 131618 h 288636"/>
              <a:gd name="connsiteX2" fmla="*/ 416405 w 416405"/>
              <a:gd name="connsiteY2" fmla="*/ 131618 h 288636"/>
              <a:gd name="connsiteX3" fmla="*/ 402550 w 416405"/>
              <a:gd name="connsiteY3" fmla="*/ 131618 h 288636"/>
              <a:gd name="connsiteX4" fmla="*/ 360987 w 416405"/>
              <a:gd name="connsiteY4" fmla="*/ 200890 h 288636"/>
              <a:gd name="connsiteX5" fmla="*/ 97750 w 416405"/>
              <a:gd name="connsiteY5" fmla="*/ 270163 h 288636"/>
              <a:gd name="connsiteX6" fmla="*/ 42332 w 416405"/>
              <a:gd name="connsiteY6" fmla="*/ 270163 h 288636"/>
              <a:gd name="connsiteX7" fmla="*/ 28478 w 416405"/>
              <a:gd name="connsiteY7" fmla="*/ 159327 h 288636"/>
              <a:gd name="connsiteX8" fmla="*/ 153168 w 416405"/>
              <a:gd name="connsiteY8" fmla="*/ 103909 h 288636"/>
              <a:gd name="connsiteX9" fmla="*/ 167023 w 416405"/>
              <a:gd name="connsiteY9" fmla="*/ 103909 h 288636"/>
              <a:gd name="connsiteX10" fmla="*/ 277859 w 416405"/>
              <a:gd name="connsiteY10" fmla="*/ 48490 h 288636"/>
              <a:gd name="connsiteX11" fmla="*/ 291714 w 416405"/>
              <a:gd name="connsiteY11" fmla="*/ 6927 h 288636"/>
              <a:gd name="connsiteX12" fmla="*/ 333278 w 416405"/>
              <a:gd name="connsiteY12" fmla="*/ 6927 h 288636"/>
              <a:gd name="connsiteX13" fmla="*/ 388696 w 416405"/>
              <a:gd name="connsiteY13" fmla="*/ 34636 h 288636"/>
              <a:gd name="connsiteX0" fmla="*/ 388696 w 416405"/>
              <a:gd name="connsiteY0" fmla="*/ 34636 h 288636"/>
              <a:gd name="connsiteX1" fmla="*/ 416405 w 416405"/>
              <a:gd name="connsiteY1" fmla="*/ 131618 h 288636"/>
              <a:gd name="connsiteX2" fmla="*/ 416405 w 416405"/>
              <a:gd name="connsiteY2" fmla="*/ 131618 h 288636"/>
              <a:gd name="connsiteX3" fmla="*/ 402550 w 416405"/>
              <a:gd name="connsiteY3" fmla="*/ 131618 h 288636"/>
              <a:gd name="connsiteX4" fmla="*/ 360987 w 416405"/>
              <a:gd name="connsiteY4" fmla="*/ 200890 h 288636"/>
              <a:gd name="connsiteX5" fmla="*/ 97750 w 416405"/>
              <a:gd name="connsiteY5" fmla="*/ 270163 h 288636"/>
              <a:gd name="connsiteX6" fmla="*/ 42332 w 416405"/>
              <a:gd name="connsiteY6" fmla="*/ 270163 h 288636"/>
              <a:gd name="connsiteX7" fmla="*/ 28478 w 416405"/>
              <a:gd name="connsiteY7" fmla="*/ 159327 h 288636"/>
              <a:gd name="connsiteX8" fmla="*/ 153168 w 416405"/>
              <a:gd name="connsiteY8" fmla="*/ 103909 h 288636"/>
              <a:gd name="connsiteX9" fmla="*/ 167023 w 416405"/>
              <a:gd name="connsiteY9" fmla="*/ 103909 h 288636"/>
              <a:gd name="connsiteX10" fmla="*/ 277859 w 416405"/>
              <a:gd name="connsiteY10" fmla="*/ 48490 h 288636"/>
              <a:gd name="connsiteX11" fmla="*/ 291714 w 416405"/>
              <a:gd name="connsiteY11" fmla="*/ 6927 h 288636"/>
              <a:gd name="connsiteX12" fmla="*/ 333278 w 416405"/>
              <a:gd name="connsiteY12" fmla="*/ 6927 h 288636"/>
              <a:gd name="connsiteX13" fmla="*/ 388696 w 416405"/>
              <a:gd name="connsiteY13" fmla="*/ 34636 h 288636"/>
              <a:gd name="connsiteX0" fmla="*/ 388696 w 416405"/>
              <a:gd name="connsiteY0" fmla="*/ 34636 h 288636"/>
              <a:gd name="connsiteX1" fmla="*/ 416405 w 416405"/>
              <a:gd name="connsiteY1" fmla="*/ 131618 h 288636"/>
              <a:gd name="connsiteX2" fmla="*/ 416405 w 416405"/>
              <a:gd name="connsiteY2" fmla="*/ 131618 h 288636"/>
              <a:gd name="connsiteX3" fmla="*/ 402550 w 416405"/>
              <a:gd name="connsiteY3" fmla="*/ 131618 h 288636"/>
              <a:gd name="connsiteX4" fmla="*/ 360987 w 416405"/>
              <a:gd name="connsiteY4" fmla="*/ 200890 h 288636"/>
              <a:gd name="connsiteX5" fmla="*/ 97750 w 416405"/>
              <a:gd name="connsiteY5" fmla="*/ 270163 h 288636"/>
              <a:gd name="connsiteX6" fmla="*/ 42332 w 416405"/>
              <a:gd name="connsiteY6" fmla="*/ 270163 h 288636"/>
              <a:gd name="connsiteX7" fmla="*/ 28478 w 416405"/>
              <a:gd name="connsiteY7" fmla="*/ 159327 h 288636"/>
              <a:gd name="connsiteX8" fmla="*/ 153168 w 416405"/>
              <a:gd name="connsiteY8" fmla="*/ 103909 h 288636"/>
              <a:gd name="connsiteX9" fmla="*/ 167023 w 416405"/>
              <a:gd name="connsiteY9" fmla="*/ 103909 h 288636"/>
              <a:gd name="connsiteX10" fmla="*/ 277859 w 416405"/>
              <a:gd name="connsiteY10" fmla="*/ 48490 h 288636"/>
              <a:gd name="connsiteX11" fmla="*/ 291714 w 416405"/>
              <a:gd name="connsiteY11" fmla="*/ 6927 h 288636"/>
              <a:gd name="connsiteX12" fmla="*/ 333278 w 416405"/>
              <a:gd name="connsiteY12" fmla="*/ 6927 h 288636"/>
              <a:gd name="connsiteX13" fmla="*/ 388696 w 416405"/>
              <a:gd name="connsiteY13" fmla="*/ 34636 h 2886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16405" h="288636">
                <a:moveTo>
                  <a:pt x="388696" y="34636"/>
                </a:moveTo>
                <a:lnTo>
                  <a:pt x="416405" y="131618"/>
                </a:lnTo>
                <a:lnTo>
                  <a:pt x="416405" y="131618"/>
                </a:lnTo>
                <a:cubicBezTo>
                  <a:pt x="414096" y="131618"/>
                  <a:pt x="411786" y="120073"/>
                  <a:pt x="402550" y="131618"/>
                </a:cubicBezTo>
                <a:cubicBezTo>
                  <a:pt x="393314" y="143163"/>
                  <a:pt x="411787" y="177799"/>
                  <a:pt x="360987" y="200890"/>
                </a:cubicBezTo>
                <a:cubicBezTo>
                  <a:pt x="310187" y="223981"/>
                  <a:pt x="150859" y="258618"/>
                  <a:pt x="97750" y="270163"/>
                </a:cubicBezTo>
                <a:cubicBezTo>
                  <a:pt x="44641" y="281708"/>
                  <a:pt x="53877" y="288636"/>
                  <a:pt x="42332" y="270163"/>
                </a:cubicBezTo>
                <a:cubicBezTo>
                  <a:pt x="0" y="284489"/>
                  <a:pt x="10005" y="187036"/>
                  <a:pt x="28478" y="159327"/>
                </a:cubicBezTo>
                <a:cubicBezTo>
                  <a:pt x="46951" y="131618"/>
                  <a:pt x="130077" y="113145"/>
                  <a:pt x="153168" y="103909"/>
                </a:cubicBezTo>
                <a:cubicBezTo>
                  <a:pt x="176259" y="94673"/>
                  <a:pt x="146241" y="113145"/>
                  <a:pt x="167023" y="103909"/>
                </a:cubicBezTo>
                <a:cubicBezTo>
                  <a:pt x="187805" y="94673"/>
                  <a:pt x="257077" y="64654"/>
                  <a:pt x="277859" y="48490"/>
                </a:cubicBezTo>
                <a:cubicBezTo>
                  <a:pt x="298641" y="32326"/>
                  <a:pt x="282478" y="13854"/>
                  <a:pt x="291714" y="6927"/>
                </a:cubicBezTo>
                <a:cubicBezTo>
                  <a:pt x="300950" y="0"/>
                  <a:pt x="319424" y="4618"/>
                  <a:pt x="333278" y="6927"/>
                </a:cubicBezTo>
                <a:cubicBezTo>
                  <a:pt x="347133" y="9236"/>
                  <a:pt x="360987" y="15008"/>
                  <a:pt x="388696" y="34636"/>
                </a:cubicBezTo>
                <a:close/>
              </a:path>
            </a:pathLst>
          </a:custGeom>
          <a:solidFill>
            <a:srgbClr val="FF0000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lowchart: Connector 14"/>
          <p:cNvSpPr/>
          <p:nvPr/>
        </p:nvSpPr>
        <p:spPr>
          <a:xfrm>
            <a:off x="4191000" y="3276600"/>
            <a:ext cx="533400" cy="609600"/>
          </a:xfrm>
          <a:prstGeom prst="flowChartConnector">
            <a:avLst/>
          </a:prstGeom>
          <a:solidFill>
            <a:srgbClr val="7030A0"/>
          </a:solidFill>
          <a:ln w="76200">
            <a:solidFill>
              <a:srgbClr val="00B0F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rc 21"/>
          <p:cNvSpPr/>
          <p:nvPr/>
        </p:nvSpPr>
        <p:spPr>
          <a:xfrm flipH="1">
            <a:off x="2286000" y="4953000"/>
            <a:ext cx="838200" cy="990600"/>
          </a:xfrm>
          <a:prstGeom prst="arc">
            <a:avLst>
              <a:gd name="adj1" fmla="val 16200000"/>
              <a:gd name="adj2" fmla="val 9651469"/>
            </a:avLst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2743200" y="4495800"/>
            <a:ext cx="609600" cy="838200"/>
          </a:xfrm>
          <a:custGeom>
            <a:avLst/>
            <a:gdLst>
              <a:gd name="connsiteX0" fmla="*/ 755073 w 755073"/>
              <a:gd name="connsiteY0" fmla="*/ 0 h 1028700"/>
              <a:gd name="connsiteX1" fmla="*/ 443346 w 755073"/>
              <a:gd name="connsiteY1" fmla="*/ 332509 h 1028700"/>
              <a:gd name="connsiteX2" fmla="*/ 297873 w 755073"/>
              <a:gd name="connsiteY2" fmla="*/ 810491 h 1028700"/>
              <a:gd name="connsiteX3" fmla="*/ 48491 w 755073"/>
              <a:gd name="connsiteY3" fmla="*/ 997527 h 1028700"/>
              <a:gd name="connsiteX4" fmla="*/ 6927 w 755073"/>
              <a:gd name="connsiteY4" fmla="*/ 997527 h 1028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55073" h="1028700">
                <a:moveTo>
                  <a:pt x="755073" y="0"/>
                </a:moveTo>
                <a:cubicBezTo>
                  <a:pt x="637309" y="98713"/>
                  <a:pt x="519546" y="197427"/>
                  <a:pt x="443346" y="332509"/>
                </a:cubicBezTo>
                <a:cubicBezTo>
                  <a:pt x="367146" y="467591"/>
                  <a:pt x="363682" y="699655"/>
                  <a:pt x="297873" y="810491"/>
                </a:cubicBezTo>
                <a:cubicBezTo>
                  <a:pt x="232064" y="921327"/>
                  <a:pt x="96982" y="966354"/>
                  <a:pt x="48491" y="997527"/>
                </a:cubicBezTo>
                <a:cubicBezTo>
                  <a:pt x="0" y="1028700"/>
                  <a:pt x="3463" y="1013113"/>
                  <a:pt x="6927" y="997527"/>
                </a:cubicBezTo>
              </a:path>
            </a:pathLst>
          </a:cu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2819400" y="4648200"/>
            <a:ext cx="1371600" cy="789709"/>
          </a:xfrm>
          <a:custGeom>
            <a:avLst/>
            <a:gdLst>
              <a:gd name="connsiteX0" fmla="*/ 1371600 w 1371600"/>
              <a:gd name="connsiteY0" fmla="*/ 0 h 789709"/>
              <a:gd name="connsiteX1" fmla="*/ 955963 w 1371600"/>
              <a:gd name="connsiteY1" fmla="*/ 207818 h 789709"/>
              <a:gd name="connsiteX2" fmla="*/ 644236 w 1371600"/>
              <a:gd name="connsiteY2" fmla="*/ 519545 h 789709"/>
              <a:gd name="connsiteX3" fmla="*/ 0 w 1371600"/>
              <a:gd name="connsiteY3" fmla="*/ 789709 h 789709"/>
              <a:gd name="connsiteX4" fmla="*/ 0 w 1371600"/>
              <a:gd name="connsiteY4" fmla="*/ 789709 h 789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71600" h="789709">
                <a:moveTo>
                  <a:pt x="1371600" y="0"/>
                </a:moveTo>
                <a:cubicBezTo>
                  <a:pt x="1224395" y="60613"/>
                  <a:pt x="1077190" y="121227"/>
                  <a:pt x="955963" y="207818"/>
                </a:cubicBezTo>
                <a:cubicBezTo>
                  <a:pt x="834736" y="294409"/>
                  <a:pt x="803563" y="422563"/>
                  <a:pt x="644236" y="519545"/>
                </a:cubicBezTo>
                <a:cubicBezTo>
                  <a:pt x="484909" y="616527"/>
                  <a:pt x="0" y="789709"/>
                  <a:pt x="0" y="789709"/>
                </a:cubicBezTo>
                <a:lnTo>
                  <a:pt x="0" y="789709"/>
                </a:lnTo>
              </a:path>
            </a:pathLst>
          </a:cu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Block Arc 27"/>
          <p:cNvSpPr/>
          <p:nvPr/>
        </p:nvSpPr>
        <p:spPr>
          <a:xfrm>
            <a:off x="2743200" y="3733800"/>
            <a:ext cx="2286000" cy="1066800"/>
          </a:xfrm>
          <a:prstGeom prst="blockArc">
            <a:avLst>
              <a:gd name="adj1" fmla="val 12572447"/>
              <a:gd name="adj2" fmla="val 15717525"/>
              <a:gd name="adj3" fmla="val 10536"/>
            </a:avLst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2" name="Block Arc 31"/>
          <p:cNvSpPr/>
          <p:nvPr/>
        </p:nvSpPr>
        <p:spPr>
          <a:xfrm>
            <a:off x="2438400" y="4114800"/>
            <a:ext cx="1676400" cy="685800"/>
          </a:xfrm>
          <a:prstGeom prst="blockArc">
            <a:avLst>
              <a:gd name="adj1" fmla="val 14879995"/>
              <a:gd name="adj2" fmla="val 18908072"/>
              <a:gd name="adj3" fmla="val 15485"/>
            </a:avLst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3" name="Smiley Face 32"/>
          <p:cNvSpPr/>
          <p:nvPr/>
        </p:nvSpPr>
        <p:spPr>
          <a:xfrm>
            <a:off x="5410200" y="2286000"/>
            <a:ext cx="685800" cy="685800"/>
          </a:xfrm>
          <a:prstGeom prst="smileyFac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Arrow Connector 34"/>
          <p:cNvCxnSpPr>
            <a:stCxn id="33" idx="3"/>
          </p:cNvCxnSpPr>
          <p:nvPr/>
        </p:nvCxnSpPr>
        <p:spPr>
          <a:xfrm rot="5400000">
            <a:off x="4876801" y="2795167"/>
            <a:ext cx="557633" cy="710033"/>
          </a:xfrm>
          <a:prstGeom prst="straightConnector1">
            <a:avLst/>
          </a:prstGeom>
          <a:ln w="57150">
            <a:solidFill>
              <a:srgbClr val="00206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1026" idx="2"/>
          </p:cNvCxnSpPr>
          <p:nvPr/>
        </p:nvCxnSpPr>
        <p:spPr>
          <a:xfrm flipV="1">
            <a:off x="3826993" y="2590801"/>
            <a:ext cx="1049807" cy="656516"/>
          </a:xfrm>
          <a:prstGeom prst="line">
            <a:avLst/>
          </a:prstGeom>
          <a:ln w="19050">
            <a:solidFill>
              <a:schemeClr val="tx2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lbow Connector 28"/>
          <p:cNvCxnSpPr/>
          <p:nvPr/>
        </p:nvCxnSpPr>
        <p:spPr>
          <a:xfrm>
            <a:off x="2133600" y="1828800"/>
            <a:ext cx="1905000" cy="1066800"/>
          </a:xfrm>
          <a:prstGeom prst="bentConnector3">
            <a:avLst>
              <a:gd name="adj1" fmla="val 100182"/>
            </a:avLst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2971800" y="3048000"/>
            <a:ext cx="1066800" cy="68580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2819400" y="3657600"/>
            <a:ext cx="304800" cy="2286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>
            <a:off x="2819400" y="4114800"/>
            <a:ext cx="304800" cy="762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>
            <a:endCxn id="33" idx="7"/>
          </p:cNvCxnSpPr>
          <p:nvPr/>
        </p:nvCxnSpPr>
        <p:spPr>
          <a:xfrm rot="5400000">
            <a:off x="5881269" y="2019299"/>
            <a:ext cx="481433" cy="252835"/>
          </a:xfrm>
          <a:prstGeom prst="straightConnector1">
            <a:avLst/>
          </a:prstGeom>
          <a:ln w="38100">
            <a:solidFill>
              <a:srgbClr val="00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 rot="10800000" flipV="1">
            <a:off x="4724400" y="3658394"/>
            <a:ext cx="1523206" cy="7540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Elbow Connector 87"/>
          <p:cNvCxnSpPr/>
          <p:nvPr/>
        </p:nvCxnSpPr>
        <p:spPr>
          <a:xfrm rot="16200000" flipV="1">
            <a:off x="4533900" y="4533900"/>
            <a:ext cx="533400" cy="457200"/>
          </a:xfrm>
          <a:prstGeom prst="bentConnector3">
            <a:avLst>
              <a:gd name="adj1" fmla="val 7143"/>
            </a:avLst>
          </a:prstGeom>
          <a:ln w="38100">
            <a:solidFill>
              <a:srgbClr val="00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/>
          <p:nvPr/>
        </p:nvCxnSpPr>
        <p:spPr>
          <a:xfrm rot="16200000" flipV="1">
            <a:off x="3124200" y="4724400"/>
            <a:ext cx="1524000" cy="1371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/>
          <p:nvPr/>
        </p:nvCxnSpPr>
        <p:spPr>
          <a:xfrm rot="10800000">
            <a:off x="3352800" y="5257800"/>
            <a:ext cx="1295400" cy="990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10800000">
            <a:off x="5181600" y="3200400"/>
            <a:ext cx="1219200" cy="1588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5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5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5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5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5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5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2" dur="5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2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3" dur="5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4" dur="5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5" dur="5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6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4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5" dur="5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0" dur="5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5" dur="5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59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4" dur="5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26" grpId="0" animBg="1"/>
      <p:bldP spid="7" grpId="0" animBg="1"/>
      <p:bldP spid="11" grpId="0" animBg="1"/>
      <p:bldP spid="12" grpId="0" animBg="1"/>
      <p:bldP spid="15" grpId="0" animBg="1"/>
      <p:bldP spid="22" grpId="0" animBg="1"/>
      <p:bldP spid="23" grpId="0" animBg="1"/>
      <p:bldP spid="24" grpId="0" animBg="1"/>
      <p:bldP spid="28" grpId="0" animBg="1"/>
      <p:bldP spid="32" grpId="0" animBg="1"/>
      <p:bldP spid="3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MEDULLARY RESPIRATORY CENTERS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  <a:solidFill>
            <a:srgbClr val="FFFFFF"/>
          </a:solidFill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sz="3600" b="1" dirty="0" smtClean="0">
                <a:solidFill>
                  <a:srgbClr val="002060"/>
                </a:solidFill>
              </a:rPr>
              <a:t>DORSAL RESPIRATORY GROUP (DRG):-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Anatomy:  </a:t>
            </a:r>
            <a:r>
              <a:rPr lang="en-US" dirty="0" smtClean="0">
                <a:solidFill>
                  <a:srgbClr val="FF0000"/>
                </a:solidFill>
              </a:rPr>
              <a:t>The DRG is a bilateral group of </a:t>
            </a:r>
            <a:r>
              <a:rPr lang="en-US" dirty="0" err="1" smtClean="0">
                <a:solidFill>
                  <a:srgbClr val="FF0000"/>
                </a:solidFill>
              </a:rPr>
              <a:t>neurones</a:t>
            </a:r>
            <a:r>
              <a:rPr lang="en-US" dirty="0" smtClean="0">
                <a:solidFill>
                  <a:srgbClr val="FF0000"/>
                </a:solidFill>
              </a:rPr>
              <a:t> that lies within the nucleus of the </a:t>
            </a:r>
            <a:r>
              <a:rPr lang="en-US" b="1" dirty="0" err="1" smtClean="0">
                <a:solidFill>
                  <a:srgbClr val="FF0000"/>
                </a:solidFill>
              </a:rPr>
              <a:t>tractus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solitarius</a:t>
            </a:r>
            <a:r>
              <a:rPr lang="en-US" dirty="0" smtClean="0">
                <a:solidFill>
                  <a:srgbClr val="FF0000"/>
                </a:solidFill>
              </a:rPr>
              <a:t>, dorsal surface of medulla. </a:t>
            </a:r>
          </a:p>
          <a:p>
            <a:r>
              <a:rPr lang="en-US" b="1" dirty="0" smtClean="0">
                <a:solidFill>
                  <a:srgbClr val="7030A0"/>
                </a:solidFill>
              </a:rPr>
              <a:t>Functions: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The DRG </a:t>
            </a:r>
            <a:r>
              <a:rPr lang="en-US" dirty="0" err="1" smtClean="0">
                <a:solidFill>
                  <a:schemeClr val="accent4">
                    <a:lumMod val="50000"/>
                  </a:schemeClr>
                </a:solidFill>
              </a:rPr>
              <a:t>neurones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 are primarily </a:t>
            </a:r>
            <a:r>
              <a:rPr lang="en-US" dirty="0" err="1" smtClean="0">
                <a:solidFill>
                  <a:schemeClr val="accent4">
                    <a:lumMod val="50000"/>
                  </a:schemeClr>
                </a:solidFill>
              </a:rPr>
              <a:t>inspiratory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4">
                    <a:lumMod val="50000"/>
                  </a:schemeClr>
                </a:solidFill>
              </a:rPr>
              <a:t>neurones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 (i.e., they discharge during </a:t>
            </a:r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</a:rPr>
              <a:t>inspiration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) 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smtClean="0">
                <a:solidFill>
                  <a:srgbClr val="002060"/>
                </a:solidFill>
              </a:rPr>
              <a:t>The DRG may be the </a:t>
            </a:r>
            <a:r>
              <a:rPr lang="en-US" b="1" dirty="0" smtClean="0">
                <a:solidFill>
                  <a:srgbClr val="002060"/>
                </a:solidFill>
              </a:rPr>
              <a:t>primary rhythm</a:t>
            </a:r>
            <a:r>
              <a:rPr lang="en-US" dirty="0" smtClean="0">
                <a:solidFill>
                  <a:srgbClr val="002060"/>
                </a:solidFill>
              </a:rPr>
              <a:t> generator for respiration.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0" y="3886200"/>
            <a:ext cx="457200" cy="3810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0" y="4953000"/>
            <a:ext cx="457200" cy="3810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8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8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8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09600"/>
          </a:xfrm>
          <a:solidFill>
            <a:srgbClr val="FFFFFF"/>
          </a:solidFill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CONTD…..                       Functions of DRG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  <a:solidFill>
            <a:schemeClr val="accent6">
              <a:lumMod val="20000"/>
              <a:lumOff val="80000"/>
            </a:schemeClr>
          </a:solidFill>
          <a:ln>
            <a:solidFill>
              <a:srgbClr val="CCECFF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    </a:t>
            </a:r>
            <a:r>
              <a:rPr lang="en-US" b="1" dirty="0" err="1" smtClean="0">
                <a:solidFill>
                  <a:srgbClr val="0000CC"/>
                </a:solidFill>
              </a:rPr>
              <a:t>Inspiratory</a:t>
            </a:r>
            <a:r>
              <a:rPr lang="en-US" b="1" dirty="0" smtClean="0">
                <a:solidFill>
                  <a:srgbClr val="0000CC"/>
                </a:solidFill>
              </a:rPr>
              <a:t> “Ramp” Signal:- </a:t>
            </a:r>
            <a:r>
              <a:rPr lang="en-US" dirty="0" smtClean="0">
                <a:solidFill>
                  <a:srgbClr val="002060"/>
                </a:solidFill>
              </a:rPr>
              <a:t>The nervous signal that is transmitted to the </a:t>
            </a:r>
            <a:r>
              <a:rPr lang="en-US" dirty="0" err="1" smtClean="0">
                <a:solidFill>
                  <a:srgbClr val="002060"/>
                </a:solidFill>
              </a:rPr>
              <a:t>inspiratory</a:t>
            </a:r>
            <a:r>
              <a:rPr lang="en-US" dirty="0" smtClean="0">
                <a:solidFill>
                  <a:srgbClr val="002060"/>
                </a:solidFill>
              </a:rPr>
              <a:t> muscles, mainly the diaphragm. normal respiration, it begins weakly and increases steadily in a </a:t>
            </a:r>
            <a:r>
              <a:rPr lang="en-US" b="1" dirty="0" smtClean="0">
                <a:solidFill>
                  <a:srgbClr val="002060"/>
                </a:solidFill>
              </a:rPr>
              <a:t>ramp manner </a:t>
            </a:r>
            <a:r>
              <a:rPr lang="en-US" dirty="0" smtClean="0">
                <a:solidFill>
                  <a:srgbClr val="002060"/>
                </a:solidFill>
              </a:rPr>
              <a:t>for about </a:t>
            </a:r>
            <a:r>
              <a:rPr lang="en-US" b="1" dirty="0" smtClean="0">
                <a:solidFill>
                  <a:srgbClr val="002060"/>
                </a:solidFill>
              </a:rPr>
              <a:t>2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b="1" dirty="0" smtClean="0">
                <a:solidFill>
                  <a:srgbClr val="002060"/>
                </a:solidFill>
              </a:rPr>
              <a:t>sec</a:t>
            </a:r>
            <a:r>
              <a:rPr lang="en-US" dirty="0" smtClean="0">
                <a:solidFill>
                  <a:srgbClr val="002060"/>
                </a:solidFill>
              </a:rPr>
              <a:t>. Then it ceases abruptly for approximately the next  </a:t>
            </a:r>
            <a:r>
              <a:rPr lang="en-US" b="1" dirty="0" smtClean="0">
                <a:solidFill>
                  <a:srgbClr val="002060"/>
                </a:solidFill>
              </a:rPr>
              <a:t>3 </a:t>
            </a:r>
            <a:r>
              <a:rPr lang="en-US" b="1" dirty="0" err="1" smtClean="0">
                <a:solidFill>
                  <a:srgbClr val="002060"/>
                </a:solidFill>
              </a:rPr>
              <a:t>sec</a:t>
            </a:r>
            <a:r>
              <a:rPr lang="en-US" dirty="0" err="1" smtClean="0">
                <a:solidFill>
                  <a:srgbClr val="002060"/>
                </a:solidFill>
              </a:rPr>
              <a:t>,which</a:t>
            </a:r>
            <a:r>
              <a:rPr lang="en-US" dirty="0" smtClean="0">
                <a:solidFill>
                  <a:srgbClr val="002060"/>
                </a:solidFill>
              </a:rPr>
              <a:t> turns off the excitation of diaphragm and allows elastic recoil of the lungs and the chest wall to cause expiration.</a:t>
            </a:r>
          </a:p>
          <a:p>
            <a:pPr>
              <a:buNone/>
            </a:pP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    </a:t>
            </a:r>
            <a:r>
              <a:rPr lang="en-US" b="1" dirty="0" smtClean="0">
                <a:solidFill>
                  <a:srgbClr val="FF0000"/>
                </a:solidFill>
              </a:rPr>
              <a:t>The obvious advantage of the ramp </a:t>
            </a:r>
            <a:r>
              <a:rPr lang="en-US" dirty="0" smtClean="0">
                <a:solidFill>
                  <a:srgbClr val="FF0000"/>
                </a:solidFill>
              </a:rPr>
              <a:t>is that it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  causes a steady increase in the volume of the lungs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  during inspiration, rather than </a:t>
            </a:r>
            <a:r>
              <a:rPr lang="en-US" dirty="0" err="1" smtClean="0">
                <a:solidFill>
                  <a:srgbClr val="FF0000"/>
                </a:solidFill>
              </a:rPr>
              <a:t>inspiratory</a:t>
            </a:r>
            <a:r>
              <a:rPr lang="en-US" dirty="0" smtClean="0">
                <a:solidFill>
                  <a:srgbClr val="FF0000"/>
                </a:solidFill>
              </a:rPr>
              <a:t> gasps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0" y="914400"/>
            <a:ext cx="381000" cy="2286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0" y="4876800"/>
            <a:ext cx="381000" cy="228600"/>
          </a:xfrm>
          <a:prstGeom prst="rightArrow">
            <a:avLst/>
          </a:prstGeom>
          <a:solidFill>
            <a:srgbClr val="000099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000" decel="5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000" decel="5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000" decel="5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000" decel="5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  <p:bldP spid="4" grpId="0" animBg="1"/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09600"/>
          </a:xfrm>
          <a:solidFill>
            <a:srgbClr val="FFFFFF"/>
          </a:solidFill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CONTD…..                       Functions of DRG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  <a:solidFill>
            <a:srgbClr val="FFFFFF"/>
          </a:solidFill>
          <a:ln>
            <a:solidFill>
              <a:schemeClr val="accent1"/>
            </a:solidFill>
          </a:ln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b="1" dirty="0" smtClean="0"/>
              <a:t>   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Afferent input to the DRG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comes primarily from the </a:t>
            </a:r>
            <a:r>
              <a:rPr lang="en-US" b="1" dirty="0" err="1" smtClean="0">
                <a:solidFill>
                  <a:srgbClr val="FF0000"/>
                </a:solidFill>
              </a:rPr>
              <a:t>vagus</a:t>
            </a:r>
            <a:r>
              <a:rPr lang="en-US" dirty="0" smtClean="0">
                <a:solidFill>
                  <a:srgbClr val="FF0000"/>
                </a:solidFill>
              </a:rPr>
              <a:t> and </a:t>
            </a:r>
            <a:r>
              <a:rPr lang="en-US" b="1" dirty="0" err="1" smtClean="0">
                <a:solidFill>
                  <a:srgbClr val="FF0000"/>
                </a:solidFill>
              </a:rPr>
              <a:t>glossopharyngeal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nerves, which carry information from the peripheral </a:t>
            </a:r>
            <a:r>
              <a:rPr lang="en-US" dirty="0" err="1" smtClean="0">
                <a:solidFill>
                  <a:srgbClr val="FF0000"/>
                </a:solidFill>
              </a:rPr>
              <a:t>chemoreceptors</a:t>
            </a:r>
            <a:r>
              <a:rPr lang="en-US" dirty="0" smtClean="0">
                <a:solidFill>
                  <a:srgbClr val="FF0000"/>
                </a:solidFill>
              </a:rPr>
              <a:t> and mechanical receptors in the lungs.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Low O2 tensions, high CO2 tensions, and low pH level that </a:t>
            </a:r>
            <a:r>
              <a:rPr lang="en-US" dirty="0" err="1" smtClean="0">
                <a:solidFill>
                  <a:srgbClr val="002060"/>
                </a:solidFill>
              </a:rPr>
              <a:t>stmulate</a:t>
            </a:r>
            <a:r>
              <a:rPr lang="en-US" dirty="0" smtClean="0">
                <a:solidFill>
                  <a:srgbClr val="002060"/>
                </a:solidFill>
              </a:rPr>
              <a:t> DRG.</a:t>
            </a:r>
          </a:p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Increase electrical traffic within the 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RAS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 that stimulate DRG.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Inflation of lungs that inhibit DRG.</a:t>
            </a:r>
          </a:p>
          <a:p>
            <a:pPr>
              <a:buNone/>
            </a:pPr>
            <a:r>
              <a:rPr lang="en-US" b="1" dirty="0" smtClean="0"/>
              <a:t>   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Efferent outflow from DRG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goes to the </a:t>
            </a:r>
            <a:r>
              <a:rPr lang="en-US" dirty="0" err="1" smtClean="0">
                <a:solidFill>
                  <a:srgbClr val="FF0000"/>
                </a:solidFill>
              </a:rPr>
              <a:t>centrolateral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phrenic</a:t>
            </a:r>
            <a:r>
              <a:rPr lang="en-US" dirty="0" smtClean="0">
                <a:solidFill>
                  <a:srgbClr val="FF0000"/>
                </a:solidFill>
              </a:rPr>
              <a:t> and </a:t>
            </a:r>
            <a:r>
              <a:rPr lang="en-US" dirty="0" err="1" smtClean="0">
                <a:solidFill>
                  <a:srgbClr val="FF0000"/>
                </a:solidFill>
              </a:rPr>
              <a:t>intercostal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motoneurons</a:t>
            </a:r>
            <a:r>
              <a:rPr lang="en-US" dirty="0" smtClean="0">
                <a:solidFill>
                  <a:srgbClr val="FF0000"/>
                </a:solidFill>
              </a:rPr>
              <a:t> and to the VRG.   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0" y="838200"/>
            <a:ext cx="381000" cy="381000"/>
          </a:xfrm>
          <a:prstGeom prst="rightArrow">
            <a:avLst/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0" y="5257800"/>
            <a:ext cx="381000" cy="381000"/>
          </a:xfrm>
          <a:prstGeom prst="rightArrow">
            <a:avLst/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000" decel="5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000" decel="5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000" decel="5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000" decel="5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6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7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000" decel="5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000" decel="5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000" decel="5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000" decel="5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4" grpId="0" animBg="1"/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33400"/>
          </a:xfrm>
          <a:solidFill>
            <a:srgbClr val="FFFFFF"/>
          </a:solidFill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                                                                    VENTRAL RESPIRATORY GROUP (VRG):-</a:t>
            </a:r>
            <a:br>
              <a:rPr lang="en-US" b="1" dirty="0" smtClean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6324600"/>
          </a:xfrm>
          <a:solidFill>
            <a:srgbClr val="FFFFFF"/>
          </a:solidFill>
        </p:spPr>
        <p:txBody>
          <a:bodyPr>
            <a:normAutofit lnSpcReduction="10000"/>
          </a:bodyPr>
          <a:lstStyle/>
          <a:p>
            <a:r>
              <a:rPr lang="en-US" sz="3500" b="1" dirty="0" smtClean="0">
                <a:solidFill>
                  <a:schemeClr val="accent2">
                    <a:lumMod val="50000"/>
                  </a:schemeClr>
                </a:solidFill>
              </a:rPr>
              <a:t>Anatomy:</a:t>
            </a:r>
            <a:r>
              <a:rPr lang="en-US" sz="3500" dirty="0" smtClean="0">
                <a:solidFill>
                  <a:schemeClr val="accent2">
                    <a:lumMod val="50000"/>
                  </a:schemeClr>
                </a:solidFill>
              </a:rPr>
              <a:t> 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Located in each side of the medulla, about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5 mm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anterior and lateral to the DRG, The VRG</a:t>
            </a:r>
            <a:r>
              <a:rPr lang="en-US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is lies  in the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nucleus </a:t>
            </a:r>
            <a:r>
              <a:rPr lang="en-US" b="1" dirty="0" err="1" smtClean="0">
                <a:solidFill>
                  <a:schemeClr val="accent2">
                    <a:lumMod val="50000"/>
                  </a:schemeClr>
                </a:solidFill>
              </a:rPr>
              <a:t>ambiguus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2">
                    <a:lumMod val="50000"/>
                  </a:schemeClr>
                </a:solidFill>
              </a:rPr>
              <a:t>rostrally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and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the nucleus </a:t>
            </a:r>
            <a:r>
              <a:rPr lang="en-US" b="1" dirty="0" err="1" smtClean="0">
                <a:solidFill>
                  <a:schemeClr val="accent2">
                    <a:lumMod val="50000"/>
                  </a:schemeClr>
                </a:solidFill>
              </a:rPr>
              <a:t>retroambiguus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 caudally. </a:t>
            </a:r>
          </a:p>
          <a:p>
            <a:r>
              <a:rPr lang="en-US" sz="3500" b="1" dirty="0" smtClean="0"/>
              <a:t>Functions: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smtClean="0">
                <a:solidFill>
                  <a:srgbClr val="FF0000"/>
                </a:solidFill>
              </a:rPr>
              <a:t>The neurons of the </a:t>
            </a:r>
            <a:r>
              <a:rPr lang="en-US" b="1" dirty="0" smtClean="0">
                <a:solidFill>
                  <a:srgbClr val="FF0000"/>
                </a:solidFill>
              </a:rPr>
              <a:t>VRG </a:t>
            </a:r>
            <a:r>
              <a:rPr lang="en-US" dirty="0" smtClean="0">
                <a:solidFill>
                  <a:srgbClr val="FF0000"/>
                </a:solidFill>
              </a:rPr>
              <a:t>remain almost totally inactive during normal quiet breathing.                                   </a:t>
            </a:r>
            <a:r>
              <a:rPr lang="en-US" dirty="0" smtClean="0">
                <a:solidFill>
                  <a:srgbClr val="7030A0"/>
                </a:solidFill>
              </a:rPr>
              <a:t>When the respiratory drive for increased pulmonary ventilation becomes greater than normal, respiratory signals spill over into the </a:t>
            </a:r>
            <a:r>
              <a:rPr lang="en-US" b="1" dirty="0" smtClean="0">
                <a:solidFill>
                  <a:srgbClr val="7030A0"/>
                </a:solidFill>
              </a:rPr>
              <a:t>VRG</a:t>
            </a:r>
            <a:r>
              <a:rPr lang="en-US" dirty="0" smtClean="0">
                <a:solidFill>
                  <a:srgbClr val="7030A0"/>
                </a:solidFill>
              </a:rPr>
              <a:t> from the basic oscillating mechanism of the </a:t>
            </a:r>
            <a:r>
              <a:rPr lang="en-US" b="1" dirty="0" smtClean="0">
                <a:solidFill>
                  <a:srgbClr val="7030A0"/>
                </a:solidFill>
              </a:rPr>
              <a:t>DRG</a:t>
            </a:r>
            <a:r>
              <a:rPr lang="en-US" dirty="0" smtClean="0">
                <a:solidFill>
                  <a:srgbClr val="7030A0"/>
                </a:solidFill>
              </a:rPr>
              <a:t>. As a consequence, the </a:t>
            </a:r>
            <a:r>
              <a:rPr lang="en-US" b="1" dirty="0" smtClean="0">
                <a:solidFill>
                  <a:srgbClr val="7030A0"/>
                </a:solidFill>
              </a:rPr>
              <a:t>VRG </a:t>
            </a:r>
            <a:r>
              <a:rPr lang="en-US" dirty="0" smtClean="0">
                <a:solidFill>
                  <a:srgbClr val="7030A0"/>
                </a:solidFill>
              </a:rPr>
              <a:t>contributes extra respiratory drive as well.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0" y="3124200"/>
            <a:ext cx="457200" cy="381000"/>
          </a:xfrm>
          <a:prstGeom prst="right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0" y="3962400"/>
            <a:ext cx="381000" cy="381000"/>
          </a:xfrm>
          <a:prstGeom prst="right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000" decel="5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000" decel="5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000" decel="5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000" decel="5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2819400"/>
            <a:ext cx="8534400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0070C0"/>
                </a:solidFill>
              </a:rPr>
              <a:t>COMETENCY CODE: </a:t>
            </a:r>
            <a:r>
              <a:rPr lang="en-US" sz="3200" b="1" dirty="0" smtClean="0">
                <a:solidFill>
                  <a:srgbClr val="FF0000"/>
                </a:solidFill>
              </a:rPr>
              <a:t>PY6.3 (</a:t>
            </a:r>
            <a:r>
              <a:rPr lang="en-US" sz="3200" b="1" dirty="0" err="1" smtClean="0">
                <a:solidFill>
                  <a:srgbClr val="FF0000"/>
                </a:solidFill>
              </a:rPr>
              <a:t>contd</a:t>
            </a:r>
            <a:r>
              <a:rPr lang="en-US" sz="3200" b="1" dirty="0" smtClean="0">
                <a:solidFill>
                  <a:srgbClr val="FF0000"/>
                </a:solidFill>
              </a:rPr>
              <a:t>…)</a:t>
            </a:r>
            <a:endParaRPr lang="en-US" sz="3200" b="1" dirty="0" smtClean="0">
              <a:solidFill>
                <a:srgbClr val="0070C0"/>
              </a:solidFill>
            </a:endParaRPr>
          </a:p>
          <a:p>
            <a:pPr algn="ctr"/>
            <a:r>
              <a:rPr lang="en-US" sz="3200" b="1" dirty="0" smtClean="0">
                <a:solidFill>
                  <a:srgbClr val="FF0000"/>
                </a:solidFill>
              </a:rPr>
              <a:t>DESCRIBE AND DISCUSS THE TRANSPORT OF CARBONDIOXIDE.</a:t>
            </a:r>
          </a:p>
          <a:p>
            <a:pPr algn="ctr"/>
            <a:r>
              <a:rPr lang="en-US" sz="3200" b="1" dirty="0" smtClean="0">
                <a:solidFill>
                  <a:srgbClr val="FF0000"/>
                </a:solidFill>
              </a:rPr>
              <a:t>            (NERVOUS AND CHEMICAL CONTROL OF RESPIRATION) </a:t>
            </a:r>
          </a:p>
        </p:txBody>
      </p:sp>
      <p:pic>
        <p:nvPicPr>
          <p:cNvPr id="3" name="pic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05200" y="609600"/>
            <a:ext cx="2057400" cy="20574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33400"/>
          </a:xfrm>
          <a:solidFill>
            <a:srgbClr val="FFFFFF"/>
          </a:solidFill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PONTINE RESPIRATORY CENTERS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  <a:solidFill>
            <a:srgbClr val="FFFFFF"/>
          </a:solidFill>
        </p:spPr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PONTINE CENTERS  </a:t>
            </a:r>
            <a:r>
              <a:rPr lang="en-US" dirty="0" smtClean="0">
                <a:solidFill>
                  <a:srgbClr val="002060"/>
                </a:solidFill>
              </a:rPr>
              <a:t>are area of the brain stem that modify the activity of the </a:t>
            </a:r>
            <a:r>
              <a:rPr lang="en-US" dirty="0" err="1" smtClean="0">
                <a:solidFill>
                  <a:srgbClr val="002060"/>
                </a:solidFill>
              </a:rPr>
              <a:t>medullary</a:t>
            </a:r>
            <a:r>
              <a:rPr lang="en-US" dirty="0" smtClean="0">
                <a:solidFill>
                  <a:srgbClr val="002060"/>
                </a:solidFill>
              </a:rPr>
              <a:t> respiratory centers.</a:t>
            </a:r>
          </a:p>
          <a:p>
            <a:pPr>
              <a:buFont typeface="Wingdings" pitchFamily="2" charset="2"/>
              <a:buChar char="q"/>
            </a:pPr>
            <a:r>
              <a:rPr lang="en-US" b="1" dirty="0" smtClean="0">
                <a:solidFill>
                  <a:srgbClr val="FF0000"/>
                </a:solidFill>
              </a:rPr>
              <a:t>APNEUSTIC CENTER:-</a:t>
            </a:r>
          </a:p>
          <a:p>
            <a:r>
              <a:rPr lang="en-US" b="1" dirty="0" smtClean="0">
                <a:solidFill>
                  <a:srgbClr val="7030A0"/>
                </a:solidFill>
              </a:rPr>
              <a:t>Anatomy: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Apneustic</a:t>
            </a:r>
            <a:r>
              <a:rPr lang="en-US" dirty="0" smtClean="0">
                <a:solidFill>
                  <a:srgbClr val="7030A0"/>
                </a:solidFill>
              </a:rPr>
              <a:t> center lies in the caudal area of the </a:t>
            </a:r>
            <a:r>
              <a:rPr lang="en-US" dirty="0" err="1" smtClean="0">
                <a:solidFill>
                  <a:srgbClr val="7030A0"/>
                </a:solidFill>
              </a:rPr>
              <a:t>pons</a:t>
            </a:r>
            <a:r>
              <a:rPr lang="en-US" dirty="0" smtClean="0">
                <a:solidFill>
                  <a:srgbClr val="7030A0"/>
                </a:solidFill>
              </a:rPr>
              <a:t>, but it has not been identified with any specific collection of </a:t>
            </a:r>
            <a:r>
              <a:rPr lang="en-US" dirty="0" err="1" smtClean="0">
                <a:solidFill>
                  <a:srgbClr val="7030A0"/>
                </a:solidFill>
              </a:rPr>
              <a:t>neurones</a:t>
            </a:r>
            <a:r>
              <a:rPr lang="en-US" dirty="0" smtClean="0">
                <a:solidFill>
                  <a:srgbClr val="7030A0"/>
                </a:solidFill>
              </a:rPr>
              <a:t>.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Functions: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  Efferent outflow from </a:t>
            </a:r>
            <a:r>
              <a:rPr lang="en-US" dirty="0" err="1" smtClean="0">
                <a:solidFill>
                  <a:srgbClr val="FF0000"/>
                </a:solidFill>
              </a:rPr>
              <a:t>apneustic</a:t>
            </a:r>
            <a:r>
              <a:rPr lang="en-US" dirty="0" smtClean="0">
                <a:solidFill>
                  <a:srgbClr val="FF0000"/>
                </a:solidFill>
              </a:rPr>
              <a:t> center increase the duration of </a:t>
            </a:r>
            <a:r>
              <a:rPr lang="en-US" dirty="0" err="1" smtClean="0">
                <a:solidFill>
                  <a:srgbClr val="FF0000"/>
                </a:solidFill>
              </a:rPr>
              <a:t>inspiration,slowing</a:t>
            </a:r>
            <a:r>
              <a:rPr lang="en-US" dirty="0" smtClean="0">
                <a:solidFill>
                  <a:srgbClr val="FF0000"/>
                </a:solidFill>
              </a:rPr>
              <a:t> respiratory rate and resulting in a deeper and more prolonged inspiration.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0" y="4648200"/>
            <a:ext cx="457200" cy="381000"/>
          </a:xfrm>
          <a:prstGeom prst="right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000" decel="5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000" decel="5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  <a:solidFill>
            <a:srgbClr val="FFFFFF"/>
          </a:solidFill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CONTD……..                     PONTINE CENTERS                                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  <a:solidFill>
            <a:srgbClr val="FFFFFF"/>
          </a:solidFill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    </a:t>
            </a:r>
            <a:r>
              <a:rPr lang="en-US" b="1" dirty="0" smtClean="0">
                <a:solidFill>
                  <a:srgbClr val="FF0000"/>
                </a:solidFill>
              </a:rPr>
              <a:t>Inhibition:</a:t>
            </a:r>
            <a:r>
              <a:rPr lang="en-US" b="1" dirty="0" smtClean="0">
                <a:solidFill>
                  <a:srgbClr val="7030A0"/>
                </a:solidFill>
              </a:rPr>
              <a:t> </a:t>
            </a:r>
            <a:r>
              <a:rPr lang="en-US" dirty="0" smtClean="0">
                <a:solidFill>
                  <a:srgbClr val="7030A0"/>
                </a:solidFill>
              </a:rPr>
              <a:t>The </a:t>
            </a:r>
            <a:r>
              <a:rPr lang="en-US" dirty="0" err="1" smtClean="0">
                <a:solidFill>
                  <a:srgbClr val="7030A0"/>
                </a:solidFill>
              </a:rPr>
              <a:t>apneustic</a:t>
            </a:r>
            <a:r>
              <a:rPr lang="en-US" dirty="0" smtClean="0">
                <a:solidFill>
                  <a:srgbClr val="7030A0"/>
                </a:solidFill>
              </a:rPr>
              <a:t> center is normally inhibited  by impulses carried by the </a:t>
            </a:r>
            <a:r>
              <a:rPr lang="en-US" b="1" dirty="0" err="1" smtClean="0">
                <a:solidFill>
                  <a:srgbClr val="7030A0"/>
                </a:solidFill>
              </a:rPr>
              <a:t>vagus</a:t>
            </a:r>
            <a:r>
              <a:rPr lang="en-US" b="1" dirty="0" smtClean="0">
                <a:solidFill>
                  <a:srgbClr val="7030A0"/>
                </a:solidFill>
              </a:rPr>
              <a:t> nerve</a:t>
            </a:r>
            <a:r>
              <a:rPr lang="en-US" dirty="0" smtClean="0">
                <a:solidFill>
                  <a:srgbClr val="7030A0"/>
                </a:solidFill>
              </a:rPr>
              <a:t>, also by the </a:t>
            </a:r>
            <a:r>
              <a:rPr lang="en-US" dirty="0" err="1" smtClean="0">
                <a:solidFill>
                  <a:srgbClr val="7030A0"/>
                </a:solidFill>
              </a:rPr>
              <a:t>actvity</a:t>
            </a:r>
            <a:r>
              <a:rPr lang="en-US" dirty="0" smtClean="0">
                <a:solidFill>
                  <a:srgbClr val="7030A0"/>
                </a:solidFill>
              </a:rPr>
              <a:t> of the </a:t>
            </a:r>
            <a:r>
              <a:rPr lang="en-US" b="1" dirty="0" err="1" smtClean="0">
                <a:solidFill>
                  <a:srgbClr val="7030A0"/>
                </a:solidFill>
              </a:rPr>
              <a:t>Pneumotaxic</a:t>
            </a:r>
            <a:r>
              <a:rPr lang="en-US" b="1" dirty="0" smtClean="0">
                <a:solidFill>
                  <a:srgbClr val="7030A0"/>
                </a:solidFill>
              </a:rPr>
              <a:t> center</a:t>
            </a:r>
            <a:r>
              <a:rPr lang="en-US" dirty="0" smtClean="0">
                <a:solidFill>
                  <a:srgbClr val="7030A0"/>
                </a:solidFill>
              </a:rPr>
              <a:t>. Bilateral </a:t>
            </a:r>
            <a:r>
              <a:rPr lang="en-US" dirty="0" err="1" smtClean="0">
                <a:solidFill>
                  <a:srgbClr val="7030A0"/>
                </a:solidFill>
              </a:rPr>
              <a:t>vagotomy</a:t>
            </a:r>
            <a:r>
              <a:rPr lang="en-US" dirty="0" smtClean="0">
                <a:solidFill>
                  <a:srgbClr val="7030A0"/>
                </a:solidFill>
              </a:rPr>
              <a:t> and destruction of the </a:t>
            </a:r>
            <a:r>
              <a:rPr lang="en-US" dirty="0" err="1" smtClean="0">
                <a:solidFill>
                  <a:srgbClr val="7030A0"/>
                </a:solidFill>
              </a:rPr>
              <a:t>Pneumotaxic</a:t>
            </a:r>
            <a:r>
              <a:rPr lang="en-US" dirty="0" smtClean="0">
                <a:solidFill>
                  <a:srgbClr val="7030A0"/>
                </a:solidFill>
              </a:rPr>
              <a:t> center results in prolonged periods of inspiration </a:t>
            </a:r>
            <a:r>
              <a:rPr lang="en-US" b="1" dirty="0" smtClean="0">
                <a:solidFill>
                  <a:srgbClr val="FF0000"/>
                </a:solidFill>
              </a:rPr>
              <a:t>(</a:t>
            </a:r>
            <a:r>
              <a:rPr lang="en-US" sz="3500" b="1" dirty="0" smtClean="0">
                <a:solidFill>
                  <a:srgbClr val="FF0000"/>
                </a:solidFill>
              </a:rPr>
              <a:t>i.e., </a:t>
            </a:r>
            <a:r>
              <a:rPr lang="en-US" sz="3500" b="1" dirty="0" err="1" smtClean="0">
                <a:solidFill>
                  <a:srgbClr val="FF0000"/>
                </a:solidFill>
              </a:rPr>
              <a:t>apneusis</a:t>
            </a:r>
            <a:r>
              <a:rPr lang="en-US" sz="3500" b="1" dirty="0" smtClean="0">
                <a:solidFill>
                  <a:srgbClr val="FF0000"/>
                </a:solidFill>
              </a:rPr>
              <a:t>).</a:t>
            </a:r>
          </a:p>
          <a:p>
            <a:pPr>
              <a:buFont typeface="Wingdings" pitchFamily="2" charset="2"/>
              <a:buChar char="q"/>
            </a:pP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PNEUMOTAXIC CENTER:-</a:t>
            </a:r>
          </a:p>
          <a:p>
            <a:r>
              <a:rPr lang="en-US" b="1" dirty="0" smtClean="0">
                <a:solidFill>
                  <a:srgbClr val="000099"/>
                </a:solidFill>
              </a:rPr>
              <a:t>Anatomy: A </a:t>
            </a:r>
            <a:r>
              <a:rPr lang="en-US" b="1" dirty="0" err="1" smtClean="0">
                <a:solidFill>
                  <a:srgbClr val="000099"/>
                </a:solidFill>
              </a:rPr>
              <a:t>pneumotaxic</a:t>
            </a:r>
            <a:r>
              <a:rPr lang="en-US" b="1" dirty="0" smtClean="0">
                <a:solidFill>
                  <a:srgbClr val="000099"/>
                </a:solidFill>
              </a:rPr>
              <a:t> center, located dorsally in the nucleus </a:t>
            </a:r>
            <a:r>
              <a:rPr lang="en-US" b="1" dirty="0" err="1" smtClean="0">
                <a:solidFill>
                  <a:srgbClr val="000099"/>
                </a:solidFill>
              </a:rPr>
              <a:t>parabrachialis</a:t>
            </a:r>
            <a:r>
              <a:rPr lang="en-US" b="1" dirty="0" smtClean="0">
                <a:solidFill>
                  <a:srgbClr val="000099"/>
                </a:solidFill>
              </a:rPr>
              <a:t> of the upper </a:t>
            </a:r>
            <a:r>
              <a:rPr lang="en-US" b="1" dirty="0" err="1" smtClean="0">
                <a:solidFill>
                  <a:srgbClr val="000099"/>
                </a:solidFill>
              </a:rPr>
              <a:t>pons</a:t>
            </a:r>
            <a:r>
              <a:rPr lang="en-US" b="1" dirty="0" smtClean="0">
                <a:solidFill>
                  <a:srgbClr val="000099"/>
                </a:solidFill>
              </a:rPr>
              <a:t>. </a:t>
            </a:r>
          </a:p>
          <a:p>
            <a:r>
              <a:rPr lang="en-US" b="1" dirty="0" smtClean="0">
                <a:solidFill>
                  <a:srgbClr val="FF3399"/>
                </a:solidFill>
              </a:rPr>
              <a:t>Functions:                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b="1" dirty="0" smtClean="0">
                <a:solidFill>
                  <a:srgbClr val="002060"/>
                </a:solidFill>
              </a:rPr>
              <a:t>Control the Duration of Inspiration. 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b="1" dirty="0" smtClean="0">
                <a:solidFill>
                  <a:srgbClr val="FF0000"/>
                </a:solidFill>
              </a:rPr>
              <a:t>Regulation of the Respiratory Rate.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0" y="762000"/>
            <a:ext cx="381000" cy="381000"/>
          </a:xfrm>
          <a:prstGeom prst="right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0" y="5638800"/>
            <a:ext cx="381000" cy="304800"/>
          </a:xfrm>
          <a:prstGeom prst="right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0" y="6172200"/>
            <a:ext cx="381000" cy="304800"/>
          </a:xfrm>
          <a:prstGeom prst="right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000" decel="5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000" decel="5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000" decel="5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000" decel="5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096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MCQ TEST AFTER END OF LECTURE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0000CC"/>
                </a:solidFill>
              </a:rPr>
              <a:t>1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0000CC"/>
                </a:solidFill>
              </a:rPr>
              <a:t>The amount of CO</a:t>
            </a:r>
            <a:r>
              <a:rPr lang="en-US" sz="2400" b="1" dirty="0" smtClean="0">
                <a:solidFill>
                  <a:srgbClr val="0000CC"/>
                </a:solidFill>
              </a:rPr>
              <a:t>2</a:t>
            </a:r>
            <a:r>
              <a:rPr lang="en-US" b="1" dirty="0" smtClean="0">
                <a:solidFill>
                  <a:srgbClr val="0000CC"/>
                </a:solidFill>
              </a:rPr>
              <a:t> dissolved in the fluid of the   </a:t>
            </a:r>
          </a:p>
          <a:p>
            <a:pPr>
              <a:buNone/>
            </a:pPr>
            <a:r>
              <a:rPr lang="en-US" b="1" dirty="0" smtClean="0">
                <a:solidFill>
                  <a:srgbClr val="0000CC"/>
                </a:solidFill>
              </a:rPr>
              <a:t>      blood at 45 mmHg is about: </a:t>
            </a:r>
          </a:p>
          <a:p>
            <a:r>
              <a:rPr lang="en-US" sz="2800" b="1" dirty="0" smtClean="0">
                <a:solidFill>
                  <a:srgbClr val="CC0099"/>
                </a:solidFill>
              </a:rPr>
              <a:t>A  </a:t>
            </a:r>
            <a:r>
              <a:rPr lang="en-US" sz="2800" b="1" dirty="0" smtClean="0">
                <a:solidFill>
                  <a:srgbClr val="FF3300"/>
                </a:solidFill>
              </a:rPr>
              <a:t>2.4 ml/dl </a:t>
            </a:r>
          </a:p>
          <a:p>
            <a:r>
              <a:rPr lang="en-US" sz="2800" b="1" dirty="0" smtClean="0">
                <a:solidFill>
                  <a:srgbClr val="CC0099"/>
                </a:solidFill>
              </a:rPr>
              <a:t>B  </a:t>
            </a:r>
            <a:r>
              <a:rPr lang="en-US" sz="2800" b="1" dirty="0" smtClean="0">
                <a:solidFill>
                  <a:srgbClr val="FF3300"/>
                </a:solidFill>
              </a:rPr>
              <a:t>2.7 ml/dl </a:t>
            </a:r>
          </a:p>
          <a:p>
            <a:r>
              <a:rPr lang="en-US" sz="2800" b="1" dirty="0" smtClean="0">
                <a:solidFill>
                  <a:srgbClr val="CC0099"/>
                </a:solidFill>
              </a:rPr>
              <a:t>C  </a:t>
            </a:r>
            <a:r>
              <a:rPr lang="en-US" sz="2800" b="1" dirty="0" smtClean="0">
                <a:solidFill>
                  <a:srgbClr val="FF3300"/>
                </a:solidFill>
              </a:rPr>
              <a:t>19.4 ml/dl </a:t>
            </a:r>
          </a:p>
          <a:p>
            <a:r>
              <a:rPr lang="en-US" sz="2800" b="1" dirty="0" smtClean="0">
                <a:solidFill>
                  <a:srgbClr val="CC0099"/>
                </a:solidFill>
              </a:rPr>
              <a:t>D  </a:t>
            </a:r>
            <a:r>
              <a:rPr lang="en-US" sz="2800" b="1" dirty="0" smtClean="0">
                <a:solidFill>
                  <a:srgbClr val="FF3300"/>
                </a:solidFill>
              </a:rPr>
              <a:t>14.4 ml/dl </a:t>
            </a:r>
          </a:p>
          <a:p>
            <a:pPr>
              <a:buNone/>
            </a:pPr>
            <a:r>
              <a:rPr lang="en-US" b="1" dirty="0" smtClean="0">
                <a:solidFill>
                  <a:srgbClr val="0000CC"/>
                </a:solidFill>
              </a:rPr>
              <a:t>2 Transport of  co2 In the Form of Bicarbonate Ion:</a:t>
            </a:r>
          </a:p>
          <a:p>
            <a:r>
              <a:rPr lang="en-US" sz="2800" b="1" dirty="0" smtClean="0">
                <a:solidFill>
                  <a:srgbClr val="CC0099"/>
                </a:solidFill>
              </a:rPr>
              <a:t>A  </a:t>
            </a:r>
            <a:r>
              <a:rPr lang="en-US" sz="2800" b="1" dirty="0" smtClean="0">
                <a:solidFill>
                  <a:srgbClr val="FF0000"/>
                </a:solidFill>
              </a:rPr>
              <a:t>07 %</a:t>
            </a:r>
            <a:endParaRPr lang="en-US" sz="2800" b="1" dirty="0" smtClean="0">
              <a:solidFill>
                <a:srgbClr val="CC0099"/>
              </a:solidFill>
            </a:endParaRPr>
          </a:p>
          <a:p>
            <a:r>
              <a:rPr lang="en-US" sz="2800" b="1" dirty="0" smtClean="0">
                <a:solidFill>
                  <a:srgbClr val="CC0099"/>
                </a:solidFill>
              </a:rPr>
              <a:t>B  </a:t>
            </a:r>
            <a:r>
              <a:rPr lang="en-US" sz="2800" b="1" dirty="0" smtClean="0">
                <a:solidFill>
                  <a:srgbClr val="FF0000"/>
                </a:solidFill>
              </a:rPr>
              <a:t>23-30 %</a:t>
            </a:r>
            <a:endParaRPr lang="en-US" sz="2800" b="1" dirty="0" smtClean="0">
              <a:solidFill>
                <a:srgbClr val="CC0099"/>
              </a:solidFill>
            </a:endParaRPr>
          </a:p>
          <a:p>
            <a:r>
              <a:rPr lang="en-US" sz="2800" b="1" dirty="0" smtClean="0">
                <a:solidFill>
                  <a:srgbClr val="CC0099"/>
                </a:solidFill>
              </a:rPr>
              <a:t>C  </a:t>
            </a:r>
            <a:r>
              <a:rPr lang="en-US" sz="2800" b="1" dirty="0" smtClean="0">
                <a:solidFill>
                  <a:srgbClr val="FF0000"/>
                </a:solidFill>
              </a:rPr>
              <a:t>70-80 %</a:t>
            </a:r>
            <a:r>
              <a:rPr lang="en-US" sz="2800" b="1" dirty="0" smtClean="0">
                <a:solidFill>
                  <a:srgbClr val="CC0099"/>
                </a:solidFill>
              </a:rPr>
              <a:t> </a:t>
            </a:r>
          </a:p>
          <a:p>
            <a:r>
              <a:rPr lang="en-US" sz="2800" b="1" dirty="0" smtClean="0">
                <a:solidFill>
                  <a:srgbClr val="CC0099"/>
                </a:solidFill>
              </a:rPr>
              <a:t>D  </a:t>
            </a:r>
            <a:r>
              <a:rPr lang="en-US" sz="2800" b="1" dirty="0" smtClean="0">
                <a:solidFill>
                  <a:srgbClr val="FF0000"/>
                </a:solidFill>
              </a:rPr>
              <a:t>97%</a:t>
            </a:r>
            <a:r>
              <a:rPr lang="en-US" sz="2800" b="1" dirty="0" smtClean="0">
                <a:solidFill>
                  <a:srgbClr val="CC0099"/>
                </a:solidFill>
              </a:rPr>
              <a:t> </a:t>
            </a:r>
            <a:endParaRPr lang="en-US" sz="2800" b="1" dirty="0">
              <a:solidFill>
                <a:srgbClr val="CC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096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MCQ TEST AFTER END OF LECTURE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0000CC"/>
                </a:solidFill>
              </a:rPr>
              <a:t>3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7030A0"/>
                </a:solidFill>
              </a:rPr>
              <a:t>Normal function of DRG </a:t>
            </a:r>
            <a:r>
              <a:rPr lang="en-US" b="1" dirty="0" err="1" smtClean="0">
                <a:solidFill>
                  <a:srgbClr val="7030A0"/>
                </a:solidFill>
              </a:rPr>
              <a:t>neurones</a:t>
            </a:r>
            <a:r>
              <a:rPr lang="en-US" b="1" dirty="0" smtClean="0">
                <a:solidFill>
                  <a:srgbClr val="7030A0"/>
                </a:solidFill>
              </a:rPr>
              <a:t> is causes:</a:t>
            </a:r>
            <a:endParaRPr lang="en-US" b="1" dirty="0" smtClean="0">
              <a:solidFill>
                <a:srgbClr val="0000CC"/>
              </a:solidFill>
            </a:endParaRPr>
          </a:p>
          <a:p>
            <a:r>
              <a:rPr lang="en-US" sz="2800" b="1" dirty="0" smtClean="0">
                <a:solidFill>
                  <a:srgbClr val="CC0099"/>
                </a:solidFill>
              </a:rPr>
              <a:t>A  </a:t>
            </a:r>
            <a:r>
              <a:rPr lang="en-US" sz="2800" b="1" dirty="0" smtClean="0">
                <a:solidFill>
                  <a:srgbClr val="FF0000"/>
                </a:solidFill>
              </a:rPr>
              <a:t>Expiration and inspiration</a:t>
            </a:r>
            <a:endParaRPr lang="en-US" sz="2800" b="1" dirty="0" smtClean="0">
              <a:solidFill>
                <a:srgbClr val="CC0099"/>
              </a:solidFill>
            </a:endParaRPr>
          </a:p>
          <a:p>
            <a:r>
              <a:rPr lang="en-US" sz="2800" b="1" dirty="0" smtClean="0">
                <a:solidFill>
                  <a:srgbClr val="CC0099"/>
                </a:solidFill>
              </a:rPr>
              <a:t>B </a:t>
            </a:r>
            <a:r>
              <a:rPr lang="en-US" sz="2800" b="1" dirty="0" smtClean="0">
                <a:solidFill>
                  <a:srgbClr val="FF0000"/>
                </a:solidFill>
              </a:rPr>
              <a:t> Inspiration</a:t>
            </a:r>
            <a:endParaRPr lang="en-US" sz="2800" b="1" dirty="0" smtClean="0">
              <a:solidFill>
                <a:srgbClr val="CC0099"/>
              </a:solidFill>
            </a:endParaRPr>
          </a:p>
          <a:p>
            <a:r>
              <a:rPr lang="en-US" sz="2800" b="1" dirty="0" smtClean="0">
                <a:solidFill>
                  <a:srgbClr val="CC0099"/>
                </a:solidFill>
              </a:rPr>
              <a:t>C  Force </a:t>
            </a:r>
            <a:r>
              <a:rPr lang="en-US" sz="2800" b="1" dirty="0" smtClean="0">
                <a:solidFill>
                  <a:srgbClr val="FF0000"/>
                </a:solidFill>
              </a:rPr>
              <a:t> expiration</a:t>
            </a:r>
            <a:endParaRPr lang="en-US" sz="2800" b="1" dirty="0" smtClean="0">
              <a:solidFill>
                <a:srgbClr val="002060"/>
              </a:solidFill>
            </a:endParaRPr>
          </a:p>
          <a:p>
            <a:r>
              <a:rPr lang="en-US" sz="2800" b="1" dirty="0" smtClean="0">
                <a:solidFill>
                  <a:srgbClr val="CC0099"/>
                </a:solidFill>
              </a:rPr>
              <a:t>D  Deep inspiration</a:t>
            </a:r>
            <a:endParaRPr lang="en-US" sz="2800" b="1" dirty="0" smtClean="0"/>
          </a:p>
          <a:p>
            <a:pPr>
              <a:buNone/>
            </a:pPr>
            <a:r>
              <a:rPr lang="en-US" b="1" dirty="0" smtClean="0">
                <a:solidFill>
                  <a:srgbClr val="0000CC"/>
                </a:solidFill>
              </a:rPr>
              <a:t>4 </a:t>
            </a:r>
            <a:r>
              <a:rPr lang="en-US" b="1" dirty="0" smtClean="0">
                <a:solidFill>
                  <a:srgbClr val="FF0000"/>
                </a:solidFill>
              </a:rPr>
              <a:t>Regulation of the Respiratory Rate by:-</a:t>
            </a:r>
            <a:endParaRPr lang="en-US" b="1" dirty="0" smtClean="0">
              <a:solidFill>
                <a:srgbClr val="0000CC"/>
              </a:solidFill>
            </a:endParaRPr>
          </a:p>
          <a:p>
            <a:r>
              <a:rPr lang="en-US" sz="2800" b="1" dirty="0" smtClean="0">
                <a:solidFill>
                  <a:srgbClr val="CC0099"/>
                </a:solidFill>
              </a:rPr>
              <a:t>A  </a:t>
            </a:r>
            <a:r>
              <a:rPr lang="en-US" sz="2800" b="1" dirty="0" smtClean="0">
                <a:solidFill>
                  <a:srgbClr val="002060"/>
                </a:solidFill>
              </a:rPr>
              <a:t>Dorsal </a:t>
            </a:r>
            <a:r>
              <a:rPr lang="en-US" sz="2800" b="1" dirty="0" err="1" smtClean="0">
                <a:solidFill>
                  <a:srgbClr val="002060"/>
                </a:solidFill>
              </a:rPr>
              <a:t>respiratoy</a:t>
            </a:r>
            <a:r>
              <a:rPr lang="en-US" sz="2800" b="1" dirty="0" smtClean="0">
                <a:solidFill>
                  <a:srgbClr val="002060"/>
                </a:solidFill>
              </a:rPr>
              <a:t> group  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endParaRPr lang="en-US" sz="2800" b="1" dirty="0" smtClean="0">
              <a:solidFill>
                <a:srgbClr val="CC0099"/>
              </a:solidFill>
            </a:endParaRPr>
          </a:p>
          <a:p>
            <a:r>
              <a:rPr lang="en-US" sz="2800" b="1" dirty="0" smtClean="0">
                <a:solidFill>
                  <a:srgbClr val="CC0099"/>
                </a:solidFill>
              </a:rPr>
              <a:t>B  </a:t>
            </a:r>
            <a:r>
              <a:rPr lang="en-US" sz="2800" b="1" dirty="0" err="1" smtClean="0">
                <a:solidFill>
                  <a:srgbClr val="0000CC"/>
                </a:solidFill>
              </a:rPr>
              <a:t>Apneustic</a:t>
            </a:r>
            <a:r>
              <a:rPr lang="en-US" sz="2800" b="1" dirty="0" smtClean="0">
                <a:solidFill>
                  <a:srgbClr val="0000CC"/>
                </a:solidFill>
              </a:rPr>
              <a:t> center</a:t>
            </a:r>
            <a:endParaRPr lang="en-US" sz="2800" b="1" dirty="0" smtClean="0">
              <a:solidFill>
                <a:srgbClr val="CC0099"/>
              </a:solidFill>
            </a:endParaRPr>
          </a:p>
          <a:p>
            <a:r>
              <a:rPr lang="en-US" sz="2800" b="1" dirty="0" smtClean="0">
                <a:solidFill>
                  <a:srgbClr val="CC0099"/>
                </a:solidFill>
              </a:rPr>
              <a:t>C  </a:t>
            </a:r>
            <a:r>
              <a:rPr lang="en-US" sz="2800" b="1" dirty="0" err="1" smtClean="0">
                <a:solidFill>
                  <a:srgbClr val="0000CC"/>
                </a:solidFill>
              </a:rPr>
              <a:t>Pneumotaxic</a:t>
            </a:r>
            <a:r>
              <a:rPr lang="en-US" sz="2800" b="1" dirty="0" smtClean="0">
                <a:solidFill>
                  <a:srgbClr val="0000CC"/>
                </a:solidFill>
              </a:rPr>
              <a:t> center</a:t>
            </a:r>
            <a:endParaRPr lang="en-US" sz="2800" b="1" dirty="0" smtClean="0">
              <a:solidFill>
                <a:srgbClr val="CC0099"/>
              </a:solidFill>
            </a:endParaRPr>
          </a:p>
          <a:p>
            <a:r>
              <a:rPr lang="en-US" sz="2800" b="1" dirty="0" smtClean="0">
                <a:solidFill>
                  <a:srgbClr val="CC0099"/>
                </a:solidFill>
              </a:rPr>
              <a:t>D  </a:t>
            </a:r>
            <a:r>
              <a:rPr lang="en-US" sz="2800" b="1" dirty="0" smtClean="0">
                <a:solidFill>
                  <a:srgbClr val="002060"/>
                </a:solidFill>
              </a:rPr>
              <a:t>Ventral respiratory group  </a:t>
            </a:r>
            <a:endParaRPr lang="en-US" sz="2800" b="1" dirty="0">
              <a:solidFill>
                <a:srgbClr val="CC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096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MCQ TEST AFTER END OF LECTURE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0000CC"/>
                </a:solidFill>
              </a:rPr>
              <a:t>5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002060"/>
                </a:solidFill>
              </a:rPr>
              <a:t>Low O2 tensions, high CO2 tensions, and low pH  </a:t>
            </a:r>
          </a:p>
          <a:p>
            <a:pPr>
              <a:buNone/>
            </a:pPr>
            <a:r>
              <a:rPr lang="en-US" b="1" dirty="0" smtClean="0">
                <a:solidFill>
                  <a:srgbClr val="002060"/>
                </a:solidFill>
              </a:rPr>
              <a:t>      level that </a:t>
            </a:r>
            <a:r>
              <a:rPr lang="en-US" b="1" dirty="0" err="1" smtClean="0">
                <a:solidFill>
                  <a:srgbClr val="002060"/>
                </a:solidFill>
              </a:rPr>
              <a:t>stmulate</a:t>
            </a:r>
            <a:r>
              <a:rPr lang="en-US" b="1" dirty="0" smtClean="0">
                <a:solidFill>
                  <a:srgbClr val="002060"/>
                </a:solidFill>
              </a:rPr>
              <a:t>: </a:t>
            </a:r>
            <a:endParaRPr lang="en-US" b="1" dirty="0" smtClean="0">
              <a:solidFill>
                <a:srgbClr val="0000CC"/>
              </a:solidFill>
            </a:endParaRPr>
          </a:p>
          <a:p>
            <a:r>
              <a:rPr lang="en-US" sz="2800" b="1" dirty="0" smtClean="0">
                <a:solidFill>
                  <a:srgbClr val="CC0099"/>
                </a:solidFill>
              </a:rPr>
              <a:t>A </a:t>
            </a:r>
            <a:r>
              <a:rPr lang="en-US" sz="2800" b="1" dirty="0" err="1" smtClean="0">
                <a:solidFill>
                  <a:srgbClr val="FF0000"/>
                </a:solidFill>
              </a:rPr>
              <a:t>Apneustic</a:t>
            </a:r>
            <a:r>
              <a:rPr lang="en-US" sz="2800" b="1" dirty="0" smtClean="0">
                <a:solidFill>
                  <a:srgbClr val="FF0000"/>
                </a:solidFill>
              </a:rPr>
              <a:t> center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endParaRPr lang="en-US" sz="2800" b="1" dirty="0" smtClean="0">
              <a:solidFill>
                <a:srgbClr val="CC0099"/>
              </a:solidFill>
            </a:endParaRPr>
          </a:p>
          <a:p>
            <a:r>
              <a:rPr lang="en-US" sz="2800" b="1" dirty="0" smtClean="0">
                <a:solidFill>
                  <a:srgbClr val="CC0099"/>
                </a:solidFill>
              </a:rPr>
              <a:t>B </a:t>
            </a:r>
            <a:r>
              <a:rPr lang="en-US" sz="2800" b="1" dirty="0" smtClean="0">
                <a:solidFill>
                  <a:srgbClr val="FF0000"/>
                </a:solidFill>
              </a:rPr>
              <a:t>VRG</a:t>
            </a:r>
          </a:p>
          <a:p>
            <a:r>
              <a:rPr lang="en-US" sz="2800" b="1" dirty="0" smtClean="0">
                <a:solidFill>
                  <a:srgbClr val="CC0099"/>
                </a:solidFill>
              </a:rPr>
              <a:t>C </a:t>
            </a:r>
            <a:r>
              <a:rPr lang="en-US" sz="2800" b="1" dirty="0" smtClean="0">
                <a:solidFill>
                  <a:srgbClr val="FF0000"/>
                </a:solidFill>
              </a:rPr>
              <a:t>DRG </a:t>
            </a:r>
          </a:p>
          <a:p>
            <a:r>
              <a:rPr lang="en-US" sz="2800" b="1" dirty="0" smtClean="0">
                <a:solidFill>
                  <a:srgbClr val="CC0099"/>
                </a:solidFill>
              </a:rPr>
              <a:t>D </a:t>
            </a:r>
            <a:r>
              <a:rPr lang="en-US" sz="2800" b="1" dirty="0" err="1" smtClean="0">
                <a:solidFill>
                  <a:srgbClr val="FF0000"/>
                </a:solidFill>
              </a:rPr>
              <a:t>Pneumotaxic</a:t>
            </a:r>
            <a:r>
              <a:rPr lang="en-US" sz="2800" b="1" dirty="0" smtClean="0">
                <a:solidFill>
                  <a:srgbClr val="FF0000"/>
                </a:solidFill>
              </a:rPr>
              <a:t> center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FFFFFF"/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b="1" dirty="0" smtClean="0">
                <a:solidFill>
                  <a:srgbClr val="FF0000"/>
                </a:solidFill>
              </a:rPr>
              <a:t>CENTRAL CHEMORECEPTOR MECHENISMS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          </a:t>
            </a:r>
            <a:br>
              <a:rPr lang="en-US" dirty="0" smtClean="0"/>
            </a:br>
            <a:r>
              <a:rPr lang="en-US" dirty="0" smtClean="0"/>
              <a:t>                  </a:t>
            </a:r>
            <a:br>
              <a:rPr lang="en-US" dirty="0" smtClean="0"/>
            </a:br>
            <a:r>
              <a:rPr lang="en-US" dirty="0" smtClean="0"/>
              <a:t>              C          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  <a:solidFill>
            <a:srgbClr val="FFFFFF"/>
          </a:solidFill>
          <a:ln>
            <a:solidFill>
              <a:srgbClr val="FFFF00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                                          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2800" b="1" dirty="0" smtClean="0">
                <a:solidFill>
                  <a:srgbClr val="002060"/>
                </a:solidFill>
              </a:rPr>
              <a:t>     INSPIRATORY CENTER</a:t>
            </a:r>
          </a:p>
          <a:p>
            <a:pPr>
              <a:buNone/>
            </a:pPr>
            <a:r>
              <a:rPr lang="en-US" dirty="0" smtClean="0"/>
              <a:t>                </a:t>
            </a:r>
            <a:r>
              <a:rPr lang="en-US" b="1" dirty="0" smtClean="0">
                <a:solidFill>
                  <a:srgbClr val="002060"/>
                </a:solidFill>
              </a:rPr>
              <a:t>(DRG)                                                    </a:t>
            </a:r>
          </a:p>
          <a:p>
            <a:pPr>
              <a:buNone/>
            </a:pPr>
            <a:r>
              <a:rPr lang="en-US" b="1" dirty="0" smtClean="0"/>
              <a:t>                                                                </a:t>
            </a:r>
            <a:r>
              <a:rPr lang="en-US" sz="2400" b="1" dirty="0" smtClean="0"/>
              <a:t>     </a:t>
            </a:r>
            <a:r>
              <a:rPr lang="en-US" sz="2000" b="1" dirty="0" smtClean="0">
                <a:solidFill>
                  <a:srgbClr val="FF0000"/>
                </a:solidFill>
              </a:rPr>
              <a:t>CHEMOSENSITIVE AREA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                                                              </a:t>
            </a:r>
            <a:r>
              <a:rPr lang="en-US" sz="2000" b="1" dirty="0" smtClean="0">
                <a:solidFill>
                  <a:srgbClr val="FF0000"/>
                </a:solidFill>
              </a:rPr>
              <a:t>(CENTRAL CHEMORECEPTORS)</a:t>
            </a:r>
            <a:r>
              <a:rPr lang="en-US" b="1" dirty="0" smtClean="0"/>
              <a:t>  </a:t>
            </a:r>
            <a:r>
              <a:rPr lang="en-US" sz="2400" b="1" dirty="0" smtClean="0"/>
              <a:t>  </a:t>
            </a:r>
            <a:r>
              <a:rPr lang="en-US" b="1" dirty="0" smtClean="0"/>
              <a:t>                     </a:t>
            </a:r>
          </a:p>
          <a:p>
            <a:pPr>
              <a:buNone/>
            </a:pPr>
            <a:r>
              <a:rPr lang="en-US" dirty="0" smtClean="0"/>
              <a:t>                                                           </a:t>
            </a:r>
            <a:r>
              <a:rPr lang="en-US" sz="2800" b="1" dirty="0" smtClean="0">
                <a:solidFill>
                  <a:srgbClr val="7030A0"/>
                </a:solidFill>
              </a:rPr>
              <a:t>H + HCO3</a:t>
            </a:r>
          </a:p>
          <a:p>
            <a:pPr>
              <a:buNone/>
            </a:pPr>
            <a:r>
              <a:rPr lang="en-US" b="1" dirty="0" smtClean="0"/>
              <a:t>                                                                 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7030A0"/>
                </a:solidFill>
              </a:rPr>
              <a:t>                                             CO2 + H2O       H2CO3 </a:t>
            </a:r>
            <a:endParaRPr lang="en-US" sz="2800" b="1" dirty="0">
              <a:solidFill>
                <a:srgbClr val="7030A0"/>
              </a:solidFill>
            </a:endParaRPr>
          </a:p>
        </p:txBody>
      </p:sp>
      <p:sp>
        <p:nvSpPr>
          <p:cNvPr id="4" name="Freeform 2"/>
          <p:cNvSpPr>
            <a:spLocks/>
          </p:cNvSpPr>
          <p:nvPr/>
        </p:nvSpPr>
        <p:spPr bwMode="auto">
          <a:xfrm>
            <a:off x="2514600" y="1676400"/>
            <a:ext cx="3962400" cy="4058552"/>
          </a:xfrm>
          <a:custGeom>
            <a:avLst/>
            <a:gdLst>
              <a:gd name="connsiteX0" fmla="*/ 0 w 4399"/>
              <a:gd name="connsiteY0" fmla="*/ 3170 h 3846"/>
              <a:gd name="connsiteX1" fmla="*/ 1122 w 4399"/>
              <a:gd name="connsiteY1" fmla="*/ 2233 h 3846"/>
              <a:gd name="connsiteX2" fmla="*/ 1457 w 4399"/>
              <a:gd name="connsiteY2" fmla="*/ 1496 h 3846"/>
              <a:gd name="connsiteX3" fmla="*/ 1524 w 4399"/>
              <a:gd name="connsiteY3" fmla="*/ 1111 h 3846"/>
              <a:gd name="connsiteX4" fmla="*/ 1507 w 4399"/>
              <a:gd name="connsiteY4" fmla="*/ 910 h 3846"/>
              <a:gd name="connsiteX5" fmla="*/ 1725 w 4399"/>
              <a:gd name="connsiteY5" fmla="*/ 960 h 3846"/>
              <a:gd name="connsiteX6" fmla="*/ 1926 w 4399"/>
              <a:gd name="connsiteY6" fmla="*/ 960 h 3846"/>
              <a:gd name="connsiteX7" fmla="*/ 2127 w 4399"/>
              <a:gd name="connsiteY7" fmla="*/ 943 h 3846"/>
              <a:gd name="connsiteX8" fmla="*/ 2395 w 4399"/>
              <a:gd name="connsiteY8" fmla="*/ 910 h 3846"/>
              <a:gd name="connsiteX9" fmla="*/ 2763 w 4399"/>
              <a:gd name="connsiteY9" fmla="*/ 793 h 3846"/>
              <a:gd name="connsiteX10" fmla="*/ 3366 w 4399"/>
              <a:gd name="connsiteY10" fmla="*/ 190 h 3846"/>
              <a:gd name="connsiteX11" fmla="*/ 3617 w 4399"/>
              <a:gd name="connsiteY11" fmla="*/ 56 h 3846"/>
              <a:gd name="connsiteX12" fmla="*/ 4253 w 4399"/>
              <a:gd name="connsiteY12" fmla="*/ 525 h 3846"/>
              <a:gd name="connsiteX13" fmla="*/ 4371 w 4399"/>
              <a:gd name="connsiteY13" fmla="*/ 759 h 3846"/>
              <a:gd name="connsiteX14" fmla="*/ 4086 w 4399"/>
              <a:gd name="connsiteY14" fmla="*/ 1211 h 3846"/>
              <a:gd name="connsiteX15" fmla="*/ 4002 w 4399"/>
              <a:gd name="connsiteY15" fmla="*/ 1328 h 3846"/>
              <a:gd name="connsiteX16" fmla="*/ 3969 w 4399"/>
              <a:gd name="connsiteY16" fmla="*/ 1563 h 3846"/>
              <a:gd name="connsiteX17" fmla="*/ 3935 w 4399"/>
              <a:gd name="connsiteY17" fmla="*/ 1781 h 3846"/>
              <a:gd name="connsiteX18" fmla="*/ 3885 w 4399"/>
              <a:gd name="connsiteY18" fmla="*/ 1898 h 3846"/>
              <a:gd name="connsiteX19" fmla="*/ 3835 w 4399"/>
              <a:gd name="connsiteY19" fmla="*/ 2015 h 3846"/>
              <a:gd name="connsiteX20" fmla="*/ 3785 w 4399"/>
              <a:gd name="connsiteY20" fmla="*/ 2099 h 3846"/>
              <a:gd name="connsiteX21" fmla="*/ 3651 w 4399"/>
              <a:gd name="connsiteY21" fmla="*/ 2249 h 3846"/>
              <a:gd name="connsiteX22" fmla="*/ 3718 w 4399"/>
              <a:gd name="connsiteY22" fmla="*/ 2182 h 3846"/>
              <a:gd name="connsiteX23" fmla="*/ 3584 w 4399"/>
              <a:gd name="connsiteY23" fmla="*/ 2316 h 3846"/>
              <a:gd name="connsiteX24" fmla="*/ 3483 w 4399"/>
              <a:gd name="connsiteY24" fmla="*/ 2350 h 3846"/>
              <a:gd name="connsiteX25" fmla="*/ 3349 w 4399"/>
              <a:gd name="connsiteY25" fmla="*/ 2400 h 3846"/>
              <a:gd name="connsiteX26" fmla="*/ 3282 w 4399"/>
              <a:gd name="connsiteY26" fmla="*/ 2400 h 3846"/>
              <a:gd name="connsiteX27" fmla="*/ 3148 w 4399"/>
              <a:gd name="connsiteY27" fmla="*/ 2417 h 3846"/>
              <a:gd name="connsiteX28" fmla="*/ 2847 w 4399"/>
              <a:gd name="connsiteY28" fmla="*/ 2400 h 3846"/>
              <a:gd name="connsiteX29" fmla="*/ 2730 w 4399"/>
              <a:gd name="connsiteY29" fmla="*/ 2651 h 3846"/>
              <a:gd name="connsiteX30" fmla="*/ 2462 w 4399"/>
              <a:gd name="connsiteY30" fmla="*/ 2902 h 3846"/>
              <a:gd name="connsiteX31" fmla="*/ 2093 w 4399"/>
              <a:gd name="connsiteY31" fmla="*/ 3070 h 3846"/>
              <a:gd name="connsiteX32" fmla="*/ 1591 w 4399"/>
              <a:gd name="connsiteY32" fmla="*/ 3204 h 3846"/>
              <a:gd name="connsiteX33" fmla="*/ 1457 w 4399"/>
              <a:gd name="connsiteY33" fmla="*/ 3237 h 3846"/>
              <a:gd name="connsiteX34" fmla="*/ 637 w 4399"/>
              <a:gd name="connsiteY34" fmla="*/ 3773 h 3846"/>
              <a:gd name="connsiteX35" fmla="*/ 704 w 4399"/>
              <a:gd name="connsiteY35" fmla="*/ 3673 h 3846"/>
              <a:gd name="connsiteX36" fmla="*/ 737 w 4399"/>
              <a:gd name="connsiteY36" fmla="*/ 3539 h 3846"/>
              <a:gd name="connsiteX37" fmla="*/ 637 w 4399"/>
              <a:gd name="connsiteY37" fmla="*/ 3288 h 3846"/>
              <a:gd name="connsiteX38" fmla="*/ 520 w 4399"/>
              <a:gd name="connsiteY38" fmla="*/ 3187 h 3846"/>
              <a:gd name="connsiteX39" fmla="*/ 352 w 4399"/>
              <a:gd name="connsiteY39" fmla="*/ 3103 h 3846"/>
              <a:gd name="connsiteX40" fmla="*/ 185 w 4399"/>
              <a:gd name="connsiteY40" fmla="*/ 3103 h 3846"/>
              <a:gd name="connsiteX41" fmla="*/ 0 w 4399"/>
              <a:gd name="connsiteY41" fmla="*/ 3170 h 3846"/>
              <a:gd name="connsiteX0" fmla="*/ 0 w 4399"/>
              <a:gd name="connsiteY0" fmla="*/ 3170 h 3846"/>
              <a:gd name="connsiteX1" fmla="*/ 1122 w 4399"/>
              <a:gd name="connsiteY1" fmla="*/ 2233 h 3846"/>
              <a:gd name="connsiteX2" fmla="*/ 1457 w 4399"/>
              <a:gd name="connsiteY2" fmla="*/ 1496 h 3846"/>
              <a:gd name="connsiteX3" fmla="*/ 1524 w 4399"/>
              <a:gd name="connsiteY3" fmla="*/ 1111 h 3846"/>
              <a:gd name="connsiteX4" fmla="*/ 1507 w 4399"/>
              <a:gd name="connsiteY4" fmla="*/ 910 h 3846"/>
              <a:gd name="connsiteX5" fmla="*/ 1725 w 4399"/>
              <a:gd name="connsiteY5" fmla="*/ 960 h 3846"/>
              <a:gd name="connsiteX6" fmla="*/ 1926 w 4399"/>
              <a:gd name="connsiteY6" fmla="*/ 960 h 3846"/>
              <a:gd name="connsiteX7" fmla="*/ 2127 w 4399"/>
              <a:gd name="connsiteY7" fmla="*/ 943 h 3846"/>
              <a:gd name="connsiteX8" fmla="*/ 2395 w 4399"/>
              <a:gd name="connsiteY8" fmla="*/ 910 h 3846"/>
              <a:gd name="connsiteX9" fmla="*/ 2763 w 4399"/>
              <a:gd name="connsiteY9" fmla="*/ 793 h 3846"/>
              <a:gd name="connsiteX10" fmla="*/ 3366 w 4399"/>
              <a:gd name="connsiteY10" fmla="*/ 190 h 3846"/>
              <a:gd name="connsiteX11" fmla="*/ 3617 w 4399"/>
              <a:gd name="connsiteY11" fmla="*/ 56 h 3846"/>
              <a:gd name="connsiteX12" fmla="*/ 4253 w 4399"/>
              <a:gd name="connsiteY12" fmla="*/ 525 h 3846"/>
              <a:gd name="connsiteX13" fmla="*/ 4371 w 4399"/>
              <a:gd name="connsiteY13" fmla="*/ 759 h 3846"/>
              <a:gd name="connsiteX14" fmla="*/ 4086 w 4399"/>
              <a:gd name="connsiteY14" fmla="*/ 1211 h 3846"/>
              <a:gd name="connsiteX15" fmla="*/ 4002 w 4399"/>
              <a:gd name="connsiteY15" fmla="*/ 1328 h 3846"/>
              <a:gd name="connsiteX16" fmla="*/ 3969 w 4399"/>
              <a:gd name="connsiteY16" fmla="*/ 1563 h 3846"/>
              <a:gd name="connsiteX17" fmla="*/ 3935 w 4399"/>
              <a:gd name="connsiteY17" fmla="*/ 1781 h 3846"/>
              <a:gd name="connsiteX18" fmla="*/ 3885 w 4399"/>
              <a:gd name="connsiteY18" fmla="*/ 1898 h 3846"/>
              <a:gd name="connsiteX19" fmla="*/ 3835 w 4399"/>
              <a:gd name="connsiteY19" fmla="*/ 2015 h 3846"/>
              <a:gd name="connsiteX20" fmla="*/ 3785 w 4399"/>
              <a:gd name="connsiteY20" fmla="*/ 2099 h 3846"/>
              <a:gd name="connsiteX21" fmla="*/ 3651 w 4399"/>
              <a:gd name="connsiteY21" fmla="*/ 2249 h 3846"/>
              <a:gd name="connsiteX22" fmla="*/ 3718 w 4399"/>
              <a:gd name="connsiteY22" fmla="*/ 2182 h 3846"/>
              <a:gd name="connsiteX23" fmla="*/ 3584 w 4399"/>
              <a:gd name="connsiteY23" fmla="*/ 2316 h 3846"/>
              <a:gd name="connsiteX24" fmla="*/ 3483 w 4399"/>
              <a:gd name="connsiteY24" fmla="*/ 2350 h 3846"/>
              <a:gd name="connsiteX25" fmla="*/ 3349 w 4399"/>
              <a:gd name="connsiteY25" fmla="*/ 2400 h 3846"/>
              <a:gd name="connsiteX26" fmla="*/ 3282 w 4399"/>
              <a:gd name="connsiteY26" fmla="*/ 2400 h 3846"/>
              <a:gd name="connsiteX27" fmla="*/ 3148 w 4399"/>
              <a:gd name="connsiteY27" fmla="*/ 2417 h 3846"/>
              <a:gd name="connsiteX28" fmla="*/ 2847 w 4399"/>
              <a:gd name="connsiteY28" fmla="*/ 2400 h 3846"/>
              <a:gd name="connsiteX29" fmla="*/ 2730 w 4399"/>
              <a:gd name="connsiteY29" fmla="*/ 2651 h 3846"/>
              <a:gd name="connsiteX30" fmla="*/ 2462 w 4399"/>
              <a:gd name="connsiteY30" fmla="*/ 2902 h 3846"/>
              <a:gd name="connsiteX31" fmla="*/ 2093 w 4399"/>
              <a:gd name="connsiteY31" fmla="*/ 3070 h 3846"/>
              <a:gd name="connsiteX32" fmla="*/ 1591 w 4399"/>
              <a:gd name="connsiteY32" fmla="*/ 3204 h 3846"/>
              <a:gd name="connsiteX33" fmla="*/ 1457 w 4399"/>
              <a:gd name="connsiteY33" fmla="*/ 3237 h 3846"/>
              <a:gd name="connsiteX34" fmla="*/ 637 w 4399"/>
              <a:gd name="connsiteY34" fmla="*/ 3773 h 3846"/>
              <a:gd name="connsiteX35" fmla="*/ 704 w 4399"/>
              <a:gd name="connsiteY35" fmla="*/ 3673 h 3846"/>
              <a:gd name="connsiteX36" fmla="*/ 737 w 4399"/>
              <a:gd name="connsiteY36" fmla="*/ 3539 h 3846"/>
              <a:gd name="connsiteX37" fmla="*/ 637 w 4399"/>
              <a:gd name="connsiteY37" fmla="*/ 3288 h 3846"/>
              <a:gd name="connsiteX38" fmla="*/ 520 w 4399"/>
              <a:gd name="connsiteY38" fmla="*/ 3187 h 3846"/>
              <a:gd name="connsiteX39" fmla="*/ 352 w 4399"/>
              <a:gd name="connsiteY39" fmla="*/ 3103 h 3846"/>
              <a:gd name="connsiteX40" fmla="*/ 185 w 4399"/>
              <a:gd name="connsiteY40" fmla="*/ 3103 h 3846"/>
              <a:gd name="connsiteX41" fmla="*/ 0 w 4399"/>
              <a:gd name="connsiteY41" fmla="*/ 3170 h 3846"/>
              <a:gd name="connsiteX0" fmla="*/ 0 w 4399"/>
              <a:gd name="connsiteY0" fmla="*/ 3170 h 3846"/>
              <a:gd name="connsiteX1" fmla="*/ 1122 w 4399"/>
              <a:gd name="connsiteY1" fmla="*/ 2233 h 3846"/>
              <a:gd name="connsiteX2" fmla="*/ 1457 w 4399"/>
              <a:gd name="connsiteY2" fmla="*/ 1496 h 3846"/>
              <a:gd name="connsiteX3" fmla="*/ 1524 w 4399"/>
              <a:gd name="connsiteY3" fmla="*/ 1111 h 3846"/>
              <a:gd name="connsiteX4" fmla="*/ 1507 w 4399"/>
              <a:gd name="connsiteY4" fmla="*/ 910 h 3846"/>
              <a:gd name="connsiteX5" fmla="*/ 1725 w 4399"/>
              <a:gd name="connsiteY5" fmla="*/ 960 h 3846"/>
              <a:gd name="connsiteX6" fmla="*/ 1926 w 4399"/>
              <a:gd name="connsiteY6" fmla="*/ 960 h 3846"/>
              <a:gd name="connsiteX7" fmla="*/ 2127 w 4399"/>
              <a:gd name="connsiteY7" fmla="*/ 943 h 3846"/>
              <a:gd name="connsiteX8" fmla="*/ 2395 w 4399"/>
              <a:gd name="connsiteY8" fmla="*/ 910 h 3846"/>
              <a:gd name="connsiteX9" fmla="*/ 2763 w 4399"/>
              <a:gd name="connsiteY9" fmla="*/ 793 h 3846"/>
              <a:gd name="connsiteX10" fmla="*/ 3366 w 4399"/>
              <a:gd name="connsiteY10" fmla="*/ 190 h 3846"/>
              <a:gd name="connsiteX11" fmla="*/ 3617 w 4399"/>
              <a:gd name="connsiteY11" fmla="*/ 56 h 3846"/>
              <a:gd name="connsiteX12" fmla="*/ 4253 w 4399"/>
              <a:gd name="connsiteY12" fmla="*/ 525 h 3846"/>
              <a:gd name="connsiteX13" fmla="*/ 4371 w 4399"/>
              <a:gd name="connsiteY13" fmla="*/ 759 h 3846"/>
              <a:gd name="connsiteX14" fmla="*/ 4086 w 4399"/>
              <a:gd name="connsiteY14" fmla="*/ 1211 h 3846"/>
              <a:gd name="connsiteX15" fmla="*/ 4002 w 4399"/>
              <a:gd name="connsiteY15" fmla="*/ 1328 h 3846"/>
              <a:gd name="connsiteX16" fmla="*/ 3969 w 4399"/>
              <a:gd name="connsiteY16" fmla="*/ 1563 h 3846"/>
              <a:gd name="connsiteX17" fmla="*/ 3935 w 4399"/>
              <a:gd name="connsiteY17" fmla="*/ 1781 h 3846"/>
              <a:gd name="connsiteX18" fmla="*/ 3885 w 4399"/>
              <a:gd name="connsiteY18" fmla="*/ 1898 h 3846"/>
              <a:gd name="connsiteX19" fmla="*/ 3835 w 4399"/>
              <a:gd name="connsiteY19" fmla="*/ 2015 h 3846"/>
              <a:gd name="connsiteX20" fmla="*/ 3785 w 4399"/>
              <a:gd name="connsiteY20" fmla="*/ 2099 h 3846"/>
              <a:gd name="connsiteX21" fmla="*/ 3651 w 4399"/>
              <a:gd name="connsiteY21" fmla="*/ 2249 h 3846"/>
              <a:gd name="connsiteX22" fmla="*/ 3718 w 4399"/>
              <a:gd name="connsiteY22" fmla="*/ 2182 h 3846"/>
              <a:gd name="connsiteX23" fmla="*/ 3584 w 4399"/>
              <a:gd name="connsiteY23" fmla="*/ 2316 h 3846"/>
              <a:gd name="connsiteX24" fmla="*/ 3483 w 4399"/>
              <a:gd name="connsiteY24" fmla="*/ 2350 h 3846"/>
              <a:gd name="connsiteX25" fmla="*/ 3349 w 4399"/>
              <a:gd name="connsiteY25" fmla="*/ 2400 h 3846"/>
              <a:gd name="connsiteX26" fmla="*/ 3282 w 4399"/>
              <a:gd name="connsiteY26" fmla="*/ 2400 h 3846"/>
              <a:gd name="connsiteX27" fmla="*/ 3148 w 4399"/>
              <a:gd name="connsiteY27" fmla="*/ 2417 h 3846"/>
              <a:gd name="connsiteX28" fmla="*/ 2847 w 4399"/>
              <a:gd name="connsiteY28" fmla="*/ 2400 h 3846"/>
              <a:gd name="connsiteX29" fmla="*/ 2730 w 4399"/>
              <a:gd name="connsiteY29" fmla="*/ 2651 h 3846"/>
              <a:gd name="connsiteX30" fmla="*/ 2462 w 4399"/>
              <a:gd name="connsiteY30" fmla="*/ 2902 h 3846"/>
              <a:gd name="connsiteX31" fmla="*/ 2093 w 4399"/>
              <a:gd name="connsiteY31" fmla="*/ 3070 h 3846"/>
              <a:gd name="connsiteX32" fmla="*/ 1591 w 4399"/>
              <a:gd name="connsiteY32" fmla="*/ 3204 h 3846"/>
              <a:gd name="connsiteX33" fmla="*/ 1457 w 4399"/>
              <a:gd name="connsiteY33" fmla="*/ 3237 h 3846"/>
              <a:gd name="connsiteX34" fmla="*/ 637 w 4399"/>
              <a:gd name="connsiteY34" fmla="*/ 3773 h 3846"/>
              <a:gd name="connsiteX35" fmla="*/ 704 w 4399"/>
              <a:gd name="connsiteY35" fmla="*/ 3673 h 3846"/>
              <a:gd name="connsiteX36" fmla="*/ 737 w 4399"/>
              <a:gd name="connsiteY36" fmla="*/ 3539 h 3846"/>
              <a:gd name="connsiteX37" fmla="*/ 637 w 4399"/>
              <a:gd name="connsiteY37" fmla="*/ 3288 h 3846"/>
              <a:gd name="connsiteX38" fmla="*/ 520 w 4399"/>
              <a:gd name="connsiteY38" fmla="*/ 3187 h 3846"/>
              <a:gd name="connsiteX39" fmla="*/ 352 w 4399"/>
              <a:gd name="connsiteY39" fmla="*/ 3103 h 3846"/>
              <a:gd name="connsiteX40" fmla="*/ 185 w 4399"/>
              <a:gd name="connsiteY40" fmla="*/ 3103 h 3846"/>
              <a:gd name="connsiteX41" fmla="*/ 0 w 4399"/>
              <a:gd name="connsiteY41" fmla="*/ 3170 h 3846"/>
              <a:gd name="connsiteX0" fmla="*/ 0 w 4399"/>
              <a:gd name="connsiteY0" fmla="*/ 3170 h 3846"/>
              <a:gd name="connsiteX1" fmla="*/ 1122 w 4399"/>
              <a:gd name="connsiteY1" fmla="*/ 2233 h 3846"/>
              <a:gd name="connsiteX2" fmla="*/ 1457 w 4399"/>
              <a:gd name="connsiteY2" fmla="*/ 1496 h 3846"/>
              <a:gd name="connsiteX3" fmla="*/ 1524 w 4399"/>
              <a:gd name="connsiteY3" fmla="*/ 1111 h 3846"/>
              <a:gd name="connsiteX4" fmla="*/ 1507 w 4399"/>
              <a:gd name="connsiteY4" fmla="*/ 910 h 3846"/>
              <a:gd name="connsiteX5" fmla="*/ 1725 w 4399"/>
              <a:gd name="connsiteY5" fmla="*/ 960 h 3846"/>
              <a:gd name="connsiteX6" fmla="*/ 1926 w 4399"/>
              <a:gd name="connsiteY6" fmla="*/ 960 h 3846"/>
              <a:gd name="connsiteX7" fmla="*/ 2127 w 4399"/>
              <a:gd name="connsiteY7" fmla="*/ 943 h 3846"/>
              <a:gd name="connsiteX8" fmla="*/ 2395 w 4399"/>
              <a:gd name="connsiteY8" fmla="*/ 910 h 3846"/>
              <a:gd name="connsiteX9" fmla="*/ 2763 w 4399"/>
              <a:gd name="connsiteY9" fmla="*/ 793 h 3846"/>
              <a:gd name="connsiteX10" fmla="*/ 3366 w 4399"/>
              <a:gd name="connsiteY10" fmla="*/ 190 h 3846"/>
              <a:gd name="connsiteX11" fmla="*/ 3617 w 4399"/>
              <a:gd name="connsiteY11" fmla="*/ 56 h 3846"/>
              <a:gd name="connsiteX12" fmla="*/ 4253 w 4399"/>
              <a:gd name="connsiteY12" fmla="*/ 525 h 3846"/>
              <a:gd name="connsiteX13" fmla="*/ 4371 w 4399"/>
              <a:gd name="connsiteY13" fmla="*/ 759 h 3846"/>
              <a:gd name="connsiteX14" fmla="*/ 4086 w 4399"/>
              <a:gd name="connsiteY14" fmla="*/ 1211 h 3846"/>
              <a:gd name="connsiteX15" fmla="*/ 4002 w 4399"/>
              <a:gd name="connsiteY15" fmla="*/ 1328 h 3846"/>
              <a:gd name="connsiteX16" fmla="*/ 3969 w 4399"/>
              <a:gd name="connsiteY16" fmla="*/ 1563 h 3846"/>
              <a:gd name="connsiteX17" fmla="*/ 3935 w 4399"/>
              <a:gd name="connsiteY17" fmla="*/ 1781 h 3846"/>
              <a:gd name="connsiteX18" fmla="*/ 3885 w 4399"/>
              <a:gd name="connsiteY18" fmla="*/ 1898 h 3846"/>
              <a:gd name="connsiteX19" fmla="*/ 3835 w 4399"/>
              <a:gd name="connsiteY19" fmla="*/ 2015 h 3846"/>
              <a:gd name="connsiteX20" fmla="*/ 3785 w 4399"/>
              <a:gd name="connsiteY20" fmla="*/ 2099 h 3846"/>
              <a:gd name="connsiteX21" fmla="*/ 3651 w 4399"/>
              <a:gd name="connsiteY21" fmla="*/ 2249 h 3846"/>
              <a:gd name="connsiteX22" fmla="*/ 3718 w 4399"/>
              <a:gd name="connsiteY22" fmla="*/ 2182 h 3846"/>
              <a:gd name="connsiteX23" fmla="*/ 3584 w 4399"/>
              <a:gd name="connsiteY23" fmla="*/ 2316 h 3846"/>
              <a:gd name="connsiteX24" fmla="*/ 3483 w 4399"/>
              <a:gd name="connsiteY24" fmla="*/ 2350 h 3846"/>
              <a:gd name="connsiteX25" fmla="*/ 3349 w 4399"/>
              <a:gd name="connsiteY25" fmla="*/ 2400 h 3846"/>
              <a:gd name="connsiteX26" fmla="*/ 3282 w 4399"/>
              <a:gd name="connsiteY26" fmla="*/ 2400 h 3846"/>
              <a:gd name="connsiteX27" fmla="*/ 3148 w 4399"/>
              <a:gd name="connsiteY27" fmla="*/ 2417 h 3846"/>
              <a:gd name="connsiteX28" fmla="*/ 2847 w 4399"/>
              <a:gd name="connsiteY28" fmla="*/ 2400 h 3846"/>
              <a:gd name="connsiteX29" fmla="*/ 2730 w 4399"/>
              <a:gd name="connsiteY29" fmla="*/ 2651 h 3846"/>
              <a:gd name="connsiteX30" fmla="*/ 2462 w 4399"/>
              <a:gd name="connsiteY30" fmla="*/ 2902 h 3846"/>
              <a:gd name="connsiteX31" fmla="*/ 2093 w 4399"/>
              <a:gd name="connsiteY31" fmla="*/ 3070 h 3846"/>
              <a:gd name="connsiteX32" fmla="*/ 1591 w 4399"/>
              <a:gd name="connsiteY32" fmla="*/ 3204 h 3846"/>
              <a:gd name="connsiteX33" fmla="*/ 1457 w 4399"/>
              <a:gd name="connsiteY33" fmla="*/ 3237 h 3846"/>
              <a:gd name="connsiteX34" fmla="*/ 637 w 4399"/>
              <a:gd name="connsiteY34" fmla="*/ 3773 h 3846"/>
              <a:gd name="connsiteX35" fmla="*/ 704 w 4399"/>
              <a:gd name="connsiteY35" fmla="*/ 3673 h 3846"/>
              <a:gd name="connsiteX36" fmla="*/ 737 w 4399"/>
              <a:gd name="connsiteY36" fmla="*/ 3539 h 3846"/>
              <a:gd name="connsiteX37" fmla="*/ 637 w 4399"/>
              <a:gd name="connsiteY37" fmla="*/ 3288 h 3846"/>
              <a:gd name="connsiteX38" fmla="*/ 520 w 4399"/>
              <a:gd name="connsiteY38" fmla="*/ 3187 h 3846"/>
              <a:gd name="connsiteX39" fmla="*/ 352 w 4399"/>
              <a:gd name="connsiteY39" fmla="*/ 3103 h 3846"/>
              <a:gd name="connsiteX40" fmla="*/ 185 w 4399"/>
              <a:gd name="connsiteY40" fmla="*/ 3103 h 3846"/>
              <a:gd name="connsiteX41" fmla="*/ 0 w 4399"/>
              <a:gd name="connsiteY41" fmla="*/ 3170 h 3846"/>
              <a:gd name="connsiteX0" fmla="*/ 0 w 4399"/>
              <a:gd name="connsiteY0" fmla="*/ 3170 h 3917"/>
              <a:gd name="connsiteX1" fmla="*/ 1122 w 4399"/>
              <a:gd name="connsiteY1" fmla="*/ 2233 h 3917"/>
              <a:gd name="connsiteX2" fmla="*/ 1457 w 4399"/>
              <a:gd name="connsiteY2" fmla="*/ 1496 h 3917"/>
              <a:gd name="connsiteX3" fmla="*/ 1524 w 4399"/>
              <a:gd name="connsiteY3" fmla="*/ 1111 h 3917"/>
              <a:gd name="connsiteX4" fmla="*/ 1507 w 4399"/>
              <a:gd name="connsiteY4" fmla="*/ 910 h 3917"/>
              <a:gd name="connsiteX5" fmla="*/ 1725 w 4399"/>
              <a:gd name="connsiteY5" fmla="*/ 960 h 3917"/>
              <a:gd name="connsiteX6" fmla="*/ 1926 w 4399"/>
              <a:gd name="connsiteY6" fmla="*/ 960 h 3917"/>
              <a:gd name="connsiteX7" fmla="*/ 2127 w 4399"/>
              <a:gd name="connsiteY7" fmla="*/ 943 h 3917"/>
              <a:gd name="connsiteX8" fmla="*/ 2395 w 4399"/>
              <a:gd name="connsiteY8" fmla="*/ 910 h 3917"/>
              <a:gd name="connsiteX9" fmla="*/ 2763 w 4399"/>
              <a:gd name="connsiteY9" fmla="*/ 793 h 3917"/>
              <a:gd name="connsiteX10" fmla="*/ 3366 w 4399"/>
              <a:gd name="connsiteY10" fmla="*/ 190 h 3917"/>
              <a:gd name="connsiteX11" fmla="*/ 3617 w 4399"/>
              <a:gd name="connsiteY11" fmla="*/ 56 h 3917"/>
              <a:gd name="connsiteX12" fmla="*/ 4253 w 4399"/>
              <a:gd name="connsiteY12" fmla="*/ 525 h 3917"/>
              <a:gd name="connsiteX13" fmla="*/ 4371 w 4399"/>
              <a:gd name="connsiteY13" fmla="*/ 759 h 3917"/>
              <a:gd name="connsiteX14" fmla="*/ 4086 w 4399"/>
              <a:gd name="connsiteY14" fmla="*/ 1211 h 3917"/>
              <a:gd name="connsiteX15" fmla="*/ 4002 w 4399"/>
              <a:gd name="connsiteY15" fmla="*/ 1328 h 3917"/>
              <a:gd name="connsiteX16" fmla="*/ 3969 w 4399"/>
              <a:gd name="connsiteY16" fmla="*/ 1563 h 3917"/>
              <a:gd name="connsiteX17" fmla="*/ 3935 w 4399"/>
              <a:gd name="connsiteY17" fmla="*/ 1781 h 3917"/>
              <a:gd name="connsiteX18" fmla="*/ 3885 w 4399"/>
              <a:gd name="connsiteY18" fmla="*/ 1898 h 3917"/>
              <a:gd name="connsiteX19" fmla="*/ 3835 w 4399"/>
              <a:gd name="connsiteY19" fmla="*/ 2015 h 3917"/>
              <a:gd name="connsiteX20" fmla="*/ 3785 w 4399"/>
              <a:gd name="connsiteY20" fmla="*/ 2099 h 3917"/>
              <a:gd name="connsiteX21" fmla="*/ 3651 w 4399"/>
              <a:gd name="connsiteY21" fmla="*/ 2249 h 3917"/>
              <a:gd name="connsiteX22" fmla="*/ 3718 w 4399"/>
              <a:gd name="connsiteY22" fmla="*/ 2182 h 3917"/>
              <a:gd name="connsiteX23" fmla="*/ 3584 w 4399"/>
              <a:gd name="connsiteY23" fmla="*/ 2316 h 3917"/>
              <a:gd name="connsiteX24" fmla="*/ 3483 w 4399"/>
              <a:gd name="connsiteY24" fmla="*/ 2350 h 3917"/>
              <a:gd name="connsiteX25" fmla="*/ 3349 w 4399"/>
              <a:gd name="connsiteY25" fmla="*/ 2400 h 3917"/>
              <a:gd name="connsiteX26" fmla="*/ 3282 w 4399"/>
              <a:gd name="connsiteY26" fmla="*/ 2400 h 3917"/>
              <a:gd name="connsiteX27" fmla="*/ 3148 w 4399"/>
              <a:gd name="connsiteY27" fmla="*/ 2417 h 3917"/>
              <a:gd name="connsiteX28" fmla="*/ 2847 w 4399"/>
              <a:gd name="connsiteY28" fmla="*/ 2400 h 3917"/>
              <a:gd name="connsiteX29" fmla="*/ 2730 w 4399"/>
              <a:gd name="connsiteY29" fmla="*/ 2651 h 3917"/>
              <a:gd name="connsiteX30" fmla="*/ 2462 w 4399"/>
              <a:gd name="connsiteY30" fmla="*/ 2902 h 3917"/>
              <a:gd name="connsiteX31" fmla="*/ 2093 w 4399"/>
              <a:gd name="connsiteY31" fmla="*/ 3070 h 3917"/>
              <a:gd name="connsiteX32" fmla="*/ 1591 w 4399"/>
              <a:gd name="connsiteY32" fmla="*/ 3204 h 3917"/>
              <a:gd name="connsiteX33" fmla="*/ 1457 w 4399"/>
              <a:gd name="connsiteY33" fmla="*/ 3237 h 3917"/>
              <a:gd name="connsiteX34" fmla="*/ 637 w 4399"/>
              <a:gd name="connsiteY34" fmla="*/ 3773 h 3917"/>
              <a:gd name="connsiteX35" fmla="*/ 704 w 4399"/>
              <a:gd name="connsiteY35" fmla="*/ 3673 h 3917"/>
              <a:gd name="connsiteX36" fmla="*/ 737 w 4399"/>
              <a:gd name="connsiteY36" fmla="*/ 3539 h 3917"/>
              <a:gd name="connsiteX37" fmla="*/ 637 w 4399"/>
              <a:gd name="connsiteY37" fmla="*/ 3288 h 3917"/>
              <a:gd name="connsiteX38" fmla="*/ 520 w 4399"/>
              <a:gd name="connsiteY38" fmla="*/ 3187 h 3917"/>
              <a:gd name="connsiteX39" fmla="*/ 352 w 4399"/>
              <a:gd name="connsiteY39" fmla="*/ 3103 h 3917"/>
              <a:gd name="connsiteX40" fmla="*/ 185 w 4399"/>
              <a:gd name="connsiteY40" fmla="*/ 3103 h 3917"/>
              <a:gd name="connsiteX41" fmla="*/ 0 w 4399"/>
              <a:gd name="connsiteY41" fmla="*/ 3170 h 3917"/>
              <a:gd name="connsiteX0" fmla="*/ 0 w 4399"/>
              <a:gd name="connsiteY0" fmla="*/ 3170 h 3924"/>
              <a:gd name="connsiteX1" fmla="*/ 1122 w 4399"/>
              <a:gd name="connsiteY1" fmla="*/ 2233 h 3924"/>
              <a:gd name="connsiteX2" fmla="*/ 1457 w 4399"/>
              <a:gd name="connsiteY2" fmla="*/ 1496 h 3924"/>
              <a:gd name="connsiteX3" fmla="*/ 1524 w 4399"/>
              <a:gd name="connsiteY3" fmla="*/ 1111 h 3924"/>
              <a:gd name="connsiteX4" fmla="*/ 1507 w 4399"/>
              <a:gd name="connsiteY4" fmla="*/ 910 h 3924"/>
              <a:gd name="connsiteX5" fmla="*/ 1725 w 4399"/>
              <a:gd name="connsiteY5" fmla="*/ 960 h 3924"/>
              <a:gd name="connsiteX6" fmla="*/ 1926 w 4399"/>
              <a:gd name="connsiteY6" fmla="*/ 960 h 3924"/>
              <a:gd name="connsiteX7" fmla="*/ 2127 w 4399"/>
              <a:gd name="connsiteY7" fmla="*/ 943 h 3924"/>
              <a:gd name="connsiteX8" fmla="*/ 2395 w 4399"/>
              <a:gd name="connsiteY8" fmla="*/ 910 h 3924"/>
              <a:gd name="connsiteX9" fmla="*/ 2763 w 4399"/>
              <a:gd name="connsiteY9" fmla="*/ 793 h 3924"/>
              <a:gd name="connsiteX10" fmla="*/ 3366 w 4399"/>
              <a:gd name="connsiteY10" fmla="*/ 190 h 3924"/>
              <a:gd name="connsiteX11" fmla="*/ 3617 w 4399"/>
              <a:gd name="connsiteY11" fmla="*/ 56 h 3924"/>
              <a:gd name="connsiteX12" fmla="*/ 4253 w 4399"/>
              <a:gd name="connsiteY12" fmla="*/ 525 h 3924"/>
              <a:gd name="connsiteX13" fmla="*/ 4371 w 4399"/>
              <a:gd name="connsiteY13" fmla="*/ 759 h 3924"/>
              <a:gd name="connsiteX14" fmla="*/ 4086 w 4399"/>
              <a:gd name="connsiteY14" fmla="*/ 1211 h 3924"/>
              <a:gd name="connsiteX15" fmla="*/ 4002 w 4399"/>
              <a:gd name="connsiteY15" fmla="*/ 1328 h 3924"/>
              <a:gd name="connsiteX16" fmla="*/ 3969 w 4399"/>
              <a:gd name="connsiteY16" fmla="*/ 1563 h 3924"/>
              <a:gd name="connsiteX17" fmla="*/ 3935 w 4399"/>
              <a:gd name="connsiteY17" fmla="*/ 1781 h 3924"/>
              <a:gd name="connsiteX18" fmla="*/ 3885 w 4399"/>
              <a:gd name="connsiteY18" fmla="*/ 1898 h 3924"/>
              <a:gd name="connsiteX19" fmla="*/ 3835 w 4399"/>
              <a:gd name="connsiteY19" fmla="*/ 2015 h 3924"/>
              <a:gd name="connsiteX20" fmla="*/ 3785 w 4399"/>
              <a:gd name="connsiteY20" fmla="*/ 2099 h 3924"/>
              <a:gd name="connsiteX21" fmla="*/ 3651 w 4399"/>
              <a:gd name="connsiteY21" fmla="*/ 2249 h 3924"/>
              <a:gd name="connsiteX22" fmla="*/ 3718 w 4399"/>
              <a:gd name="connsiteY22" fmla="*/ 2182 h 3924"/>
              <a:gd name="connsiteX23" fmla="*/ 3584 w 4399"/>
              <a:gd name="connsiteY23" fmla="*/ 2316 h 3924"/>
              <a:gd name="connsiteX24" fmla="*/ 3483 w 4399"/>
              <a:gd name="connsiteY24" fmla="*/ 2350 h 3924"/>
              <a:gd name="connsiteX25" fmla="*/ 3349 w 4399"/>
              <a:gd name="connsiteY25" fmla="*/ 2400 h 3924"/>
              <a:gd name="connsiteX26" fmla="*/ 3282 w 4399"/>
              <a:gd name="connsiteY26" fmla="*/ 2400 h 3924"/>
              <a:gd name="connsiteX27" fmla="*/ 3148 w 4399"/>
              <a:gd name="connsiteY27" fmla="*/ 2417 h 3924"/>
              <a:gd name="connsiteX28" fmla="*/ 2847 w 4399"/>
              <a:gd name="connsiteY28" fmla="*/ 2400 h 3924"/>
              <a:gd name="connsiteX29" fmla="*/ 2730 w 4399"/>
              <a:gd name="connsiteY29" fmla="*/ 2651 h 3924"/>
              <a:gd name="connsiteX30" fmla="*/ 2462 w 4399"/>
              <a:gd name="connsiteY30" fmla="*/ 2902 h 3924"/>
              <a:gd name="connsiteX31" fmla="*/ 2093 w 4399"/>
              <a:gd name="connsiteY31" fmla="*/ 3070 h 3924"/>
              <a:gd name="connsiteX32" fmla="*/ 1591 w 4399"/>
              <a:gd name="connsiteY32" fmla="*/ 3204 h 3924"/>
              <a:gd name="connsiteX33" fmla="*/ 1457 w 4399"/>
              <a:gd name="connsiteY33" fmla="*/ 3237 h 3924"/>
              <a:gd name="connsiteX34" fmla="*/ 637 w 4399"/>
              <a:gd name="connsiteY34" fmla="*/ 3773 h 3924"/>
              <a:gd name="connsiteX35" fmla="*/ 704 w 4399"/>
              <a:gd name="connsiteY35" fmla="*/ 3673 h 3924"/>
              <a:gd name="connsiteX36" fmla="*/ 737 w 4399"/>
              <a:gd name="connsiteY36" fmla="*/ 3539 h 3924"/>
              <a:gd name="connsiteX37" fmla="*/ 637 w 4399"/>
              <a:gd name="connsiteY37" fmla="*/ 3288 h 3924"/>
              <a:gd name="connsiteX38" fmla="*/ 520 w 4399"/>
              <a:gd name="connsiteY38" fmla="*/ 3187 h 3924"/>
              <a:gd name="connsiteX39" fmla="*/ 352 w 4399"/>
              <a:gd name="connsiteY39" fmla="*/ 3103 h 3924"/>
              <a:gd name="connsiteX40" fmla="*/ 185 w 4399"/>
              <a:gd name="connsiteY40" fmla="*/ 3103 h 3924"/>
              <a:gd name="connsiteX41" fmla="*/ 0 w 4399"/>
              <a:gd name="connsiteY41" fmla="*/ 3170 h 3924"/>
              <a:gd name="connsiteX0" fmla="*/ 0 w 4399"/>
              <a:gd name="connsiteY0" fmla="*/ 3170 h 3865"/>
              <a:gd name="connsiteX1" fmla="*/ 1122 w 4399"/>
              <a:gd name="connsiteY1" fmla="*/ 2233 h 3865"/>
              <a:gd name="connsiteX2" fmla="*/ 1457 w 4399"/>
              <a:gd name="connsiteY2" fmla="*/ 1496 h 3865"/>
              <a:gd name="connsiteX3" fmla="*/ 1524 w 4399"/>
              <a:gd name="connsiteY3" fmla="*/ 1111 h 3865"/>
              <a:gd name="connsiteX4" fmla="*/ 1507 w 4399"/>
              <a:gd name="connsiteY4" fmla="*/ 910 h 3865"/>
              <a:gd name="connsiteX5" fmla="*/ 1725 w 4399"/>
              <a:gd name="connsiteY5" fmla="*/ 960 h 3865"/>
              <a:gd name="connsiteX6" fmla="*/ 1926 w 4399"/>
              <a:gd name="connsiteY6" fmla="*/ 960 h 3865"/>
              <a:gd name="connsiteX7" fmla="*/ 2127 w 4399"/>
              <a:gd name="connsiteY7" fmla="*/ 943 h 3865"/>
              <a:gd name="connsiteX8" fmla="*/ 2395 w 4399"/>
              <a:gd name="connsiteY8" fmla="*/ 910 h 3865"/>
              <a:gd name="connsiteX9" fmla="*/ 2763 w 4399"/>
              <a:gd name="connsiteY9" fmla="*/ 793 h 3865"/>
              <a:gd name="connsiteX10" fmla="*/ 3366 w 4399"/>
              <a:gd name="connsiteY10" fmla="*/ 190 h 3865"/>
              <a:gd name="connsiteX11" fmla="*/ 3617 w 4399"/>
              <a:gd name="connsiteY11" fmla="*/ 56 h 3865"/>
              <a:gd name="connsiteX12" fmla="*/ 4253 w 4399"/>
              <a:gd name="connsiteY12" fmla="*/ 525 h 3865"/>
              <a:gd name="connsiteX13" fmla="*/ 4371 w 4399"/>
              <a:gd name="connsiteY13" fmla="*/ 759 h 3865"/>
              <a:gd name="connsiteX14" fmla="*/ 4086 w 4399"/>
              <a:gd name="connsiteY14" fmla="*/ 1211 h 3865"/>
              <a:gd name="connsiteX15" fmla="*/ 4002 w 4399"/>
              <a:gd name="connsiteY15" fmla="*/ 1328 h 3865"/>
              <a:gd name="connsiteX16" fmla="*/ 3969 w 4399"/>
              <a:gd name="connsiteY16" fmla="*/ 1563 h 3865"/>
              <a:gd name="connsiteX17" fmla="*/ 3935 w 4399"/>
              <a:gd name="connsiteY17" fmla="*/ 1781 h 3865"/>
              <a:gd name="connsiteX18" fmla="*/ 3885 w 4399"/>
              <a:gd name="connsiteY18" fmla="*/ 1898 h 3865"/>
              <a:gd name="connsiteX19" fmla="*/ 3835 w 4399"/>
              <a:gd name="connsiteY19" fmla="*/ 2015 h 3865"/>
              <a:gd name="connsiteX20" fmla="*/ 3785 w 4399"/>
              <a:gd name="connsiteY20" fmla="*/ 2099 h 3865"/>
              <a:gd name="connsiteX21" fmla="*/ 3651 w 4399"/>
              <a:gd name="connsiteY21" fmla="*/ 2249 h 3865"/>
              <a:gd name="connsiteX22" fmla="*/ 3718 w 4399"/>
              <a:gd name="connsiteY22" fmla="*/ 2182 h 3865"/>
              <a:gd name="connsiteX23" fmla="*/ 3584 w 4399"/>
              <a:gd name="connsiteY23" fmla="*/ 2316 h 3865"/>
              <a:gd name="connsiteX24" fmla="*/ 3483 w 4399"/>
              <a:gd name="connsiteY24" fmla="*/ 2350 h 3865"/>
              <a:gd name="connsiteX25" fmla="*/ 3349 w 4399"/>
              <a:gd name="connsiteY25" fmla="*/ 2400 h 3865"/>
              <a:gd name="connsiteX26" fmla="*/ 3282 w 4399"/>
              <a:gd name="connsiteY26" fmla="*/ 2400 h 3865"/>
              <a:gd name="connsiteX27" fmla="*/ 3148 w 4399"/>
              <a:gd name="connsiteY27" fmla="*/ 2417 h 3865"/>
              <a:gd name="connsiteX28" fmla="*/ 2847 w 4399"/>
              <a:gd name="connsiteY28" fmla="*/ 2400 h 3865"/>
              <a:gd name="connsiteX29" fmla="*/ 2730 w 4399"/>
              <a:gd name="connsiteY29" fmla="*/ 2651 h 3865"/>
              <a:gd name="connsiteX30" fmla="*/ 2462 w 4399"/>
              <a:gd name="connsiteY30" fmla="*/ 2902 h 3865"/>
              <a:gd name="connsiteX31" fmla="*/ 2093 w 4399"/>
              <a:gd name="connsiteY31" fmla="*/ 3070 h 3865"/>
              <a:gd name="connsiteX32" fmla="*/ 1591 w 4399"/>
              <a:gd name="connsiteY32" fmla="*/ 3204 h 3865"/>
              <a:gd name="connsiteX33" fmla="*/ 1457 w 4399"/>
              <a:gd name="connsiteY33" fmla="*/ 3237 h 3865"/>
              <a:gd name="connsiteX34" fmla="*/ 637 w 4399"/>
              <a:gd name="connsiteY34" fmla="*/ 3773 h 3865"/>
              <a:gd name="connsiteX35" fmla="*/ 646 w 4399"/>
              <a:gd name="connsiteY35" fmla="*/ 3787 h 3865"/>
              <a:gd name="connsiteX36" fmla="*/ 704 w 4399"/>
              <a:gd name="connsiteY36" fmla="*/ 3673 h 3865"/>
              <a:gd name="connsiteX37" fmla="*/ 737 w 4399"/>
              <a:gd name="connsiteY37" fmla="*/ 3539 h 3865"/>
              <a:gd name="connsiteX38" fmla="*/ 637 w 4399"/>
              <a:gd name="connsiteY38" fmla="*/ 3288 h 3865"/>
              <a:gd name="connsiteX39" fmla="*/ 520 w 4399"/>
              <a:gd name="connsiteY39" fmla="*/ 3187 h 3865"/>
              <a:gd name="connsiteX40" fmla="*/ 352 w 4399"/>
              <a:gd name="connsiteY40" fmla="*/ 3103 h 3865"/>
              <a:gd name="connsiteX41" fmla="*/ 185 w 4399"/>
              <a:gd name="connsiteY41" fmla="*/ 3103 h 3865"/>
              <a:gd name="connsiteX42" fmla="*/ 0 w 4399"/>
              <a:gd name="connsiteY42" fmla="*/ 3170 h 3865"/>
              <a:gd name="connsiteX0" fmla="*/ 0 w 4399"/>
              <a:gd name="connsiteY0" fmla="*/ 3170 h 3865"/>
              <a:gd name="connsiteX1" fmla="*/ 1122 w 4399"/>
              <a:gd name="connsiteY1" fmla="*/ 2233 h 3865"/>
              <a:gd name="connsiteX2" fmla="*/ 1457 w 4399"/>
              <a:gd name="connsiteY2" fmla="*/ 1496 h 3865"/>
              <a:gd name="connsiteX3" fmla="*/ 1524 w 4399"/>
              <a:gd name="connsiteY3" fmla="*/ 1111 h 3865"/>
              <a:gd name="connsiteX4" fmla="*/ 1507 w 4399"/>
              <a:gd name="connsiteY4" fmla="*/ 910 h 3865"/>
              <a:gd name="connsiteX5" fmla="*/ 1725 w 4399"/>
              <a:gd name="connsiteY5" fmla="*/ 960 h 3865"/>
              <a:gd name="connsiteX6" fmla="*/ 1926 w 4399"/>
              <a:gd name="connsiteY6" fmla="*/ 960 h 3865"/>
              <a:gd name="connsiteX7" fmla="*/ 2127 w 4399"/>
              <a:gd name="connsiteY7" fmla="*/ 943 h 3865"/>
              <a:gd name="connsiteX8" fmla="*/ 2395 w 4399"/>
              <a:gd name="connsiteY8" fmla="*/ 910 h 3865"/>
              <a:gd name="connsiteX9" fmla="*/ 2763 w 4399"/>
              <a:gd name="connsiteY9" fmla="*/ 793 h 3865"/>
              <a:gd name="connsiteX10" fmla="*/ 3366 w 4399"/>
              <a:gd name="connsiteY10" fmla="*/ 190 h 3865"/>
              <a:gd name="connsiteX11" fmla="*/ 3617 w 4399"/>
              <a:gd name="connsiteY11" fmla="*/ 56 h 3865"/>
              <a:gd name="connsiteX12" fmla="*/ 4253 w 4399"/>
              <a:gd name="connsiteY12" fmla="*/ 525 h 3865"/>
              <a:gd name="connsiteX13" fmla="*/ 4371 w 4399"/>
              <a:gd name="connsiteY13" fmla="*/ 759 h 3865"/>
              <a:gd name="connsiteX14" fmla="*/ 4086 w 4399"/>
              <a:gd name="connsiteY14" fmla="*/ 1211 h 3865"/>
              <a:gd name="connsiteX15" fmla="*/ 4002 w 4399"/>
              <a:gd name="connsiteY15" fmla="*/ 1328 h 3865"/>
              <a:gd name="connsiteX16" fmla="*/ 3969 w 4399"/>
              <a:gd name="connsiteY16" fmla="*/ 1563 h 3865"/>
              <a:gd name="connsiteX17" fmla="*/ 3935 w 4399"/>
              <a:gd name="connsiteY17" fmla="*/ 1781 h 3865"/>
              <a:gd name="connsiteX18" fmla="*/ 3885 w 4399"/>
              <a:gd name="connsiteY18" fmla="*/ 1898 h 3865"/>
              <a:gd name="connsiteX19" fmla="*/ 3835 w 4399"/>
              <a:gd name="connsiteY19" fmla="*/ 2015 h 3865"/>
              <a:gd name="connsiteX20" fmla="*/ 3785 w 4399"/>
              <a:gd name="connsiteY20" fmla="*/ 2099 h 3865"/>
              <a:gd name="connsiteX21" fmla="*/ 3651 w 4399"/>
              <a:gd name="connsiteY21" fmla="*/ 2249 h 3865"/>
              <a:gd name="connsiteX22" fmla="*/ 3718 w 4399"/>
              <a:gd name="connsiteY22" fmla="*/ 2182 h 3865"/>
              <a:gd name="connsiteX23" fmla="*/ 3584 w 4399"/>
              <a:gd name="connsiteY23" fmla="*/ 2316 h 3865"/>
              <a:gd name="connsiteX24" fmla="*/ 3483 w 4399"/>
              <a:gd name="connsiteY24" fmla="*/ 2350 h 3865"/>
              <a:gd name="connsiteX25" fmla="*/ 3349 w 4399"/>
              <a:gd name="connsiteY25" fmla="*/ 2400 h 3865"/>
              <a:gd name="connsiteX26" fmla="*/ 3282 w 4399"/>
              <a:gd name="connsiteY26" fmla="*/ 2400 h 3865"/>
              <a:gd name="connsiteX27" fmla="*/ 3148 w 4399"/>
              <a:gd name="connsiteY27" fmla="*/ 2417 h 3865"/>
              <a:gd name="connsiteX28" fmla="*/ 2847 w 4399"/>
              <a:gd name="connsiteY28" fmla="*/ 2400 h 3865"/>
              <a:gd name="connsiteX29" fmla="*/ 2730 w 4399"/>
              <a:gd name="connsiteY29" fmla="*/ 2651 h 3865"/>
              <a:gd name="connsiteX30" fmla="*/ 2462 w 4399"/>
              <a:gd name="connsiteY30" fmla="*/ 2902 h 3865"/>
              <a:gd name="connsiteX31" fmla="*/ 2093 w 4399"/>
              <a:gd name="connsiteY31" fmla="*/ 3070 h 3865"/>
              <a:gd name="connsiteX32" fmla="*/ 1591 w 4399"/>
              <a:gd name="connsiteY32" fmla="*/ 3204 h 3865"/>
              <a:gd name="connsiteX33" fmla="*/ 1457 w 4399"/>
              <a:gd name="connsiteY33" fmla="*/ 3237 h 3865"/>
              <a:gd name="connsiteX34" fmla="*/ 637 w 4399"/>
              <a:gd name="connsiteY34" fmla="*/ 3773 h 3865"/>
              <a:gd name="connsiteX35" fmla="*/ 646 w 4399"/>
              <a:gd name="connsiteY35" fmla="*/ 3787 h 3865"/>
              <a:gd name="connsiteX36" fmla="*/ 704 w 4399"/>
              <a:gd name="connsiteY36" fmla="*/ 3673 h 3865"/>
              <a:gd name="connsiteX37" fmla="*/ 737 w 4399"/>
              <a:gd name="connsiteY37" fmla="*/ 3539 h 3865"/>
              <a:gd name="connsiteX38" fmla="*/ 637 w 4399"/>
              <a:gd name="connsiteY38" fmla="*/ 3288 h 3865"/>
              <a:gd name="connsiteX39" fmla="*/ 520 w 4399"/>
              <a:gd name="connsiteY39" fmla="*/ 3187 h 3865"/>
              <a:gd name="connsiteX40" fmla="*/ 352 w 4399"/>
              <a:gd name="connsiteY40" fmla="*/ 3103 h 3865"/>
              <a:gd name="connsiteX41" fmla="*/ 185 w 4399"/>
              <a:gd name="connsiteY41" fmla="*/ 3103 h 3865"/>
              <a:gd name="connsiteX42" fmla="*/ 0 w 4399"/>
              <a:gd name="connsiteY42" fmla="*/ 3170 h 3865"/>
              <a:gd name="connsiteX0" fmla="*/ 0 w 4399"/>
              <a:gd name="connsiteY0" fmla="*/ 3170 h 3865"/>
              <a:gd name="connsiteX1" fmla="*/ 1122 w 4399"/>
              <a:gd name="connsiteY1" fmla="*/ 2233 h 3865"/>
              <a:gd name="connsiteX2" fmla="*/ 1457 w 4399"/>
              <a:gd name="connsiteY2" fmla="*/ 1496 h 3865"/>
              <a:gd name="connsiteX3" fmla="*/ 1524 w 4399"/>
              <a:gd name="connsiteY3" fmla="*/ 1111 h 3865"/>
              <a:gd name="connsiteX4" fmla="*/ 1507 w 4399"/>
              <a:gd name="connsiteY4" fmla="*/ 910 h 3865"/>
              <a:gd name="connsiteX5" fmla="*/ 1725 w 4399"/>
              <a:gd name="connsiteY5" fmla="*/ 960 h 3865"/>
              <a:gd name="connsiteX6" fmla="*/ 1926 w 4399"/>
              <a:gd name="connsiteY6" fmla="*/ 960 h 3865"/>
              <a:gd name="connsiteX7" fmla="*/ 2127 w 4399"/>
              <a:gd name="connsiteY7" fmla="*/ 943 h 3865"/>
              <a:gd name="connsiteX8" fmla="*/ 2395 w 4399"/>
              <a:gd name="connsiteY8" fmla="*/ 910 h 3865"/>
              <a:gd name="connsiteX9" fmla="*/ 2763 w 4399"/>
              <a:gd name="connsiteY9" fmla="*/ 793 h 3865"/>
              <a:gd name="connsiteX10" fmla="*/ 3366 w 4399"/>
              <a:gd name="connsiteY10" fmla="*/ 190 h 3865"/>
              <a:gd name="connsiteX11" fmla="*/ 3617 w 4399"/>
              <a:gd name="connsiteY11" fmla="*/ 56 h 3865"/>
              <a:gd name="connsiteX12" fmla="*/ 4253 w 4399"/>
              <a:gd name="connsiteY12" fmla="*/ 525 h 3865"/>
              <a:gd name="connsiteX13" fmla="*/ 4371 w 4399"/>
              <a:gd name="connsiteY13" fmla="*/ 759 h 3865"/>
              <a:gd name="connsiteX14" fmla="*/ 4086 w 4399"/>
              <a:gd name="connsiteY14" fmla="*/ 1211 h 3865"/>
              <a:gd name="connsiteX15" fmla="*/ 4002 w 4399"/>
              <a:gd name="connsiteY15" fmla="*/ 1328 h 3865"/>
              <a:gd name="connsiteX16" fmla="*/ 3969 w 4399"/>
              <a:gd name="connsiteY16" fmla="*/ 1563 h 3865"/>
              <a:gd name="connsiteX17" fmla="*/ 3935 w 4399"/>
              <a:gd name="connsiteY17" fmla="*/ 1781 h 3865"/>
              <a:gd name="connsiteX18" fmla="*/ 3885 w 4399"/>
              <a:gd name="connsiteY18" fmla="*/ 1898 h 3865"/>
              <a:gd name="connsiteX19" fmla="*/ 3835 w 4399"/>
              <a:gd name="connsiteY19" fmla="*/ 2015 h 3865"/>
              <a:gd name="connsiteX20" fmla="*/ 3785 w 4399"/>
              <a:gd name="connsiteY20" fmla="*/ 2099 h 3865"/>
              <a:gd name="connsiteX21" fmla="*/ 3651 w 4399"/>
              <a:gd name="connsiteY21" fmla="*/ 2249 h 3865"/>
              <a:gd name="connsiteX22" fmla="*/ 3718 w 4399"/>
              <a:gd name="connsiteY22" fmla="*/ 2182 h 3865"/>
              <a:gd name="connsiteX23" fmla="*/ 3584 w 4399"/>
              <a:gd name="connsiteY23" fmla="*/ 2316 h 3865"/>
              <a:gd name="connsiteX24" fmla="*/ 3483 w 4399"/>
              <a:gd name="connsiteY24" fmla="*/ 2350 h 3865"/>
              <a:gd name="connsiteX25" fmla="*/ 3349 w 4399"/>
              <a:gd name="connsiteY25" fmla="*/ 2400 h 3865"/>
              <a:gd name="connsiteX26" fmla="*/ 3282 w 4399"/>
              <a:gd name="connsiteY26" fmla="*/ 2400 h 3865"/>
              <a:gd name="connsiteX27" fmla="*/ 3148 w 4399"/>
              <a:gd name="connsiteY27" fmla="*/ 2417 h 3865"/>
              <a:gd name="connsiteX28" fmla="*/ 2847 w 4399"/>
              <a:gd name="connsiteY28" fmla="*/ 2400 h 3865"/>
              <a:gd name="connsiteX29" fmla="*/ 2730 w 4399"/>
              <a:gd name="connsiteY29" fmla="*/ 2651 h 3865"/>
              <a:gd name="connsiteX30" fmla="*/ 2462 w 4399"/>
              <a:gd name="connsiteY30" fmla="*/ 2902 h 3865"/>
              <a:gd name="connsiteX31" fmla="*/ 2093 w 4399"/>
              <a:gd name="connsiteY31" fmla="*/ 3070 h 3865"/>
              <a:gd name="connsiteX32" fmla="*/ 1591 w 4399"/>
              <a:gd name="connsiteY32" fmla="*/ 3204 h 3865"/>
              <a:gd name="connsiteX33" fmla="*/ 1457 w 4399"/>
              <a:gd name="connsiteY33" fmla="*/ 3237 h 3865"/>
              <a:gd name="connsiteX34" fmla="*/ 637 w 4399"/>
              <a:gd name="connsiteY34" fmla="*/ 3773 h 3865"/>
              <a:gd name="connsiteX35" fmla="*/ 646 w 4399"/>
              <a:gd name="connsiteY35" fmla="*/ 3787 h 3865"/>
              <a:gd name="connsiteX36" fmla="*/ 704 w 4399"/>
              <a:gd name="connsiteY36" fmla="*/ 3673 h 3865"/>
              <a:gd name="connsiteX37" fmla="*/ 737 w 4399"/>
              <a:gd name="connsiteY37" fmla="*/ 3539 h 3865"/>
              <a:gd name="connsiteX38" fmla="*/ 637 w 4399"/>
              <a:gd name="connsiteY38" fmla="*/ 3288 h 3865"/>
              <a:gd name="connsiteX39" fmla="*/ 520 w 4399"/>
              <a:gd name="connsiteY39" fmla="*/ 3187 h 3865"/>
              <a:gd name="connsiteX40" fmla="*/ 352 w 4399"/>
              <a:gd name="connsiteY40" fmla="*/ 3103 h 3865"/>
              <a:gd name="connsiteX41" fmla="*/ 185 w 4399"/>
              <a:gd name="connsiteY41" fmla="*/ 3103 h 3865"/>
              <a:gd name="connsiteX42" fmla="*/ 0 w 4399"/>
              <a:gd name="connsiteY42" fmla="*/ 3170 h 3865"/>
              <a:gd name="connsiteX0" fmla="*/ 0 w 4399"/>
              <a:gd name="connsiteY0" fmla="*/ 3170 h 3865"/>
              <a:gd name="connsiteX1" fmla="*/ 1122 w 4399"/>
              <a:gd name="connsiteY1" fmla="*/ 2233 h 3865"/>
              <a:gd name="connsiteX2" fmla="*/ 1457 w 4399"/>
              <a:gd name="connsiteY2" fmla="*/ 1496 h 3865"/>
              <a:gd name="connsiteX3" fmla="*/ 1524 w 4399"/>
              <a:gd name="connsiteY3" fmla="*/ 1111 h 3865"/>
              <a:gd name="connsiteX4" fmla="*/ 1507 w 4399"/>
              <a:gd name="connsiteY4" fmla="*/ 910 h 3865"/>
              <a:gd name="connsiteX5" fmla="*/ 1725 w 4399"/>
              <a:gd name="connsiteY5" fmla="*/ 960 h 3865"/>
              <a:gd name="connsiteX6" fmla="*/ 1926 w 4399"/>
              <a:gd name="connsiteY6" fmla="*/ 960 h 3865"/>
              <a:gd name="connsiteX7" fmla="*/ 2127 w 4399"/>
              <a:gd name="connsiteY7" fmla="*/ 943 h 3865"/>
              <a:gd name="connsiteX8" fmla="*/ 2395 w 4399"/>
              <a:gd name="connsiteY8" fmla="*/ 910 h 3865"/>
              <a:gd name="connsiteX9" fmla="*/ 2763 w 4399"/>
              <a:gd name="connsiteY9" fmla="*/ 793 h 3865"/>
              <a:gd name="connsiteX10" fmla="*/ 3366 w 4399"/>
              <a:gd name="connsiteY10" fmla="*/ 190 h 3865"/>
              <a:gd name="connsiteX11" fmla="*/ 3617 w 4399"/>
              <a:gd name="connsiteY11" fmla="*/ 56 h 3865"/>
              <a:gd name="connsiteX12" fmla="*/ 4253 w 4399"/>
              <a:gd name="connsiteY12" fmla="*/ 525 h 3865"/>
              <a:gd name="connsiteX13" fmla="*/ 4371 w 4399"/>
              <a:gd name="connsiteY13" fmla="*/ 759 h 3865"/>
              <a:gd name="connsiteX14" fmla="*/ 4086 w 4399"/>
              <a:gd name="connsiteY14" fmla="*/ 1211 h 3865"/>
              <a:gd name="connsiteX15" fmla="*/ 4002 w 4399"/>
              <a:gd name="connsiteY15" fmla="*/ 1328 h 3865"/>
              <a:gd name="connsiteX16" fmla="*/ 3969 w 4399"/>
              <a:gd name="connsiteY16" fmla="*/ 1563 h 3865"/>
              <a:gd name="connsiteX17" fmla="*/ 3935 w 4399"/>
              <a:gd name="connsiteY17" fmla="*/ 1781 h 3865"/>
              <a:gd name="connsiteX18" fmla="*/ 3885 w 4399"/>
              <a:gd name="connsiteY18" fmla="*/ 1898 h 3865"/>
              <a:gd name="connsiteX19" fmla="*/ 3835 w 4399"/>
              <a:gd name="connsiteY19" fmla="*/ 2015 h 3865"/>
              <a:gd name="connsiteX20" fmla="*/ 3785 w 4399"/>
              <a:gd name="connsiteY20" fmla="*/ 2099 h 3865"/>
              <a:gd name="connsiteX21" fmla="*/ 3651 w 4399"/>
              <a:gd name="connsiteY21" fmla="*/ 2249 h 3865"/>
              <a:gd name="connsiteX22" fmla="*/ 3718 w 4399"/>
              <a:gd name="connsiteY22" fmla="*/ 2182 h 3865"/>
              <a:gd name="connsiteX23" fmla="*/ 3584 w 4399"/>
              <a:gd name="connsiteY23" fmla="*/ 2316 h 3865"/>
              <a:gd name="connsiteX24" fmla="*/ 3483 w 4399"/>
              <a:gd name="connsiteY24" fmla="*/ 2350 h 3865"/>
              <a:gd name="connsiteX25" fmla="*/ 3349 w 4399"/>
              <a:gd name="connsiteY25" fmla="*/ 2400 h 3865"/>
              <a:gd name="connsiteX26" fmla="*/ 3282 w 4399"/>
              <a:gd name="connsiteY26" fmla="*/ 2400 h 3865"/>
              <a:gd name="connsiteX27" fmla="*/ 3148 w 4399"/>
              <a:gd name="connsiteY27" fmla="*/ 2417 h 3865"/>
              <a:gd name="connsiteX28" fmla="*/ 2847 w 4399"/>
              <a:gd name="connsiteY28" fmla="*/ 2400 h 3865"/>
              <a:gd name="connsiteX29" fmla="*/ 2730 w 4399"/>
              <a:gd name="connsiteY29" fmla="*/ 2651 h 3865"/>
              <a:gd name="connsiteX30" fmla="*/ 2462 w 4399"/>
              <a:gd name="connsiteY30" fmla="*/ 2902 h 3865"/>
              <a:gd name="connsiteX31" fmla="*/ 2093 w 4399"/>
              <a:gd name="connsiteY31" fmla="*/ 3070 h 3865"/>
              <a:gd name="connsiteX32" fmla="*/ 1591 w 4399"/>
              <a:gd name="connsiteY32" fmla="*/ 3204 h 3865"/>
              <a:gd name="connsiteX33" fmla="*/ 1457 w 4399"/>
              <a:gd name="connsiteY33" fmla="*/ 3237 h 3865"/>
              <a:gd name="connsiteX34" fmla="*/ 637 w 4399"/>
              <a:gd name="connsiteY34" fmla="*/ 3773 h 3865"/>
              <a:gd name="connsiteX35" fmla="*/ 646 w 4399"/>
              <a:gd name="connsiteY35" fmla="*/ 3787 h 3865"/>
              <a:gd name="connsiteX36" fmla="*/ 704 w 4399"/>
              <a:gd name="connsiteY36" fmla="*/ 3673 h 3865"/>
              <a:gd name="connsiteX37" fmla="*/ 737 w 4399"/>
              <a:gd name="connsiteY37" fmla="*/ 3539 h 3865"/>
              <a:gd name="connsiteX38" fmla="*/ 637 w 4399"/>
              <a:gd name="connsiteY38" fmla="*/ 3288 h 3865"/>
              <a:gd name="connsiteX39" fmla="*/ 520 w 4399"/>
              <a:gd name="connsiteY39" fmla="*/ 3187 h 3865"/>
              <a:gd name="connsiteX40" fmla="*/ 352 w 4399"/>
              <a:gd name="connsiteY40" fmla="*/ 3103 h 3865"/>
              <a:gd name="connsiteX41" fmla="*/ 185 w 4399"/>
              <a:gd name="connsiteY41" fmla="*/ 3103 h 3865"/>
              <a:gd name="connsiteX42" fmla="*/ 0 w 4399"/>
              <a:gd name="connsiteY42" fmla="*/ 3170 h 3865"/>
              <a:gd name="connsiteX0" fmla="*/ 0 w 4399"/>
              <a:gd name="connsiteY0" fmla="*/ 3170 h 3865"/>
              <a:gd name="connsiteX1" fmla="*/ 1122 w 4399"/>
              <a:gd name="connsiteY1" fmla="*/ 2233 h 3865"/>
              <a:gd name="connsiteX2" fmla="*/ 1457 w 4399"/>
              <a:gd name="connsiteY2" fmla="*/ 1496 h 3865"/>
              <a:gd name="connsiteX3" fmla="*/ 1524 w 4399"/>
              <a:gd name="connsiteY3" fmla="*/ 1111 h 3865"/>
              <a:gd name="connsiteX4" fmla="*/ 1507 w 4399"/>
              <a:gd name="connsiteY4" fmla="*/ 910 h 3865"/>
              <a:gd name="connsiteX5" fmla="*/ 1725 w 4399"/>
              <a:gd name="connsiteY5" fmla="*/ 960 h 3865"/>
              <a:gd name="connsiteX6" fmla="*/ 1926 w 4399"/>
              <a:gd name="connsiteY6" fmla="*/ 960 h 3865"/>
              <a:gd name="connsiteX7" fmla="*/ 2127 w 4399"/>
              <a:gd name="connsiteY7" fmla="*/ 943 h 3865"/>
              <a:gd name="connsiteX8" fmla="*/ 2395 w 4399"/>
              <a:gd name="connsiteY8" fmla="*/ 910 h 3865"/>
              <a:gd name="connsiteX9" fmla="*/ 2763 w 4399"/>
              <a:gd name="connsiteY9" fmla="*/ 793 h 3865"/>
              <a:gd name="connsiteX10" fmla="*/ 3366 w 4399"/>
              <a:gd name="connsiteY10" fmla="*/ 190 h 3865"/>
              <a:gd name="connsiteX11" fmla="*/ 3617 w 4399"/>
              <a:gd name="connsiteY11" fmla="*/ 56 h 3865"/>
              <a:gd name="connsiteX12" fmla="*/ 4253 w 4399"/>
              <a:gd name="connsiteY12" fmla="*/ 525 h 3865"/>
              <a:gd name="connsiteX13" fmla="*/ 4371 w 4399"/>
              <a:gd name="connsiteY13" fmla="*/ 759 h 3865"/>
              <a:gd name="connsiteX14" fmla="*/ 4086 w 4399"/>
              <a:gd name="connsiteY14" fmla="*/ 1211 h 3865"/>
              <a:gd name="connsiteX15" fmla="*/ 4002 w 4399"/>
              <a:gd name="connsiteY15" fmla="*/ 1328 h 3865"/>
              <a:gd name="connsiteX16" fmla="*/ 3969 w 4399"/>
              <a:gd name="connsiteY16" fmla="*/ 1563 h 3865"/>
              <a:gd name="connsiteX17" fmla="*/ 3935 w 4399"/>
              <a:gd name="connsiteY17" fmla="*/ 1781 h 3865"/>
              <a:gd name="connsiteX18" fmla="*/ 3885 w 4399"/>
              <a:gd name="connsiteY18" fmla="*/ 1898 h 3865"/>
              <a:gd name="connsiteX19" fmla="*/ 3835 w 4399"/>
              <a:gd name="connsiteY19" fmla="*/ 2015 h 3865"/>
              <a:gd name="connsiteX20" fmla="*/ 3785 w 4399"/>
              <a:gd name="connsiteY20" fmla="*/ 2099 h 3865"/>
              <a:gd name="connsiteX21" fmla="*/ 3651 w 4399"/>
              <a:gd name="connsiteY21" fmla="*/ 2249 h 3865"/>
              <a:gd name="connsiteX22" fmla="*/ 3718 w 4399"/>
              <a:gd name="connsiteY22" fmla="*/ 2182 h 3865"/>
              <a:gd name="connsiteX23" fmla="*/ 3584 w 4399"/>
              <a:gd name="connsiteY23" fmla="*/ 2316 h 3865"/>
              <a:gd name="connsiteX24" fmla="*/ 3483 w 4399"/>
              <a:gd name="connsiteY24" fmla="*/ 2350 h 3865"/>
              <a:gd name="connsiteX25" fmla="*/ 3349 w 4399"/>
              <a:gd name="connsiteY25" fmla="*/ 2400 h 3865"/>
              <a:gd name="connsiteX26" fmla="*/ 3282 w 4399"/>
              <a:gd name="connsiteY26" fmla="*/ 2400 h 3865"/>
              <a:gd name="connsiteX27" fmla="*/ 3148 w 4399"/>
              <a:gd name="connsiteY27" fmla="*/ 2417 h 3865"/>
              <a:gd name="connsiteX28" fmla="*/ 2847 w 4399"/>
              <a:gd name="connsiteY28" fmla="*/ 2400 h 3865"/>
              <a:gd name="connsiteX29" fmla="*/ 2730 w 4399"/>
              <a:gd name="connsiteY29" fmla="*/ 2651 h 3865"/>
              <a:gd name="connsiteX30" fmla="*/ 2462 w 4399"/>
              <a:gd name="connsiteY30" fmla="*/ 2902 h 3865"/>
              <a:gd name="connsiteX31" fmla="*/ 2093 w 4399"/>
              <a:gd name="connsiteY31" fmla="*/ 3070 h 3865"/>
              <a:gd name="connsiteX32" fmla="*/ 1591 w 4399"/>
              <a:gd name="connsiteY32" fmla="*/ 3204 h 3865"/>
              <a:gd name="connsiteX33" fmla="*/ 1457 w 4399"/>
              <a:gd name="connsiteY33" fmla="*/ 3237 h 3865"/>
              <a:gd name="connsiteX34" fmla="*/ 637 w 4399"/>
              <a:gd name="connsiteY34" fmla="*/ 3773 h 3865"/>
              <a:gd name="connsiteX35" fmla="*/ 646 w 4399"/>
              <a:gd name="connsiteY35" fmla="*/ 3787 h 3865"/>
              <a:gd name="connsiteX36" fmla="*/ 704 w 4399"/>
              <a:gd name="connsiteY36" fmla="*/ 3673 h 3865"/>
              <a:gd name="connsiteX37" fmla="*/ 737 w 4399"/>
              <a:gd name="connsiteY37" fmla="*/ 3539 h 3865"/>
              <a:gd name="connsiteX38" fmla="*/ 637 w 4399"/>
              <a:gd name="connsiteY38" fmla="*/ 3288 h 3865"/>
              <a:gd name="connsiteX39" fmla="*/ 520 w 4399"/>
              <a:gd name="connsiteY39" fmla="*/ 3187 h 3865"/>
              <a:gd name="connsiteX40" fmla="*/ 352 w 4399"/>
              <a:gd name="connsiteY40" fmla="*/ 3103 h 3865"/>
              <a:gd name="connsiteX41" fmla="*/ 185 w 4399"/>
              <a:gd name="connsiteY41" fmla="*/ 3103 h 3865"/>
              <a:gd name="connsiteX42" fmla="*/ 0 w 4399"/>
              <a:gd name="connsiteY42" fmla="*/ 3170 h 3865"/>
              <a:gd name="connsiteX0" fmla="*/ 0 w 4399"/>
              <a:gd name="connsiteY0" fmla="*/ 3170 h 3865"/>
              <a:gd name="connsiteX1" fmla="*/ 1122 w 4399"/>
              <a:gd name="connsiteY1" fmla="*/ 2233 h 3865"/>
              <a:gd name="connsiteX2" fmla="*/ 1457 w 4399"/>
              <a:gd name="connsiteY2" fmla="*/ 1496 h 3865"/>
              <a:gd name="connsiteX3" fmla="*/ 1524 w 4399"/>
              <a:gd name="connsiteY3" fmla="*/ 1111 h 3865"/>
              <a:gd name="connsiteX4" fmla="*/ 1507 w 4399"/>
              <a:gd name="connsiteY4" fmla="*/ 910 h 3865"/>
              <a:gd name="connsiteX5" fmla="*/ 1725 w 4399"/>
              <a:gd name="connsiteY5" fmla="*/ 960 h 3865"/>
              <a:gd name="connsiteX6" fmla="*/ 1926 w 4399"/>
              <a:gd name="connsiteY6" fmla="*/ 960 h 3865"/>
              <a:gd name="connsiteX7" fmla="*/ 2127 w 4399"/>
              <a:gd name="connsiteY7" fmla="*/ 943 h 3865"/>
              <a:gd name="connsiteX8" fmla="*/ 2395 w 4399"/>
              <a:gd name="connsiteY8" fmla="*/ 910 h 3865"/>
              <a:gd name="connsiteX9" fmla="*/ 2763 w 4399"/>
              <a:gd name="connsiteY9" fmla="*/ 793 h 3865"/>
              <a:gd name="connsiteX10" fmla="*/ 3366 w 4399"/>
              <a:gd name="connsiteY10" fmla="*/ 190 h 3865"/>
              <a:gd name="connsiteX11" fmla="*/ 3617 w 4399"/>
              <a:gd name="connsiteY11" fmla="*/ 56 h 3865"/>
              <a:gd name="connsiteX12" fmla="*/ 4253 w 4399"/>
              <a:gd name="connsiteY12" fmla="*/ 525 h 3865"/>
              <a:gd name="connsiteX13" fmla="*/ 4371 w 4399"/>
              <a:gd name="connsiteY13" fmla="*/ 759 h 3865"/>
              <a:gd name="connsiteX14" fmla="*/ 4086 w 4399"/>
              <a:gd name="connsiteY14" fmla="*/ 1211 h 3865"/>
              <a:gd name="connsiteX15" fmla="*/ 4002 w 4399"/>
              <a:gd name="connsiteY15" fmla="*/ 1328 h 3865"/>
              <a:gd name="connsiteX16" fmla="*/ 3969 w 4399"/>
              <a:gd name="connsiteY16" fmla="*/ 1563 h 3865"/>
              <a:gd name="connsiteX17" fmla="*/ 3935 w 4399"/>
              <a:gd name="connsiteY17" fmla="*/ 1781 h 3865"/>
              <a:gd name="connsiteX18" fmla="*/ 3885 w 4399"/>
              <a:gd name="connsiteY18" fmla="*/ 1898 h 3865"/>
              <a:gd name="connsiteX19" fmla="*/ 3835 w 4399"/>
              <a:gd name="connsiteY19" fmla="*/ 2015 h 3865"/>
              <a:gd name="connsiteX20" fmla="*/ 3785 w 4399"/>
              <a:gd name="connsiteY20" fmla="*/ 2099 h 3865"/>
              <a:gd name="connsiteX21" fmla="*/ 3651 w 4399"/>
              <a:gd name="connsiteY21" fmla="*/ 2249 h 3865"/>
              <a:gd name="connsiteX22" fmla="*/ 3718 w 4399"/>
              <a:gd name="connsiteY22" fmla="*/ 2182 h 3865"/>
              <a:gd name="connsiteX23" fmla="*/ 3584 w 4399"/>
              <a:gd name="connsiteY23" fmla="*/ 2316 h 3865"/>
              <a:gd name="connsiteX24" fmla="*/ 3483 w 4399"/>
              <a:gd name="connsiteY24" fmla="*/ 2350 h 3865"/>
              <a:gd name="connsiteX25" fmla="*/ 3349 w 4399"/>
              <a:gd name="connsiteY25" fmla="*/ 2400 h 3865"/>
              <a:gd name="connsiteX26" fmla="*/ 3282 w 4399"/>
              <a:gd name="connsiteY26" fmla="*/ 2400 h 3865"/>
              <a:gd name="connsiteX27" fmla="*/ 3148 w 4399"/>
              <a:gd name="connsiteY27" fmla="*/ 2417 h 3865"/>
              <a:gd name="connsiteX28" fmla="*/ 2847 w 4399"/>
              <a:gd name="connsiteY28" fmla="*/ 2400 h 3865"/>
              <a:gd name="connsiteX29" fmla="*/ 2730 w 4399"/>
              <a:gd name="connsiteY29" fmla="*/ 2651 h 3865"/>
              <a:gd name="connsiteX30" fmla="*/ 2462 w 4399"/>
              <a:gd name="connsiteY30" fmla="*/ 2902 h 3865"/>
              <a:gd name="connsiteX31" fmla="*/ 2093 w 4399"/>
              <a:gd name="connsiteY31" fmla="*/ 3070 h 3865"/>
              <a:gd name="connsiteX32" fmla="*/ 1591 w 4399"/>
              <a:gd name="connsiteY32" fmla="*/ 3204 h 3865"/>
              <a:gd name="connsiteX33" fmla="*/ 1457 w 4399"/>
              <a:gd name="connsiteY33" fmla="*/ 3237 h 3865"/>
              <a:gd name="connsiteX34" fmla="*/ 637 w 4399"/>
              <a:gd name="connsiteY34" fmla="*/ 3773 h 3865"/>
              <a:gd name="connsiteX35" fmla="*/ 646 w 4399"/>
              <a:gd name="connsiteY35" fmla="*/ 3787 h 3865"/>
              <a:gd name="connsiteX36" fmla="*/ 704 w 4399"/>
              <a:gd name="connsiteY36" fmla="*/ 3673 h 3865"/>
              <a:gd name="connsiteX37" fmla="*/ 737 w 4399"/>
              <a:gd name="connsiteY37" fmla="*/ 3539 h 3865"/>
              <a:gd name="connsiteX38" fmla="*/ 637 w 4399"/>
              <a:gd name="connsiteY38" fmla="*/ 3288 h 3865"/>
              <a:gd name="connsiteX39" fmla="*/ 520 w 4399"/>
              <a:gd name="connsiteY39" fmla="*/ 3187 h 3865"/>
              <a:gd name="connsiteX40" fmla="*/ 352 w 4399"/>
              <a:gd name="connsiteY40" fmla="*/ 3103 h 3865"/>
              <a:gd name="connsiteX41" fmla="*/ 185 w 4399"/>
              <a:gd name="connsiteY41" fmla="*/ 3103 h 3865"/>
              <a:gd name="connsiteX42" fmla="*/ 0 w 4399"/>
              <a:gd name="connsiteY42" fmla="*/ 3170 h 3865"/>
              <a:gd name="connsiteX0" fmla="*/ 0 w 4399"/>
              <a:gd name="connsiteY0" fmla="*/ 3170 h 3865"/>
              <a:gd name="connsiteX1" fmla="*/ 1122 w 4399"/>
              <a:gd name="connsiteY1" fmla="*/ 2233 h 3865"/>
              <a:gd name="connsiteX2" fmla="*/ 1457 w 4399"/>
              <a:gd name="connsiteY2" fmla="*/ 1496 h 3865"/>
              <a:gd name="connsiteX3" fmla="*/ 1524 w 4399"/>
              <a:gd name="connsiteY3" fmla="*/ 1111 h 3865"/>
              <a:gd name="connsiteX4" fmla="*/ 1507 w 4399"/>
              <a:gd name="connsiteY4" fmla="*/ 910 h 3865"/>
              <a:gd name="connsiteX5" fmla="*/ 1725 w 4399"/>
              <a:gd name="connsiteY5" fmla="*/ 960 h 3865"/>
              <a:gd name="connsiteX6" fmla="*/ 1926 w 4399"/>
              <a:gd name="connsiteY6" fmla="*/ 960 h 3865"/>
              <a:gd name="connsiteX7" fmla="*/ 2127 w 4399"/>
              <a:gd name="connsiteY7" fmla="*/ 943 h 3865"/>
              <a:gd name="connsiteX8" fmla="*/ 2395 w 4399"/>
              <a:gd name="connsiteY8" fmla="*/ 910 h 3865"/>
              <a:gd name="connsiteX9" fmla="*/ 2763 w 4399"/>
              <a:gd name="connsiteY9" fmla="*/ 793 h 3865"/>
              <a:gd name="connsiteX10" fmla="*/ 3366 w 4399"/>
              <a:gd name="connsiteY10" fmla="*/ 190 h 3865"/>
              <a:gd name="connsiteX11" fmla="*/ 3617 w 4399"/>
              <a:gd name="connsiteY11" fmla="*/ 56 h 3865"/>
              <a:gd name="connsiteX12" fmla="*/ 4253 w 4399"/>
              <a:gd name="connsiteY12" fmla="*/ 525 h 3865"/>
              <a:gd name="connsiteX13" fmla="*/ 4371 w 4399"/>
              <a:gd name="connsiteY13" fmla="*/ 759 h 3865"/>
              <a:gd name="connsiteX14" fmla="*/ 4086 w 4399"/>
              <a:gd name="connsiteY14" fmla="*/ 1211 h 3865"/>
              <a:gd name="connsiteX15" fmla="*/ 4002 w 4399"/>
              <a:gd name="connsiteY15" fmla="*/ 1328 h 3865"/>
              <a:gd name="connsiteX16" fmla="*/ 3969 w 4399"/>
              <a:gd name="connsiteY16" fmla="*/ 1563 h 3865"/>
              <a:gd name="connsiteX17" fmla="*/ 3935 w 4399"/>
              <a:gd name="connsiteY17" fmla="*/ 1781 h 3865"/>
              <a:gd name="connsiteX18" fmla="*/ 3885 w 4399"/>
              <a:gd name="connsiteY18" fmla="*/ 1898 h 3865"/>
              <a:gd name="connsiteX19" fmla="*/ 3835 w 4399"/>
              <a:gd name="connsiteY19" fmla="*/ 2015 h 3865"/>
              <a:gd name="connsiteX20" fmla="*/ 3785 w 4399"/>
              <a:gd name="connsiteY20" fmla="*/ 2099 h 3865"/>
              <a:gd name="connsiteX21" fmla="*/ 3651 w 4399"/>
              <a:gd name="connsiteY21" fmla="*/ 2249 h 3865"/>
              <a:gd name="connsiteX22" fmla="*/ 3718 w 4399"/>
              <a:gd name="connsiteY22" fmla="*/ 2182 h 3865"/>
              <a:gd name="connsiteX23" fmla="*/ 3584 w 4399"/>
              <a:gd name="connsiteY23" fmla="*/ 2316 h 3865"/>
              <a:gd name="connsiteX24" fmla="*/ 3483 w 4399"/>
              <a:gd name="connsiteY24" fmla="*/ 2350 h 3865"/>
              <a:gd name="connsiteX25" fmla="*/ 3349 w 4399"/>
              <a:gd name="connsiteY25" fmla="*/ 2400 h 3865"/>
              <a:gd name="connsiteX26" fmla="*/ 3282 w 4399"/>
              <a:gd name="connsiteY26" fmla="*/ 2400 h 3865"/>
              <a:gd name="connsiteX27" fmla="*/ 3148 w 4399"/>
              <a:gd name="connsiteY27" fmla="*/ 2417 h 3865"/>
              <a:gd name="connsiteX28" fmla="*/ 2847 w 4399"/>
              <a:gd name="connsiteY28" fmla="*/ 2400 h 3865"/>
              <a:gd name="connsiteX29" fmla="*/ 2730 w 4399"/>
              <a:gd name="connsiteY29" fmla="*/ 2651 h 3865"/>
              <a:gd name="connsiteX30" fmla="*/ 2462 w 4399"/>
              <a:gd name="connsiteY30" fmla="*/ 2902 h 3865"/>
              <a:gd name="connsiteX31" fmla="*/ 2093 w 4399"/>
              <a:gd name="connsiteY31" fmla="*/ 3070 h 3865"/>
              <a:gd name="connsiteX32" fmla="*/ 1591 w 4399"/>
              <a:gd name="connsiteY32" fmla="*/ 3204 h 3865"/>
              <a:gd name="connsiteX33" fmla="*/ 1457 w 4399"/>
              <a:gd name="connsiteY33" fmla="*/ 3237 h 3865"/>
              <a:gd name="connsiteX34" fmla="*/ 637 w 4399"/>
              <a:gd name="connsiteY34" fmla="*/ 3773 h 3865"/>
              <a:gd name="connsiteX35" fmla="*/ 646 w 4399"/>
              <a:gd name="connsiteY35" fmla="*/ 3787 h 3865"/>
              <a:gd name="connsiteX36" fmla="*/ 704 w 4399"/>
              <a:gd name="connsiteY36" fmla="*/ 3673 h 3865"/>
              <a:gd name="connsiteX37" fmla="*/ 737 w 4399"/>
              <a:gd name="connsiteY37" fmla="*/ 3539 h 3865"/>
              <a:gd name="connsiteX38" fmla="*/ 637 w 4399"/>
              <a:gd name="connsiteY38" fmla="*/ 3288 h 3865"/>
              <a:gd name="connsiteX39" fmla="*/ 520 w 4399"/>
              <a:gd name="connsiteY39" fmla="*/ 3187 h 3865"/>
              <a:gd name="connsiteX40" fmla="*/ 352 w 4399"/>
              <a:gd name="connsiteY40" fmla="*/ 3103 h 3865"/>
              <a:gd name="connsiteX41" fmla="*/ 185 w 4399"/>
              <a:gd name="connsiteY41" fmla="*/ 3103 h 3865"/>
              <a:gd name="connsiteX42" fmla="*/ 0 w 4399"/>
              <a:gd name="connsiteY42" fmla="*/ 3170 h 3865"/>
              <a:gd name="connsiteX0" fmla="*/ 0 w 4399"/>
              <a:gd name="connsiteY0" fmla="*/ 3170 h 3865"/>
              <a:gd name="connsiteX1" fmla="*/ 1122 w 4399"/>
              <a:gd name="connsiteY1" fmla="*/ 2233 h 3865"/>
              <a:gd name="connsiteX2" fmla="*/ 1457 w 4399"/>
              <a:gd name="connsiteY2" fmla="*/ 1496 h 3865"/>
              <a:gd name="connsiteX3" fmla="*/ 1524 w 4399"/>
              <a:gd name="connsiteY3" fmla="*/ 1111 h 3865"/>
              <a:gd name="connsiteX4" fmla="*/ 1507 w 4399"/>
              <a:gd name="connsiteY4" fmla="*/ 910 h 3865"/>
              <a:gd name="connsiteX5" fmla="*/ 1725 w 4399"/>
              <a:gd name="connsiteY5" fmla="*/ 960 h 3865"/>
              <a:gd name="connsiteX6" fmla="*/ 1926 w 4399"/>
              <a:gd name="connsiteY6" fmla="*/ 960 h 3865"/>
              <a:gd name="connsiteX7" fmla="*/ 2127 w 4399"/>
              <a:gd name="connsiteY7" fmla="*/ 943 h 3865"/>
              <a:gd name="connsiteX8" fmla="*/ 2395 w 4399"/>
              <a:gd name="connsiteY8" fmla="*/ 910 h 3865"/>
              <a:gd name="connsiteX9" fmla="*/ 2763 w 4399"/>
              <a:gd name="connsiteY9" fmla="*/ 793 h 3865"/>
              <a:gd name="connsiteX10" fmla="*/ 3366 w 4399"/>
              <a:gd name="connsiteY10" fmla="*/ 190 h 3865"/>
              <a:gd name="connsiteX11" fmla="*/ 3617 w 4399"/>
              <a:gd name="connsiteY11" fmla="*/ 56 h 3865"/>
              <a:gd name="connsiteX12" fmla="*/ 4253 w 4399"/>
              <a:gd name="connsiteY12" fmla="*/ 525 h 3865"/>
              <a:gd name="connsiteX13" fmla="*/ 4371 w 4399"/>
              <a:gd name="connsiteY13" fmla="*/ 759 h 3865"/>
              <a:gd name="connsiteX14" fmla="*/ 4086 w 4399"/>
              <a:gd name="connsiteY14" fmla="*/ 1211 h 3865"/>
              <a:gd name="connsiteX15" fmla="*/ 4002 w 4399"/>
              <a:gd name="connsiteY15" fmla="*/ 1328 h 3865"/>
              <a:gd name="connsiteX16" fmla="*/ 3969 w 4399"/>
              <a:gd name="connsiteY16" fmla="*/ 1563 h 3865"/>
              <a:gd name="connsiteX17" fmla="*/ 3935 w 4399"/>
              <a:gd name="connsiteY17" fmla="*/ 1781 h 3865"/>
              <a:gd name="connsiteX18" fmla="*/ 3885 w 4399"/>
              <a:gd name="connsiteY18" fmla="*/ 1898 h 3865"/>
              <a:gd name="connsiteX19" fmla="*/ 3835 w 4399"/>
              <a:gd name="connsiteY19" fmla="*/ 2015 h 3865"/>
              <a:gd name="connsiteX20" fmla="*/ 3785 w 4399"/>
              <a:gd name="connsiteY20" fmla="*/ 2099 h 3865"/>
              <a:gd name="connsiteX21" fmla="*/ 3651 w 4399"/>
              <a:gd name="connsiteY21" fmla="*/ 2249 h 3865"/>
              <a:gd name="connsiteX22" fmla="*/ 3718 w 4399"/>
              <a:gd name="connsiteY22" fmla="*/ 2182 h 3865"/>
              <a:gd name="connsiteX23" fmla="*/ 3584 w 4399"/>
              <a:gd name="connsiteY23" fmla="*/ 2316 h 3865"/>
              <a:gd name="connsiteX24" fmla="*/ 3483 w 4399"/>
              <a:gd name="connsiteY24" fmla="*/ 2350 h 3865"/>
              <a:gd name="connsiteX25" fmla="*/ 3349 w 4399"/>
              <a:gd name="connsiteY25" fmla="*/ 2400 h 3865"/>
              <a:gd name="connsiteX26" fmla="*/ 3282 w 4399"/>
              <a:gd name="connsiteY26" fmla="*/ 2400 h 3865"/>
              <a:gd name="connsiteX27" fmla="*/ 3148 w 4399"/>
              <a:gd name="connsiteY27" fmla="*/ 2417 h 3865"/>
              <a:gd name="connsiteX28" fmla="*/ 2847 w 4399"/>
              <a:gd name="connsiteY28" fmla="*/ 2400 h 3865"/>
              <a:gd name="connsiteX29" fmla="*/ 2730 w 4399"/>
              <a:gd name="connsiteY29" fmla="*/ 2651 h 3865"/>
              <a:gd name="connsiteX30" fmla="*/ 2462 w 4399"/>
              <a:gd name="connsiteY30" fmla="*/ 2902 h 3865"/>
              <a:gd name="connsiteX31" fmla="*/ 2093 w 4399"/>
              <a:gd name="connsiteY31" fmla="*/ 3070 h 3865"/>
              <a:gd name="connsiteX32" fmla="*/ 1591 w 4399"/>
              <a:gd name="connsiteY32" fmla="*/ 3204 h 3865"/>
              <a:gd name="connsiteX33" fmla="*/ 1457 w 4399"/>
              <a:gd name="connsiteY33" fmla="*/ 3237 h 3865"/>
              <a:gd name="connsiteX34" fmla="*/ 637 w 4399"/>
              <a:gd name="connsiteY34" fmla="*/ 3773 h 3865"/>
              <a:gd name="connsiteX35" fmla="*/ 646 w 4399"/>
              <a:gd name="connsiteY35" fmla="*/ 3787 h 3865"/>
              <a:gd name="connsiteX36" fmla="*/ 704 w 4399"/>
              <a:gd name="connsiteY36" fmla="*/ 3673 h 3865"/>
              <a:gd name="connsiteX37" fmla="*/ 737 w 4399"/>
              <a:gd name="connsiteY37" fmla="*/ 3539 h 3865"/>
              <a:gd name="connsiteX38" fmla="*/ 637 w 4399"/>
              <a:gd name="connsiteY38" fmla="*/ 3288 h 3865"/>
              <a:gd name="connsiteX39" fmla="*/ 520 w 4399"/>
              <a:gd name="connsiteY39" fmla="*/ 3187 h 3865"/>
              <a:gd name="connsiteX40" fmla="*/ 352 w 4399"/>
              <a:gd name="connsiteY40" fmla="*/ 3103 h 3865"/>
              <a:gd name="connsiteX41" fmla="*/ 185 w 4399"/>
              <a:gd name="connsiteY41" fmla="*/ 3103 h 3865"/>
              <a:gd name="connsiteX42" fmla="*/ 0 w 4399"/>
              <a:gd name="connsiteY42" fmla="*/ 3170 h 3865"/>
              <a:gd name="connsiteX0" fmla="*/ 0 w 4399"/>
              <a:gd name="connsiteY0" fmla="*/ 3170 h 3865"/>
              <a:gd name="connsiteX1" fmla="*/ 1122 w 4399"/>
              <a:gd name="connsiteY1" fmla="*/ 2233 h 3865"/>
              <a:gd name="connsiteX2" fmla="*/ 1457 w 4399"/>
              <a:gd name="connsiteY2" fmla="*/ 1496 h 3865"/>
              <a:gd name="connsiteX3" fmla="*/ 1524 w 4399"/>
              <a:gd name="connsiteY3" fmla="*/ 1111 h 3865"/>
              <a:gd name="connsiteX4" fmla="*/ 1507 w 4399"/>
              <a:gd name="connsiteY4" fmla="*/ 910 h 3865"/>
              <a:gd name="connsiteX5" fmla="*/ 1725 w 4399"/>
              <a:gd name="connsiteY5" fmla="*/ 960 h 3865"/>
              <a:gd name="connsiteX6" fmla="*/ 1926 w 4399"/>
              <a:gd name="connsiteY6" fmla="*/ 960 h 3865"/>
              <a:gd name="connsiteX7" fmla="*/ 2127 w 4399"/>
              <a:gd name="connsiteY7" fmla="*/ 943 h 3865"/>
              <a:gd name="connsiteX8" fmla="*/ 2395 w 4399"/>
              <a:gd name="connsiteY8" fmla="*/ 910 h 3865"/>
              <a:gd name="connsiteX9" fmla="*/ 2763 w 4399"/>
              <a:gd name="connsiteY9" fmla="*/ 793 h 3865"/>
              <a:gd name="connsiteX10" fmla="*/ 3366 w 4399"/>
              <a:gd name="connsiteY10" fmla="*/ 190 h 3865"/>
              <a:gd name="connsiteX11" fmla="*/ 3617 w 4399"/>
              <a:gd name="connsiteY11" fmla="*/ 56 h 3865"/>
              <a:gd name="connsiteX12" fmla="*/ 4253 w 4399"/>
              <a:gd name="connsiteY12" fmla="*/ 525 h 3865"/>
              <a:gd name="connsiteX13" fmla="*/ 4371 w 4399"/>
              <a:gd name="connsiteY13" fmla="*/ 759 h 3865"/>
              <a:gd name="connsiteX14" fmla="*/ 4086 w 4399"/>
              <a:gd name="connsiteY14" fmla="*/ 1211 h 3865"/>
              <a:gd name="connsiteX15" fmla="*/ 4002 w 4399"/>
              <a:gd name="connsiteY15" fmla="*/ 1328 h 3865"/>
              <a:gd name="connsiteX16" fmla="*/ 3969 w 4399"/>
              <a:gd name="connsiteY16" fmla="*/ 1563 h 3865"/>
              <a:gd name="connsiteX17" fmla="*/ 3935 w 4399"/>
              <a:gd name="connsiteY17" fmla="*/ 1781 h 3865"/>
              <a:gd name="connsiteX18" fmla="*/ 3885 w 4399"/>
              <a:gd name="connsiteY18" fmla="*/ 1898 h 3865"/>
              <a:gd name="connsiteX19" fmla="*/ 3835 w 4399"/>
              <a:gd name="connsiteY19" fmla="*/ 2015 h 3865"/>
              <a:gd name="connsiteX20" fmla="*/ 3785 w 4399"/>
              <a:gd name="connsiteY20" fmla="*/ 2099 h 3865"/>
              <a:gd name="connsiteX21" fmla="*/ 3651 w 4399"/>
              <a:gd name="connsiteY21" fmla="*/ 2249 h 3865"/>
              <a:gd name="connsiteX22" fmla="*/ 3718 w 4399"/>
              <a:gd name="connsiteY22" fmla="*/ 2182 h 3865"/>
              <a:gd name="connsiteX23" fmla="*/ 3584 w 4399"/>
              <a:gd name="connsiteY23" fmla="*/ 2316 h 3865"/>
              <a:gd name="connsiteX24" fmla="*/ 3483 w 4399"/>
              <a:gd name="connsiteY24" fmla="*/ 2350 h 3865"/>
              <a:gd name="connsiteX25" fmla="*/ 3349 w 4399"/>
              <a:gd name="connsiteY25" fmla="*/ 2400 h 3865"/>
              <a:gd name="connsiteX26" fmla="*/ 3282 w 4399"/>
              <a:gd name="connsiteY26" fmla="*/ 2400 h 3865"/>
              <a:gd name="connsiteX27" fmla="*/ 3148 w 4399"/>
              <a:gd name="connsiteY27" fmla="*/ 2417 h 3865"/>
              <a:gd name="connsiteX28" fmla="*/ 2847 w 4399"/>
              <a:gd name="connsiteY28" fmla="*/ 2400 h 3865"/>
              <a:gd name="connsiteX29" fmla="*/ 2730 w 4399"/>
              <a:gd name="connsiteY29" fmla="*/ 2651 h 3865"/>
              <a:gd name="connsiteX30" fmla="*/ 2462 w 4399"/>
              <a:gd name="connsiteY30" fmla="*/ 2902 h 3865"/>
              <a:gd name="connsiteX31" fmla="*/ 2093 w 4399"/>
              <a:gd name="connsiteY31" fmla="*/ 3070 h 3865"/>
              <a:gd name="connsiteX32" fmla="*/ 1591 w 4399"/>
              <a:gd name="connsiteY32" fmla="*/ 3204 h 3865"/>
              <a:gd name="connsiteX33" fmla="*/ 1457 w 4399"/>
              <a:gd name="connsiteY33" fmla="*/ 3237 h 3865"/>
              <a:gd name="connsiteX34" fmla="*/ 637 w 4399"/>
              <a:gd name="connsiteY34" fmla="*/ 3773 h 3865"/>
              <a:gd name="connsiteX35" fmla="*/ 646 w 4399"/>
              <a:gd name="connsiteY35" fmla="*/ 3787 h 3865"/>
              <a:gd name="connsiteX36" fmla="*/ 704 w 4399"/>
              <a:gd name="connsiteY36" fmla="*/ 3673 h 3865"/>
              <a:gd name="connsiteX37" fmla="*/ 737 w 4399"/>
              <a:gd name="connsiteY37" fmla="*/ 3539 h 3865"/>
              <a:gd name="connsiteX38" fmla="*/ 637 w 4399"/>
              <a:gd name="connsiteY38" fmla="*/ 3288 h 3865"/>
              <a:gd name="connsiteX39" fmla="*/ 520 w 4399"/>
              <a:gd name="connsiteY39" fmla="*/ 3187 h 3865"/>
              <a:gd name="connsiteX40" fmla="*/ 352 w 4399"/>
              <a:gd name="connsiteY40" fmla="*/ 3103 h 3865"/>
              <a:gd name="connsiteX41" fmla="*/ 185 w 4399"/>
              <a:gd name="connsiteY41" fmla="*/ 3103 h 3865"/>
              <a:gd name="connsiteX42" fmla="*/ 0 w 4399"/>
              <a:gd name="connsiteY42" fmla="*/ 3170 h 3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4399" h="3865">
                <a:moveTo>
                  <a:pt x="0" y="3170"/>
                </a:moveTo>
                <a:cubicBezTo>
                  <a:pt x="162" y="3014"/>
                  <a:pt x="879" y="2512"/>
                  <a:pt x="1122" y="2233"/>
                </a:cubicBezTo>
                <a:cubicBezTo>
                  <a:pt x="1365" y="1954"/>
                  <a:pt x="1390" y="1683"/>
                  <a:pt x="1457" y="1496"/>
                </a:cubicBezTo>
                <a:cubicBezTo>
                  <a:pt x="1524" y="1309"/>
                  <a:pt x="1516" y="1209"/>
                  <a:pt x="1524" y="1111"/>
                </a:cubicBezTo>
                <a:cubicBezTo>
                  <a:pt x="1532" y="1013"/>
                  <a:pt x="1473" y="935"/>
                  <a:pt x="1507" y="910"/>
                </a:cubicBezTo>
                <a:cubicBezTo>
                  <a:pt x="1541" y="885"/>
                  <a:pt x="1655" y="952"/>
                  <a:pt x="1725" y="960"/>
                </a:cubicBezTo>
                <a:cubicBezTo>
                  <a:pt x="1795" y="968"/>
                  <a:pt x="1859" y="963"/>
                  <a:pt x="1926" y="960"/>
                </a:cubicBezTo>
                <a:cubicBezTo>
                  <a:pt x="1993" y="957"/>
                  <a:pt x="2049" y="951"/>
                  <a:pt x="2127" y="943"/>
                </a:cubicBezTo>
                <a:cubicBezTo>
                  <a:pt x="2205" y="935"/>
                  <a:pt x="2289" y="935"/>
                  <a:pt x="2395" y="910"/>
                </a:cubicBezTo>
                <a:cubicBezTo>
                  <a:pt x="2501" y="885"/>
                  <a:pt x="2601" y="913"/>
                  <a:pt x="2763" y="793"/>
                </a:cubicBezTo>
                <a:cubicBezTo>
                  <a:pt x="2925" y="673"/>
                  <a:pt x="3224" y="313"/>
                  <a:pt x="3366" y="190"/>
                </a:cubicBezTo>
                <a:cubicBezTo>
                  <a:pt x="3508" y="67"/>
                  <a:pt x="3469" y="0"/>
                  <a:pt x="3617" y="56"/>
                </a:cubicBezTo>
                <a:cubicBezTo>
                  <a:pt x="3765" y="112"/>
                  <a:pt x="4127" y="408"/>
                  <a:pt x="4253" y="525"/>
                </a:cubicBezTo>
                <a:cubicBezTo>
                  <a:pt x="4379" y="642"/>
                  <a:pt x="4399" y="645"/>
                  <a:pt x="4371" y="759"/>
                </a:cubicBezTo>
                <a:cubicBezTo>
                  <a:pt x="4343" y="873"/>
                  <a:pt x="4147" y="1116"/>
                  <a:pt x="4086" y="1211"/>
                </a:cubicBezTo>
                <a:cubicBezTo>
                  <a:pt x="4025" y="1306"/>
                  <a:pt x="4021" y="1269"/>
                  <a:pt x="4002" y="1328"/>
                </a:cubicBezTo>
                <a:cubicBezTo>
                  <a:pt x="3983" y="1387"/>
                  <a:pt x="3980" y="1488"/>
                  <a:pt x="3969" y="1563"/>
                </a:cubicBezTo>
                <a:cubicBezTo>
                  <a:pt x="3958" y="1638"/>
                  <a:pt x="3949" y="1725"/>
                  <a:pt x="3935" y="1781"/>
                </a:cubicBezTo>
                <a:cubicBezTo>
                  <a:pt x="3921" y="1837"/>
                  <a:pt x="3902" y="1859"/>
                  <a:pt x="3885" y="1898"/>
                </a:cubicBezTo>
                <a:cubicBezTo>
                  <a:pt x="3868" y="1937"/>
                  <a:pt x="3852" y="1982"/>
                  <a:pt x="3835" y="2015"/>
                </a:cubicBezTo>
                <a:cubicBezTo>
                  <a:pt x="3818" y="2048"/>
                  <a:pt x="3816" y="2060"/>
                  <a:pt x="3785" y="2099"/>
                </a:cubicBezTo>
                <a:cubicBezTo>
                  <a:pt x="3754" y="2138"/>
                  <a:pt x="3662" y="2235"/>
                  <a:pt x="3651" y="2249"/>
                </a:cubicBezTo>
                <a:cubicBezTo>
                  <a:pt x="3640" y="2263"/>
                  <a:pt x="3729" y="2171"/>
                  <a:pt x="3718" y="2182"/>
                </a:cubicBezTo>
                <a:cubicBezTo>
                  <a:pt x="3707" y="2193"/>
                  <a:pt x="3623" y="2288"/>
                  <a:pt x="3584" y="2316"/>
                </a:cubicBezTo>
                <a:cubicBezTo>
                  <a:pt x="3545" y="2344"/>
                  <a:pt x="3522" y="2336"/>
                  <a:pt x="3483" y="2350"/>
                </a:cubicBezTo>
                <a:cubicBezTo>
                  <a:pt x="3444" y="2364"/>
                  <a:pt x="3382" y="2392"/>
                  <a:pt x="3349" y="2400"/>
                </a:cubicBezTo>
                <a:cubicBezTo>
                  <a:pt x="3316" y="2408"/>
                  <a:pt x="3315" y="2397"/>
                  <a:pt x="3282" y="2400"/>
                </a:cubicBezTo>
                <a:cubicBezTo>
                  <a:pt x="3249" y="2403"/>
                  <a:pt x="3220" y="2417"/>
                  <a:pt x="3148" y="2417"/>
                </a:cubicBezTo>
                <a:cubicBezTo>
                  <a:pt x="3076" y="2417"/>
                  <a:pt x="2917" y="2361"/>
                  <a:pt x="2847" y="2400"/>
                </a:cubicBezTo>
                <a:cubicBezTo>
                  <a:pt x="2777" y="2439"/>
                  <a:pt x="2794" y="2567"/>
                  <a:pt x="2730" y="2651"/>
                </a:cubicBezTo>
                <a:cubicBezTo>
                  <a:pt x="2666" y="2735"/>
                  <a:pt x="2568" y="2832"/>
                  <a:pt x="2462" y="2902"/>
                </a:cubicBezTo>
                <a:cubicBezTo>
                  <a:pt x="2356" y="2972"/>
                  <a:pt x="2238" y="3020"/>
                  <a:pt x="2093" y="3070"/>
                </a:cubicBezTo>
                <a:cubicBezTo>
                  <a:pt x="1948" y="3120"/>
                  <a:pt x="1697" y="3176"/>
                  <a:pt x="1591" y="3204"/>
                </a:cubicBezTo>
                <a:cubicBezTo>
                  <a:pt x="1485" y="3232"/>
                  <a:pt x="1616" y="3142"/>
                  <a:pt x="1457" y="3237"/>
                </a:cubicBezTo>
                <a:cubicBezTo>
                  <a:pt x="1298" y="3332"/>
                  <a:pt x="772" y="3681"/>
                  <a:pt x="637" y="3773"/>
                </a:cubicBezTo>
                <a:cubicBezTo>
                  <a:pt x="502" y="3865"/>
                  <a:pt x="697" y="3758"/>
                  <a:pt x="646" y="3787"/>
                </a:cubicBezTo>
                <a:cubicBezTo>
                  <a:pt x="657" y="3770"/>
                  <a:pt x="627" y="3826"/>
                  <a:pt x="704" y="3673"/>
                </a:cubicBezTo>
                <a:cubicBezTo>
                  <a:pt x="721" y="3634"/>
                  <a:pt x="748" y="3603"/>
                  <a:pt x="737" y="3539"/>
                </a:cubicBezTo>
                <a:cubicBezTo>
                  <a:pt x="726" y="3475"/>
                  <a:pt x="673" y="3347"/>
                  <a:pt x="637" y="3288"/>
                </a:cubicBezTo>
                <a:cubicBezTo>
                  <a:pt x="601" y="3229"/>
                  <a:pt x="567" y="3218"/>
                  <a:pt x="520" y="3187"/>
                </a:cubicBezTo>
                <a:cubicBezTo>
                  <a:pt x="473" y="3156"/>
                  <a:pt x="408" y="3117"/>
                  <a:pt x="352" y="3103"/>
                </a:cubicBezTo>
                <a:cubicBezTo>
                  <a:pt x="296" y="3089"/>
                  <a:pt x="244" y="3092"/>
                  <a:pt x="185" y="3103"/>
                </a:cubicBezTo>
                <a:cubicBezTo>
                  <a:pt x="126" y="3114"/>
                  <a:pt x="39" y="3156"/>
                  <a:pt x="0" y="3170"/>
                </a:cubicBezTo>
                <a:close/>
              </a:path>
            </a:pathLst>
          </a:custGeom>
          <a:solidFill>
            <a:schemeClr val="accent2">
              <a:lumMod val="50000"/>
            </a:schemeClr>
          </a:solidFill>
          <a:ln w="76200">
            <a:solidFill>
              <a:schemeClr val="accent2">
                <a:lumMod val="50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rc 4"/>
          <p:cNvSpPr/>
          <p:nvPr/>
        </p:nvSpPr>
        <p:spPr>
          <a:xfrm flipH="1">
            <a:off x="2286000" y="4953000"/>
            <a:ext cx="838200" cy="990600"/>
          </a:xfrm>
          <a:prstGeom prst="arc">
            <a:avLst>
              <a:gd name="adj1" fmla="val 16200000"/>
              <a:gd name="adj2" fmla="val 9303188"/>
            </a:avLst>
          </a:prstGeom>
          <a:ln w="5715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lowchart: Connector 5"/>
          <p:cNvSpPr/>
          <p:nvPr/>
        </p:nvSpPr>
        <p:spPr>
          <a:xfrm>
            <a:off x="2514600" y="5257800"/>
            <a:ext cx="304800" cy="381000"/>
          </a:xfrm>
          <a:prstGeom prst="flowChartConnector">
            <a:avLst/>
          </a:prstGeom>
          <a:solidFill>
            <a:schemeClr val="accent2">
              <a:lumMod val="50000"/>
            </a:schemeClr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3352800" y="3657600"/>
            <a:ext cx="762000" cy="838200"/>
          </a:xfrm>
          <a:custGeom>
            <a:avLst/>
            <a:gdLst>
              <a:gd name="connsiteX0" fmla="*/ 50799 w 496454"/>
              <a:gd name="connsiteY0" fmla="*/ 480291 h 584200"/>
              <a:gd name="connsiteX1" fmla="*/ 217054 w 496454"/>
              <a:gd name="connsiteY1" fmla="*/ 244764 h 584200"/>
              <a:gd name="connsiteX2" fmla="*/ 244763 w 496454"/>
              <a:gd name="connsiteY2" fmla="*/ 203200 h 584200"/>
              <a:gd name="connsiteX3" fmla="*/ 244763 w 496454"/>
              <a:gd name="connsiteY3" fmla="*/ 175491 h 584200"/>
              <a:gd name="connsiteX4" fmla="*/ 272472 w 496454"/>
              <a:gd name="connsiteY4" fmla="*/ 120073 h 584200"/>
              <a:gd name="connsiteX5" fmla="*/ 300181 w 496454"/>
              <a:gd name="connsiteY5" fmla="*/ 50800 h 584200"/>
              <a:gd name="connsiteX6" fmla="*/ 397163 w 496454"/>
              <a:gd name="connsiteY6" fmla="*/ 9236 h 584200"/>
              <a:gd name="connsiteX7" fmla="*/ 480290 w 496454"/>
              <a:gd name="connsiteY7" fmla="*/ 106218 h 584200"/>
              <a:gd name="connsiteX8" fmla="*/ 480290 w 496454"/>
              <a:gd name="connsiteY8" fmla="*/ 217055 h 584200"/>
              <a:gd name="connsiteX9" fmla="*/ 383308 w 496454"/>
              <a:gd name="connsiteY9" fmla="*/ 286327 h 584200"/>
              <a:gd name="connsiteX10" fmla="*/ 341745 w 496454"/>
              <a:gd name="connsiteY10" fmla="*/ 341746 h 584200"/>
              <a:gd name="connsiteX11" fmla="*/ 258617 w 496454"/>
              <a:gd name="connsiteY11" fmla="*/ 383309 h 584200"/>
              <a:gd name="connsiteX12" fmla="*/ 189345 w 496454"/>
              <a:gd name="connsiteY12" fmla="*/ 452582 h 584200"/>
              <a:gd name="connsiteX13" fmla="*/ 161636 w 496454"/>
              <a:gd name="connsiteY13" fmla="*/ 521855 h 584200"/>
              <a:gd name="connsiteX14" fmla="*/ 120072 w 496454"/>
              <a:gd name="connsiteY14" fmla="*/ 563418 h 584200"/>
              <a:gd name="connsiteX15" fmla="*/ 64654 w 496454"/>
              <a:gd name="connsiteY15" fmla="*/ 577273 h 584200"/>
              <a:gd name="connsiteX16" fmla="*/ 9236 w 496454"/>
              <a:gd name="connsiteY16" fmla="*/ 577273 h 584200"/>
              <a:gd name="connsiteX17" fmla="*/ 9236 w 496454"/>
              <a:gd name="connsiteY17" fmla="*/ 535709 h 584200"/>
              <a:gd name="connsiteX18" fmla="*/ 50799 w 496454"/>
              <a:gd name="connsiteY18" fmla="*/ 480291 h 584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496454" h="584200">
                <a:moveTo>
                  <a:pt x="50799" y="480291"/>
                </a:moveTo>
                <a:lnTo>
                  <a:pt x="217054" y="244764"/>
                </a:lnTo>
                <a:cubicBezTo>
                  <a:pt x="249381" y="198582"/>
                  <a:pt x="240145" y="214746"/>
                  <a:pt x="244763" y="203200"/>
                </a:cubicBezTo>
                <a:cubicBezTo>
                  <a:pt x="249381" y="191655"/>
                  <a:pt x="240145" y="189345"/>
                  <a:pt x="244763" y="175491"/>
                </a:cubicBezTo>
                <a:cubicBezTo>
                  <a:pt x="249381" y="161637"/>
                  <a:pt x="263236" y="140855"/>
                  <a:pt x="272472" y="120073"/>
                </a:cubicBezTo>
                <a:cubicBezTo>
                  <a:pt x="281708" y="99291"/>
                  <a:pt x="279399" y="69273"/>
                  <a:pt x="300181" y="50800"/>
                </a:cubicBezTo>
                <a:cubicBezTo>
                  <a:pt x="320963" y="32327"/>
                  <a:pt x="367145" y="0"/>
                  <a:pt x="397163" y="9236"/>
                </a:cubicBezTo>
                <a:cubicBezTo>
                  <a:pt x="427181" y="18472"/>
                  <a:pt x="466436" y="71582"/>
                  <a:pt x="480290" y="106218"/>
                </a:cubicBezTo>
                <a:cubicBezTo>
                  <a:pt x="494145" y="140855"/>
                  <a:pt x="496454" y="187037"/>
                  <a:pt x="480290" y="217055"/>
                </a:cubicBezTo>
                <a:cubicBezTo>
                  <a:pt x="464126" y="247073"/>
                  <a:pt x="406399" y="265545"/>
                  <a:pt x="383308" y="286327"/>
                </a:cubicBezTo>
                <a:cubicBezTo>
                  <a:pt x="360217" y="307109"/>
                  <a:pt x="362527" y="325582"/>
                  <a:pt x="341745" y="341746"/>
                </a:cubicBezTo>
                <a:cubicBezTo>
                  <a:pt x="320963" y="357910"/>
                  <a:pt x="284017" y="364836"/>
                  <a:pt x="258617" y="383309"/>
                </a:cubicBezTo>
                <a:cubicBezTo>
                  <a:pt x="233217" y="401782"/>
                  <a:pt x="205508" y="429491"/>
                  <a:pt x="189345" y="452582"/>
                </a:cubicBezTo>
                <a:cubicBezTo>
                  <a:pt x="173182" y="475673"/>
                  <a:pt x="173181" y="503382"/>
                  <a:pt x="161636" y="521855"/>
                </a:cubicBezTo>
                <a:cubicBezTo>
                  <a:pt x="150091" y="540328"/>
                  <a:pt x="136236" y="554182"/>
                  <a:pt x="120072" y="563418"/>
                </a:cubicBezTo>
                <a:cubicBezTo>
                  <a:pt x="103908" y="572654"/>
                  <a:pt x="83127" y="574964"/>
                  <a:pt x="64654" y="577273"/>
                </a:cubicBezTo>
                <a:cubicBezTo>
                  <a:pt x="46181" y="579582"/>
                  <a:pt x="18472" y="584200"/>
                  <a:pt x="9236" y="577273"/>
                </a:cubicBezTo>
                <a:cubicBezTo>
                  <a:pt x="0" y="570346"/>
                  <a:pt x="9236" y="535709"/>
                  <a:pt x="9236" y="535709"/>
                </a:cubicBezTo>
                <a:lnTo>
                  <a:pt x="50799" y="480291"/>
                </a:lnTo>
                <a:close/>
              </a:path>
            </a:pathLst>
          </a:custGeom>
          <a:solidFill>
            <a:srgbClr val="FF00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2782455" y="4461164"/>
            <a:ext cx="611909" cy="1052946"/>
          </a:xfrm>
          <a:custGeom>
            <a:avLst/>
            <a:gdLst>
              <a:gd name="connsiteX0" fmla="*/ 611909 w 611909"/>
              <a:gd name="connsiteY0" fmla="*/ 0 h 1052946"/>
              <a:gd name="connsiteX1" fmla="*/ 445654 w 611909"/>
              <a:gd name="connsiteY1" fmla="*/ 180109 h 1052946"/>
              <a:gd name="connsiteX2" fmla="*/ 404090 w 611909"/>
              <a:gd name="connsiteY2" fmla="*/ 318654 h 1052946"/>
              <a:gd name="connsiteX3" fmla="*/ 390236 w 611909"/>
              <a:gd name="connsiteY3" fmla="*/ 554181 h 1052946"/>
              <a:gd name="connsiteX4" fmla="*/ 362527 w 611909"/>
              <a:gd name="connsiteY4" fmla="*/ 692727 h 1052946"/>
              <a:gd name="connsiteX5" fmla="*/ 279400 w 611909"/>
              <a:gd name="connsiteY5" fmla="*/ 831272 h 1052946"/>
              <a:gd name="connsiteX6" fmla="*/ 182418 w 611909"/>
              <a:gd name="connsiteY6" fmla="*/ 955963 h 1052946"/>
              <a:gd name="connsiteX7" fmla="*/ 30018 w 611909"/>
              <a:gd name="connsiteY7" fmla="*/ 1039091 h 1052946"/>
              <a:gd name="connsiteX8" fmla="*/ 2309 w 611909"/>
              <a:gd name="connsiteY8" fmla="*/ 1039091 h 1052946"/>
              <a:gd name="connsiteX9" fmla="*/ 2309 w 611909"/>
              <a:gd name="connsiteY9" fmla="*/ 1039091 h 10529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11909" h="1052946">
                <a:moveTo>
                  <a:pt x="611909" y="0"/>
                </a:moveTo>
                <a:cubicBezTo>
                  <a:pt x="546099" y="63500"/>
                  <a:pt x="480290" y="127000"/>
                  <a:pt x="445654" y="180109"/>
                </a:cubicBezTo>
                <a:cubicBezTo>
                  <a:pt x="411018" y="233218"/>
                  <a:pt x="413326" y="256309"/>
                  <a:pt x="404090" y="318654"/>
                </a:cubicBezTo>
                <a:cubicBezTo>
                  <a:pt x="394854" y="380999"/>
                  <a:pt x="397163" y="491836"/>
                  <a:pt x="390236" y="554181"/>
                </a:cubicBezTo>
                <a:cubicBezTo>
                  <a:pt x="383309" y="616526"/>
                  <a:pt x="381000" y="646545"/>
                  <a:pt x="362527" y="692727"/>
                </a:cubicBezTo>
                <a:cubicBezTo>
                  <a:pt x="344054" y="738909"/>
                  <a:pt x="309418" y="787399"/>
                  <a:pt x="279400" y="831272"/>
                </a:cubicBezTo>
                <a:cubicBezTo>
                  <a:pt x="249382" y="875145"/>
                  <a:pt x="223982" y="921327"/>
                  <a:pt x="182418" y="955963"/>
                </a:cubicBezTo>
                <a:cubicBezTo>
                  <a:pt x="140854" y="990599"/>
                  <a:pt x="60036" y="1025236"/>
                  <a:pt x="30018" y="1039091"/>
                </a:cubicBezTo>
                <a:cubicBezTo>
                  <a:pt x="0" y="1052946"/>
                  <a:pt x="2309" y="1039091"/>
                  <a:pt x="2309" y="1039091"/>
                </a:cubicBezTo>
                <a:lnTo>
                  <a:pt x="2309" y="1039091"/>
                </a:lnTo>
              </a:path>
            </a:pathLst>
          </a:custGeom>
          <a:ln w="5715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lowchart: Connector 9"/>
          <p:cNvSpPr/>
          <p:nvPr/>
        </p:nvSpPr>
        <p:spPr>
          <a:xfrm>
            <a:off x="4191000" y="4038600"/>
            <a:ext cx="609600" cy="609600"/>
          </a:xfrm>
          <a:prstGeom prst="flowChartConnector">
            <a:avLst/>
          </a:prstGeom>
          <a:solidFill>
            <a:srgbClr val="92D050"/>
          </a:solidFill>
          <a:ln w="5715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/>
          <p:cNvCxnSpPr>
            <a:stCxn id="10" idx="3"/>
            <a:endCxn id="8" idx="13"/>
          </p:cNvCxnSpPr>
          <p:nvPr/>
        </p:nvCxnSpPr>
        <p:spPr>
          <a:xfrm rot="5400000" flipH="1">
            <a:off x="3864295" y="4142947"/>
            <a:ext cx="152578" cy="679381"/>
          </a:xfrm>
          <a:prstGeom prst="straightConnector1">
            <a:avLst/>
          </a:prstGeom>
          <a:ln w="38100">
            <a:solidFill>
              <a:srgbClr val="00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endCxn id="8" idx="10"/>
          </p:cNvCxnSpPr>
          <p:nvPr/>
        </p:nvCxnSpPr>
        <p:spPr>
          <a:xfrm rot="10800000">
            <a:off x="3877340" y="4147932"/>
            <a:ext cx="389863" cy="119271"/>
          </a:xfrm>
          <a:prstGeom prst="straightConnector1">
            <a:avLst/>
          </a:prstGeom>
          <a:ln w="38100">
            <a:solidFill>
              <a:srgbClr val="00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0" idx="0"/>
            <a:endCxn id="8" idx="7"/>
          </p:cNvCxnSpPr>
          <p:nvPr/>
        </p:nvCxnSpPr>
        <p:spPr>
          <a:xfrm rot="16200000" flipV="1">
            <a:off x="4178595" y="3721395"/>
            <a:ext cx="228600" cy="405810"/>
          </a:xfrm>
          <a:prstGeom prst="straightConnector1">
            <a:avLst/>
          </a:prstGeom>
          <a:ln w="38100">
            <a:solidFill>
              <a:srgbClr val="00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5334000" y="5943600"/>
            <a:ext cx="457200" cy="1588"/>
          </a:xfrm>
          <a:prstGeom prst="straightConnector1">
            <a:avLst/>
          </a:prstGeom>
          <a:ln w="571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5400000" flipH="1" flipV="1">
            <a:off x="5944394" y="5409406"/>
            <a:ext cx="609600" cy="1588"/>
          </a:xfrm>
          <a:prstGeom prst="straightConnector1">
            <a:avLst/>
          </a:prstGeom>
          <a:ln w="571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endCxn id="10" idx="6"/>
          </p:cNvCxnSpPr>
          <p:nvPr/>
        </p:nvCxnSpPr>
        <p:spPr>
          <a:xfrm rot="10800000">
            <a:off x="4800600" y="4343400"/>
            <a:ext cx="685800" cy="457200"/>
          </a:xfrm>
          <a:prstGeom prst="straightConnector1">
            <a:avLst/>
          </a:prstGeom>
          <a:ln w="571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endCxn id="10" idx="4"/>
          </p:cNvCxnSpPr>
          <p:nvPr/>
        </p:nvCxnSpPr>
        <p:spPr>
          <a:xfrm rot="10800000">
            <a:off x="4495800" y="4648200"/>
            <a:ext cx="990600" cy="152400"/>
          </a:xfrm>
          <a:prstGeom prst="straightConnector1">
            <a:avLst/>
          </a:prstGeom>
          <a:ln w="571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2819400" y="2819400"/>
            <a:ext cx="914400" cy="914400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endCxn id="10" idx="7"/>
          </p:cNvCxnSpPr>
          <p:nvPr/>
        </p:nvCxnSpPr>
        <p:spPr>
          <a:xfrm rot="10800000" flipV="1">
            <a:off x="4711326" y="3657600"/>
            <a:ext cx="1537074" cy="470274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50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0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6" dur="50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6" dur="5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 animBg="1"/>
      <p:bldP spid="9" grpId="0" animBg="1"/>
      <p:bldP spid="10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  <a:solidFill>
            <a:srgbClr val="FFFFFF"/>
          </a:solidFill>
        </p:spPr>
        <p:txBody>
          <a:bodyPr/>
          <a:lstStyle/>
          <a:p>
            <a:r>
              <a:rPr lang="en-US" b="1" dirty="0" smtClean="0">
                <a:solidFill>
                  <a:srgbClr val="FF3399"/>
                </a:solidFill>
              </a:rPr>
              <a:t>CENTRAL CHEMORECEPTORS</a:t>
            </a:r>
            <a:endParaRPr lang="en-US" b="1" dirty="0">
              <a:solidFill>
                <a:srgbClr val="FF33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  <a:solidFill>
            <a:srgbClr val="FFFFFF"/>
          </a:solidFill>
        </p:spPr>
        <p:txBody>
          <a:bodyPr>
            <a:normAutofit fontScale="92500" lnSpcReduction="20000"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Anatomy: </a:t>
            </a:r>
            <a:r>
              <a:rPr lang="en-US" dirty="0" smtClean="0">
                <a:solidFill>
                  <a:srgbClr val="002060"/>
                </a:solidFill>
              </a:rPr>
              <a:t>Central </a:t>
            </a:r>
            <a:r>
              <a:rPr lang="en-US" dirty="0" err="1" smtClean="0">
                <a:solidFill>
                  <a:srgbClr val="002060"/>
                </a:solidFill>
              </a:rPr>
              <a:t>chemoreceptors</a:t>
            </a:r>
            <a:r>
              <a:rPr lang="en-US" dirty="0" smtClean="0">
                <a:solidFill>
                  <a:srgbClr val="002060"/>
                </a:solidFill>
              </a:rPr>
              <a:t> are located bilaterally, lying only 0.2 mm beneath the ventral surface of the medulla.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Functions: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smtClean="0">
                <a:solidFill>
                  <a:srgbClr val="9966FF"/>
                </a:solidFill>
              </a:rPr>
              <a:t>Central </a:t>
            </a:r>
            <a:r>
              <a:rPr lang="en-US" dirty="0" err="1" smtClean="0">
                <a:solidFill>
                  <a:srgbClr val="9966FF"/>
                </a:solidFill>
              </a:rPr>
              <a:t>chemoreceptors</a:t>
            </a:r>
            <a:r>
              <a:rPr lang="en-US" dirty="0" smtClean="0">
                <a:solidFill>
                  <a:srgbClr val="9966FF"/>
                </a:solidFill>
              </a:rPr>
              <a:t> respond to </a:t>
            </a:r>
            <a:r>
              <a:rPr lang="en-US" b="1" dirty="0" smtClean="0">
                <a:solidFill>
                  <a:srgbClr val="9966FF"/>
                </a:solidFill>
              </a:rPr>
              <a:t>the</a:t>
            </a:r>
            <a:r>
              <a:rPr lang="en-US" dirty="0" smtClean="0">
                <a:solidFill>
                  <a:srgbClr val="9966FF"/>
                </a:solidFill>
              </a:rPr>
              <a:t> </a:t>
            </a:r>
            <a:r>
              <a:rPr lang="en-US" dirty="0" err="1" smtClean="0">
                <a:solidFill>
                  <a:srgbClr val="9966FF"/>
                </a:solidFill>
              </a:rPr>
              <a:t>H+concetration</a:t>
            </a:r>
            <a:r>
              <a:rPr lang="en-US" dirty="0" smtClean="0">
                <a:solidFill>
                  <a:srgbClr val="9966FF"/>
                </a:solidFill>
              </a:rPr>
              <a:t> in the CSF and the surrounding interstitial fluid.        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CO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2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readily crosses the blood brain barrier, because it is a small, very soluble, uncharged molecule.                  The hydration and subsequent dissociation of </a:t>
            </a:r>
            <a:r>
              <a:rPr lang="en-US" sz="3000" dirty="0" smtClean="0">
                <a:solidFill>
                  <a:schemeClr val="accent6">
                    <a:lumMod val="50000"/>
                  </a:schemeClr>
                </a:solidFill>
              </a:rPr>
              <a:t>CO2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into </a:t>
            </a:r>
            <a:r>
              <a:rPr lang="en-US" sz="3000" dirty="0" smtClean="0">
                <a:solidFill>
                  <a:schemeClr val="accent6">
                    <a:lumMod val="50000"/>
                  </a:schemeClr>
                </a:solidFill>
              </a:rPr>
              <a:t>H+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 and </a:t>
            </a:r>
            <a:r>
              <a:rPr lang="en-US" sz="3000" dirty="0" smtClean="0">
                <a:solidFill>
                  <a:schemeClr val="accent6">
                    <a:lumMod val="50000"/>
                  </a:schemeClr>
                </a:solidFill>
              </a:rPr>
              <a:t>HCO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3</a:t>
            </a:r>
            <a:r>
              <a:rPr lang="en-US" sz="3000" dirty="0" smtClean="0">
                <a:solidFill>
                  <a:schemeClr val="accent6">
                    <a:lumMod val="50000"/>
                  </a:schemeClr>
                </a:solidFill>
              </a:rPr>
              <a:t>-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 alters the H+ concentration in the CSF and brain tissues.                                                                                              </a:t>
            </a:r>
            <a:r>
              <a:rPr lang="en-US" dirty="0" smtClean="0">
                <a:solidFill>
                  <a:srgbClr val="FF0000"/>
                </a:solidFill>
              </a:rPr>
              <a:t>An increase in </a:t>
            </a:r>
            <a:r>
              <a:rPr lang="en-US" sz="2800" dirty="0" smtClean="0">
                <a:solidFill>
                  <a:srgbClr val="FF0000"/>
                </a:solidFill>
              </a:rPr>
              <a:t>CSF CO2(H+) </a:t>
            </a:r>
            <a:r>
              <a:rPr lang="en-US" dirty="0" smtClean="0">
                <a:solidFill>
                  <a:srgbClr val="FF0000"/>
                </a:solidFill>
              </a:rPr>
              <a:t>causes the central </a:t>
            </a:r>
            <a:r>
              <a:rPr lang="en-US" dirty="0" err="1" smtClean="0">
                <a:solidFill>
                  <a:srgbClr val="FF0000"/>
                </a:solidFill>
              </a:rPr>
              <a:t>chemoreceptors</a:t>
            </a:r>
            <a:r>
              <a:rPr lang="en-US" dirty="0" smtClean="0">
                <a:solidFill>
                  <a:srgbClr val="FF0000"/>
                </a:solidFill>
              </a:rPr>
              <a:t> to stimulate respiration.                                                                   </a:t>
            </a:r>
            <a:r>
              <a:rPr lang="en-US" dirty="0" smtClean="0">
                <a:solidFill>
                  <a:srgbClr val="002060"/>
                </a:solidFill>
              </a:rPr>
              <a:t>A decrease in </a:t>
            </a:r>
            <a:r>
              <a:rPr lang="en-US" sz="3000" dirty="0" smtClean="0">
                <a:solidFill>
                  <a:srgbClr val="002060"/>
                </a:solidFill>
              </a:rPr>
              <a:t>CSF CO2(H+) </a:t>
            </a:r>
            <a:r>
              <a:rPr lang="en-US" dirty="0" smtClean="0">
                <a:solidFill>
                  <a:srgbClr val="002060"/>
                </a:solidFill>
              </a:rPr>
              <a:t>causes the central </a:t>
            </a:r>
            <a:r>
              <a:rPr lang="en-US" dirty="0" err="1" smtClean="0">
                <a:solidFill>
                  <a:srgbClr val="002060"/>
                </a:solidFill>
              </a:rPr>
              <a:t>chemoreceptors</a:t>
            </a:r>
            <a:r>
              <a:rPr lang="en-US" dirty="0" smtClean="0">
                <a:solidFill>
                  <a:srgbClr val="002060"/>
                </a:solidFill>
              </a:rPr>
              <a:t> to inhibit respiration.</a:t>
            </a:r>
          </a:p>
          <a:p>
            <a:endParaRPr lang="en-US" dirty="0"/>
          </a:p>
        </p:txBody>
      </p:sp>
      <p:sp>
        <p:nvSpPr>
          <p:cNvPr id="4" name="5-Point Star 3"/>
          <p:cNvSpPr/>
          <p:nvPr/>
        </p:nvSpPr>
        <p:spPr>
          <a:xfrm>
            <a:off x="0" y="5715000"/>
            <a:ext cx="304800" cy="381000"/>
          </a:xfrm>
          <a:prstGeom prst="star5">
            <a:avLst>
              <a:gd name="adj" fmla="val 20982"/>
              <a:gd name="hf" fmla="val 105146"/>
              <a:gd name="vf" fmla="val 110557"/>
            </a:avLst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5-Point Star 4"/>
          <p:cNvSpPr/>
          <p:nvPr/>
        </p:nvSpPr>
        <p:spPr>
          <a:xfrm>
            <a:off x="0" y="2438400"/>
            <a:ext cx="304800" cy="381000"/>
          </a:xfrm>
          <a:prstGeom prst="star5">
            <a:avLst>
              <a:gd name="adj" fmla="val 20982"/>
              <a:gd name="hf" fmla="val 105146"/>
              <a:gd name="vf" fmla="val 110557"/>
            </a:avLst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-Point Star 5"/>
          <p:cNvSpPr/>
          <p:nvPr/>
        </p:nvSpPr>
        <p:spPr>
          <a:xfrm>
            <a:off x="0" y="3200400"/>
            <a:ext cx="304800" cy="381000"/>
          </a:xfrm>
          <a:prstGeom prst="star5">
            <a:avLst>
              <a:gd name="adj" fmla="val 20982"/>
              <a:gd name="hf" fmla="val 105146"/>
              <a:gd name="vf" fmla="val 110557"/>
            </a:avLst>
          </a:prstGeom>
          <a:solidFill>
            <a:srgbClr val="000099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5-Point Star 6"/>
          <p:cNvSpPr/>
          <p:nvPr/>
        </p:nvSpPr>
        <p:spPr>
          <a:xfrm>
            <a:off x="0" y="5029200"/>
            <a:ext cx="304800" cy="381000"/>
          </a:xfrm>
          <a:prstGeom prst="star5">
            <a:avLst>
              <a:gd name="adj" fmla="val 20982"/>
              <a:gd name="hf" fmla="val 105146"/>
              <a:gd name="vf" fmla="val 110557"/>
            </a:avLst>
          </a:prstGeom>
          <a:solidFill>
            <a:schemeClr val="accent6">
              <a:lumMod val="75000"/>
            </a:schemeClr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000" decel="5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000" decel="5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000" decel="5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000" decel="5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000" decel="5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000" decel="5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000" decel="5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000" decel="5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  <p:bldP spid="4" grpId="0" animBg="1"/>
      <p:bldP spid="5" grpId="0" animBg="1"/>
      <p:bldP spid="6" grpId="0" animBg="1"/>
      <p:bldP spid="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24000"/>
          </a:xfrm>
          <a:solidFill>
            <a:srgbClr val="002060"/>
          </a:solidFill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FFC000"/>
                </a:solidFill>
              </a:rPr>
              <a:t>EFFECTS OF BLOOD BRAIN BARRIER CO</a:t>
            </a:r>
            <a:r>
              <a:rPr lang="en-US" sz="2800" b="1" dirty="0" smtClean="0">
                <a:solidFill>
                  <a:srgbClr val="FFC000"/>
                </a:solidFill>
              </a:rPr>
              <a:t>2</a:t>
            </a:r>
            <a:r>
              <a:rPr lang="en-US" sz="3600" b="1" dirty="0" smtClean="0">
                <a:solidFill>
                  <a:srgbClr val="FFC000"/>
                </a:solidFill>
              </a:rPr>
              <a:t>(H+)  ON CENTRAL CHEMORECEPTERS</a:t>
            </a:r>
            <a:endParaRPr lang="en-US" sz="3600" b="1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334000"/>
          </a:xfrm>
          <a:solidFill>
            <a:srgbClr val="FFFF00"/>
          </a:solidFill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00B050"/>
                </a:solidFill>
              </a:rPr>
              <a:t>         BRAIN                                       </a:t>
            </a:r>
            <a:r>
              <a:rPr lang="en-US" b="1" dirty="0" smtClean="0">
                <a:solidFill>
                  <a:srgbClr val="0070C0"/>
                </a:solidFill>
              </a:rPr>
              <a:t>BLOOD</a:t>
            </a:r>
          </a:p>
          <a:p>
            <a:pPr>
              <a:buNone/>
            </a:pPr>
            <a:r>
              <a:rPr lang="en-US" dirty="0" smtClean="0"/>
              <a:t>                                                           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H+</a:t>
            </a:r>
          </a:p>
          <a:p>
            <a:pPr>
              <a:buNone/>
            </a:pPr>
            <a:r>
              <a:rPr lang="en-US" b="1" dirty="0" smtClean="0"/>
              <a:t>                                                            </a:t>
            </a:r>
            <a:r>
              <a:rPr lang="en-US" sz="3600" b="1" dirty="0" smtClean="0">
                <a:solidFill>
                  <a:srgbClr val="FF0000"/>
                </a:solidFill>
              </a:rPr>
              <a:t>H+ </a:t>
            </a:r>
          </a:p>
          <a:p>
            <a:pPr>
              <a:buNone/>
            </a:pPr>
            <a:r>
              <a:rPr lang="en-US" sz="2400" b="1" dirty="0" smtClean="0"/>
              <a:t> 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</a:rPr>
              <a:t>H2CO3        H2O + CO2                                        </a:t>
            </a:r>
            <a:r>
              <a:rPr lang="en-US" sz="2400" b="1" dirty="0" err="1" smtClean="0">
                <a:solidFill>
                  <a:schemeClr val="accent6">
                    <a:lumMod val="50000"/>
                  </a:schemeClr>
                </a:solidFill>
              </a:rPr>
              <a:t>CO2</a:t>
            </a:r>
            <a:endParaRPr lang="en-US" sz="24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r>
              <a:rPr lang="en-US" sz="2400" dirty="0" smtClean="0"/>
              <a:t>     </a:t>
            </a:r>
          </a:p>
          <a:p>
            <a:pPr>
              <a:buNone/>
            </a:pP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</a:rPr>
              <a:t> HCO3 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</a:rPr>
              <a:t>+ 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H+         </a:t>
            </a:r>
          </a:p>
          <a:p>
            <a:pPr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   </a:t>
            </a:r>
            <a:r>
              <a:rPr lang="en-US" sz="2400" b="1" dirty="0" smtClean="0">
                <a:solidFill>
                  <a:srgbClr val="000099"/>
                </a:solidFill>
              </a:rPr>
              <a:t>CNTRALCHEMORECEPTOR</a:t>
            </a:r>
          </a:p>
          <a:p>
            <a:pPr>
              <a:buNone/>
            </a:pPr>
            <a:r>
              <a:rPr lang="en-US" sz="3600" dirty="0" smtClean="0">
                <a:solidFill>
                  <a:srgbClr val="7030A0"/>
                </a:solidFill>
              </a:rPr>
              <a:t>                    </a:t>
            </a:r>
            <a:r>
              <a:rPr lang="en-US" b="1" dirty="0" smtClean="0">
                <a:solidFill>
                  <a:srgbClr val="7030A0"/>
                </a:solidFill>
              </a:rPr>
              <a:t>BLOOD BRAIN BARRIER</a:t>
            </a:r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2096294" y="3314700"/>
            <a:ext cx="3428206" cy="79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2439194" y="3352800"/>
            <a:ext cx="3504406" cy="79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16200000" flipH="1">
            <a:off x="3810000" y="1752600"/>
            <a:ext cx="381000" cy="3810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16200000" flipH="1">
            <a:off x="3810000" y="2133600"/>
            <a:ext cx="381000" cy="3810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16200000" flipH="1">
            <a:off x="3810000" y="2514600"/>
            <a:ext cx="381000" cy="3810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3810000" y="2971800"/>
            <a:ext cx="381000" cy="3048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3810000" y="3352800"/>
            <a:ext cx="381000" cy="3048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3810000" y="3733800"/>
            <a:ext cx="381000" cy="3048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3810000" y="4114800"/>
            <a:ext cx="381000" cy="3048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rot="10800000">
            <a:off x="2971800" y="3581400"/>
            <a:ext cx="2362200" cy="1588"/>
          </a:xfrm>
          <a:prstGeom prst="straightConnector1">
            <a:avLst/>
          </a:prstGeom>
          <a:ln w="762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Oval 64"/>
          <p:cNvSpPr/>
          <p:nvPr/>
        </p:nvSpPr>
        <p:spPr>
          <a:xfrm flipV="1">
            <a:off x="2438400" y="4191000"/>
            <a:ext cx="685800" cy="533400"/>
          </a:xfrm>
          <a:prstGeom prst="ellipse">
            <a:avLst/>
          </a:prstGeom>
          <a:solidFill>
            <a:srgbClr val="92D050"/>
          </a:solidFill>
          <a:ln w="5715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5" name="Straight Arrow Connector 74"/>
          <p:cNvCxnSpPr/>
          <p:nvPr/>
        </p:nvCxnSpPr>
        <p:spPr>
          <a:xfrm flipV="1">
            <a:off x="4191000" y="2362200"/>
            <a:ext cx="1371600" cy="685800"/>
          </a:xfrm>
          <a:prstGeom prst="straightConnector1">
            <a:avLst/>
          </a:prstGeom>
          <a:ln w="5715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4191000" y="3048000"/>
            <a:ext cx="1219200" cy="1588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810000" y="4495800"/>
            <a:ext cx="381000" cy="3048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1676400" y="4572000"/>
            <a:ext cx="762000" cy="1588"/>
          </a:xfrm>
          <a:prstGeom prst="straightConnector1">
            <a:avLst/>
          </a:prstGeom>
          <a:ln w="571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10800000">
            <a:off x="990600" y="3581400"/>
            <a:ext cx="457200" cy="1588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5400000" flipH="1" flipV="1">
            <a:off x="3734594" y="5333206"/>
            <a:ext cx="456406" cy="794"/>
          </a:xfrm>
          <a:prstGeom prst="straightConnector1">
            <a:avLst/>
          </a:prstGeom>
          <a:ln w="571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rot="5400000" flipH="1" flipV="1">
            <a:off x="2628900" y="4914900"/>
            <a:ext cx="381000" cy="1588"/>
          </a:xfrm>
          <a:prstGeom prst="straightConnector1">
            <a:avLst/>
          </a:prstGeom>
          <a:ln w="5715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rot="5400000">
            <a:off x="457200" y="4114800"/>
            <a:ext cx="609600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1600200" y="6324600"/>
            <a:ext cx="7543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3724275" algn="l"/>
              </a:tabLst>
            </a:pPr>
            <a:r>
              <a:rPr lang="en-US" b="1" dirty="0" smtClean="0">
                <a:solidFill>
                  <a:srgbClr val="0000CC"/>
                </a:solidFill>
                <a:latin typeface="Arial" pitchFamily="34" charset="0"/>
              </a:rPr>
              <a:t>J M </a:t>
            </a:r>
            <a:r>
              <a:rPr lang="en-US" b="1" dirty="0" err="1" smtClean="0">
                <a:solidFill>
                  <a:srgbClr val="0000CC"/>
                </a:solidFill>
                <a:latin typeface="Arial" pitchFamily="34" charset="0"/>
              </a:rPr>
              <a:t>Harsoda</a:t>
            </a:r>
            <a:r>
              <a:rPr lang="en-US" b="1" dirty="0" smtClean="0">
                <a:solidFill>
                  <a:srgbClr val="0000CC"/>
                </a:solidFill>
                <a:latin typeface="Arial" pitchFamily="34" charset="0"/>
              </a:rPr>
              <a:t> (2011) EBES DOCUMENT, Respiratory </a:t>
            </a:r>
            <a:r>
              <a:rPr lang="en-US" b="1" dirty="0" err="1" smtClean="0">
                <a:solidFill>
                  <a:srgbClr val="0000CC"/>
                </a:solidFill>
                <a:latin typeface="Arial" pitchFamily="34" charset="0"/>
              </a:rPr>
              <a:t>Physiology;SV</a:t>
            </a:r>
            <a:r>
              <a:rPr lang="en-US" b="1" dirty="0" smtClean="0">
                <a:solidFill>
                  <a:srgbClr val="0000CC"/>
                </a:solidFill>
                <a:latin typeface="Arial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5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5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5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5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5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5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5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3" dur="5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8" dur="5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3" dur="5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4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9" dur="5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0" dur="5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1" dur="5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6" dur="5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1" dur="5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7" dur="5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2" dur="5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7" dur="5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2" dur="5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0099"/>
                </a:solidFill>
              </a:rPr>
              <a:t>PERIPHERAL CHEMORECEPTOR MECHANISMS</a:t>
            </a:r>
            <a:endParaRPr lang="en-US" sz="3600" b="1" dirty="0">
              <a:solidFill>
                <a:srgbClr val="0000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7030A0"/>
                </a:solidFill>
              </a:rPr>
              <a:t>Anatomy: </a:t>
            </a:r>
            <a:r>
              <a:rPr lang="en-US" dirty="0" smtClean="0">
                <a:solidFill>
                  <a:srgbClr val="7030A0"/>
                </a:solidFill>
              </a:rPr>
              <a:t>Peripheral </a:t>
            </a:r>
            <a:r>
              <a:rPr lang="en-US" dirty="0" err="1" smtClean="0">
                <a:solidFill>
                  <a:srgbClr val="7030A0"/>
                </a:solidFill>
              </a:rPr>
              <a:t>chemoreceptors</a:t>
            </a:r>
            <a:r>
              <a:rPr lang="en-US" dirty="0" smtClean="0">
                <a:solidFill>
                  <a:srgbClr val="7030A0"/>
                </a:solidFill>
              </a:rPr>
              <a:t> are located in the </a:t>
            </a:r>
            <a:r>
              <a:rPr lang="en-US" b="1" dirty="0" smtClean="0">
                <a:solidFill>
                  <a:srgbClr val="7030A0"/>
                </a:solidFill>
              </a:rPr>
              <a:t>carotid and aortic bodies.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The carotid bodies are located bilaterally in the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  bifurcations of the common carotid arteries. Their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  afferent nerve fibers pass through </a:t>
            </a:r>
            <a:r>
              <a:rPr lang="en-US" b="1" dirty="0" err="1" smtClean="0">
                <a:solidFill>
                  <a:srgbClr val="FF0000"/>
                </a:solidFill>
              </a:rPr>
              <a:t>Hering’s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nerves     to the </a:t>
            </a:r>
            <a:r>
              <a:rPr lang="en-US" b="1" dirty="0" err="1" smtClean="0">
                <a:solidFill>
                  <a:srgbClr val="FF0000"/>
                </a:solidFill>
              </a:rPr>
              <a:t>glossopharyngeal</a:t>
            </a:r>
            <a:r>
              <a:rPr lang="en-US" b="1" dirty="0" smtClean="0">
                <a:solidFill>
                  <a:srgbClr val="FF0000"/>
                </a:solidFill>
              </a:rPr>
              <a:t> nerves </a:t>
            </a:r>
            <a:r>
              <a:rPr lang="en-US" dirty="0" smtClean="0">
                <a:solidFill>
                  <a:srgbClr val="FF0000"/>
                </a:solidFill>
              </a:rPr>
              <a:t>and then to the DRG of the medulla. The aortic bodies are located along the arch of the aorta; their afferent nerve fibers pass through the </a:t>
            </a:r>
            <a:r>
              <a:rPr lang="en-US" b="1" dirty="0" err="1" smtClean="0">
                <a:solidFill>
                  <a:srgbClr val="FF0000"/>
                </a:solidFill>
              </a:rPr>
              <a:t>vagus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also to the DRG of the medulla.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09600"/>
          </a:xfrm>
          <a:solidFill>
            <a:srgbClr val="FFFFFF"/>
          </a:solidFill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FF0066"/>
                </a:solidFill>
              </a:rPr>
              <a:t>FUNCTION OF PERIPHERAL CHEMRECEPTORS</a:t>
            </a:r>
            <a:endParaRPr lang="en-US" sz="3600" b="1" dirty="0">
              <a:solidFill>
                <a:srgbClr val="FF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  <a:solidFill>
            <a:srgbClr val="FFFFFF"/>
          </a:solidFill>
        </p:spPr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Peripheral </a:t>
            </a:r>
            <a:r>
              <a:rPr lang="en-US" b="1" dirty="0" err="1" smtClean="0">
                <a:solidFill>
                  <a:srgbClr val="002060"/>
                </a:solidFill>
              </a:rPr>
              <a:t>chemoreceptors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respond to </a:t>
            </a:r>
            <a:r>
              <a:rPr lang="en-US" b="1" dirty="0" smtClean="0">
                <a:solidFill>
                  <a:srgbClr val="002060"/>
                </a:solidFill>
              </a:rPr>
              <a:t>lowered O2 tension, increase CO2 tension, </a:t>
            </a:r>
            <a:r>
              <a:rPr lang="en-US" dirty="0" smtClean="0">
                <a:solidFill>
                  <a:srgbClr val="002060"/>
                </a:solidFill>
              </a:rPr>
              <a:t>and </a:t>
            </a:r>
            <a:r>
              <a:rPr lang="en-US" b="1" dirty="0" smtClean="0">
                <a:solidFill>
                  <a:srgbClr val="002060"/>
                </a:solidFill>
              </a:rPr>
              <a:t>increased H+  concentration </a:t>
            </a:r>
            <a:r>
              <a:rPr lang="en-US" dirty="0" smtClean="0">
                <a:solidFill>
                  <a:srgbClr val="002060"/>
                </a:solidFill>
              </a:rPr>
              <a:t>in the arterial blood.</a:t>
            </a:r>
          </a:p>
          <a:p>
            <a:r>
              <a:rPr lang="en-US" dirty="0" smtClean="0">
                <a:solidFill>
                  <a:srgbClr val="A50021"/>
                </a:solidFill>
              </a:rPr>
              <a:t>The peripheral </a:t>
            </a:r>
            <a:r>
              <a:rPr lang="en-US" dirty="0" err="1" smtClean="0">
                <a:solidFill>
                  <a:srgbClr val="A50021"/>
                </a:solidFill>
              </a:rPr>
              <a:t>chemoreceptors</a:t>
            </a:r>
            <a:r>
              <a:rPr lang="en-US" dirty="0" smtClean="0">
                <a:solidFill>
                  <a:srgbClr val="A50021"/>
                </a:solidFill>
              </a:rPr>
              <a:t> rapidly  increase their firing rate as the </a:t>
            </a:r>
            <a:r>
              <a:rPr lang="en-US" b="1" dirty="0" smtClean="0">
                <a:solidFill>
                  <a:srgbClr val="A50021"/>
                </a:solidFill>
              </a:rPr>
              <a:t>arterial O2 tension </a:t>
            </a:r>
            <a:r>
              <a:rPr lang="en-US" dirty="0" smtClean="0">
                <a:solidFill>
                  <a:srgbClr val="A50021"/>
                </a:solidFill>
              </a:rPr>
              <a:t>falls below </a:t>
            </a:r>
            <a:r>
              <a:rPr lang="en-US" b="1" dirty="0" smtClean="0">
                <a:solidFill>
                  <a:srgbClr val="A50021"/>
                </a:solidFill>
              </a:rPr>
              <a:t>60 – 80  mmHg. </a:t>
            </a:r>
            <a:r>
              <a:rPr lang="en-US" dirty="0" smtClean="0">
                <a:solidFill>
                  <a:srgbClr val="A50021"/>
                </a:solidFill>
              </a:rPr>
              <a:t>Afferent impulses from these receptors are carried to the </a:t>
            </a:r>
            <a:r>
              <a:rPr lang="en-US" b="1" dirty="0" smtClean="0">
                <a:solidFill>
                  <a:srgbClr val="A50021"/>
                </a:solidFill>
              </a:rPr>
              <a:t>DRG </a:t>
            </a:r>
            <a:r>
              <a:rPr lang="en-US" dirty="0" smtClean="0">
                <a:solidFill>
                  <a:srgbClr val="A50021"/>
                </a:solidFill>
              </a:rPr>
              <a:t>of medulla from the </a:t>
            </a:r>
            <a:r>
              <a:rPr lang="en-US" b="1" dirty="0" smtClean="0">
                <a:solidFill>
                  <a:srgbClr val="A50021"/>
                </a:solidFill>
              </a:rPr>
              <a:t>aortic </a:t>
            </a:r>
            <a:r>
              <a:rPr lang="en-US" dirty="0" smtClean="0">
                <a:solidFill>
                  <a:srgbClr val="A50021"/>
                </a:solidFill>
              </a:rPr>
              <a:t>and </a:t>
            </a:r>
            <a:r>
              <a:rPr lang="en-US" b="1" dirty="0" smtClean="0">
                <a:solidFill>
                  <a:srgbClr val="A50021"/>
                </a:solidFill>
              </a:rPr>
              <a:t>carotid body </a:t>
            </a:r>
            <a:r>
              <a:rPr lang="en-US" dirty="0" smtClean="0">
                <a:solidFill>
                  <a:srgbClr val="A50021"/>
                </a:solidFill>
              </a:rPr>
              <a:t>receptors via </a:t>
            </a:r>
            <a:r>
              <a:rPr lang="en-US" b="1" dirty="0" err="1" smtClean="0">
                <a:solidFill>
                  <a:srgbClr val="A50021"/>
                </a:solidFill>
              </a:rPr>
              <a:t>vagal</a:t>
            </a:r>
            <a:r>
              <a:rPr lang="en-US" b="1" dirty="0" smtClean="0">
                <a:solidFill>
                  <a:srgbClr val="A50021"/>
                </a:solidFill>
              </a:rPr>
              <a:t> </a:t>
            </a:r>
            <a:r>
              <a:rPr lang="en-US" dirty="0" smtClean="0">
                <a:solidFill>
                  <a:srgbClr val="A50021"/>
                </a:solidFill>
              </a:rPr>
              <a:t>and </a:t>
            </a:r>
            <a:r>
              <a:rPr lang="en-US" b="1" dirty="0" err="1" smtClean="0">
                <a:solidFill>
                  <a:srgbClr val="A50021"/>
                </a:solidFill>
              </a:rPr>
              <a:t>glossopharyngeal</a:t>
            </a:r>
            <a:r>
              <a:rPr lang="en-US" b="1" dirty="0" smtClean="0">
                <a:solidFill>
                  <a:srgbClr val="A50021"/>
                </a:solidFill>
              </a:rPr>
              <a:t> </a:t>
            </a:r>
            <a:r>
              <a:rPr lang="en-US" dirty="0" smtClean="0">
                <a:solidFill>
                  <a:srgbClr val="A50021"/>
                </a:solidFill>
              </a:rPr>
              <a:t>nerves, respectively  </a:t>
            </a:r>
            <a:r>
              <a:rPr lang="en-US" b="1" dirty="0" smtClean="0">
                <a:solidFill>
                  <a:srgbClr val="A50021"/>
                </a:solidFill>
              </a:rPr>
              <a:t>to increase the rate and depth of respiration.</a:t>
            </a:r>
            <a:endParaRPr lang="en-US" b="1" dirty="0">
              <a:solidFill>
                <a:srgbClr val="A5002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TRANSPORT OF CO2 BY BLOOD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INTRODUCTION </a:t>
            </a:r>
          </a:p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TRANSPORT OF  CO2 :-                                                        </a:t>
            </a:r>
          </a:p>
          <a:p>
            <a:pPr>
              <a:buNone/>
            </a:pP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      1  In the Dissolved State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(7 % ).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       2  In the Form of Bicarbonate Ion (70-80 %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r>
              <a:rPr lang="en-US" b="1" dirty="0" smtClean="0">
                <a:solidFill>
                  <a:srgbClr val="FF0000"/>
                </a:solidFill>
              </a:rPr>
              <a:t>           </a:t>
            </a:r>
            <a:r>
              <a:rPr lang="en-US" b="1" dirty="0" smtClean="0"/>
              <a:t>                                          </a:t>
            </a:r>
          </a:p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       3  In Combination with </a:t>
            </a:r>
            <a:r>
              <a:rPr lang="en-US" b="1" dirty="0" err="1" smtClean="0">
                <a:solidFill>
                  <a:srgbClr val="7030A0"/>
                </a:solidFill>
              </a:rPr>
              <a:t>Hb</a:t>
            </a:r>
            <a:r>
              <a:rPr lang="en-US" b="1" dirty="0" smtClean="0">
                <a:solidFill>
                  <a:srgbClr val="7030A0"/>
                </a:solidFill>
              </a:rPr>
              <a:t> and Plasma Protein -       </a:t>
            </a:r>
          </a:p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           </a:t>
            </a:r>
            <a:r>
              <a:rPr lang="en-US" b="1" dirty="0" err="1" smtClean="0">
                <a:solidFill>
                  <a:srgbClr val="7030A0"/>
                </a:solidFill>
              </a:rPr>
              <a:t>Carbaminohemoglobin</a:t>
            </a:r>
            <a:r>
              <a:rPr lang="en-US" dirty="0" smtClean="0">
                <a:solidFill>
                  <a:srgbClr val="7030A0"/>
                </a:solidFill>
              </a:rPr>
              <a:t> (</a:t>
            </a:r>
            <a:r>
              <a:rPr lang="en-US" b="1" dirty="0" smtClean="0">
                <a:solidFill>
                  <a:srgbClr val="7030A0"/>
                </a:solidFill>
              </a:rPr>
              <a:t>23-30</a:t>
            </a:r>
            <a:r>
              <a:rPr lang="en-US" dirty="0" smtClean="0">
                <a:solidFill>
                  <a:srgbClr val="7030A0"/>
                </a:solidFill>
              </a:rPr>
              <a:t> %). </a:t>
            </a:r>
          </a:p>
          <a:p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CO2 DISSOCIATION CURVE 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HALDANE EFFECT</a:t>
            </a:r>
            <a:endParaRPr lang="en-US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000" decel="5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000" decel="5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000" decel="5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000" decel="5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000" decel="5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000" decel="5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000" decel="5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000" decel="5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3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002060"/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CC99FF"/>
                </a:solidFill>
              </a:rPr>
              <a:t>  DRG                            </a:t>
            </a:r>
            <a:r>
              <a:rPr lang="en-US" b="1" dirty="0" smtClean="0">
                <a:solidFill>
                  <a:srgbClr val="FFFF00"/>
                </a:solidFill>
              </a:rPr>
              <a:t>PERIPHERAL CHEMORECEPTORS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00FF00"/>
                </a:solidFill>
              </a:rPr>
              <a:t>MEDULLA</a:t>
            </a:r>
            <a:r>
              <a:rPr lang="en-US" sz="2400" b="1" dirty="0" smtClean="0">
                <a:solidFill>
                  <a:srgbClr val="00FF00"/>
                </a:solidFill>
              </a:rPr>
              <a:t> </a:t>
            </a:r>
            <a:r>
              <a:rPr lang="en-US" b="1" dirty="0" smtClean="0"/>
              <a:t>                                   </a:t>
            </a:r>
            <a:r>
              <a:rPr lang="en-US" sz="2400" b="1" dirty="0" smtClean="0">
                <a:solidFill>
                  <a:srgbClr val="CCECFF"/>
                </a:solidFill>
              </a:rPr>
              <a:t>GLOSSOPHARYNGEAL NERVE   </a:t>
            </a:r>
          </a:p>
          <a:p>
            <a:pPr>
              <a:buNone/>
            </a:pPr>
            <a:r>
              <a:rPr lang="en-US" sz="2400" dirty="0" smtClean="0">
                <a:solidFill>
                  <a:srgbClr val="FFC000"/>
                </a:solidFill>
              </a:rPr>
              <a:t>                                                                   </a:t>
            </a:r>
            <a:r>
              <a:rPr lang="en-US" sz="2400" b="1" dirty="0" smtClean="0">
                <a:solidFill>
                  <a:srgbClr val="FFC000"/>
                </a:solidFill>
              </a:rPr>
              <a:t>VAGUS NERVE 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                                                                   CORTID BODY 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                                                                   (PERIPHERAL CHEMORECEPTERS) 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                                                          </a:t>
            </a:r>
          </a:p>
          <a:p>
            <a:pPr>
              <a:buNone/>
            </a:pPr>
            <a:r>
              <a:rPr lang="en-US" sz="2800" b="1" dirty="0" smtClean="0">
                <a:solidFill>
                  <a:schemeClr val="accent3"/>
                </a:solidFill>
              </a:rPr>
              <a:t>                                                         </a:t>
            </a:r>
            <a:r>
              <a:rPr lang="en-US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CARTID ARTERY </a:t>
            </a:r>
          </a:p>
          <a:p>
            <a:pPr>
              <a:buNone/>
            </a:pPr>
            <a:r>
              <a:rPr lang="en-US" sz="2400" b="1" dirty="0" smtClean="0"/>
              <a:t>                                                           </a:t>
            </a:r>
          </a:p>
          <a:p>
            <a:pPr>
              <a:buNone/>
            </a:pPr>
            <a:r>
              <a:rPr lang="en-US" sz="2400" b="1" dirty="0" smtClean="0"/>
              <a:t>                                                                      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00B0F0"/>
                </a:solidFill>
              </a:rPr>
              <a:t>                                                                    </a:t>
            </a:r>
            <a:r>
              <a:rPr lang="en-US" sz="2400" b="1" dirty="0" smtClean="0">
                <a:solidFill>
                  <a:srgbClr val="FF0000"/>
                </a:solidFill>
              </a:rPr>
              <a:t>AORTIC BODY 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                                                                    (PERIPHERAL CHEMORECEPTORS)</a:t>
            </a:r>
          </a:p>
          <a:p>
            <a:pPr>
              <a:buNone/>
            </a:pPr>
            <a:endParaRPr lang="en-US" sz="2400" b="1" dirty="0" smtClean="0"/>
          </a:p>
          <a:p>
            <a:pPr>
              <a:buNone/>
            </a:pPr>
            <a:r>
              <a:rPr lang="en-US" sz="2400" b="1" dirty="0" smtClean="0">
                <a:solidFill>
                  <a:srgbClr val="00B050"/>
                </a:solidFill>
              </a:rPr>
              <a:t>                                                                     </a:t>
            </a:r>
            <a:r>
              <a:rPr lang="en-US" sz="2400" b="1" dirty="0" smtClean="0">
                <a:solidFill>
                  <a:srgbClr val="00FF00"/>
                </a:solidFill>
              </a:rPr>
              <a:t>ARCH OF AORTA</a:t>
            </a:r>
            <a:endParaRPr lang="en-US" sz="2400" b="1" dirty="0">
              <a:solidFill>
                <a:srgbClr val="00FF00"/>
              </a:solidFill>
            </a:endParaRPr>
          </a:p>
        </p:txBody>
      </p:sp>
      <p:sp>
        <p:nvSpPr>
          <p:cNvPr id="2114" name="Arc 66"/>
          <p:cNvSpPr>
            <a:spLocks/>
          </p:cNvSpPr>
          <p:nvPr/>
        </p:nvSpPr>
        <p:spPr bwMode="auto">
          <a:xfrm>
            <a:off x="1903413" y="4935538"/>
            <a:ext cx="2286000" cy="1403350"/>
          </a:xfrm>
          <a:custGeom>
            <a:avLst/>
            <a:gdLst>
              <a:gd name="G0" fmla="+- 17649 0 0"/>
              <a:gd name="G1" fmla="+- 21600 0 0"/>
              <a:gd name="G2" fmla="+- 21600 0 0"/>
              <a:gd name="T0" fmla="*/ 0 w 32312"/>
              <a:gd name="T1" fmla="*/ 9147 h 21600"/>
              <a:gd name="T2" fmla="*/ 32312 w 32312"/>
              <a:gd name="T3" fmla="*/ 5739 h 21600"/>
              <a:gd name="T4" fmla="*/ 17649 w 32312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2312" h="21600" fill="none" extrusionOk="0">
                <a:moveTo>
                  <a:pt x="0" y="9147"/>
                </a:moveTo>
                <a:cubicBezTo>
                  <a:pt x="4047" y="3411"/>
                  <a:pt x="10629" y="-1"/>
                  <a:pt x="17649" y="0"/>
                </a:cubicBezTo>
                <a:cubicBezTo>
                  <a:pt x="23084" y="0"/>
                  <a:pt x="28320" y="2049"/>
                  <a:pt x="32311" y="5739"/>
                </a:cubicBezTo>
              </a:path>
              <a:path w="32312" h="21600" stroke="0" extrusionOk="0">
                <a:moveTo>
                  <a:pt x="0" y="9147"/>
                </a:moveTo>
                <a:cubicBezTo>
                  <a:pt x="4047" y="3411"/>
                  <a:pt x="10629" y="-1"/>
                  <a:pt x="17649" y="0"/>
                </a:cubicBezTo>
                <a:cubicBezTo>
                  <a:pt x="23084" y="0"/>
                  <a:pt x="28320" y="2049"/>
                  <a:pt x="32311" y="5739"/>
                </a:cubicBezTo>
                <a:lnTo>
                  <a:pt x="17649" y="21600"/>
                </a:lnTo>
                <a:close/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13" name="Arc 65"/>
          <p:cNvSpPr>
            <a:spLocks/>
          </p:cNvSpPr>
          <p:nvPr/>
        </p:nvSpPr>
        <p:spPr bwMode="auto">
          <a:xfrm>
            <a:off x="2311400" y="5384800"/>
            <a:ext cx="1712913" cy="1317625"/>
          </a:xfrm>
          <a:custGeom>
            <a:avLst/>
            <a:gdLst>
              <a:gd name="G0" fmla="+- 14638 0 0"/>
              <a:gd name="G1" fmla="+- 21600 0 0"/>
              <a:gd name="G2" fmla="+- 21600 0 0"/>
              <a:gd name="T0" fmla="*/ 0 w 26369"/>
              <a:gd name="T1" fmla="*/ 5717 h 21600"/>
              <a:gd name="T2" fmla="*/ 26369 w 26369"/>
              <a:gd name="T3" fmla="*/ 3463 h 21600"/>
              <a:gd name="T4" fmla="*/ 14638 w 26369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6369" h="21600" fill="none" extrusionOk="0">
                <a:moveTo>
                  <a:pt x="-1" y="5716"/>
                </a:moveTo>
                <a:cubicBezTo>
                  <a:pt x="3988" y="2040"/>
                  <a:pt x="9213" y="-1"/>
                  <a:pt x="14638" y="0"/>
                </a:cubicBezTo>
                <a:cubicBezTo>
                  <a:pt x="18800" y="0"/>
                  <a:pt x="22873" y="1202"/>
                  <a:pt x="26368" y="3463"/>
                </a:cubicBezTo>
              </a:path>
              <a:path w="26369" h="21600" stroke="0" extrusionOk="0">
                <a:moveTo>
                  <a:pt x="-1" y="5716"/>
                </a:moveTo>
                <a:cubicBezTo>
                  <a:pt x="3988" y="2040"/>
                  <a:pt x="9213" y="-1"/>
                  <a:pt x="14638" y="0"/>
                </a:cubicBezTo>
                <a:cubicBezTo>
                  <a:pt x="18800" y="0"/>
                  <a:pt x="22873" y="1202"/>
                  <a:pt x="26368" y="3463"/>
                </a:cubicBezTo>
                <a:lnTo>
                  <a:pt x="14638" y="21600"/>
                </a:lnTo>
                <a:close/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12" name="Freeform 64"/>
          <p:cNvSpPr>
            <a:spLocks/>
          </p:cNvSpPr>
          <p:nvPr/>
        </p:nvSpPr>
        <p:spPr bwMode="auto">
          <a:xfrm>
            <a:off x="1935163" y="2122488"/>
            <a:ext cx="1279525" cy="2716212"/>
          </a:xfrm>
          <a:custGeom>
            <a:avLst/>
            <a:gdLst/>
            <a:ahLst/>
            <a:cxnLst>
              <a:cxn ang="0">
                <a:pos x="0" y="653"/>
              </a:cxn>
              <a:cxn ang="0">
                <a:pos x="201" y="1339"/>
              </a:cxn>
              <a:cxn ang="0">
                <a:pos x="369" y="1975"/>
              </a:cxn>
              <a:cxn ang="0">
                <a:pos x="520" y="2494"/>
              </a:cxn>
              <a:cxn ang="0">
                <a:pos x="771" y="3231"/>
              </a:cxn>
              <a:cxn ang="0">
                <a:pos x="938" y="3717"/>
              </a:cxn>
              <a:cxn ang="0">
                <a:pos x="1055" y="3951"/>
              </a:cxn>
              <a:cxn ang="0">
                <a:pos x="1373" y="4269"/>
              </a:cxn>
              <a:cxn ang="0">
                <a:pos x="1474" y="4001"/>
              </a:cxn>
              <a:cxn ang="0">
                <a:pos x="1541" y="3717"/>
              </a:cxn>
              <a:cxn ang="0">
                <a:pos x="1775" y="2528"/>
              </a:cxn>
              <a:cxn ang="0">
                <a:pos x="1876" y="1858"/>
              </a:cxn>
              <a:cxn ang="0">
                <a:pos x="1976" y="1306"/>
              </a:cxn>
              <a:cxn ang="0">
                <a:pos x="1993" y="887"/>
              </a:cxn>
              <a:cxn ang="0">
                <a:pos x="1842" y="0"/>
              </a:cxn>
            </a:cxnLst>
            <a:rect l="0" t="0" r="r" b="b"/>
            <a:pathLst>
              <a:path w="2015" h="4277">
                <a:moveTo>
                  <a:pt x="0" y="653"/>
                </a:moveTo>
                <a:cubicBezTo>
                  <a:pt x="31" y="767"/>
                  <a:pt x="140" y="1119"/>
                  <a:pt x="201" y="1339"/>
                </a:cubicBezTo>
                <a:cubicBezTo>
                  <a:pt x="262" y="1559"/>
                  <a:pt x="316" y="1783"/>
                  <a:pt x="369" y="1975"/>
                </a:cubicBezTo>
                <a:cubicBezTo>
                  <a:pt x="422" y="2167"/>
                  <a:pt x="453" y="2285"/>
                  <a:pt x="520" y="2494"/>
                </a:cubicBezTo>
                <a:cubicBezTo>
                  <a:pt x="587" y="2703"/>
                  <a:pt x="701" y="3027"/>
                  <a:pt x="771" y="3231"/>
                </a:cubicBezTo>
                <a:cubicBezTo>
                  <a:pt x="841" y="3435"/>
                  <a:pt x="891" y="3597"/>
                  <a:pt x="938" y="3717"/>
                </a:cubicBezTo>
                <a:cubicBezTo>
                  <a:pt x="985" y="3837"/>
                  <a:pt x="983" y="3859"/>
                  <a:pt x="1055" y="3951"/>
                </a:cubicBezTo>
                <a:cubicBezTo>
                  <a:pt x="1127" y="4043"/>
                  <a:pt x="1303" y="4261"/>
                  <a:pt x="1373" y="4269"/>
                </a:cubicBezTo>
                <a:cubicBezTo>
                  <a:pt x="1443" y="4277"/>
                  <a:pt x="1446" y="4093"/>
                  <a:pt x="1474" y="4001"/>
                </a:cubicBezTo>
                <a:cubicBezTo>
                  <a:pt x="1502" y="3909"/>
                  <a:pt x="1491" y="3963"/>
                  <a:pt x="1541" y="3717"/>
                </a:cubicBezTo>
                <a:cubicBezTo>
                  <a:pt x="1591" y="3471"/>
                  <a:pt x="1719" y="2838"/>
                  <a:pt x="1775" y="2528"/>
                </a:cubicBezTo>
                <a:cubicBezTo>
                  <a:pt x="1831" y="2218"/>
                  <a:pt x="1842" y="2062"/>
                  <a:pt x="1876" y="1858"/>
                </a:cubicBezTo>
                <a:cubicBezTo>
                  <a:pt x="1910" y="1654"/>
                  <a:pt x="1957" y="1468"/>
                  <a:pt x="1976" y="1306"/>
                </a:cubicBezTo>
                <a:cubicBezTo>
                  <a:pt x="1995" y="1144"/>
                  <a:pt x="2015" y="1105"/>
                  <a:pt x="1993" y="887"/>
                </a:cubicBezTo>
                <a:cubicBezTo>
                  <a:pt x="1971" y="669"/>
                  <a:pt x="1873" y="185"/>
                  <a:pt x="1842" y="0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11" name="Freeform 63"/>
          <p:cNvSpPr>
            <a:spLocks/>
          </p:cNvSpPr>
          <p:nvPr/>
        </p:nvSpPr>
        <p:spPr bwMode="auto">
          <a:xfrm>
            <a:off x="2998788" y="2154238"/>
            <a:ext cx="511175" cy="2673350"/>
          </a:xfrm>
          <a:custGeom>
            <a:avLst/>
            <a:gdLst/>
            <a:ahLst/>
            <a:cxnLst>
              <a:cxn ang="0">
                <a:pos x="804" y="0"/>
              </a:cxn>
              <a:cxn ang="0">
                <a:pos x="670" y="301"/>
              </a:cxn>
              <a:cxn ang="0">
                <a:pos x="552" y="871"/>
              </a:cxn>
              <a:cxn ang="0">
                <a:pos x="552" y="904"/>
              </a:cxn>
              <a:cxn ang="0">
                <a:pos x="536" y="887"/>
              </a:cxn>
              <a:cxn ang="0">
                <a:pos x="536" y="988"/>
              </a:cxn>
              <a:cxn ang="0">
                <a:pos x="485" y="1490"/>
              </a:cxn>
              <a:cxn ang="0">
                <a:pos x="351" y="2277"/>
              </a:cxn>
              <a:cxn ang="0">
                <a:pos x="201" y="3114"/>
              </a:cxn>
              <a:cxn ang="0">
                <a:pos x="50" y="4136"/>
              </a:cxn>
              <a:cxn ang="0">
                <a:pos x="502" y="3566"/>
              </a:cxn>
            </a:cxnLst>
            <a:rect l="0" t="0" r="r" b="b"/>
            <a:pathLst>
              <a:path w="804" h="4211">
                <a:moveTo>
                  <a:pt x="804" y="0"/>
                </a:moveTo>
                <a:cubicBezTo>
                  <a:pt x="782" y="50"/>
                  <a:pt x="712" y="156"/>
                  <a:pt x="670" y="301"/>
                </a:cubicBezTo>
                <a:cubicBezTo>
                  <a:pt x="628" y="446"/>
                  <a:pt x="572" y="771"/>
                  <a:pt x="552" y="871"/>
                </a:cubicBezTo>
                <a:cubicBezTo>
                  <a:pt x="532" y="971"/>
                  <a:pt x="555" y="901"/>
                  <a:pt x="552" y="904"/>
                </a:cubicBezTo>
                <a:cubicBezTo>
                  <a:pt x="549" y="907"/>
                  <a:pt x="539" y="873"/>
                  <a:pt x="536" y="887"/>
                </a:cubicBezTo>
                <a:cubicBezTo>
                  <a:pt x="533" y="901"/>
                  <a:pt x="544" y="888"/>
                  <a:pt x="536" y="988"/>
                </a:cubicBezTo>
                <a:cubicBezTo>
                  <a:pt x="528" y="1088"/>
                  <a:pt x="516" y="1275"/>
                  <a:pt x="485" y="1490"/>
                </a:cubicBezTo>
                <a:cubicBezTo>
                  <a:pt x="454" y="1705"/>
                  <a:pt x="398" y="2007"/>
                  <a:pt x="351" y="2277"/>
                </a:cubicBezTo>
                <a:cubicBezTo>
                  <a:pt x="304" y="2547"/>
                  <a:pt x="251" y="2804"/>
                  <a:pt x="201" y="3114"/>
                </a:cubicBezTo>
                <a:cubicBezTo>
                  <a:pt x="151" y="3424"/>
                  <a:pt x="0" y="4061"/>
                  <a:pt x="50" y="4136"/>
                </a:cubicBezTo>
                <a:cubicBezTo>
                  <a:pt x="100" y="4211"/>
                  <a:pt x="408" y="3685"/>
                  <a:pt x="502" y="3566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10" name="Freeform 62"/>
          <p:cNvSpPr>
            <a:spLocks/>
          </p:cNvSpPr>
          <p:nvPr/>
        </p:nvSpPr>
        <p:spPr bwMode="auto">
          <a:xfrm>
            <a:off x="1552575" y="2271713"/>
            <a:ext cx="906463" cy="23161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68" y="402"/>
              </a:cxn>
              <a:cxn ang="0">
                <a:pos x="435" y="754"/>
              </a:cxn>
              <a:cxn ang="0">
                <a:pos x="770" y="1825"/>
              </a:cxn>
              <a:cxn ang="0">
                <a:pos x="1021" y="2629"/>
              </a:cxn>
              <a:cxn ang="0">
                <a:pos x="1306" y="3332"/>
              </a:cxn>
              <a:cxn ang="0">
                <a:pos x="1356" y="3567"/>
              </a:cxn>
              <a:cxn ang="0">
                <a:pos x="1322" y="3567"/>
              </a:cxn>
              <a:cxn ang="0">
                <a:pos x="720" y="3081"/>
              </a:cxn>
              <a:cxn ang="0">
                <a:pos x="753" y="3131"/>
              </a:cxn>
              <a:cxn ang="0">
                <a:pos x="1339" y="3550"/>
              </a:cxn>
            </a:cxnLst>
            <a:rect l="0" t="0" r="r" b="b"/>
            <a:pathLst>
              <a:path w="1428" h="3648">
                <a:moveTo>
                  <a:pt x="0" y="0"/>
                </a:moveTo>
                <a:cubicBezTo>
                  <a:pt x="45" y="64"/>
                  <a:pt x="196" y="276"/>
                  <a:pt x="268" y="402"/>
                </a:cubicBezTo>
                <a:cubicBezTo>
                  <a:pt x="340" y="528"/>
                  <a:pt x="351" y="517"/>
                  <a:pt x="435" y="754"/>
                </a:cubicBezTo>
                <a:cubicBezTo>
                  <a:pt x="519" y="991"/>
                  <a:pt x="672" y="1513"/>
                  <a:pt x="770" y="1825"/>
                </a:cubicBezTo>
                <a:cubicBezTo>
                  <a:pt x="868" y="2137"/>
                  <a:pt x="932" y="2378"/>
                  <a:pt x="1021" y="2629"/>
                </a:cubicBezTo>
                <a:cubicBezTo>
                  <a:pt x="1110" y="2880"/>
                  <a:pt x="1250" y="3176"/>
                  <a:pt x="1306" y="3332"/>
                </a:cubicBezTo>
                <a:cubicBezTo>
                  <a:pt x="1362" y="3488"/>
                  <a:pt x="1353" y="3528"/>
                  <a:pt x="1356" y="3567"/>
                </a:cubicBezTo>
                <a:cubicBezTo>
                  <a:pt x="1359" y="3606"/>
                  <a:pt x="1428" y="3648"/>
                  <a:pt x="1322" y="3567"/>
                </a:cubicBezTo>
                <a:cubicBezTo>
                  <a:pt x="1216" y="3486"/>
                  <a:pt x="815" y="3154"/>
                  <a:pt x="720" y="3081"/>
                </a:cubicBezTo>
                <a:cubicBezTo>
                  <a:pt x="625" y="3008"/>
                  <a:pt x="650" y="3053"/>
                  <a:pt x="753" y="3131"/>
                </a:cubicBezTo>
                <a:cubicBezTo>
                  <a:pt x="856" y="3209"/>
                  <a:pt x="1217" y="3463"/>
                  <a:pt x="1339" y="3550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09" name="Freeform 61"/>
          <p:cNvSpPr>
            <a:spLocks/>
          </p:cNvSpPr>
          <p:nvPr/>
        </p:nvSpPr>
        <p:spPr bwMode="auto">
          <a:xfrm>
            <a:off x="1882775" y="4306888"/>
            <a:ext cx="669925" cy="7556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87" y="670"/>
              </a:cxn>
              <a:cxn ang="0">
                <a:pos x="971" y="737"/>
              </a:cxn>
              <a:cxn ang="0">
                <a:pos x="1004" y="821"/>
              </a:cxn>
              <a:cxn ang="0">
                <a:pos x="1038" y="888"/>
              </a:cxn>
              <a:cxn ang="0">
                <a:pos x="1055" y="1189"/>
              </a:cxn>
            </a:cxnLst>
            <a:rect l="0" t="0" r="r" b="b"/>
            <a:pathLst>
              <a:path w="1055" h="1189">
                <a:moveTo>
                  <a:pt x="0" y="0"/>
                </a:moveTo>
                <a:cubicBezTo>
                  <a:pt x="148" y="109"/>
                  <a:pt x="725" y="547"/>
                  <a:pt x="887" y="670"/>
                </a:cubicBezTo>
                <a:cubicBezTo>
                  <a:pt x="1049" y="793"/>
                  <a:pt x="952" y="712"/>
                  <a:pt x="971" y="737"/>
                </a:cubicBezTo>
                <a:cubicBezTo>
                  <a:pt x="990" y="762"/>
                  <a:pt x="993" y="796"/>
                  <a:pt x="1004" y="821"/>
                </a:cubicBezTo>
                <a:cubicBezTo>
                  <a:pt x="1015" y="846"/>
                  <a:pt x="1030" y="827"/>
                  <a:pt x="1038" y="888"/>
                </a:cubicBezTo>
                <a:cubicBezTo>
                  <a:pt x="1046" y="949"/>
                  <a:pt x="1052" y="1126"/>
                  <a:pt x="1055" y="1189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08" name="Freeform 60"/>
          <p:cNvSpPr>
            <a:spLocks/>
          </p:cNvSpPr>
          <p:nvPr/>
        </p:nvSpPr>
        <p:spPr bwMode="auto">
          <a:xfrm>
            <a:off x="3200400" y="4495800"/>
            <a:ext cx="307975" cy="434975"/>
          </a:xfrm>
          <a:custGeom>
            <a:avLst/>
            <a:gdLst/>
            <a:ahLst/>
            <a:cxnLst>
              <a:cxn ang="0">
                <a:pos x="486" y="0"/>
              </a:cxn>
              <a:cxn ang="0">
                <a:pos x="419" y="83"/>
              </a:cxn>
              <a:cxn ang="0">
                <a:pos x="167" y="435"/>
              </a:cxn>
              <a:cxn ang="0">
                <a:pos x="67" y="552"/>
              </a:cxn>
              <a:cxn ang="0">
                <a:pos x="0" y="686"/>
              </a:cxn>
            </a:cxnLst>
            <a:rect l="0" t="0" r="r" b="b"/>
            <a:pathLst>
              <a:path w="486" h="686">
                <a:moveTo>
                  <a:pt x="486" y="0"/>
                </a:moveTo>
                <a:cubicBezTo>
                  <a:pt x="478" y="14"/>
                  <a:pt x="472" y="11"/>
                  <a:pt x="419" y="83"/>
                </a:cubicBezTo>
                <a:cubicBezTo>
                  <a:pt x="366" y="155"/>
                  <a:pt x="226" y="357"/>
                  <a:pt x="167" y="435"/>
                </a:cubicBezTo>
                <a:cubicBezTo>
                  <a:pt x="108" y="513"/>
                  <a:pt x="95" y="510"/>
                  <a:pt x="67" y="552"/>
                </a:cubicBezTo>
                <a:cubicBezTo>
                  <a:pt x="39" y="594"/>
                  <a:pt x="14" y="658"/>
                  <a:pt x="0" y="686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07" name="Freeform 59"/>
          <p:cNvSpPr>
            <a:spLocks/>
          </p:cNvSpPr>
          <p:nvPr/>
        </p:nvSpPr>
        <p:spPr bwMode="auto">
          <a:xfrm>
            <a:off x="1658938" y="2174875"/>
            <a:ext cx="212725" cy="260350"/>
          </a:xfrm>
          <a:custGeom>
            <a:avLst/>
            <a:gdLst/>
            <a:ahLst/>
            <a:cxnLst>
              <a:cxn ang="0">
                <a:pos x="0" y="17"/>
              </a:cxn>
              <a:cxn ang="0">
                <a:pos x="235" y="385"/>
              </a:cxn>
              <a:cxn ang="0">
                <a:pos x="318" y="168"/>
              </a:cxn>
              <a:cxn ang="0">
                <a:pos x="335" y="0"/>
              </a:cxn>
            </a:cxnLst>
            <a:rect l="0" t="0" r="r" b="b"/>
            <a:pathLst>
              <a:path w="335" h="410">
                <a:moveTo>
                  <a:pt x="0" y="17"/>
                </a:moveTo>
                <a:cubicBezTo>
                  <a:pt x="36" y="78"/>
                  <a:pt x="182" y="360"/>
                  <a:pt x="235" y="385"/>
                </a:cubicBezTo>
                <a:cubicBezTo>
                  <a:pt x="288" y="410"/>
                  <a:pt x="301" y="232"/>
                  <a:pt x="318" y="168"/>
                </a:cubicBezTo>
                <a:cubicBezTo>
                  <a:pt x="335" y="104"/>
                  <a:pt x="332" y="35"/>
                  <a:pt x="335" y="0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06" name="Freeform 58"/>
          <p:cNvSpPr>
            <a:spLocks/>
          </p:cNvSpPr>
          <p:nvPr/>
        </p:nvSpPr>
        <p:spPr bwMode="auto">
          <a:xfrm>
            <a:off x="3225800" y="2122488"/>
            <a:ext cx="165100" cy="295275"/>
          </a:xfrm>
          <a:custGeom>
            <a:avLst/>
            <a:gdLst/>
            <a:ahLst/>
            <a:cxnLst>
              <a:cxn ang="0">
                <a:pos x="16" y="0"/>
              </a:cxn>
              <a:cxn ang="0">
                <a:pos x="10" y="184"/>
              </a:cxn>
              <a:cxn ang="0">
                <a:pos x="77" y="435"/>
              </a:cxn>
              <a:cxn ang="0">
                <a:pos x="261" y="5"/>
              </a:cxn>
            </a:cxnLst>
            <a:rect l="0" t="0" r="r" b="b"/>
            <a:pathLst>
              <a:path w="261" h="465">
                <a:moveTo>
                  <a:pt x="16" y="0"/>
                </a:moveTo>
                <a:cubicBezTo>
                  <a:pt x="15" y="31"/>
                  <a:pt x="0" y="112"/>
                  <a:pt x="10" y="184"/>
                </a:cubicBezTo>
                <a:cubicBezTo>
                  <a:pt x="20" y="256"/>
                  <a:pt x="35" y="465"/>
                  <a:pt x="77" y="435"/>
                </a:cubicBezTo>
                <a:cubicBezTo>
                  <a:pt x="119" y="405"/>
                  <a:pt x="223" y="95"/>
                  <a:pt x="261" y="5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05" name="Freeform 57"/>
          <p:cNvSpPr>
            <a:spLocks/>
          </p:cNvSpPr>
          <p:nvPr/>
        </p:nvSpPr>
        <p:spPr bwMode="auto">
          <a:xfrm>
            <a:off x="1935163" y="2174875"/>
            <a:ext cx="63500" cy="361950"/>
          </a:xfrm>
          <a:custGeom>
            <a:avLst/>
            <a:gdLst/>
            <a:ahLst/>
            <a:cxnLst>
              <a:cxn ang="0">
                <a:pos x="101" y="0"/>
              </a:cxn>
              <a:cxn ang="0">
                <a:pos x="84" y="185"/>
              </a:cxn>
              <a:cxn ang="0">
                <a:pos x="51" y="318"/>
              </a:cxn>
              <a:cxn ang="0">
                <a:pos x="34" y="419"/>
              </a:cxn>
              <a:cxn ang="0">
                <a:pos x="0" y="570"/>
              </a:cxn>
            </a:cxnLst>
            <a:rect l="0" t="0" r="r" b="b"/>
            <a:pathLst>
              <a:path w="101" h="570">
                <a:moveTo>
                  <a:pt x="101" y="0"/>
                </a:moveTo>
                <a:cubicBezTo>
                  <a:pt x="98" y="31"/>
                  <a:pt x="92" y="132"/>
                  <a:pt x="84" y="185"/>
                </a:cubicBezTo>
                <a:cubicBezTo>
                  <a:pt x="76" y="238"/>
                  <a:pt x="59" y="279"/>
                  <a:pt x="51" y="318"/>
                </a:cubicBezTo>
                <a:cubicBezTo>
                  <a:pt x="43" y="357"/>
                  <a:pt x="42" y="377"/>
                  <a:pt x="34" y="419"/>
                </a:cubicBezTo>
                <a:cubicBezTo>
                  <a:pt x="26" y="461"/>
                  <a:pt x="7" y="539"/>
                  <a:pt x="0" y="570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04" name="Freeform 56"/>
          <p:cNvSpPr>
            <a:spLocks/>
          </p:cNvSpPr>
          <p:nvPr/>
        </p:nvSpPr>
        <p:spPr bwMode="auto">
          <a:xfrm>
            <a:off x="1871663" y="5497513"/>
            <a:ext cx="446087" cy="295275"/>
          </a:xfrm>
          <a:custGeom>
            <a:avLst/>
            <a:gdLst/>
            <a:ahLst/>
            <a:cxnLst>
              <a:cxn ang="0">
                <a:pos x="50" y="39"/>
              </a:cxn>
              <a:cxn ang="0">
                <a:pos x="218" y="6"/>
              </a:cxn>
              <a:cxn ang="0">
                <a:pos x="419" y="22"/>
              </a:cxn>
              <a:cxn ang="0">
                <a:pos x="586" y="139"/>
              </a:cxn>
              <a:cxn ang="0">
                <a:pos x="694" y="340"/>
              </a:cxn>
              <a:cxn ang="0">
                <a:pos x="536" y="441"/>
              </a:cxn>
              <a:cxn ang="0">
                <a:pos x="285" y="458"/>
              </a:cxn>
              <a:cxn ang="0">
                <a:pos x="100" y="391"/>
              </a:cxn>
              <a:cxn ang="0">
                <a:pos x="17" y="273"/>
              </a:cxn>
              <a:cxn ang="0">
                <a:pos x="0" y="156"/>
              </a:cxn>
              <a:cxn ang="0">
                <a:pos x="50" y="39"/>
              </a:cxn>
            </a:cxnLst>
            <a:rect l="0" t="0" r="r" b="b"/>
            <a:pathLst>
              <a:path w="702" h="466">
                <a:moveTo>
                  <a:pt x="50" y="39"/>
                </a:moveTo>
                <a:cubicBezTo>
                  <a:pt x="86" y="14"/>
                  <a:pt x="157" y="9"/>
                  <a:pt x="218" y="6"/>
                </a:cubicBezTo>
                <a:cubicBezTo>
                  <a:pt x="279" y="3"/>
                  <a:pt x="358" y="0"/>
                  <a:pt x="419" y="22"/>
                </a:cubicBezTo>
                <a:cubicBezTo>
                  <a:pt x="480" y="44"/>
                  <a:pt x="540" y="86"/>
                  <a:pt x="586" y="139"/>
                </a:cubicBezTo>
                <a:cubicBezTo>
                  <a:pt x="632" y="192"/>
                  <a:pt x="702" y="290"/>
                  <a:pt x="694" y="340"/>
                </a:cubicBezTo>
                <a:cubicBezTo>
                  <a:pt x="686" y="390"/>
                  <a:pt x="604" y="421"/>
                  <a:pt x="536" y="441"/>
                </a:cubicBezTo>
                <a:cubicBezTo>
                  <a:pt x="468" y="461"/>
                  <a:pt x="358" y="466"/>
                  <a:pt x="285" y="458"/>
                </a:cubicBezTo>
                <a:cubicBezTo>
                  <a:pt x="212" y="450"/>
                  <a:pt x="145" y="422"/>
                  <a:pt x="100" y="391"/>
                </a:cubicBezTo>
                <a:cubicBezTo>
                  <a:pt x="55" y="360"/>
                  <a:pt x="34" y="312"/>
                  <a:pt x="17" y="273"/>
                </a:cubicBezTo>
                <a:cubicBezTo>
                  <a:pt x="0" y="234"/>
                  <a:pt x="0" y="192"/>
                  <a:pt x="0" y="156"/>
                </a:cubicBezTo>
                <a:cubicBezTo>
                  <a:pt x="0" y="120"/>
                  <a:pt x="17" y="53"/>
                  <a:pt x="50" y="39"/>
                </a:cubicBezTo>
                <a:close/>
              </a:path>
            </a:pathLst>
          </a:custGeom>
          <a:solidFill>
            <a:srgbClr val="FFFFFF"/>
          </a:solidFill>
          <a:ln w="57150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03" name="Freeform 55"/>
          <p:cNvSpPr>
            <a:spLocks/>
          </p:cNvSpPr>
          <p:nvPr/>
        </p:nvSpPr>
        <p:spPr bwMode="auto">
          <a:xfrm>
            <a:off x="3997325" y="5284788"/>
            <a:ext cx="261938" cy="330200"/>
          </a:xfrm>
          <a:custGeom>
            <a:avLst/>
            <a:gdLst/>
            <a:ahLst/>
            <a:cxnLst>
              <a:cxn ang="0">
                <a:pos x="302" y="20"/>
              </a:cxn>
              <a:cxn ang="0">
                <a:pos x="151" y="37"/>
              </a:cxn>
              <a:cxn ang="0">
                <a:pos x="43" y="155"/>
              </a:cxn>
              <a:cxn ang="0">
                <a:pos x="0" y="322"/>
              </a:cxn>
              <a:cxn ang="0">
                <a:pos x="43" y="489"/>
              </a:cxn>
              <a:cxn ang="0">
                <a:pos x="184" y="506"/>
              </a:cxn>
              <a:cxn ang="0">
                <a:pos x="301" y="439"/>
              </a:cxn>
              <a:cxn ang="0">
                <a:pos x="368" y="305"/>
              </a:cxn>
              <a:cxn ang="0">
                <a:pos x="402" y="155"/>
              </a:cxn>
              <a:cxn ang="0">
                <a:pos x="368" y="71"/>
              </a:cxn>
              <a:cxn ang="0">
                <a:pos x="402" y="155"/>
              </a:cxn>
              <a:cxn ang="0">
                <a:pos x="302" y="20"/>
              </a:cxn>
            </a:cxnLst>
            <a:rect l="0" t="0" r="r" b="b"/>
            <a:pathLst>
              <a:path w="413" h="520">
                <a:moveTo>
                  <a:pt x="302" y="20"/>
                </a:moveTo>
                <a:cubicBezTo>
                  <a:pt x="260" y="0"/>
                  <a:pt x="194" y="15"/>
                  <a:pt x="151" y="37"/>
                </a:cubicBezTo>
                <a:cubicBezTo>
                  <a:pt x="108" y="59"/>
                  <a:pt x="68" y="108"/>
                  <a:pt x="43" y="155"/>
                </a:cubicBezTo>
                <a:cubicBezTo>
                  <a:pt x="18" y="202"/>
                  <a:pt x="0" y="266"/>
                  <a:pt x="0" y="322"/>
                </a:cubicBezTo>
                <a:cubicBezTo>
                  <a:pt x="0" y="378"/>
                  <a:pt x="12" y="458"/>
                  <a:pt x="43" y="489"/>
                </a:cubicBezTo>
                <a:cubicBezTo>
                  <a:pt x="74" y="520"/>
                  <a:pt x="141" y="514"/>
                  <a:pt x="184" y="506"/>
                </a:cubicBezTo>
                <a:cubicBezTo>
                  <a:pt x="227" y="498"/>
                  <a:pt x="270" y="472"/>
                  <a:pt x="301" y="439"/>
                </a:cubicBezTo>
                <a:cubicBezTo>
                  <a:pt x="332" y="406"/>
                  <a:pt x="351" y="352"/>
                  <a:pt x="368" y="305"/>
                </a:cubicBezTo>
                <a:cubicBezTo>
                  <a:pt x="385" y="258"/>
                  <a:pt x="402" y="194"/>
                  <a:pt x="402" y="155"/>
                </a:cubicBezTo>
                <a:cubicBezTo>
                  <a:pt x="402" y="116"/>
                  <a:pt x="368" y="71"/>
                  <a:pt x="368" y="71"/>
                </a:cubicBezTo>
                <a:cubicBezTo>
                  <a:pt x="368" y="71"/>
                  <a:pt x="413" y="163"/>
                  <a:pt x="402" y="155"/>
                </a:cubicBezTo>
                <a:cubicBezTo>
                  <a:pt x="391" y="147"/>
                  <a:pt x="344" y="40"/>
                  <a:pt x="302" y="20"/>
                </a:cubicBezTo>
                <a:close/>
              </a:path>
            </a:pathLst>
          </a:custGeom>
          <a:solidFill>
            <a:srgbClr val="FFFFFF"/>
          </a:solidFill>
          <a:ln w="57150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02" name="AutoShape 54"/>
          <p:cNvSpPr>
            <a:spLocks noChangeShapeType="1"/>
          </p:cNvSpPr>
          <p:nvPr/>
        </p:nvSpPr>
        <p:spPr bwMode="auto">
          <a:xfrm flipH="1" flipV="1">
            <a:off x="1998663" y="534988"/>
            <a:ext cx="231775" cy="1169987"/>
          </a:xfrm>
          <a:prstGeom prst="straightConnector1">
            <a:avLst/>
          </a:prstGeom>
          <a:noFill/>
          <a:ln w="76200">
            <a:solidFill>
              <a:srgbClr val="92D05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01" name="AutoShape 53"/>
          <p:cNvSpPr>
            <a:spLocks noChangeShapeType="1"/>
          </p:cNvSpPr>
          <p:nvPr/>
        </p:nvSpPr>
        <p:spPr bwMode="auto">
          <a:xfrm flipV="1">
            <a:off x="2743200" y="457199"/>
            <a:ext cx="152400" cy="1247772"/>
          </a:xfrm>
          <a:prstGeom prst="straightConnector1">
            <a:avLst/>
          </a:prstGeom>
          <a:noFill/>
          <a:ln w="76200">
            <a:solidFill>
              <a:srgbClr val="92D05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00" name="AutoShape 52"/>
          <p:cNvSpPr>
            <a:spLocks noChangeShapeType="1"/>
          </p:cNvSpPr>
          <p:nvPr/>
        </p:nvSpPr>
        <p:spPr bwMode="auto">
          <a:xfrm flipH="1" flipV="1">
            <a:off x="2438399" y="457200"/>
            <a:ext cx="45719" cy="1066800"/>
          </a:xfrm>
          <a:prstGeom prst="straightConnector1">
            <a:avLst/>
          </a:prstGeom>
          <a:noFill/>
          <a:ln w="76200">
            <a:solidFill>
              <a:srgbClr val="92D05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99" name="Freeform 51"/>
          <p:cNvSpPr>
            <a:spLocks/>
          </p:cNvSpPr>
          <p:nvPr/>
        </p:nvSpPr>
        <p:spPr bwMode="auto">
          <a:xfrm>
            <a:off x="2232025" y="1536700"/>
            <a:ext cx="511175" cy="406400"/>
          </a:xfrm>
          <a:custGeom>
            <a:avLst/>
            <a:gdLst/>
            <a:ahLst/>
            <a:cxnLst>
              <a:cxn ang="0">
                <a:pos x="0" y="269"/>
              </a:cxn>
              <a:cxn ang="0">
                <a:pos x="119" y="135"/>
              </a:cxn>
              <a:cxn ang="0">
                <a:pos x="371" y="17"/>
              </a:cxn>
              <a:cxn ang="0">
                <a:pos x="505" y="34"/>
              </a:cxn>
              <a:cxn ang="0">
                <a:pos x="488" y="34"/>
              </a:cxn>
              <a:cxn ang="0">
                <a:pos x="628" y="84"/>
              </a:cxn>
              <a:cxn ang="0">
                <a:pos x="778" y="168"/>
              </a:cxn>
              <a:cxn ang="0">
                <a:pos x="795" y="302"/>
              </a:cxn>
              <a:cxn ang="0">
                <a:pos x="773" y="419"/>
              </a:cxn>
              <a:cxn ang="0">
                <a:pos x="689" y="520"/>
              </a:cxn>
              <a:cxn ang="0">
                <a:pos x="555" y="603"/>
              </a:cxn>
              <a:cxn ang="0">
                <a:pos x="354" y="637"/>
              </a:cxn>
              <a:cxn ang="0">
                <a:pos x="186" y="587"/>
              </a:cxn>
              <a:cxn ang="0">
                <a:pos x="86" y="503"/>
              </a:cxn>
              <a:cxn ang="0">
                <a:pos x="36" y="403"/>
              </a:cxn>
              <a:cxn ang="0">
                <a:pos x="0" y="269"/>
              </a:cxn>
            </a:cxnLst>
            <a:rect l="0" t="0" r="r" b="b"/>
            <a:pathLst>
              <a:path w="806" h="640">
                <a:moveTo>
                  <a:pt x="0" y="269"/>
                </a:moveTo>
                <a:cubicBezTo>
                  <a:pt x="13" y="230"/>
                  <a:pt x="57" y="177"/>
                  <a:pt x="119" y="135"/>
                </a:cubicBezTo>
                <a:cubicBezTo>
                  <a:pt x="181" y="93"/>
                  <a:pt x="307" y="34"/>
                  <a:pt x="371" y="17"/>
                </a:cubicBezTo>
                <a:cubicBezTo>
                  <a:pt x="435" y="0"/>
                  <a:pt x="486" y="31"/>
                  <a:pt x="505" y="34"/>
                </a:cubicBezTo>
                <a:cubicBezTo>
                  <a:pt x="524" y="37"/>
                  <a:pt x="468" y="26"/>
                  <a:pt x="488" y="34"/>
                </a:cubicBezTo>
                <a:cubicBezTo>
                  <a:pt x="508" y="42"/>
                  <a:pt x="580" y="62"/>
                  <a:pt x="628" y="84"/>
                </a:cubicBezTo>
                <a:cubicBezTo>
                  <a:pt x="676" y="106"/>
                  <a:pt x="750" y="132"/>
                  <a:pt x="778" y="168"/>
                </a:cubicBezTo>
                <a:cubicBezTo>
                  <a:pt x="806" y="204"/>
                  <a:pt x="796" y="260"/>
                  <a:pt x="795" y="302"/>
                </a:cubicBezTo>
                <a:cubicBezTo>
                  <a:pt x="794" y="344"/>
                  <a:pt x="791" y="383"/>
                  <a:pt x="773" y="419"/>
                </a:cubicBezTo>
                <a:cubicBezTo>
                  <a:pt x="755" y="455"/>
                  <a:pt x="725" y="489"/>
                  <a:pt x="689" y="520"/>
                </a:cubicBezTo>
                <a:cubicBezTo>
                  <a:pt x="653" y="551"/>
                  <a:pt x="611" y="583"/>
                  <a:pt x="555" y="603"/>
                </a:cubicBezTo>
                <a:cubicBezTo>
                  <a:pt x="499" y="623"/>
                  <a:pt x="415" y="640"/>
                  <a:pt x="354" y="637"/>
                </a:cubicBezTo>
                <a:cubicBezTo>
                  <a:pt x="293" y="634"/>
                  <a:pt x="231" y="609"/>
                  <a:pt x="186" y="587"/>
                </a:cubicBezTo>
                <a:cubicBezTo>
                  <a:pt x="141" y="565"/>
                  <a:pt x="111" y="534"/>
                  <a:pt x="86" y="503"/>
                </a:cubicBezTo>
                <a:cubicBezTo>
                  <a:pt x="61" y="472"/>
                  <a:pt x="50" y="442"/>
                  <a:pt x="36" y="403"/>
                </a:cubicBezTo>
                <a:cubicBezTo>
                  <a:pt x="22" y="364"/>
                  <a:pt x="8" y="297"/>
                  <a:pt x="0" y="269"/>
                </a:cubicBezTo>
                <a:close/>
              </a:path>
            </a:pathLst>
          </a:custGeom>
          <a:solidFill>
            <a:srgbClr val="FFFFFF"/>
          </a:solidFill>
          <a:ln w="76200">
            <a:solidFill>
              <a:srgbClr val="92D05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98" name="AutoShape 50"/>
          <p:cNvSpPr>
            <a:spLocks noChangeArrowheads="1"/>
          </p:cNvSpPr>
          <p:nvPr/>
        </p:nvSpPr>
        <p:spPr bwMode="auto">
          <a:xfrm>
            <a:off x="2362200" y="1654175"/>
            <a:ext cx="228600" cy="174625"/>
          </a:xfrm>
          <a:prstGeom prst="flowChartConnector">
            <a:avLst/>
          </a:prstGeom>
          <a:solidFill>
            <a:srgbClr val="002060"/>
          </a:solidFill>
          <a:ln w="38100">
            <a:solidFill>
              <a:srgbClr val="00206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97" name="AutoShape 49"/>
          <p:cNvSpPr>
            <a:spLocks noChangeArrowheads="1"/>
          </p:cNvSpPr>
          <p:nvPr/>
        </p:nvSpPr>
        <p:spPr bwMode="auto">
          <a:xfrm>
            <a:off x="3157538" y="2201863"/>
            <a:ext cx="233362" cy="233362"/>
          </a:xfrm>
          <a:prstGeom prst="star4">
            <a:avLst>
              <a:gd name="adj" fmla="val 1250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96" name="AutoShape 48"/>
          <p:cNvSpPr>
            <a:spLocks noChangeArrowheads="1"/>
          </p:cNvSpPr>
          <p:nvPr/>
        </p:nvSpPr>
        <p:spPr bwMode="auto">
          <a:xfrm>
            <a:off x="1670050" y="2201863"/>
            <a:ext cx="233363" cy="233362"/>
          </a:xfrm>
          <a:prstGeom prst="star4">
            <a:avLst>
              <a:gd name="adj" fmla="val 12500"/>
            </a:avLst>
          </a:prstGeom>
          <a:solidFill>
            <a:srgbClr val="FFFF00"/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95" name="AutoShape 47"/>
          <p:cNvSpPr>
            <a:spLocks noChangeArrowheads="1"/>
          </p:cNvSpPr>
          <p:nvPr/>
        </p:nvSpPr>
        <p:spPr bwMode="auto">
          <a:xfrm>
            <a:off x="2552700" y="4997450"/>
            <a:ext cx="233363" cy="233363"/>
          </a:xfrm>
          <a:prstGeom prst="star4">
            <a:avLst>
              <a:gd name="adj" fmla="val 1250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94" name="AutoShape 46"/>
          <p:cNvSpPr>
            <a:spLocks noChangeArrowheads="1"/>
          </p:cNvSpPr>
          <p:nvPr/>
        </p:nvSpPr>
        <p:spPr bwMode="auto">
          <a:xfrm>
            <a:off x="2849563" y="4935538"/>
            <a:ext cx="233362" cy="233362"/>
          </a:xfrm>
          <a:prstGeom prst="star4">
            <a:avLst>
              <a:gd name="adj" fmla="val 1250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93" name="AutoShape 45"/>
          <p:cNvSpPr>
            <a:spLocks noChangeArrowheads="1"/>
          </p:cNvSpPr>
          <p:nvPr/>
        </p:nvSpPr>
        <p:spPr bwMode="auto">
          <a:xfrm>
            <a:off x="2765425" y="5149850"/>
            <a:ext cx="233363" cy="233363"/>
          </a:xfrm>
          <a:prstGeom prst="star4">
            <a:avLst>
              <a:gd name="adj" fmla="val 1250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92" name="Freeform 44"/>
          <p:cNvSpPr>
            <a:spLocks/>
          </p:cNvSpPr>
          <p:nvPr/>
        </p:nvSpPr>
        <p:spPr bwMode="auto">
          <a:xfrm>
            <a:off x="1674813" y="1152525"/>
            <a:ext cx="998537" cy="3902075"/>
          </a:xfrm>
          <a:custGeom>
            <a:avLst/>
            <a:gdLst/>
            <a:ahLst/>
            <a:cxnLst>
              <a:cxn ang="0">
                <a:pos x="744" y="0"/>
              </a:cxn>
              <a:cxn ang="0">
                <a:pos x="460" y="50"/>
              </a:cxn>
              <a:cxn ang="0">
                <a:pos x="125" y="234"/>
              </a:cxn>
              <a:cxn ang="0">
                <a:pos x="8" y="603"/>
              </a:cxn>
              <a:cxn ang="0">
                <a:pos x="75" y="938"/>
              </a:cxn>
              <a:cxn ang="0">
                <a:pos x="326" y="1222"/>
              </a:cxn>
              <a:cxn ang="0">
                <a:pos x="694" y="1473"/>
              </a:cxn>
              <a:cxn ang="0">
                <a:pos x="795" y="1691"/>
              </a:cxn>
              <a:cxn ang="0">
                <a:pos x="828" y="2160"/>
              </a:cxn>
              <a:cxn ang="0">
                <a:pos x="945" y="2980"/>
              </a:cxn>
              <a:cxn ang="0">
                <a:pos x="1012" y="3315"/>
              </a:cxn>
              <a:cxn ang="0">
                <a:pos x="1481" y="5406"/>
              </a:cxn>
              <a:cxn ang="0">
                <a:pos x="1565" y="6145"/>
              </a:cxn>
            </a:cxnLst>
            <a:rect l="0" t="0" r="r" b="b"/>
            <a:pathLst>
              <a:path w="1573" h="6145">
                <a:moveTo>
                  <a:pt x="744" y="0"/>
                </a:moveTo>
                <a:cubicBezTo>
                  <a:pt x="699" y="5"/>
                  <a:pt x="563" y="11"/>
                  <a:pt x="460" y="50"/>
                </a:cubicBezTo>
                <a:cubicBezTo>
                  <a:pt x="357" y="89"/>
                  <a:pt x="200" y="142"/>
                  <a:pt x="125" y="234"/>
                </a:cubicBezTo>
                <a:cubicBezTo>
                  <a:pt x="50" y="326"/>
                  <a:pt x="16" y="486"/>
                  <a:pt x="8" y="603"/>
                </a:cubicBezTo>
                <a:cubicBezTo>
                  <a:pt x="0" y="720"/>
                  <a:pt x="22" y="835"/>
                  <a:pt x="75" y="938"/>
                </a:cubicBezTo>
                <a:cubicBezTo>
                  <a:pt x="128" y="1041"/>
                  <a:pt x="223" y="1133"/>
                  <a:pt x="326" y="1222"/>
                </a:cubicBezTo>
                <a:cubicBezTo>
                  <a:pt x="429" y="1311"/>
                  <a:pt x="616" y="1395"/>
                  <a:pt x="694" y="1473"/>
                </a:cubicBezTo>
                <a:cubicBezTo>
                  <a:pt x="772" y="1551"/>
                  <a:pt x="773" y="1577"/>
                  <a:pt x="795" y="1691"/>
                </a:cubicBezTo>
                <a:cubicBezTo>
                  <a:pt x="817" y="1805"/>
                  <a:pt x="803" y="1945"/>
                  <a:pt x="828" y="2160"/>
                </a:cubicBezTo>
                <a:cubicBezTo>
                  <a:pt x="853" y="2375"/>
                  <a:pt x="914" y="2788"/>
                  <a:pt x="945" y="2980"/>
                </a:cubicBezTo>
                <a:cubicBezTo>
                  <a:pt x="976" y="3172"/>
                  <a:pt x="923" y="2911"/>
                  <a:pt x="1012" y="3315"/>
                </a:cubicBezTo>
                <a:cubicBezTo>
                  <a:pt x="1101" y="3719"/>
                  <a:pt x="1389" y="4934"/>
                  <a:pt x="1481" y="5406"/>
                </a:cubicBezTo>
                <a:cubicBezTo>
                  <a:pt x="1573" y="5878"/>
                  <a:pt x="1558" y="5993"/>
                  <a:pt x="1565" y="6145"/>
                </a:cubicBezTo>
              </a:path>
            </a:pathLst>
          </a:custGeom>
          <a:noFill/>
          <a:ln w="38100">
            <a:solidFill>
              <a:srgbClr val="FFC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91" name="Freeform 43"/>
          <p:cNvSpPr>
            <a:spLocks/>
          </p:cNvSpPr>
          <p:nvPr/>
        </p:nvSpPr>
        <p:spPr bwMode="auto">
          <a:xfrm>
            <a:off x="2763838" y="1141413"/>
            <a:ext cx="546100" cy="39131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68" y="17"/>
              </a:cxn>
              <a:cxn ang="0">
                <a:pos x="369" y="39"/>
              </a:cxn>
              <a:cxn ang="0">
                <a:pos x="520" y="67"/>
              </a:cxn>
              <a:cxn ang="0">
                <a:pos x="687" y="201"/>
              </a:cxn>
              <a:cxn ang="0">
                <a:pos x="821" y="402"/>
              </a:cxn>
              <a:cxn ang="0">
                <a:pos x="854" y="670"/>
              </a:cxn>
              <a:cxn ang="0">
                <a:pos x="787" y="955"/>
              </a:cxn>
              <a:cxn ang="0">
                <a:pos x="637" y="1139"/>
              </a:cxn>
              <a:cxn ang="0">
                <a:pos x="453" y="1340"/>
              </a:cxn>
              <a:cxn ang="0">
                <a:pos x="402" y="1541"/>
              </a:cxn>
              <a:cxn ang="0">
                <a:pos x="386" y="1742"/>
              </a:cxn>
              <a:cxn ang="0">
                <a:pos x="369" y="2076"/>
              </a:cxn>
              <a:cxn ang="0">
                <a:pos x="369" y="2294"/>
              </a:cxn>
              <a:cxn ang="0">
                <a:pos x="352" y="2545"/>
              </a:cxn>
              <a:cxn ang="0">
                <a:pos x="285" y="3433"/>
              </a:cxn>
              <a:cxn ang="0">
                <a:pos x="101" y="5325"/>
              </a:cxn>
              <a:cxn ang="0">
                <a:pos x="268" y="6162"/>
              </a:cxn>
            </a:cxnLst>
            <a:rect l="0" t="0" r="r" b="b"/>
            <a:pathLst>
              <a:path w="860" h="6162">
                <a:moveTo>
                  <a:pt x="0" y="0"/>
                </a:moveTo>
                <a:cubicBezTo>
                  <a:pt x="42" y="3"/>
                  <a:pt x="207" y="11"/>
                  <a:pt x="268" y="17"/>
                </a:cubicBezTo>
                <a:cubicBezTo>
                  <a:pt x="329" y="23"/>
                  <a:pt x="327" y="31"/>
                  <a:pt x="369" y="39"/>
                </a:cubicBezTo>
                <a:cubicBezTo>
                  <a:pt x="411" y="47"/>
                  <a:pt x="467" y="40"/>
                  <a:pt x="520" y="67"/>
                </a:cubicBezTo>
                <a:cubicBezTo>
                  <a:pt x="573" y="94"/>
                  <a:pt x="637" y="145"/>
                  <a:pt x="687" y="201"/>
                </a:cubicBezTo>
                <a:cubicBezTo>
                  <a:pt x="737" y="257"/>
                  <a:pt x="793" y="324"/>
                  <a:pt x="821" y="402"/>
                </a:cubicBezTo>
                <a:cubicBezTo>
                  <a:pt x="849" y="480"/>
                  <a:pt x="860" y="578"/>
                  <a:pt x="854" y="670"/>
                </a:cubicBezTo>
                <a:cubicBezTo>
                  <a:pt x="848" y="762"/>
                  <a:pt x="823" y="877"/>
                  <a:pt x="787" y="955"/>
                </a:cubicBezTo>
                <a:cubicBezTo>
                  <a:pt x="751" y="1033"/>
                  <a:pt x="693" y="1075"/>
                  <a:pt x="637" y="1139"/>
                </a:cubicBezTo>
                <a:cubicBezTo>
                  <a:pt x="581" y="1203"/>
                  <a:pt x="492" y="1273"/>
                  <a:pt x="453" y="1340"/>
                </a:cubicBezTo>
                <a:cubicBezTo>
                  <a:pt x="414" y="1407"/>
                  <a:pt x="413" y="1474"/>
                  <a:pt x="402" y="1541"/>
                </a:cubicBezTo>
                <a:cubicBezTo>
                  <a:pt x="391" y="1608"/>
                  <a:pt x="391" y="1653"/>
                  <a:pt x="386" y="1742"/>
                </a:cubicBezTo>
                <a:cubicBezTo>
                  <a:pt x="381" y="1831"/>
                  <a:pt x="372" y="1984"/>
                  <a:pt x="369" y="2076"/>
                </a:cubicBezTo>
                <a:cubicBezTo>
                  <a:pt x="366" y="2168"/>
                  <a:pt x="372" y="2216"/>
                  <a:pt x="369" y="2294"/>
                </a:cubicBezTo>
                <a:cubicBezTo>
                  <a:pt x="366" y="2372"/>
                  <a:pt x="366" y="2355"/>
                  <a:pt x="352" y="2545"/>
                </a:cubicBezTo>
                <a:cubicBezTo>
                  <a:pt x="338" y="2735"/>
                  <a:pt x="327" y="2970"/>
                  <a:pt x="285" y="3433"/>
                </a:cubicBezTo>
                <a:cubicBezTo>
                  <a:pt x="243" y="3896"/>
                  <a:pt x="104" y="4870"/>
                  <a:pt x="101" y="5325"/>
                </a:cubicBezTo>
                <a:cubicBezTo>
                  <a:pt x="98" y="5780"/>
                  <a:pt x="233" y="5988"/>
                  <a:pt x="268" y="6162"/>
                </a:cubicBezTo>
              </a:path>
            </a:pathLst>
          </a:custGeom>
          <a:noFill/>
          <a:ln w="38100">
            <a:solidFill>
              <a:srgbClr val="FFC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90" name="Freeform 42"/>
          <p:cNvSpPr>
            <a:spLocks/>
          </p:cNvSpPr>
          <p:nvPr/>
        </p:nvSpPr>
        <p:spPr bwMode="auto">
          <a:xfrm>
            <a:off x="2668588" y="4935538"/>
            <a:ext cx="180975" cy="2952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51" y="201"/>
              </a:cxn>
              <a:cxn ang="0">
                <a:pos x="284" y="464"/>
              </a:cxn>
            </a:cxnLst>
            <a:rect l="0" t="0" r="r" b="b"/>
            <a:pathLst>
              <a:path w="284" h="464">
                <a:moveTo>
                  <a:pt x="0" y="0"/>
                </a:moveTo>
                <a:cubicBezTo>
                  <a:pt x="52" y="62"/>
                  <a:pt x="104" y="124"/>
                  <a:pt x="151" y="201"/>
                </a:cubicBezTo>
                <a:cubicBezTo>
                  <a:pt x="198" y="278"/>
                  <a:pt x="262" y="420"/>
                  <a:pt x="284" y="464"/>
                </a:cubicBezTo>
              </a:path>
            </a:pathLst>
          </a:custGeom>
          <a:noFill/>
          <a:ln w="38100">
            <a:solidFill>
              <a:srgbClr val="FFC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89" name="Freeform 41"/>
          <p:cNvSpPr>
            <a:spLocks/>
          </p:cNvSpPr>
          <p:nvPr/>
        </p:nvSpPr>
        <p:spPr bwMode="auto">
          <a:xfrm>
            <a:off x="2817813" y="4845050"/>
            <a:ext cx="50800" cy="323850"/>
          </a:xfrm>
          <a:custGeom>
            <a:avLst/>
            <a:gdLst/>
            <a:ahLst/>
            <a:cxnLst>
              <a:cxn ang="0">
                <a:pos x="68" y="0"/>
              </a:cxn>
              <a:cxn ang="0">
                <a:pos x="68" y="143"/>
              </a:cxn>
              <a:cxn ang="0">
                <a:pos x="0" y="344"/>
              </a:cxn>
              <a:cxn ang="0">
                <a:pos x="68" y="511"/>
              </a:cxn>
            </a:cxnLst>
            <a:rect l="0" t="0" r="r" b="b"/>
            <a:pathLst>
              <a:path w="79" h="511">
                <a:moveTo>
                  <a:pt x="68" y="0"/>
                </a:moveTo>
                <a:cubicBezTo>
                  <a:pt x="73" y="43"/>
                  <a:pt x="79" y="86"/>
                  <a:pt x="68" y="143"/>
                </a:cubicBezTo>
                <a:cubicBezTo>
                  <a:pt x="57" y="200"/>
                  <a:pt x="0" y="283"/>
                  <a:pt x="0" y="344"/>
                </a:cubicBezTo>
                <a:cubicBezTo>
                  <a:pt x="0" y="405"/>
                  <a:pt x="34" y="458"/>
                  <a:pt x="68" y="511"/>
                </a:cubicBezTo>
              </a:path>
            </a:pathLst>
          </a:custGeom>
          <a:noFill/>
          <a:ln w="38100">
            <a:solidFill>
              <a:srgbClr val="FFC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88" name="Freeform 40"/>
          <p:cNvSpPr>
            <a:spLocks/>
          </p:cNvSpPr>
          <p:nvPr/>
        </p:nvSpPr>
        <p:spPr bwMode="auto">
          <a:xfrm>
            <a:off x="1452563" y="876300"/>
            <a:ext cx="673100" cy="1446213"/>
          </a:xfrm>
          <a:custGeom>
            <a:avLst/>
            <a:gdLst/>
            <a:ahLst/>
            <a:cxnLst>
              <a:cxn ang="0">
                <a:pos x="1061" y="0"/>
              </a:cxn>
              <a:cxn ang="0">
                <a:pos x="692" y="150"/>
              </a:cxn>
              <a:cxn ang="0">
                <a:pos x="307" y="318"/>
              </a:cxn>
              <a:cxn ang="0">
                <a:pos x="90" y="619"/>
              </a:cxn>
              <a:cxn ang="0">
                <a:pos x="6" y="1037"/>
              </a:cxn>
              <a:cxn ang="0">
                <a:pos x="56" y="1339"/>
              </a:cxn>
              <a:cxn ang="0">
                <a:pos x="157" y="1557"/>
              </a:cxn>
              <a:cxn ang="0">
                <a:pos x="324" y="1841"/>
              </a:cxn>
              <a:cxn ang="0">
                <a:pos x="458" y="2084"/>
              </a:cxn>
              <a:cxn ang="0">
                <a:pos x="525" y="2277"/>
              </a:cxn>
            </a:cxnLst>
            <a:rect l="0" t="0" r="r" b="b"/>
            <a:pathLst>
              <a:path w="1061" h="2277">
                <a:moveTo>
                  <a:pt x="1061" y="0"/>
                </a:moveTo>
                <a:cubicBezTo>
                  <a:pt x="1000" y="22"/>
                  <a:pt x="818" y="97"/>
                  <a:pt x="692" y="150"/>
                </a:cubicBezTo>
                <a:cubicBezTo>
                  <a:pt x="566" y="203"/>
                  <a:pt x="407" y="240"/>
                  <a:pt x="307" y="318"/>
                </a:cubicBezTo>
                <a:cubicBezTo>
                  <a:pt x="207" y="396"/>
                  <a:pt x="140" y="499"/>
                  <a:pt x="90" y="619"/>
                </a:cubicBezTo>
                <a:cubicBezTo>
                  <a:pt x="40" y="739"/>
                  <a:pt x="12" y="917"/>
                  <a:pt x="6" y="1037"/>
                </a:cubicBezTo>
                <a:cubicBezTo>
                  <a:pt x="0" y="1157"/>
                  <a:pt x="31" y="1252"/>
                  <a:pt x="56" y="1339"/>
                </a:cubicBezTo>
                <a:cubicBezTo>
                  <a:pt x="81" y="1426"/>
                  <a:pt x="112" y="1473"/>
                  <a:pt x="157" y="1557"/>
                </a:cubicBezTo>
                <a:cubicBezTo>
                  <a:pt x="202" y="1641"/>
                  <a:pt x="274" y="1753"/>
                  <a:pt x="324" y="1841"/>
                </a:cubicBezTo>
                <a:cubicBezTo>
                  <a:pt x="374" y="1929"/>
                  <a:pt x="424" y="2011"/>
                  <a:pt x="458" y="2084"/>
                </a:cubicBezTo>
                <a:cubicBezTo>
                  <a:pt x="492" y="2157"/>
                  <a:pt x="514" y="2259"/>
                  <a:pt x="525" y="2277"/>
                </a:cubicBezTo>
              </a:path>
            </a:pathLst>
          </a:custGeom>
          <a:noFill/>
          <a:ln w="38100">
            <a:solidFill>
              <a:srgbClr val="66FF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87" name="Freeform 39"/>
          <p:cNvSpPr>
            <a:spLocks/>
          </p:cNvSpPr>
          <p:nvPr/>
        </p:nvSpPr>
        <p:spPr bwMode="auto">
          <a:xfrm>
            <a:off x="2786063" y="885825"/>
            <a:ext cx="744537" cy="13509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86" y="67"/>
              </a:cxn>
              <a:cxn ang="0">
                <a:pos x="787" y="235"/>
              </a:cxn>
              <a:cxn ang="0">
                <a:pos x="1038" y="536"/>
              </a:cxn>
              <a:cxn ang="0">
                <a:pos x="1155" y="904"/>
              </a:cxn>
              <a:cxn ang="0">
                <a:pos x="1139" y="1223"/>
              </a:cxn>
              <a:cxn ang="0">
                <a:pos x="1105" y="1373"/>
              </a:cxn>
              <a:cxn ang="0">
                <a:pos x="1038" y="1608"/>
              </a:cxn>
              <a:cxn ang="0">
                <a:pos x="1088" y="1474"/>
              </a:cxn>
              <a:cxn ang="0">
                <a:pos x="954" y="1725"/>
              </a:cxn>
              <a:cxn ang="0">
                <a:pos x="820" y="2026"/>
              </a:cxn>
              <a:cxn ang="0">
                <a:pos x="854" y="1876"/>
              </a:cxn>
              <a:cxn ang="0">
                <a:pos x="753" y="2127"/>
              </a:cxn>
            </a:cxnLst>
            <a:rect l="0" t="0" r="r" b="b"/>
            <a:pathLst>
              <a:path w="1172" h="2127">
                <a:moveTo>
                  <a:pt x="0" y="0"/>
                </a:moveTo>
                <a:cubicBezTo>
                  <a:pt x="78" y="11"/>
                  <a:pt x="355" y="28"/>
                  <a:pt x="486" y="67"/>
                </a:cubicBezTo>
                <a:cubicBezTo>
                  <a:pt x="617" y="106"/>
                  <a:pt x="695" y="157"/>
                  <a:pt x="787" y="235"/>
                </a:cubicBezTo>
                <a:cubicBezTo>
                  <a:pt x="879" y="313"/>
                  <a:pt x="977" y="425"/>
                  <a:pt x="1038" y="536"/>
                </a:cubicBezTo>
                <a:cubicBezTo>
                  <a:pt x="1099" y="647"/>
                  <a:pt x="1138" y="790"/>
                  <a:pt x="1155" y="904"/>
                </a:cubicBezTo>
                <a:cubicBezTo>
                  <a:pt x="1172" y="1018"/>
                  <a:pt x="1147" y="1145"/>
                  <a:pt x="1139" y="1223"/>
                </a:cubicBezTo>
                <a:cubicBezTo>
                  <a:pt x="1131" y="1301"/>
                  <a:pt x="1122" y="1309"/>
                  <a:pt x="1105" y="1373"/>
                </a:cubicBezTo>
                <a:cubicBezTo>
                  <a:pt x="1088" y="1437"/>
                  <a:pt x="1041" y="1591"/>
                  <a:pt x="1038" y="1608"/>
                </a:cubicBezTo>
                <a:cubicBezTo>
                  <a:pt x="1035" y="1625"/>
                  <a:pt x="1102" y="1454"/>
                  <a:pt x="1088" y="1474"/>
                </a:cubicBezTo>
                <a:cubicBezTo>
                  <a:pt x="1074" y="1494"/>
                  <a:pt x="999" y="1633"/>
                  <a:pt x="954" y="1725"/>
                </a:cubicBezTo>
                <a:cubicBezTo>
                  <a:pt x="909" y="1817"/>
                  <a:pt x="837" y="2001"/>
                  <a:pt x="820" y="2026"/>
                </a:cubicBezTo>
                <a:cubicBezTo>
                  <a:pt x="803" y="2051"/>
                  <a:pt x="865" y="1859"/>
                  <a:pt x="854" y="1876"/>
                </a:cubicBezTo>
                <a:cubicBezTo>
                  <a:pt x="843" y="1893"/>
                  <a:pt x="774" y="2075"/>
                  <a:pt x="753" y="2127"/>
                </a:cubicBezTo>
              </a:path>
            </a:pathLst>
          </a:custGeom>
          <a:noFill/>
          <a:ln w="38100">
            <a:solidFill>
              <a:srgbClr val="66FF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86" name="Freeform 38"/>
          <p:cNvSpPr>
            <a:spLocks/>
          </p:cNvSpPr>
          <p:nvPr/>
        </p:nvSpPr>
        <p:spPr bwMode="auto">
          <a:xfrm>
            <a:off x="1658938" y="2036763"/>
            <a:ext cx="212725" cy="28733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35" y="600"/>
              </a:cxn>
            </a:cxnLst>
            <a:rect l="0" t="0" r="r" b="b"/>
            <a:pathLst>
              <a:path w="335" h="600">
                <a:moveTo>
                  <a:pt x="0" y="0"/>
                </a:moveTo>
                <a:cubicBezTo>
                  <a:pt x="139" y="250"/>
                  <a:pt x="279" y="500"/>
                  <a:pt x="335" y="600"/>
                </a:cubicBezTo>
              </a:path>
            </a:pathLst>
          </a:custGeom>
          <a:noFill/>
          <a:ln w="9525">
            <a:solidFill>
              <a:srgbClr val="00B0F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85" name="Freeform 37"/>
          <p:cNvSpPr>
            <a:spLocks/>
          </p:cNvSpPr>
          <p:nvPr/>
        </p:nvSpPr>
        <p:spPr bwMode="auto">
          <a:xfrm>
            <a:off x="3309938" y="2122488"/>
            <a:ext cx="0" cy="1492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34"/>
              </a:cxn>
            </a:cxnLst>
            <a:rect l="0" t="0" r="r" b="b"/>
            <a:pathLst>
              <a:path w="1" h="234">
                <a:moveTo>
                  <a:pt x="0" y="0"/>
                </a:moveTo>
                <a:cubicBezTo>
                  <a:pt x="0" y="97"/>
                  <a:pt x="0" y="195"/>
                  <a:pt x="0" y="234"/>
                </a:cubicBezTo>
              </a:path>
            </a:pathLst>
          </a:custGeom>
          <a:noFill/>
          <a:ln w="9525">
            <a:solidFill>
              <a:srgbClr val="00B0F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84" name="Freeform 36"/>
          <p:cNvSpPr>
            <a:spLocks/>
          </p:cNvSpPr>
          <p:nvPr/>
        </p:nvSpPr>
        <p:spPr bwMode="auto">
          <a:xfrm>
            <a:off x="2127250" y="790575"/>
            <a:ext cx="120650" cy="542925"/>
          </a:xfrm>
          <a:custGeom>
            <a:avLst/>
            <a:gdLst/>
            <a:ahLst/>
            <a:cxnLst>
              <a:cxn ang="0">
                <a:pos x="16" y="165"/>
              </a:cxn>
              <a:cxn ang="0">
                <a:pos x="32" y="450"/>
              </a:cxn>
              <a:cxn ang="0">
                <a:pos x="210" y="785"/>
              </a:cxn>
              <a:cxn ang="0">
                <a:pos x="267" y="567"/>
              </a:cxn>
              <a:cxn ang="0">
                <a:pos x="283" y="399"/>
              </a:cxn>
              <a:cxn ang="0">
                <a:pos x="250" y="199"/>
              </a:cxn>
              <a:cxn ang="0">
                <a:pos x="166" y="81"/>
              </a:cxn>
              <a:cxn ang="0">
                <a:pos x="83" y="14"/>
              </a:cxn>
              <a:cxn ang="0">
                <a:pos x="16" y="165"/>
              </a:cxn>
            </a:cxnLst>
            <a:rect l="0" t="0" r="r" b="b"/>
            <a:pathLst>
              <a:path w="286" h="804">
                <a:moveTo>
                  <a:pt x="16" y="165"/>
                </a:moveTo>
                <a:cubicBezTo>
                  <a:pt x="7" y="254"/>
                  <a:pt x="0" y="347"/>
                  <a:pt x="32" y="450"/>
                </a:cubicBezTo>
                <a:cubicBezTo>
                  <a:pt x="64" y="553"/>
                  <a:pt x="171" y="766"/>
                  <a:pt x="210" y="785"/>
                </a:cubicBezTo>
                <a:cubicBezTo>
                  <a:pt x="249" y="804"/>
                  <a:pt x="255" y="631"/>
                  <a:pt x="267" y="567"/>
                </a:cubicBezTo>
                <a:cubicBezTo>
                  <a:pt x="279" y="503"/>
                  <a:pt x="286" y="460"/>
                  <a:pt x="283" y="399"/>
                </a:cubicBezTo>
                <a:cubicBezTo>
                  <a:pt x="280" y="338"/>
                  <a:pt x="269" y="252"/>
                  <a:pt x="250" y="199"/>
                </a:cubicBezTo>
                <a:cubicBezTo>
                  <a:pt x="231" y="146"/>
                  <a:pt x="194" y="112"/>
                  <a:pt x="166" y="81"/>
                </a:cubicBezTo>
                <a:cubicBezTo>
                  <a:pt x="138" y="50"/>
                  <a:pt x="108" y="0"/>
                  <a:pt x="83" y="14"/>
                </a:cubicBezTo>
                <a:cubicBezTo>
                  <a:pt x="58" y="28"/>
                  <a:pt x="30" y="134"/>
                  <a:pt x="16" y="165"/>
                </a:cubicBezTo>
                <a:close/>
              </a:path>
            </a:pathLst>
          </a:custGeom>
          <a:solidFill>
            <a:srgbClr val="FF0000"/>
          </a:solidFill>
          <a:ln w="38100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83" name="Freeform 35"/>
          <p:cNvSpPr>
            <a:spLocks/>
          </p:cNvSpPr>
          <p:nvPr/>
        </p:nvSpPr>
        <p:spPr bwMode="auto">
          <a:xfrm flipH="1">
            <a:off x="2668588" y="790575"/>
            <a:ext cx="117475" cy="542925"/>
          </a:xfrm>
          <a:custGeom>
            <a:avLst/>
            <a:gdLst/>
            <a:ahLst/>
            <a:cxnLst>
              <a:cxn ang="0">
                <a:pos x="16" y="165"/>
              </a:cxn>
              <a:cxn ang="0">
                <a:pos x="32" y="450"/>
              </a:cxn>
              <a:cxn ang="0">
                <a:pos x="210" y="785"/>
              </a:cxn>
              <a:cxn ang="0">
                <a:pos x="267" y="567"/>
              </a:cxn>
              <a:cxn ang="0">
                <a:pos x="283" y="399"/>
              </a:cxn>
              <a:cxn ang="0">
                <a:pos x="250" y="199"/>
              </a:cxn>
              <a:cxn ang="0">
                <a:pos x="166" y="81"/>
              </a:cxn>
              <a:cxn ang="0">
                <a:pos x="83" y="14"/>
              </a:cxn>
              <a:cxn ang="0">
                <a:pos x="16" y="165"/>
              </a:cxn>
            </a:cxnLst>
            <a:rect l="0" t="0" r="r" b="b"/>
            <a:pathLst>
              <a:path w="286" h="804">
                <a:moveTo>
                  <a:pt x="16" y="165"/>
                </a:moveTo>
                <a:cubicBezTo>
                  <a:pt x="7" y="254"/>
                  <a:pt x="0" y="347"/>
                  <a:pt x="32" y="450"/>
                </a:cubicBezTo>
                <a:cubicBezTo>
                  <a:pt x="64" y="553"/>
                  <a:pt x="171" y="766"/>
                  <a:pt x="210" y="785"/>
                </a:cubicBezTo>
                <a:cubicBezTo>
                  <a:pt x="249" y="804"/>
                  <a:pt x="255" y="631"/>
                  <a:pt x="267" y="567"/>
                </a:cubicBezTo>
                <a:cubicBezTo>
                  <a:pt x="279" y="503"/>
                  <a:pt x="286" y="460"/>
                  <a:pt x="283" y="399"/>
                </a:cubicBezTo>
                <a:cubicBezTo>
                  <a:pt x="280" y="338"/>
                  <a:pt x="269" y="252"/>
                  <a:pt x="250" y="199"/>
                </a:cubicBezTo>
                <a:cubicBezTo>
                  <a:pt x="231" y="146"/>
                  <a:pt x="194" y="112"/>
                  <a:pt x="166" y="81"/>
                </a:cubicBezTo>
                <a:cubicBezTo>
                  <a:pt x="138" y="50"/>
                  <a:pt x="108" y="0"/>
                  <a:pt x="83" y="14"/>
                </a:cubicBezTo>
                <a:cubicBezTo>
                  <a:pt x="58" y="28"/>
                  <a:pt x="30" y="134"/>
                  <a:pt x="16" y="165"/>
                </a:cubicBezTo>
                <a:close/>
              </a:path>
            </a:pathLst>
          </a:custGeom>
          <a:solidFill>
            <a:srgbClr val="FF0000"/>
          </a:solidFill>
          <a:ln w="38100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15" name="Rectangle 67"/>
          <p:cNvSpPr>
            <a:spLocks noChangeArrowheads="1"/>
          </p:cNvSpPr>
          <p:nvPr/>
        </p:nvSpPr>
        <p:spPr bwMode="auto">
          <a:xfrm>
            <a:off x="0" y="0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422900" algn="l"/>
              </a:tabLst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Freeform 2"/>
          <p:cNvSpPr>
            <a:spLocks/>
          </p:cNvSpPr>
          <p:nvPr/>
        </p:nvSpPr>
        <p:spPr bwMode="auto">
          <a:xfrm>
            <a:off x="1981200" y="381000"/>
            <a:ext cx="457200" cy="152400"/>
          </a:xfrm>
          <a:custGeom>
            <a:avLst/>
            <a:gdLst/>
            <a:ahLst/>
            <a:cxnLst>
              <a:cxn ang="0">
                <a:pos x="0" y="251"/>
              </a:cxn>
              <a:cxn ang="0">
                <a:pos x="151" y="84"/>
              </a:cxn>
              <a:cxn ang="0">
                <a:pos x="345" y="13"/>
              </a:cxn>
              <a:cxn ang="0">
                <a:pos x="519" y="17"/>
              </a:cxn>
              <a:cxn ang="0">
                <a:pos x="686" y="117"/>
              </a:cxn>
              <a:cxn ang="0">
                <a:pos x="717" y="260"/>
              </a:cxn>
            </a:cxnLst>
            <a:rect l="0" t="0" r="r" b="b"/>
            <a:pathLst>
              <a:path w="719" h="260">
                <a:moveTo>
                  <a:pt x="0" y="251"/>
                </a:moveTo>
                <a:cubicBezTo>
                  <a:pt x="25" y="223"/>
                  <a:pt x="94" y="124"/>
                  <a:pt x="151" y="84"/>
                </a:cubicBezTo>
                <a:cubicBezTo>
                  <a:pt x="208" y="44"/>
                  <a:pt x="284" y="24"/>
                  <a:pt x="345" y="13"/>
                </a:cubicBezTo>
                <a:cubicBezTo>
                  <a:pt x="406" y="2"/>
                  <a:pt x="462" y="0"/>
                  <a:pt x="519" y="17"/>
                </a:cubicBezTo>
                <a:cubicBezTo>
                  <a:pt x="576" y="34"/>
                  <a:pt x="653" y="76"/>
                  <a:pt x="686" y="117"/>
                </a:cubicBezTo>
                <a:cubicBezTo>
                  <a:pt x="719" y="158"/>
                  <a:pt x="711" y="230"/>
                  <a:pt x="717" y="260"/>
                </a:cubicBezTo>
              </a:path>
            </a:pathLst>
          </a:custGeom>
          <a:noFill/>
          <a:ln w="76200">
            <a:solidFill>
              <a:srgbClr val="92D05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Freeform 2"/>
          <p:cNvSpPr>
            <a:spLocks/>
          </p:cNvSpPr>
          <p:nvPr/>
        </p:nvSpPr>
        <p:spPr bwMode="auto">
          <a:xfrm>
            <a:off x="2438400" y="381000"/>
            <a:ext cx="457200" cy="76200"/>
          </a:xfrm>
          <a:custGeom>
            <a:avLst/>
            <a:gdLst/>
            <a:ahLst/>
            <a:cxnLst>
              <a:cxn ang="0">
                <a:pos x="0" y="251"/>
              </a:cxn>
              <a:cxn ang="0">
                <a:pos x="151" y="84"/>
              </a:cxn>
              <a:cxn ang="0">
                <a:pos x="345" y="13"/>
              </a:cxn>
              <a:cxn ang="0">
                <a:pos x="519" y="17"/>
              </a:cxn>
              <a:cxn ang="0">
                <a:pos x="686" y="117"/>
              </a:cxn>
              <a:cxn ang="0">
                <a:pos x="717" y="260"/>
              </a:cxn>
            </a:cxnLst>
            <a:rect l="0" t="0" r="r" b="b"/>
            <a:pathLst>
              <a:path w="719" h="260">
                <a:moveTo>
                  <a:pt x="0" y="251"/>
                </a:moveTo>
                <a:cubicBezTo>
                  <a:pt x="25" y="223"/>
                  <a:pt x="94" y="124"/>
                  <a:pt x="151" y="84"/>
                </a:cubicBezTo>
                <a:cubicBezTo>
                  <a:pt x="208" y="44"/>
                  <a:pt x="284" y="24"/>
                  <a:pt x="345" y="13"/>
                </a:cubicBezTo>
                <a:cubicBezTo>
                  <a:pt x="406" y="2"/>
                  <a:pt x="462" y="0"/>
                  <a:pt x="519" y="17"/>
                </a:cubicBezTo>
                <a:cubicBezTo>
                  <a:pt x="576" y="34"/>
                  <a:pt x="653" y="76"/>
                  <a:pt x="686" y="117"/>
                </a:cubicBezTo>
                <a:cubicBezTo>
                  <a:pt x="719" y="158"/>
                  <a:pt x="711" y="230"/>
                  <a:pt x="717" y="260"/>
                </a:cubicBezTo>
              </a:path>
            </a:pathLst>
          </a:custGeom>
          <a:noFill/>
          <a:ln w="76200">
            <a:solidFill>
              <a:srgbClr val="92D05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48" name="Straight Arrow Connector 47"/>
          <p:cNvCxnSpPr/>
          <p:nvPr/>
        </p:nvCxnSpPr>
        <p:spPr>
          <a:xfrm rot="10800000" flipV="1">
            <a:off x="3429000" y="992188"/>
            <a:ext cx="1066800" cy="22701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rot="10800000" flipV="1">
            <a:off x="3276600" y="1449388"/>
            <a:ext cx="1295400" cy="303212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rot="10800000" flipV="1">
            <a:off x="3352800" y="2057400"/>
            <a:ext cx="1219200" cy="304800"/>
          </a:xfrm>
          <a:prstGeom prst="straightConnector1">
            <a:avLst/>
          </a:prstGeom>
          <a:ln w="38100">
            <a:solidFill>
              <a:srgbClr val="00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rot="10800000" flipV="1">
            <a:off x="3276600" y="3200400"/>
            <a:ext cx="1371600" cy="304800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rot="10800000" flipV="1">
            <a:off x="3048000" y="4800600"/>
            <a:ext cx="1524000" cy="381000"/>
          </a:xfrm>
          <a:prstGeom prst="straightConnector1">
            <a:avLst/>
          </a:prstGeom>
          <a:ln w="38100">
            <a:solidFill>
              <a:srgbClr val="CC99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Arrow Connector 127"/>
          <p:cNvCxnSpPr/>
          <p:nvPr/>
        </p:nvCxnSpPr>
        <p:spPr>
          <a:xfrm rot="5400000" flipH="1" flipV="1">
            <a:off x="2743200" y="5791200"/>
            <a:ext cx="609600" cy="1588"/>
          </a:xfrm>
          <a:prstGeom prst="straightConnector1">
            <a:avLst/>
          </a:prstGeom>
          <a:ln w="3810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/>
          <p:nvPr/>
        </p:nvCxnSpPr>
        <p:spPr>
          <a:xfrm>
            <a:off x="3048000" y="6096000"/>
            <a:ext cx="1600200" cy="1588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V="1">
            <a:off x="1524000" y="685800"/>
            <a:ext cx="457200" cy="152400"/>
          </a:xfrm>
          <a:prstGeom prst="straightConnector1">
            <a:avLst/>
          </a:prstGeom>
          <a:ln w="38100">
            <a:solidFill>
              <a:srgbClr val="CC99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990600" y="228600"/>
            <a:ext cx="1676400" cy="1588"/>
          </a:xfrm>
          <a:prstGeom prst="line">
            <a:avLst/>
          </a:prstGeom>
          <a:ln w="38100">
            <a:solidFill>
              <a:srgbClr val="CCE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 rot="5400000">
            <a:off x="1942306" y="495300"/>
            <a:ext cx="534194" cy="794"/>
          </a:xfrm>
          <a:prstGeom prst="straightConnector1">
            <a:avLst/>
          </a:prstGeom>
          <a:ln w="38100">
            <a:solidFill>
              <a:srgbClr val="CCEC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 rot="16200000" flipH="1">
            <a:off x="2400300" y="495300"/>
            <a:ext cx="533402" cy="2"/>
          </a:xfrm>
          <a:prstGeom prst="straightConnector1">
            <a:avLst/>
          </a:prstGeom>
          <a:ln w="38100">
            <a:solidFill>
              <a:srgbClr val="CCEC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1600200" y="6488668"/>
            <a:ext cx="7543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3724275" algn="l"/>
              </a:tabLst>
            </a:pPr>
            <a:r>
              <a:rPr lang="en-US" b="1" dirty="0" smtClean="0">
                <a:solidFill>
                  <a:srgbClr val="66FFFF"/>
                </a:solidFill>
                <a:latin typeface="Arial" pitchFamily="34" charset="0"/>
              </a:rPr>
              <a:t>J M </a:t>
            </a:r>
            <a:r>
              <a:rPr lang="en-US" b="1" dirty="0" err="1" smtClean="0">
                <a:solidFill>
                  <a:srgbClr val="66FFFF"/>
                </a:solidFill>
                <a:latin typeface="Arial" pitchFamily="34" charset="0"/>
              </a:rPr>
              <a:t>Harsoda</a:t>
            </a:r>
            <a:r>
              <a:rPr lang="en-US" b="1" dirty="0" smtClean="0">
                <a:solidFill>
                  <a:srgbClr val="66FFFF"/>
                </a:solidFill>
                <a:latin typeface="Arial" pitchFamily="34" charset="0"/>
              </a:rPr>
              <a:t> (2011) EBES DOCUMENT, Respiratory </a:t>
            </a:r>
            <a:r>
              <a:rPr lang="en-US" b="1" dirty="0" err="1" smtClean="0">
                <a:solidFill>
                  <a:srgbClr val="66FFFF"/>
                </a:solidFill>
                <a:latin typeface="Arial" pitchFamily="34" charset="0"/>
              </a:rPr>
              <a:t>Physiology;SV</a:t>
            </a:r>
            <a:r>
              <a:rPr lang="en-US" b="1" dirty="0" smtClean="0">
                <a:solidFill>
                  <a:srgbClr val="66FFFF"/>
                </a:solidFill>
                <a:latin typeface="Arial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0"/>
                                        <p:tgtEl>
                                          <p:spTgt spid="2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0"/>
                                        <p:tgtEl>
                                          <p:spTgt spid="2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0"/>
                                        <p:tgtEl>
                                          <p:spTgt spid="2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0"/>
                                        <p:tgtEl>
                                          <p:spTgt spid="2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0"/>
                                        <p:tgtEl>
                                          <p:spTgt spid="2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5000"/>
                                        <p:tgtEl>
                                          <p:spTgt spid="2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5000"/>
                                        <p:tgtEl>
                                          <p:spTgt spid="2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5000"/>
                                        <p:tgtEl>
                                          <p:spTgt spid="2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5000"/>
                                        <p:tgtEl>
                                          <p:spTgt spid="2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5000"/>
                                        <p:tgtEl>
                                          <p:spTgt spid="2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5000"/>
                                        <p:tgtEl>
                                          <p:spTgt spid="2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2" dur="5000"/>
                                        <p:tgtEl>
                                          <p:spTgt spid="2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7" dur="5000"/>
                                        <p:tgtEl>
                                          <p:spTgt spid="2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0" fill="hold"/>
                                        <p:tgtEl>
                                          <p:spTgt spid="20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0" fill="hold"/>
                                        <p:tgtEl>
                                          <p:spTgt spid="2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0" fill="hold"/>
                                        <p:tgtEl>
                                          <p:spTgt spid="20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0" fill="hold"/>
                                        <p:tgtEl>
                                          <p:spTgt spid="20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0" fill="hold"/>
                                        <p:tgtEl>
                                          <p:spTgt spid="20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0" fill="hold"/>
                                        <p:tgtEl>
                                          <p:spTgt spid="2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0" fill="hold"/>
                                        <p:tgtEl>
                                          <p:spTgt spid="20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0" fill="hold"/>
                                        <p:tgtEl>
                                          <p:spTgt spid="2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0" fill="hold"/>
                                        <p:tgtEl>
                                          <p:spTgt spid="20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0" fill="hold"/>
                                        <p:tgtEl>
                                          <p:spTgt spid="20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2" dur="5000"/>
                                        <p:tgtEl>
                                          <p:spTgt spid="2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7" dur="5000"/>
                                        <p:tgtEl>
                                          <p:spTgt spid="2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2" dur="5000"/>
                                        <p:tgtEl>
                                          <p:spTgt spid="2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7" dur="5000"/>
                                        <p:tgtEl>
                                          <p:spTgt spid="2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2" dur="5000"/>
                                        <p:tgtEl>
                                          <p:spTgt spid="2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7" dur="5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2" dur="5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7" dur="5000"/>
                                        <p:tgtEl>
                                          <p:spTgt spid="2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2" dur="5000"/>
                                        <p:tgtEl>
                                          <p:spTgt spid="2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7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2" dur="5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7" dur="5000"/>
                                        <p:tgtEl>
                                          <p:spTgt spid="2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2" dur="5000"/>
                                        <p:tgtEl>
                                          <p:spTgt spid="2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3" dur="5000"/>
                                        <p:tgtEl>
                                          <p:spTgt spid="2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8" dur="5000"/>
                                        <p:tgtEl>
                                          <p:spTgt spid="2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3" dur="5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8" dur="5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5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4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2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7" dur="5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0" dur="5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5" dur="5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0" dur="5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3" dur="5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8" dur="5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3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8" dur="5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3" dur="5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8" dur="5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3" dur="5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8" dur="5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3" dur="5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8" dur="500"/>
                                        <p:tgtEl>
                                          <p:spTgt spid="2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3" dur="500"/>
                                        <p:tgtEl>
                                          <p:spTgt spid="2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" fill="hold">
                      <p:stCondLst>
                        <p:cond delay="indefinite"/>
                      </p:stCondLst>
                      <p:childTnLst>
                        <p:par>
                          <p:cTn id="275" fill="hold">
                            <p:stCondLst>
                              <p:cond delay="0"/>
                            </p:stCondLst>
                            <p:childTnLst>
                              <p:par>
                                <p:cTn id="276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8" dur="500"/>
                                        <p:tgtEl>
                                          <p:spTgt spid="2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3" dur="500"/>
                                        <p:tgtEl>
                                          <p:spTgt spid="2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4" fill="hold">
                      <p:stCondLst>
                        <p:cond delay="indefinite"/>
                      </p:stCondLst>
                      <p:childTnLst>
                        <p:par>
                          <p:cTn id="285" fill="hold">
                            <p:stCondLst>
                              <p:cond delay="0"/>
                            </p:stCondLst>
                            <p:childTnLst>
                              <p:par>
                                <p:cTn id="286" presetID="2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8" dur="500"/>
                                        <p:tgtEl>
                                          <p:spTgt spid="2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2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3" dur="500"/>
                                        <p:tgtEl>
                                          <p:spTgt spid="2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4" fill="hold">
                      <p:stCondLst>
                        <p:cond delay="indefinite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22" presetClass="entr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8" dur="500"/>
                                        <p:tgtEl>
                                          <p:spTgt spid="2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>
                      <p:stCondLst>
                        <p:cond delay="indefinite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22" presetClass="entr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3" dur="500"/>
                                        <p:tgtEl>
                                          <p:spTgt spid="2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4" fill="hold">
                      <p:stCondLst>
                        <p:cond delay="indefinite"/>
                      </p:stCondLst>
                      <p:childTnLst>
                        <p:par>
                          <p:cTn id="305" fill="hold">
                            <p:stCondLst>
                              <p:cond delay="0"/>
                            </p:stCondLst>
                            <p:childTnLst>
                              <p:par>
                                <p:cTn id="30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8" dur="500"/>
                                        <p:tgtEl>
                                          <p:spTgt spid="2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14" grpId="0" animBg="1"/>
      <p:bldP spid="2113" grpId="0" animBg="1"/>
      <p:bldP spid="2112" grpId="0" animBg="1"/>
      <p:bldP spid="2111" grpId="0" animBg="1"/>
      <p:bldP spid="2110" grpId="0" animBg="1"/>
      <p:bldP spid="2109" grpId="0" animBg="1"/>
      <p:bldP spid="2108" grpId="0" animBg="1"/>
      <p:bldP spid="2107" grpId="0" animBg="1"/>
      <p:bldP spid="2106" grpId="0" animBg="1"/>
      <p:bldP spid="2105" grpId="0" animBg="1"/>
      <p:bldP spid="2104" grpId="0" animBg="1"/>
      <p:bldP spid="2103" grpId="0" animBg="1"/>
      <p:bldP spid="2102" grpId="0" animBg="1"/>
      <p:bldP spid="2101" grpId="0" animBg="1"/>
      <p:bldP spid="2100" grpId="0" animBg="1"/>
      <p:bldP spid="2099" grpId="0" animBg="1"/>
      <p:bldP spid="2098" grpId="0" animBg="1"/>
      <p:bldP spid="2097" grpId="0" animBg="1"/>
      <p:bldP spid="2096" grpId="0" animBg="1"/>
      <p:bldP spid="2095" grpId="0" animBg="1"/>
      <p:bldP spid="2095" grpId="1" animBg="1"/>
      <p:bldP spid="2095" grpId="2" animBg="1"/>
      <p:bldP spid="2095" grpId="3" animBg="1"/>
      <p:bldP spid="2094" grpId="0" animBg="1"/>
      <p:bldP spid="2093" grpId="0" animBg="1"/>
      <p:bldP spid="2092" grpId="0" animBg="1"/>
      <p:bldP spid="2091" grpId="0" animBg="1"/>
      <p:bldP spid="2090" grpId="0" animBg="1"/>
      <p:bldP spid="2090" grpId="1" animBg="1"/>
      <p:bldP spid="2090" grpId="2" animBg="1"/>
      <p:bldP spid="2090" grpId="3" animBg="1"/>
      <p:bldP spid="2089" grpId="0" animBg="1"/>
      <p:bldP spid="2088" grpId="0" animBg="1"/>
      <p:bldP spid="2087" grpId="0" animBg="1"/>
      <p:bldP spid="2086" grpId="0" animBg="1"/>
      <p:bldP spid="2085" grpId="0" animBg="1"/>
      <p:bldP spid="2084" grpId="0" animBg="1"/>
      <p:bldP spid="2083" grpId="0" animBg="1"/>
      <p:bldP spid="1026" grpId="0" animBg="1"/>
      <p:bldP spid="44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  <a:solidFill>
            <a:srgbClr val="FFFFFF"/>
          </a:solidFill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REGULATION OF RESPIRATION BY        OTHER RECEPTORS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  <a:solidFill>
            <a:srgbClr val="FFFFFF"/>
          </a:solidFill>
        </p:spPr>
        <p:txBody>
          <a:bodyPr/>
          <a:lstStyle/>
          <a:p>
            <a:r>
              <a:rPr lang="en-US" b="1" dirty="0" smtClean="0">
                <a:solidFill>
                  <a:srgbClr val="A50021"/>
                </a:solidFill>
              </a:rPr>
              <a:t>STRETCH RECEPTORS AND HERING BREUER REFLEX</a:t>
            </a:r>
          </a:p>
          <a:p>
            <a:pPr>
              <a:buNone/>
            </a:pPr>
            <a:endParaRPr lang="en-US" b="1" dirty="0" smtClean="0"/>
          </a:p>
          <a:p>
            <a:r>
              <a:rPr lang="en-US" b="1" dirty="0" smtClean="0">
                <a:solidFill>
                  <a:srgbClr val="7030A0"/>
                </a:solidFill>
              </a:rPr>
              <a:t>IRRITANT RECEPTORS</a:t>
            </a:r>
          </a:p>
          <a:p>
            <a:endParaRPr lang="en-US" b="1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J  RECEPTORS</a:t>
            </a:r>
          </a:p>
          <a:p>
            <a:endParaRPr lang="en-US" b="1" dirty="0" smtClean="0"/>
          </a:p>
          <a:p>
            <a:r>
              <a:rPr lang="en-US" b="1" dirty="0" smtClean="0">
                <a:solidFill>
                  <a:srgbClr val="002060"/>
                </a:solidFill>
              </a:rPr>
              <a:t>CHEST WALL RECEPTORS</a:t>
            </a:r>
            <a:endParaRPr lang="en-US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3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2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" dur="2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0" dur="2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  <a:solidFill>
            <a:srgbClr val="FFFFFF"/>
          </a:solidFill>
        </p:spPr>
        <p:txBody>
          <a:bodyPr/>
          <a:lstStyle/>
          <a:p>
            <a:r>
              <a:rPr lang="en-US" b="1" dirty="0" smtClean="0"/>
              <a:t>STRETCH </a:t>
            </a:r>
            <a:r>
              <a:rPr lang="en-US" b="1" dirty="0" smtClean="0">
                <a:solidFill>
                  <a:srgbClr val="002060"/>
                </a:solidFill>
              </a:rPr>
              <a:t>RECEPTORS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sz="3600" b="1" dirty="0" smtClean="0">
                <a:solidFill>
                  <a:srgbClr val="A50021"/>
                </a:solidFill>
              </a:rPr>
              <a:t>Stretch receptors  </a:t>
            </a:r>
            <a:r>
              <a:rPr lang="en-US" sz="3600" dirty="0" smtClean="0">
                <a:solidFill>
                  <a:srgbClr val="A50021"/>
                </a:solidFill>
              </a:rPr>
              <a:t>located in small air ways are stimulated by inflation of the lungs. Stimulation of these receptors initiates        the </a:t>
            </a:r>
            <a:r>
              <a:rPr lang="en-US" sz="3600" b="1" dirty="0" err="1" smtClean="0">
                <a:solidFill>
                  <a:srgbClr val="A50021"/>
                </a:solidFill>
              </a:rPr>
              <a:t>Hering</a:t>
            </a:r>
            <a:r>
              <a:rPr lang="en-US" sz="3600" b="1" dirty="0" smtClean="0">
                <a:solidFill>
                  <a:srgbClr val="A50021"/>
                </a:solidFill>
              </a:rPr>
              <a:t>-Breuer reflex</a:t>
            </a:r>
            <a:r>
              <a:rPr lang="en-US" sz="3600" dirty="0" smtClean="0">
                <a:solidFill>
                  <a:srgbClr val="A50021"/>
                </a:solidFill>
              </a:rPr>
              <a:t>, which terminates inspiration by sending impulses that inhibit the </a:t>
            </a:r>
            <a:r>
              <a:rPr lang="en-US" sz="3600" dirty="0" err="1" smtClean="0">
                <a:solidFill>
                  <a:srgbClr val="A50021"/>
                </a:solidFill>
              </a:rPr>
              <a:t>pontine</a:t>
            </a:r>
            <a:r>
              <a:rPr lang="en-US" sz="3600" dirty="0" smtClean="0">
                <a:solidFill>
                  <a:srgbClr val="A50021"/>
                </a:solidFill>
              </a:rPr>
              <a:t> and </a:t>
            </a:r>
            <a:r>
              <a:rPr lang="en-US" sz="3600" dirty="0" err="1" smtClean="0">
                <a:solidFill>
                  <a:srgbClr val="A50021"/>
                </a:solidFill>
              </a:rPr>
              <a:t>medullary</a:t>
            </a:r>
            <a:r>
              <a:rPr lang="en-US" sz="3600" dirty="0" smtClean="0">
                <a:solidFill>
                  <a:srgbClr val="A50021"/>
                </a:solidFill>
              </a:rPr>
              <a:t> centers via </a:t>
            </a:r>
            <a:r>
              <a:rPr lang="en-US" sz="3600" dirty="0" err="1" smtClean="0">
                <a:solidFill>
                  <a:srgbClr val="A50021"/>
                </a:solidFill>
              </a:rPr>
              <a:t>vagus</a:t>
            </a:r>
            <a:r>
              <a:rPr lang="en-US" sz="3600" dirty="0" smtClean="0">
                <a:solidFill>
                  <a:srgbClr val="A50021"/>
                </a:solidFill>
              </a:rPr>
              <a:t> nerves. This reflex is not very powerful in adult humans. But functions in </a:t>
            </a:r>
            <a:r>
              <a:rPr lang="en-US" sz="3600" b="1" dirty="0" smtClean="0">
                <a:solidFill>
                  <a:srgbClr val="A50021"/>
                </a:solidFill>
              </a:rPr>
              <a:t>newborns</a:t>
            </a:r>
            <a:r>
              <a:rPr lang="en-US" sz="3600" dirty="0" smtClean="0">
                <a:solidFill>
                  <a:srgbClr val="A50021"/>
                </a:solidFill>
              </a:rPr>
              <a:t> and in </a:t>
            </a:r>
            <a:r>
              <a:rPr lang="en-US" sz="3600" b="1" dirty="0" smtClean="0">
                <a:solidFill>
                  <a:srgbClr val="A50021"/>
                </a:solidFill>
              </a:rPr>
              <a:t>some animal species.</a:t>
            </a:r>
            <a:endParaRPr lang="en-US" sz="3600" b="1" dirty="0">
              <a:solidFill>
                <a:srgbClr val="A5002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09600"/>
          </a:xfrm>
          <a:solidFill>
            <a:srgbClr val="FFFFFF"/>
          </a:solidFill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                                                                         IRRITANT RECEPTORS</a:t>
            </a:r>
            <a:br>
              <a:rPr lang="en-US" b="1" dirty="0" smtClean="0">
                <a:solidFill>
                  <a:srgbClr val="002060"/>
                </a:solidFill>
              </a:rPr>
            </a:b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6172200"/>
          </a:xfrm>
          <a:solidFill>
            <a:srgbClr val="FFFFFF"/>
          </a:solidFill>
        </p:spPr>
        <p:txBody>
          <a:bodyPr/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Irritant receptors </a:t>
            </a:r>
            <a:r>
              <a:rPr lang="en-US" sz="3600" dirty="0" smtClean="0">
                <a:solidFill>
                  <a:srgbClr val="FF0000"/>
                </a:solidFill>
              </a:rPr>
              <a:t>are located in the large air ways and are stimulated by smoke, noxious gases, and particulates in the inspired air.</a:t>
            </a:r>
          </a:p>
          <a:p>
            <a:r>
              <a:rPr lang="en-US" sz="3600" dirty="0" smtClean="0">
                <a:solidFill>
                  <a:srgbClr val="002060"/>
                </a:solidFill>
              </a:rPr>
              <a:t>These receptors initiate </a:t>
            </a:r>
            <a:r>
              <a:rPr lang="en-US" sz="3600" b="1" dirty="0" smtClean="0">
                <a:solidFill>
                  <a:srgbClr val="002060"/>
                </a:solidFill>
              </a:rPr>
              <a:t>reflexes </a:t>
            </a:r>
            <a:r>
              <a:rPr lang="en-US" sz="3600" dirty="0" smtClean="0">
                <a:solidFill>
                  <a:srgbClr val="002060"/>
                </a:solidFill>
              </a:rPr>
              <a:t>that cause coughing , </a:t>
            </a:r>
            <a:r>
              <a:rPr lang="en-US" sz="3600" dirty="0" err="1" smtClean="0">
                <a:solidFill>
                  <a:srgbClr val="002060"/>
                </a:solidFill>
              </a:rPr>
              <a:t>broncho</a:t>
            </a:r>
            <a:r>
              <a:rPr lang="en-US" sz="3600" dirty="0" smtClean="0">
                <a:solidFill>
                  <a:srgbClr val="002060"/>
                </a:solidFill>
              </a:rPr>
              <a:t> constriction , mucus secretion and breath holding </a:t>
            </a:r>
            <a:r>
              <a:rPr lang="en-US" sz="3600" b="1" dirty="0" smtClean="0">
                <a:solidFill>
                  <a:srgbClr val="002060"/>
                </a:solidFill>
              </a:rPr>
              <a:t>(i.e., apnea ).</a:t>
            </a:r>
          </a:p>
          <a:p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Chronic exposure to inhaled irritants (e.g., from smog, industrial atmospheres, or cigarette smoke) can lead to </a:t>
            </a:r>
            <a:r>
              <a:rPr 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bronchitis.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33400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J  RECEPTORS</a:t>
            </a:r>
            <a:endParaRPr lang="en-US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6172200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pPr>
              <a:buNone/>
            </a:pPr>
            <a:r>
              <a:rPr lang="en-US" b="1" dirty="0" smtClean="0"/>
              <a:t>   </a:t>
            </a:r>
            <a:r>
              <a:rPr lang="en-US" sz="3600" b="1" dirty="0" smtClean="0">
                <a:solidFill>
                  <a:srgbClr val="7030A0"/>
                </a:solidFill>
              </a:rPr>
              <a:t>J receptors </a:t>
            </a:r>
            <a:r>
              <a:rPr lang="en-US" sz="3600" dirty="0" smtClean="0">
                <a:solidFill>
                  <a:srgbClr val="7030A0"/>
                </a:solidFill>
              </a:rPr>
              <a:t>are located in the pulmonary </a:t>
            </a:r>
            <a:r>
              <a:rPr lang="en-US" sz="3600" dirty="0" err="1" smtClean="0">
                <a:solidFill>
                  <a:srgbClr val="7030A0"/>
                </a:solidFill>
              </a:rPr>
              <a:t>interstitium</a:t>
            </a:r>
            <a:r>
              <a:rPr lang="en-US" sz="3600" dirty="0" smtClean="0">
                <a:solidFill>
                  <a:srgbClr val="7030A0"/>
                </a:solidFill>
              </a:rPr>
              <a:t>  at the level of the pulmonary capillaries and are stimulated by distension of the pulmonary vessels (</a:t>
            </a:r>
            <a:r>
              <a:rPr lang="en-US" sz="3600" dirty="0" err="1" smtClean="0">
                <a:solidFill>
                  <a:srgbClr val="7030A0"/>
                </a:solidFill>
              </a:rPr>
              <a:t>e.g.,as</a:t>
            </a:r>
            <a:r>
              <a:rPr lang="en-US" sz="3600" dirty="0" smtClean="0">
                <a:solidFill>
                  <a:srgbClr val="7030A0"/>
                </a:solidFill>
              </a:rPr>
              <a:t> caused by left ventricular failure, pulmonary embolism, and certain chemicals or  drugs).                                                                  These receptors initiate reflexes causing rapid, shallow breathing </a:t>
            </a:r>
            <a:r>
              <a:rPr lang="en-US" sz="3600" b="1" dirty="0" smtClean="0">
                <a:solidFill>
                  <a:srgbClr val="7030A0"/>
                </a:solidFill>
              </a:rPr>
              <a:t>(i.e., </a:t>
            </a:r>
            <a:r>
              <a:rPr lang="en-US" sz="3600" b="1" dirty="0" err="1" smtClean="0">
                <a:solidFill>
                  <a:srgbClr val="7030A0"/>
                </a:solidFill>
              </a:rPr>
              <a:t>tachypnea</a:t>
            </a:r>
            <a:r>
              <a:rPr lang="en-US" sz="3600" b="1" dirty="0" smtClean="0">
                <a:solidFill>
                  <a:srgbClr val="7030A0"/>
                </a:solidFill>
              </a:rPr>
              <a:t>).</a:t>
            </a:r>
            <a:endParaRPr lang="en-US" sz="36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  <a:solidFill>
            <a:srgbClr val="FFFFFF"/>
          </a:solidFill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CHEST WALL RECEPTORS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9600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0099"/>
                </a:solidFill>
              </a:rPr>
              <a:t>Chest wall receptors </a:t>
            </a:r>
            <a:r>
              <a:rPr lang="en-US" sz="3600" dirty="0" smtClean="0">
                <a:solidFill>
                  <a:srgbClr val="000099"/>
                </a:solidFill>
              </a:rPr>
              <a:t>can detect the force generated by the respiratory muscles during breathing. If the force required to distend the lungs becomes excessive (either as a result high airway resistance or low compliance ). The information from these receptors gives rise to the sensation of </a:t>
            </a:r>
            <a:r>
              <a:rPr lang="en-US" sz="3600" b="1" dirty="0" err="1" smtClean="0">
                <a:solidFill>
                  <a:srgbClr val="000099"/>
                </a:solidFill>
              </a:rPr>
              <a:t>dyspnea</a:t>
            </a:r>
            <a:r>
              <a:rPr lang="en-US" sz="3600" b="1" dirty="0" smtClean="0">
                <a:solidFill>
                  <a:srgbClr val="000099"/>
                </a:solidFill>
              </a:rPr>
              <a:t> (difficulty in breathing).</a:t>
            </a:r>
            <a:endParaRPr lang="en-US" sz="3600" b="1" dirty="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096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MCQ TEST AFTER END OF LECTURE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00CC"/>
                </a:solidFill>
              </a:rPr>
              <a:t>1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9966FF"/>
                </a:solidFill>
              </a:rPr>
              <a:t>Central </a:t>
            </a:r>
            <a:r>
              <a:rPr lang="en-US" b="1" dirty="0" err="1" smtClean="0">
                <a:solidFill>
                  <a:srgbClr val="9966FF"/>
                </a:solidFill>
              </a:rPr>
              <a:t>chemoreceptors</a:t>
            </a:r>
            <a:r>
              <a:rPr lang="en-US" b="1" dirty="0" smtClean="0">
                <a:solidFill>
                  <a:srgbClr val="9966FF"/>
                </a:solidFill>
              </a:rPr>
              <a:t> respond to: </a:t>
            </a:r>
            <a:endParaRPr lang="en-US" b="1" dirty="0" smtClean="0">
              <a:solidFill>
                <a:srgbClr val="0000CC"/>
              </a:solidFill>
            </a:endParaRPr>
          </a:p>
          <a:p>
            <a:r>
              <a:rPr lang="en-US" sz="2800" b="1" dirty="0" smtClean="0">
                <a:solidFill>
                  <a:srgbClr val="CC0099"/>
                </a:solidFill>
              </a:rPr>
              <a:t>A  </a:t>
            </a:r>
            <a:r>
              <a:rPr lang="en-US" sz="2800" b="1" dirty="0" smtClean="0">
                <a:solidFill>
                  <a:srgbClr val="9966FF"/>
                </a:solidFill>
              </a:rPr>
              <a:t>The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smtClean="0">
                <a:solidFill>
                  <a:srgbClr val="7030A0"/>
                </a:solidFill>
              </a:rPr>
              <a:t>increased</a:t>
            </a:r>
            <a:r>
              <a:rPr lang="en-US" sz="2800" dirty="0" smtClean="0">
                <a:solidFill>
                  <a:srgbClr val="9966FF"/>
                </a:solidFill>
              </a:rPr>
              <a:t> </a:t>
            </a:r>
            <a:r>
              <a:rPr lang="en-US" sz="2800" b="1" dirty="0" err="1" smtClean="0">
                <a:solidFill>
                  <a:srgbClr val="9966FF"/>
                </a:solidFill>
              </a:rPr>
              <a:t>H+concetration</a:t>
            </a:r>
            <a:r>
              <a:rPr lang="en-US" sz="2800" b="1" dirty="0" smtClean="0">
                <a:solidFill>
                  <a:srgbClr val="9966FF"/>
                </a:solidFill>
              </a:rPr>
              <a:t> in the CSF.</a:t>
            </a:r>
            <a:r>
              <a:rPr lang="en-US" sz="2800" b="1" dirty="0" smtClean="0">
                <a:solidFill>
                  <a:srgbClr val="FF3300"/>
                </a:solidFill>
              </a:rPr>
              <a:t> </a:t>
            </a:r>
          </a:p>
          <a:p>
            <a:r>
              <a:rPr lang="en-US" sz="2800" b="1" dirty="0" smtClean="0">
                <a:solidFill>
                  <a:srgbClr val="CC0099"/>
                </a:solidFill>
              </a:rPr>
              <a:t>B  </a:t>
            </a:r>
            <a:r>
              <a:rPr lang="en-US" sz="2800" b="1" dirty="0" smtClean="0">
                <a:solidFill>
                  <a:srgbClr val="9966FF"/>
                </a:solidFill>
              </a:rPr>
              <a:t>The</a:t>
            </a:r>
            <a:r>
              <a:rPr lang="en-US" sz="2800" dirty="0" smtClean="0">
                <a:solidFill>
                  <a:srgbClr val="9966FF"/>
                </a:solidFill>
              </a:rPr>
              <a:t> </a:t>
            </a:r>
            <a:r>
              <a:rPr lang="en-US" sz="2800" b="1" dirty="0" smtClean="0">
                <a:solidFill>
                  <a:srgbClr val="7030A0"/>
                </a:solidFill>
              </a:rPr>
              <a:t>increased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smtClean="0">
                <a:solidFill>
                  <a:srgbClr val="9966FF"/>
                </a:solidFill>
              </a:rPr>
              <a:t>O2 </a:t>
            </a:r>
            <a:r>
              <a:rPr lang="en-US" sz="2800" b="1" dirty="0" err="1" smtClean="0">
                <a:solidFill>
                  <a:srgbClr val="9966FF"/>
                </a:solidFill>
              </a:rPr>
              <a:t>concetration</a:t>
            </a:r>
            <a:r>
              <a:rPr lang="en-US" sz="2800" b="1" dirty="0" smtClean="0">
                <a:solidFill>
                  <a:srgbClr val="9966FF"/>
                </a:solidFill>
              </a:rPr>
              <a:t> in the CSF.</a:t>
            </a:r>
            <a:endParaRPr lang="en-US" sz="2800" b="1" dirty="0" smtClean="0">
              <a:solidFill>
                <a:srgbClr val="FF3300"/>
              </a:solidFill>
            </a:endParaRPr>
          </a:p>
          <a:p>
            <a:r>
              <a:rPr lang="en-US" sz="2800" b="1" dirty="0" smtClean="0">
                <a:solidFill>
                  <a:srgbClr val="CC0099"/>
                </a:solidFill>
              </a:rPr>
              <a:t>C   </a:t>
            </a:r>
            <a:r>
              <a:rPr lang="en-US" sz="2800" b="1" dirty="0" smtClean="0">
                <a:solidFill>
                  <a:srgbClr val="7030A0"/>
                </a:solidFill>
              </a:rPr>
              <a:t>lowered</a:t>
            </a:r>
            <a:r>
              <a:rPr lang="en-US" sz="2800" dirty="0" smtClean="0">
                <a:solidFill>
                  <a:srgbClr val="9966FF"/>
                </a:solidFill>
              </a:rPr>
              <a:t> </a:t>
            </a:r>
            <a:r>
              <a:rPr lang="en-US" sz="2800" b="1" dirty="0" smtClean="0">
                <a:solidFill>
                  <a:srgbClr val="9966FF"/>
                </a:solidFill>
              </a:rPr>
              <a:t>CO2 </a:t>
            </a:r>
            <a:r>
              <a:rPr lang="en-US" sz="2800" b="1" dirty="0" err="1" smtClean="0">
                <a:solidFill>
                  <a:srgbClr val="9966FF"/>
                </a:solidFill>
              </a:rPr>
              <a:t>concetration</a:t>
            </a:r>
            <a:r>
              <a:rPr lang="en-US" sz="2800" b="1" dirty="0" smtClean="0">
                <a:solidFill>
                  <a:srgbClr val="9966FF"/>
                </a:solidFill>
              </a:rPr>
              <a:t> in the CSF.</a:t>
            </a:r>
            <a:endParaRPr lang="en-US" sz="2800" b="1" dirty="0" smtClean="0">
              <a:solidFill>
                <a:srgbClr val="FF3300"/>
              </a:solidFill>
            </a:endParaRPr>
          </a:p>
          <a:p>
            <a:r>
              <a:rPr lang="en-US" sz="2800" b="1" dirty="0" smtClean="0">
                <a:solidFill>
                  <a:srgbClr val="CC0099"/>
                </a:solidFill>
              </a:rPr>
              <a:t>D  </a:t>
            </a:r>
            <a:r>
              <a:rPr lang="en-US" sz="2800" b="1" dirty="0" smtClean="0">
                <a:solidFill>
                  <a:srgbClr val="9966FF"/>
                </a:solidFill>
              </a:rPr>
              <a:t>The</a:t>
            </a:r>
            <a:r>
              <a:rPr lang="en-US" sz="2800" dirty="0" smtClean="0">
                <a:solidFill>
                  <a:srgbClr val="9966FF"/>
                </a:solidFill>
              </a:rPr>
              <a:t> </a:t>
            </a:r>
            <a:r>
              <a:rPr lang="en-US" sz="2800" b="1" dirty="0" smtClean="0">
                <a:solidFill>
                  <a:srgbClr val="9966FF"/>
                </a:solidFill>
              </a:rPr>
              <a:t>CO </a:t>
            </a:r>
            <a:r>
              <a:rPr lang="en-US" sz="2800" b="1" dirty="0" err="1" smtClean="0">
                <a:solidFill>
                  <a:srgbClr val="9966FF"/>
                </a:solidFill>
              </a:rPr>
              <a:t>concetration</a:t>
            </a:r>
            <a:r>
              <a:rPr lang="en-US" sz="2800" b="1" dirty="0" smtClean="0">
                <a:solidFill>
                  <a:srgbClr val="9966FF"/>
                </a:solidFill>
              </a:rPr>
              <a:t> in the CSF.</a:t>
            </a:r>
            <a:endParaRPr lang="en-US" sz="2800" b="1" dirty="0" smtClean="0">
              <a:solidFill>
                <a:srgbClr val="FF3300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rgbClr val="0000CC"/>
                </a:solidFill>
              </a:rPr>
              <a:t>2 </a:t>
            </a:r>
            <a:r>
              <a:rPr lang="en-US" b="1" dirty="0" smtClean="0">
                <a:solidFill>
                  <a:srgbClr val="7030A0"/>
                </a:solidFill>
              </a:rPr>
              <a:t>Peripheral </a:t>
            </a:r>
            <a:r>
              <a:rPr lang="en-US" b="1" dirty="0" err="1" smtClean="0">
                <a:solidFill>
                  <a:srgbClr val="7030A0"/>
                </a:solidFill>
              </a:rPr>
              <a:t>chemoreceptors</a:t>
            </a:r>
            <a:r>
              <a:rPr lang="en-US" b="1" dirty="0" smtClean="0">
                <a:solidFill>
                  <a:srgbClr val="7030A0"/>
                </a:solidFill>
              </a:rPr>
              <a:t> respond to: </a:t>
            </a:r>
          </a:p>
          <a:p>
            <a:r>
              <a:rPr lang="en-US" sz="2800" b="1" dirty="0" smtClean="0">
                <a:solidFill>
                  <a:srgbClr val="CC0099"/>
                </a:solidFill>
              </a:rPr>
              <a:t>A  </a:t>
            </a:r>
            <a:r>
              <a:rPr lang="en-US" sz="2800" b="1" dirty="0" smtClean="0">
                <a:solidFill>
                  <a:srgbClr val="002060"/>
                </a:solidFill>
              </a:rPr>
              <a:t>increased O2 concentration.</a:t>
            </a:r>
            <a:r>
              <a:rPr lang="en-US" sz="2800" b="1" dirty="0" smtClean="0">
                <a:solidFill>
                  <a:srgbClr val="CC0099"/>
                </a:solidFill>
              </a:rPr>
              <a:t> </a:t>
            </a:r>
          </a:p>
          <a:p>
            <a:r>
              <a:rPr lang="en-US" sz="2800" b="1" dirty="0" smtClean="0">
                <a:solidFill>
                  <a:srgbClr val="CC0099"/>
                </a:solidFill>
              </a:rPr>
              <a:t>B  </a:t>
            </a:r>
            <a:r>
              <a:rPr lang="en-US" sz="2800" b="1" dirty="0" smtClean="0">
                <a:solidFill>
                  <a:srgbClr val="002060"/>
                </a:solidFill>
              </a:rPr>
              <a:t>lowered CO2 tension.</a:t>
            </a:r>
            <a:endParaRPr lang="en-US" sz="2800" b="1" dirty="0" smtClean="0">
              <a:solidFill>
                <a:srgbClr val="CC0099"/>
              </a:solidFill>
            </a:endParaRPr>
          </a:p>
          <a:p>
            <a:r>
              <a:rPr lang="en-US" sz="2800" b="1" dirty="0" smtClean="0">
                <a:solidFill>
                  <a:srgbClr val="CC0099"/>
                </a:solidFill>
              </a:rPr>
              <a:t>C  </a:t>
            </a:r>
            <a:r>
              <a:rPr lang="en-US" sz="2800" b="1" dirty="0" smtClean="0">
                <a:solidFill>
                  <a:srgbClr val="002060"/>
                </a:solidFill>
              </a:rPr>
              <a:t>A decrease in CSF CO2(H+). </a:t>
            </a:r>
            <a:endParaRPr lang="en-US" sz="2800" b="1" dirty="0" smtClean="0">
              <a:solidFill>
                <a:srgbClr val="CC0099"/>
              </a:solidFill>
            </a:endParaRPr>
          </a:p>
          <a:p>
            <a:r>
              <a:rPr lang="en-US" sz="2800" b="1" dirty="0" smtClean="0">
                <a:solidFill>
                  <a:srgbClr val="CC0099"/>
                </a:solidFill>
              </a:rPr>
              <a:t>D  </a:t>
            </a:r>
            <a:r>
              <a:rPr lang="en-US" sz="2800" b="1" dirty="0" smtClean="0">
                <a:solidFill>
                  <a:srgbClr val="002060"/>
                </a:solidFill>
              </a:rPr>
              <a:t>lowered O2 tension, increase CO2 tension, and  </a:t>
            </a:r>
            <a:r>
              <a:rPr lang="en-US" sz="2800" dirty="0" smtClean="0">
                <a:solidFill>
                  <a:srgbClr val="002060"/>
                </a:solidFill>
              </a:rPr>
              <a:t>    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002060"/>
                </a:solidFill>
              </a:rPr>
              <a:t>         increased H+  concentration.</a:t>
            </a:r>
            <a:r>
              <a:rPr lang="en-US" sz="2800" b="1" dirty="0" smtClean="0">
                <a:solidFill>
                  <a:srgbClr val="CC0099"/>
                </a:solidFill>
              </a:rPr>
              <a:t> </a:t>
            </a:r>
          </a:p>
          <a:p>
            <a:pPr>
              <a:buNone/>
            </a:pPr>
            <a:endParaRPr lang="en-US" sz="2800" b="1" dirty="0" smtClean="0">
              <a:solidFill>
                <a:srgbClr val="CC0099"/>
              </a:solidFill>
            </a:endParaRPr>
          </a:p>
          <a:p>
            <a:pPr>
              <a:buNone/>
            </a:pPr>
            <a:endParaRPr lang="en-US" sz="2800" b="1" dirty="0">
              <a:solidFill>
                <a:srgbClr val="CC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096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MCQ TEST AFTER END OF LECTURE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00CC"/>
                </a:solidFill>
              </a:rPr>
              <a:t>3</a:t>
            </a:r>
            <a:r>
              <a:rPr lang="en-US" b="1" dirty="0" smtClean="0">
                <a:solidFill>
                  <a:srgbClr val="FF0000"/>
                </a:solidFill>
              </a:rPr>
              <a:t>  </a:t>
            </a:r>
            <a:r>
              <a:rPr lang="en-US" b="1" dirty="0" smtClean="0">
                <a:solidFill>
                  <a:srgbClr val="7030A0"/>
                </a:solidFill>
              </a:rPr>
              <a:t>Stimulation of Stretch receptors initiates the: </a:t>
            </a:r>
          </a:p>
          <a:p>
            <a:r>
              <a:rPr lang="en-US" sz="2800" b="1" dirty="0" smtClean="0">
                <a:solidFill>
                  <a:srgbClr val="CC0099"/>
                </a:solidFill>
              </a:rPr>
              <a:t>A  </a:t>
            </a:r>
            <a:r>
              <a:rPr lang="en-US" sz="2800" b="1" dirty="0" err="1" smtClean="0">
                <a:solidFill>
                  <a:srgbClr val="FF0000"/>
                </a:solidFill>
              </a:rPr>
              <a:t>Baroreceptor</a:t>
            </a:r>
            <a:r>
              <a:rPr lang="en-US" sz="2800" b="1" dirty="0" smtClean="0">
                <a:solidFill>
                  <a:srgbClr val="FF0000"/>
                </a:solidFill>
              </a:rPr>
              <a:t> Reflexes</a:t>
            </a:r>
          </a:p>
          <a:p>
            <a:r>
              <a:rPr lang="en-US" sz="2800" b="1" dirty="0" smtClean="0">
                <a:solidFill>
                  <a:srgbClr val="CC0099"/>
                </a:solidFill>
              </a:rPr>
              <a:t>B</a:t>
            </a:r>
            <a:r>
              <a:rPr lang="en-US" sz="2800" b="1" dirty="0" smtClean="0">
                <a:solidFill>
                  <a:srgbClr val="A50021"/>
                </a:solidFill>
              </a:rPr>
              <a:t>  </a:t>
            </a:r>
            <a:r>
              <a:rPr lang="en-US" sz="2800" b="1" dirty="0" err="1" smtClean="0">
                <a:solidFill>
                  <a:srgbClr val="FF0000"/>
                </a:solidFill>
              </a:rPr>
              <a:t>Hering</a:t>
            </a:r>
            <a:r>
              <a:rPr lang="en-US" sz="2800" b="1" dirty="0" smtClean="0">
                <a:solidFill>
                  <a:srgbClr val="FF0000"/>
                </a:solidFill>
              </a:rPr>
              <a:t>-Breuer reflex</a:t>
            </a:r>
          </a:p>
          <a:p>
            <a:r>
              <a:rPr lang="en-US" sz="2800" b="1" dirty="0" smtClean="0">
                <a:solidFill>
                  <a:srgbClr val="CC0099"/>
                </a:solidFill>
              </a:rPr>
              <a:t>C </a:t>
            </a:r>
            <a:r>
              <a:rPr lang="en-US" sz="2800" b="1" dirty="0" smtClean="0"/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Bainbridge Reflex.</a:t>
            </a:r>
          </a:p>
          <a:p>
            <a:r>
              <a:rPr lang="en-US" sz="2800" b="1" dirty="0" smtClean="0">
                <a:solidFill>
                  <a:srgbClr val="CC0099"/>
                </a:solidFill>
              </a:rPr>
              <a:t>D  </a:t>
            </a:r>
            <a:r>
              <a:rPr lang="en-US" sz="2800" b="1" dirty="0" smtClean="0">
                <a:solidFill>
                  <a:srgbClr val="FF0000"/>
                </a:solidFill>
              </a:rPr>
              <a:t>Abdominal compression reflex</a:t>
            </a:r>
            <a:r>
              <a:rPr lang="en-US" sz="2800" b="1" i="1" dirty="0" smtClean="0">
                <a:solidFill>
                  <a:srgbClr val="FF0000"/>
                </a:solidFill>
              </a:rPr>
              <a:t>.</a:t>
            </a:r>
            <a:endParaRPr lang="en-US" sz="2800" b="1" dirty="0" smtClean="0"/>
          </a:p>
          <a:p>
            <a:pPr>
              <a:buNone/>
            </a:pPr>
            <a:r>
              <a:rPr lang="en-US" b="1" dirty="0" smtClean="0">
                <a:solidFill>
                  <a:srgbClr val="0000CC"/>
                </a:solidFill>
              </a:rPr>
              <a:t>4 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7030A0"/>
                </a:solidFill>
              </a:rPr>
              <a:t>J receptors initiate reflexes causing: </a:t>
            </a:r>
            <a:endParaRPr lang="en-US" b="1" dirty="0" smtClean="0">
              <a:solidFill>
                <a:srgbClr val="0000CC"/>
              </a:solidFill>
            </a:endParaRPr>
          </a:p>
          <a:p>
            <a:r>
              <a:rPr lang="en-US" sz="2800" b="1" dirty="0" smtClean="0">
                <a:solidFill>
                  <a:srgbClr val="CC0099"/>
                </a:solidFill>
              </a:rPr>
              <a:t>A 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Bronchitis.</a:t>
            </a:r>
            <a:r>
              <a:rPr lang="en-US" sz="2800" b="1" dirty="0" smtClean="0">
                <a:solidFill>
                  <a:srgbClr val="002060"/>
                </a:solidFill>
              </a:rPr>
              <a:t>  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endParaRPr lang="en-US" sz="2800" b="1" dirty="0" smtClean="0">
              <a:solidFill>
                <a:srgbClr val="CC0099"/>
              </a:solidFill>
            </a:endParaRPr>
          </a:p>
          <a:p>
            <a:r>
              <a:rPr lang="en-US" sz="2800" b="1" dirty="0" smtClean="0">
                <a:solidFill>
                  <a:srgbClr val="CC0099"/>
                </a:solidFill>
              </a:rPr>
              <a:t>B  </a:t>
            </a:r>
            <a:r>
              <a:rPr lang="en-US" sz="2800" b="1" dirty="0" err="1" smtClean="0">
                <a:solidFill>
                  <a:srgbClr val="000099"/>
                </a:solidFill>
              </a:rPr>
              <a:t>Dyspnea</a:t>
            </a:r>
            <a:endParaRPr lang="en-US" sz="2800" b="1" dirty="0" smtClean="0">
              <a:solidFill>
                <a:srgbClr val="CC0099"/>
              </a:solidFill>
            </a:endParaRPr>
          </a:p>
          <a:p>
            <a:r>
              <a:rPr lang="en-US" sz="2800" b="1" dirty="0" smtClean="0">
                <a:solidFill>
                  <a:srgbClr val="CC0099"/>
                </a:solidFill>
              </a:rPr>
              <a:t>C  </a:t>
            </a:r>
            <a:r>
              <a:rPr lang="en-US" sz="2800" b="1" dirty="0" err="1" smtClean="0">
                <a:solidFill>
                  <a:srgbClr val="000099"/>
                </a:solidFill>
              </a:rPr>
              <a:t>Tachypnea</a:t>
            </a:r>
            <a:r>
              <a:rPr lang="en-US" sz="2800" b="1" dirty="0" smtClean="0">
                <a:solidFill>
                  <a:srgbClr val="000099"/>
                </a:solidFill>
              </a:rPr>
              <a:t>) </a:t>
            </a:r>
          </a:p>
          <a:p>
            <a:r>
              <a:rPr lang="en-US" sz="2800" b="1" dirty="0" smtClean="0">
                <a:solidFill>
                  <a:srgbClr val="CC0099"/>
                </a:solidFill>
              </a:rPr>
              <a:t>D  </a:t>
            </a:r>
            <a:r>
              <a:rPr lang="en-US" sz="2800" b="1" dirty="0" smtClean="0">
                <a:solidFill>
                  <a:srgbClr val="002060"/>
                </a:solidFill>
              </a:rPr>
              <a:t>Apnea</a:t>
            </a:r>
            <a:r>
              <a:rPr lang="en-US" sz="2800" b="1" dirty="0" smtClean="0">
                <a:solidFill>
                  <a:srgbClr val="CC0099"/>
                </a:solidFill>
              </a:rPr>
              <a:t> 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endParaRPr lang="en-US" sz="2800" b="1" dirty="0">
              <a:solidFill>
                <a:srgbClr val="CC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096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MCQ TEST AFTER END OF LECTURE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0000CC"/>
                </a:solidFill>
              </a:rPr>
              <a:t>5 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7030A0"/>
                </a:solidFill>
              </a:rPr>
              <a:t>Irritant receptors initiate reflexes that cause:   </a:t>
            </a:r>
          </a:p>
          <a:p>
            <a:r>
              <a:rPr lang="en-US" sz="2800" b="1" dirty="0" smtClean="0">
                <a:solidFill>
                  <a:srgbClr val="CC0099"/>
                </a:solidFill>
              </a:rPr>
              <a:t>A  </a:t>
            </a:r>
            <a:r>
              <a:rPr lang="en-US" sz="2800" b="1" dirty="0" smtClean="0">
                <a:solidFill>
                  <a:srgbClr val="FF0000"/>
                </a:solidFill>
              </a:rPr>
              <a:t>Coughing </a:t>
            </a:r>
          </a:p>
          <a:p>
            <a:r>
              <a:rPr lang="en-US" sz="2800" b="1" dirty="0" smtClean="0">
                <a:solidFill>
                  <a:srgbClr val="CC0099"/>
                </a:solidFill>
              </a:rPr>
              <a:t>B  </a:t>
            </a:r>
            <a:r>
              <a:rPr lang="en-US" sz="2800" b="1" dirty="0" smtClean="0">
                <a:solidFill>
                  <a:srgbClr val="FF0000"/>
                </a:solidFill>
              </a:rPr>
              <a:t>Difficulty in breathing</a:t>
            </a:r>
          </a:p>
          <a:p>
            <a:r>
              <a:rPr lang="en-US" sz="2800" b="1" dirty="0" smtClean="0">
                <a:solidFill>
                  <a:srgbClr val="CC0099"/>
                </a:solidFill>
              </a:rPr>
              <a:t>C  </a:t>
            </a:r>
            <a:r>
              <a:rPr lang="en-US" sz="2800" b="1" dirty="0" smtClean="0">
                <a:solidFill>
                  <a:srgbClr val="FF0000"/>
                </a:solidFill>
              </a:rPr>
              <a:t>Rapid, shallow breathing</a:t>
            </a:r>
          </a:p>
          <a:p>
            <a:r>
              <a:rPr lang="en-US" sz="2800" b="1" dirty="0" smtClean="0">
                <a:solidFill>
                  <a:srgbClr val="CC0099"/>
                </a:solidFill>
              </a:rPr>
              <a:t>D  </a:t>
            </a:r>
            <a:r>
              <a:rPr lang="en-US" sz="2800" b="1" dirty="0" err="1" smtClean="0">
                <a:solidFill>
                  <a:srgbClr val="FF0000"/>
                </a:solidFill>
              </a:rPr>
              <a:t>Hyperapnea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rgbClr val="FFFFFF"/>
          </a:solidFill>
        </p:spPr>
        <p:txBody>
          <a:bodyPr>
            <a:normAutofit fontScale="90000"/>
          </a:bodyPr>
          <a:lstStyle/>
          <a:p>
            <a:r>
              <a:rPr lang="en-US" sz="3100" b="1" dirty="0" smtClean="0"/>
              <a:t>                                                                                                                          </a:t>
            </a:r>
            <a:r>
              <a:rPr lang="en-US" sz="4000" b="1" dirty="0" smtClean="0">
                <a:solidFill>
                  <a:srgbClr val="FF0000"/>
                </a:solidFill>
              </a:rPr>
              <a:t>TRANSPORT OF  CO2 IN THE DISSOLVED STATE    </a:t>
            </a:r>
            <a:r>
              <a:rPr lang="en-US" sz="4000" b="1" dirty="0" smtClean="0"/>
              <a:t> </a:t>
            </a:r>
            <a:r>
              <a:rPr lang="en-US" sz="3100" b="1" dirty="0" smtClean="0"/>
              <a:t>      </a:t>
            </a:r>
            <a:r>
              <a:rPr lang="en-US" b="1" dirty="0" smtClean="0"/>
              <a:t>                                          </a:t>
            </a:r>
            <a:r>
              <a:rPr lang="en-US" sz="2200" b="1" dirty="0" smtClean="0"/>
              <a:t>     </a:t>
            </a:r>
            <a:r>
              <a:rPr lang="en-US" sz="3600" dirty="0" smtClean="0"/>
              <a:t> 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A small portion of the CO</a:t>
            </a:r>
            <a:r>
              <a:rPr lang="en-US" sz="2400" dirty="0" smtClean="0">
                <a:solidFill>
                  <a:srgbClr val="002060"/>
                </a:solidFill>
              </a:rPr>
              <a:t>2 </a:t>
            </a:r>
            <a:r>
              <a:rPr lang="en-US" dirty="0" smtClean="0">
                <a:solidFill>
                  <a:srgbClr val="002060"/>
                </a:solidFill>
              </a:rPr>
              <a:t>is transported in the dissolved state to the lungs. Recall that the Pco</a:t>
            </a:r>
            <a:r>
              <a:rPr lang="en-US" sz="2400" dirty="0" smtClean="0">
                <a:solidFill>
                  <a:srgbClr val="002060"/>
                </a:solidFill>
              </a:rPr>
              <a:t>2 </a:t>
            </a:r>
            <a:r>
              <a:rPr lang="en-US" dirty="0" smtClean="0">
                <a:solidFill>
                  <a:srgbClr val="002060"/>
                </a:solidFill>
              </a:rPr>
              <a:t>of venous blood is </a:t>
            </a:r>
            <a:r>
              <a:rPr lang="en-US" b="1" dirty="0" smtClean="0">
                <a:solidFill>
                  <a:srgbClr val="002060"/>
                </a:solidFill>
              </a:rPr>
              <a:t>45 mmHg </a:t>
            </a:r>
            <a:r>
              <a:rPr lang="en-US" dirty="0" smtClean="0">
                <a:solidFill>
                  <a:srgbClr val="002060"/>
                </a:solidFill>
              </a:rPr>
              <a:t>and that of arterial blood is </a:t>
            </a:r>
            <a:r>
              <a:rPr lang="en-US" b="1" dirty="0" smtClean="0">
                <a:solidFill>
                  <a:srgbClr val="002060"/>
                </a:solidFill>
              </a:rPr>
              <a:t>40 mmHg</a:t>
            </a:r>
            <a:r>
              <a:rPr lang="en-US" dirty="0" smtClean="0">
                <a:solidFill>
                  <a:srgbClr val="002060"/>
                </a:solidFill>
              </a:rPr>
              <a:t>. The amount of CO</a:t>
            </a:r>
            <a:r>
              <a:rPr lang="en-US" sz="2400" dirty="0" smtClean="0">
                <a:solidFill>
                  <a:srgbClr val="002060"/>
                </a:solidFill>
              </a:rPr>
              <a:t>2</a:t>
            </a:r>
            <a:r>
              <a:rPr lang="en-US" dirty="0" smtClean="0">
                <a:solidFill>
                  <a:srgbClr val="002060"/>
                </a:solidFill>
              </a:rPr>
              <a:t> dissolved in the fluid of the blood </a:t>
            </a:r>
            <a:r>
              <a:rPr lang="en-US" b="1" dirty="0" smtClean="0">
                <a:solidFill>
                  <a:srgbClr val="002060"/>
                </a:solidFill>
              </a:rPr>
              <a:t>at 45 mmHg </a:t>
            </a:r>
            <a:r>
              <a:rPr lang="en-US" dirty="0" smtClean="0">
                <a:solidFill>
                  <a:srgbClr val="002060"/>
                </a:solidFill>
              </a:rPr>
              <a:t>is about </a:t>
            </a:r>
            <a:r>
              <a:rPr lang="en-US" b="1" dirty="0" smtClean="0">
                <a:solidFill>
                  <a:srgbClr val="002060"/>
                </a:solidFill>
              </a:rPr>
              <a:t>2.7 ml/dl       </a:t>
            </a:r>
            <a:r>
              <a:rPr lang="en-US" dirty="0" smtClean="0">
                <a:solidFill>
                  <a:srgbClr val="002060"/>
                </a:solidFill>
              </a:rPr>
              <a:t>The amount dissolved </a:t>
            </a:r>
            <a:r>
              <a:rPr lang="en-US" b="1" dirty="0" smtClean="0">
                <a:solidFill>
                  <a:srgbClr val="002060"/>
                </a:solidFill>
              </a:rPr>
              <a:t>at 40 mmHg </a:t>
            </a:r>
            <a:r>
              <a:rPr lang="en-US" dirty="0" smtClean="0">
                <a:solidFill>
                  <a:srgbClr val="002060"/>
                </a:solidFill>
              </a:rPr>
              <a:t>is about            </a:t>
            </a:r>
            <a:r>
              <a:rPr lang="en-US" b="1" dirty="0" smtClean="0">
                <a:solidFill>
                  <a:srgbClr val="002060"/>
                </a:solidFill>
              </a:rPr>
              <a:t>2.4 m</a:t>
            </a:r>
            <a:r>
              <a:rPr lang="en-US" dirty="0" smtClean="0">
                <a:solidFill>
                  <a:srgbClr val="002060"/>
                </a:solidFill>
              </a:rPr>
              <a:t>l/</a:t>
            </a:r>
            <a:r>
              <a:rPr lang="en-US" b="1" dirty="0" smtClean="0">
                <a:solidFill>
                  <a:srgbClr val="002060"/>
                </a:solidFill>
              </a:rPr>
              <a:t>dl</a:t>
            </a:r>
            <a:r>
              <a:rPr lang="en-US" dirty="0" smtClean="0">
                <a:solidFill>
                  <a:srgbClr val="002060"/>
                </a:solidFill>
              </a:rPr>
              <a:t> or a difference of </a:t>
            </a:r>
            <a:r>
              <a:rPr lang="en-US" b="1" dirty="0" smtClean="0">
                <a:solidFill>
                  <a:srgbClr val="002060"/>
                </a:solidFill>
              </a:rPr>
              <a:t>0.3 </a:t>
            </a:r>
            <a:r>
              <a:rPr lang="en-US" dirty="0" smtClean="0">
                <a:solidFill>
                  <a:srgbClr val="002060"/>
                </a:solidFill>
              </a:rPr>
              <a:t>ml.               </a:t>
            </a:r>
            <a:r>
              <a:rPr lang="en-US" dirty="0" smtClean="0">
                <a:solidFill>
                  <a:srgbClr val="FF0000"/>
                </a:solidFill>
              </a:rPr>
              <a:t>Therefore, only about </a:t>
            </a:r>
            <a:r>
              <a:rPr lang="en-US" b="1" dirty="0" smtClean="0">
                <a:solidFill>
                  <a:srgbClr val="FF0000"/>
                </a:solidFill>
              </a:rPr>
              <a:t>0.3 ml</a:t>
            </a:r>
            <a:r>
              <a:rPr lang="en-US" dirty="0" smtClean="0">
                <a:solidFill>
                  <a:srgbClr val="FF0000"/>
                </a:solidFill>
              </a:rPr>
              <a:t> of </a:t>
            </a:r>
            <a:r>
              <a:rPr lang="en-US" b="1" dirty="0" smtClean="0">
                <a:solidFill>
                  <a:srgbClr val="FF0000"/>
                </a:solidFill>
              </a:rPr>
              <a:t>CO</a:t>
            </a:r>
            <a:r>
              <a:rPr lang="en-US" sz="2400" b="1" dirty="0" smtClean="0">
                <a:solidFill>
                  <a:srgbClr val="FF0000"/>
                </a:solidFill>
              </a:rPr>
              <a:t>2</a:t>
            </a:r>
            <a:r>
              <a:rPr lang="en-US" dirty="0" smtClean="0">
                <a:solidFill>
                  <a:srgbClr val="FF0000"/>
                </a:solidFill>
              </a:rPr>
              <a:t> is transported in the dissolved form by </a:t>
            </a:r>
            <a:r>
              <a:rPr lang="en-US" b="1" dirty="0" smtClean="0">
                <a:solidFill>
                  <a:srgbClr val="FF0000"/>
                </a:solidFill>
              </a:rPr>
              <a:t>each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dl</a:t>
            </a:r>
            <a:r>
              <a:rPr lang="en-US" dirty="0" smtClean="0">
                <a:solidFill>
                  <a:srgbClr val="FF0000"/>
                </a:solidFill>
              </a:rPr>
              <a:t> of blood .This is about </a:t>
            </a:r>
            <a:r>
              <a:rPr lang="en-US" b="1" dirty="0" smtClean="0">
                <a:solidFill>
                  <a:srgbClr val="FF0000"/>
                </a:solidFill>
              </a:rPr>
              <a:t>7 % </a:t>
            </a:r>
            <a:r>
              <a:rPr lang="en-US" dirty="0" smtClean="0">
                <a:solidFill>
                  <a:srgbClr val="FF0000"/>
                </a:solidFill>
              </a:rPr>
              <a:t>of all the</a:t>
            </a:r>
            <a:r>
              <a:rPr lang="en-US" b="1" dirty="0" smtClean="0">
                <a:solidFill>
                  <a:srgbClr val="FF0000"/>
                </a:solidFill>
              </a:rPr>
              <a:t> CO</a:t>
            </a:r>
            <a:r>
              <a:rPr lang="en-US" sz="2400" b="1" dirty="0" smtClean="0">
                <a:solidFill>
                  <a:srgbClr val="FF0000"/>
                </a:solidFill>
              </a:rPr>
              <a:t>2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normally transported.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FFFFFF"/>
          </a:solidFill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</a:rPr>
              <a:t>TRANSPORT OF CO2 IN FORM OF   BICARBONATE IONS AND CARBOAMAINOHAEMOGLBIN  </a:t>
            </a:r>
            <a:endParaRPr lang="en-US" sz="32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  <a:solidFill>
            <a:srgbClr val="FFFFFF"/>
          </a:solidFill>
        </p:spPr>
        <p:txBody>
          <a:bodyPr/>
          <a:lstStyle/>
          <a:p>
            <a:pPr>
              <a:buNone/>
            </a:pP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  <a:t>INTERSTITIAL FLUID                                  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CAPILLARY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/>
              <a:t>                             </a:t>
            </a:r>
          </a:p>
          <a:p>
            <a:pPr>
              <a:buNone/>
            </a:pP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                                                     </a:t>
            </a:r>
            <a:r>
              <a:rPr lang="en-US" b="1" dirty="0" smtClean="0">
                <a:solidFill>
                  <a:srgbClr val="FF0000"/>
                </a:solidFill>
              </a:rPr>
              <a:t>RBC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      </a:t>
            </a:r>
            <a:endParaRPr lang="en-US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                                           </a:t>
            </a:r>
            <a:r>
              <a:rPr lang="en-US" b="1" dirty="0" err="1" smtClean="0">
                <a:solidFill>
                  <a:srgbClr val="002060"/>
                </a:solidFill>
              </a:rPr>
              <a:t>Hgb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      </a:t>
            </a:r>
            <a:r>
              <a:rPr lang="en-US" sz="2800" b="1" dirty="0" smtClean="0">
                <a:solidFill>
                  <a:srgbClr val="7030A0"/>
                </a:solidFill>
              </a:rPr>
              <a:t>Hgb.CO</a:t>
            </a:r>
            <a:r>
              <a:rPr lang="en-US" sz="2000" b="1" dirty="0" smtClean="0">
                <a:solidFill>
                  <a:srgbClr val="7030A0"/>
                </a:solidFill>
              </a:rPr>
              <a:t>2  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                                +         </a:t>
            </a:r>
            <a:r>
              <a:rPr lang="en-US" b="1" dirty="0" smtClean="0">
                <a:solidFill>
                  <a:srgbClr val="FF0000"/>
                </a:solidFill>
              </a:rPr>
              <a:t>CA </a:t>
            </a:r>
            <a:r>
              <a:rPr lang="en-US" dirty="0" smtClean="0">
                <a:solidFill>
                  <a:srgbClr val="FF0000"/>
                </a:solidFill>
              </a:rPr>
              <a:t>         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</a:t>
            </a:r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</a:rPr>
              <a:t>co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2</a:t>
            </a:r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</a:rPr>
              <a:t>        </a:t>
            </a:r>
            <a:r>
              <a:rPr lang="en-US" b="1" dirty="0" err="1" smtClean="0">
                <a:solidFill>
                  <a:schemeClr val="accent4">
                    <a:lumMod val="50000"/>
                  </a:schemeClr>
                </a:solidFill>
              </a:rPr>
              <a:t>co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</a:rPr>
              <a:t>2</a:t>
            </a:r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</a:rPr>
              <a:t>          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CO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</a:rPr>
              <a:t>2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+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H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2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o       H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2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CO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3 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                                                           </a:t>
            </a:r>
          </a:p>
          <a:p>
            <a:pPr>
              <a:buNone/>
            </a:pP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                                                                               HCO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3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+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H </a:t>
            </a:r>
            <a:r>
              <a:rPr lang="en-US" sz="2400" b="1" dirty="0" smtClean="0">
                <a:solidFill>
                  <a:srgbClr val="FF0000"/>
                </a:solidFill>
              </a:rPr>
              <a:t>+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Hgb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=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HHgb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     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7030A0"/>
                </a:solidFill>
              </a:rPr>
              <a:t>            CELL </a:t>
            </a:r>
            <a:r>
              <a:rPr lang="en-US" sz="2400" b="1" dirty="0" smtClean="0"/>
              <a:t>                                              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CL</a:t>
            </a:r>
          </a:p>
          <a:p>
            <a:pPr>
              <a:buNone/>
            </a:pPr>
            <a:r>
              <a:rPr lang="en-US" sz="2400" b="1" dirty="0" smtClean="0"/>
              <a:t>                                              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CO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2</a:t>
            </a:r>
          </a:p>
          <a:p>
            <a:pPr>
              <a:buNone/>
            </a:pP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                                                        CL          </a:t>
            </a:r>
          </a:p>
          <a:p>
            <a:pPr>
              <a:buNone/>
            </a:pP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                                                                              HCO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3</a:t>
            </a:r>
          </a:p>
          <a:p>
            <a:pPr>
              <a:buNone/>
            </a:pPr>
            <a:r>
              <a:rPr lang="en-US" sz="2800" dirty="0" smtClean="0"/>
              <a:t>                                       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Chloride shift  </a:t>
            </a:r>
            <a:r>
              <a:rPr lang="en-US" sz="2800" b="1" dirty="0" smtClean="0"/>
              <a:t>                        </a:t>
            </a:r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</a:rPr>
              <a:t>PLASMA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</p:txBody>
      </p:sp>
      <p:sp>
        <p:nvSpPr>
          <p:cNvPr id="4" name="Donut 3"/>
          <p:cNvSpPr/>
          <p:nvPr/>
        </p:nvSpPr>
        <p:spPr>
          <a:xfrm>
            <a:off x="152400" y="2286000"/>
            <a:ext cx="1905000" cy="2133600"/>
          </a:xfrm>
          <a:prstGeom prst="donut">
            <a:avLst>
              <a:gd name="adj" fmla="val 3788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Dodecagon 5"/>
          <p:cNvSpPr/>
          <p:nvPr/>
        </p:nvSpPr>
        <p:spPr>
          <a:xfrm>
            <a:off x="914400" y="3200400"/>
            <a:ext cx="381000" cy="381000"/>
          </a:xfrm>
          <a:prstGeom prst="dodecagon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nut 6"/>
          <p:cNvSpPr/>
          <p:nvPr/>
        </p:nvSpPr>
        <p:spPr>
          <a:xfrm>
            <a:off x="3124200" y="1828800"/>
            <a:ext cx="5562600" cy="3886200"/>
          </a:xfrm>
          <a:prstGeom prst="donut">
            <a:avLst>
              <a:gd name="adj" fmla="val 2754"/>
            </a:avLst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419100" y="4305300"/>
            <a:ext cx="5105400" cy="1588"/>
          </a:xfrm>
          <a:prstGeom prst="line">
            <a:avLst/>
          </a:prstGeom>
          <a:ln w="762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971800" y="1752600"/>
            <a:ext cx="5867400" cy="1588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 flipH="1" flipV="1">
            <a:off x="6287294" y="4305300"/>
            <a:ext cx="5104606" cy="794"/>
          </a:xfrm>
          <a:prstGeom prst="line">
            <a:avLst/>
          </a:prstGeom>
          <a:ln w="762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1524000" y="3810000"/>
            <a:ext cx="685800" cy="15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5400000">
            <a:off x="5448300" y="4000500"/>
            <a:ext cx="381000" cy="1588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2819400" y="3810000"/>
            <a:ext cx="838200" cy="1588"/>
          </a:xfrm>
          <a:prstGeom prst="straightConnector1">
            <a:avLst/>
          </a:prstGeom>
          <a:ln w="571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5029200" y="3810000"/>
            <a:ext cx="457200" cy="1588"/>
          </a:xfrm>
          <a:prstGeom prst="straightConnector1">
            <a:avLst/>
          </a:prstGeom>
          <a:ln w="571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16200000" flipH="1">
            <a:off x="2552700" y="4229100"/>
            <a:ext cx="990600" cy="609600"/>
          </a:xfrm>
          <a:prstGeom prst="straightConnector1">
            <a:avLst/>
          </a:prstGeom>
          <a:ln w="571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5400000" flipH="1" flipV="1">
            <a:off x="4229100" y="4991100"/>
            <a:ext cx="533400" cy="457200"/>
          </a:xfrm>
          <a:prstGeom prst="straightConnector1">
            <a:avLst/>
          </a:prstGeom>
          <a:ln w="571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5400000">
            <a:off x="4877197" y="5181203"/>
            <a:ext cx="1524000" cy="794"/>
          </a:xfrm>
          <a:prstGeom prst="straightConnector1">
            <a:avLst/>
          </a:prstGeom>
          <a:ln w="571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4800600" y="2590800"/>
            <a:ext cx="457200" cy="1588"/>
          </a:xfrm>
          <a:prstGeom prst="straightConnector1">
            <a:avLst/>
          </a:prstGeom>
          <a:ln w="571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5400000" flipH="1" flipV="1">
            <a:off x="3810794" y="6095206"/>
            <a:ext cx="609600" cy="1588"/>
          </a:xfrm>
          <a:prstGeom prst="straightConnector1">
            <a:avLst/>
          </a:prstGeom>
          <a:ln w="762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rot="5400000">
            <a:off x="4991894" y="3542506"/>
            <a:ext cx="381000" cy="1588"/>
          </a:xfrm>
          <a:prstGeom prst="straightConnector1">
            <a:avLst/>
          </a:prstGeom>
          <a:ln w="38100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rot="10800000" flipV="1">
            <a:off x="7543800" y="1981200"/>
            <a:ext cx="457200" cy="228600"/>
          </a:xfrm>
          <a:prstGeom prst="straightConnector1">
            <a:avLst/>
          </a:prstGeom>
          <a:ln w="571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5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5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0" dur="5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5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5" dur="5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5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5" dur="5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0" dur="5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16_38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381000"/>
            <a:ext cx="9144000" cy="6248400"/>
          </a:xfrm>
          <a:noFill/>
          <a:ln/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81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TRANSPORT OF CO2 AND CHLORIDE SHIFT</a:t>
            </a:r>
            <a:endParaRPr lang="en-US" b="1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81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Reverse Chloride Shift in Lungs</a:t>
            </a:r>
            <a:endParaRPr lang="en-US" b="1" dirty="0">
              <a:solidFill>
                <a:srgbClr val="0000CC"/>
              </a:solidFill>
            </a:endParaRPr>
          </a:p>
        </p:txBody>
      </p:sp>
      <p:pic>
        <p:nvPicPr>
          <p:cNvPr id="4" name="Picture 7" descr="16_39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457200"/>
            <a:ext cx="9144000" cy="60960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  <a:solidFill>
            <a:srgbClr val="FFFFFF"/>
          </a:solidFill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CO</a:t>
            </a:r>
            <a:r>
              <a:rPr lang="en-US" sz="2800" b="1" dirty="0" smtClean="0">
                <a:solidFill>
                  <a:srgbClr val="FF0000"/>
                </a:solidFill>
              </a:rPr>
              <a:t>2</a:t>
            </a:r>
            <a:r>
              <a:rPr lang="en-US" b="1" dirty="0" smtClean="0">
                <a:solidFill>
                  <a:srgbClr val="FF0000"/>
                </a:solidFill>
              </a:rPr>
              <a:t> DISSOCIATION CURVE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  <a:solidFill>
            <a:srgbClr val="FFFFFF"/>
          </a:solidFill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CO</a:t>
            </a:r>
            <a:r>
              <a:rPr lang="en-US" sz="2400" b="1" dirty="0" smtClean="0">
                <a:solidFill>
                  <a:srgbClr val="002060"/>
                </a:solidFill>
              </a:rPr>
              <a:t>2</a:t>
            </a:r>
            <a:r>
              <a:rPr lang="en-US" b="1" dirty="0" smtClean="0">
                <a:solidFill>
                  <a:srgbClr val="002060"/>
                </a:solidFill>
              </a:rPr>
              <a:t> DISSOCIATION CURVE - indicates total amount of blood Co</a:t>
            </a:r>
            <a:r>
              <a:rPr lang="en-US" sz="2400" b="1" dirty="0" smtClean="0">
                <a:solidFill>
                  <a:srgbClr val="002060"/>
                </a:solidFill>
              </a:rPr>
              <a:t>2 </a:t>
            </a:r>
            <a:r>
              <a:rPr lang="en-US" b="1" dirty="0" smtClean="0">
                <a:solidFill>
                  <a:srgbClr val="002060"/>
                </a:solidFill>
              </a:rPr>
              <a:t>in all its forms depends on Pco</a:t>
            </a:r>
            <a:r>
              <a:rPr lang="en-US" sz="2400" b="1" dirty="0" smtClean="0">
                <a:solidFill>
                  <a:srgbClr val="002060"/>
                </a:solidFill>
              </a:rPr>
              <a:t>2 </a:t>
            </a:r>
            <a:r>
              <a:rPr lang="en-US" b="1" dirty="0" smtClean="0">
                <a:solidFill>
                  <a:srgbClr val="002060"/>
                </a:solidFill>
              </a:rPr>
              <a:t>. </a:t>
            </a:r>
          </a:p>
          <a:p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Note that the normal blood Pco</a:t>
            </a: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2 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ranges between the limits of 40 mm Hg in arterial blood and 45 mm Hg in venous blood, which is a very narrow range. </a:t>
            </a:r>
          </a:p>
          <a:p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That is, the concentration of co</a:t>
            </a: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</a:rPr>
              <a:t>2</a:t>
            </a: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 rises to about 52 ml /dl as the blood passes through the tissues and falls to about 48 ml/dl as it passes through the lungs.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b="1" dirty="0" smtClean="0">
                <a:solidFill>
                  <a:srgbClr val="C00000"/>
                </a:solidFill>
              </a:rPr>
              <a:t>Therefore,(52ml – 48ml) 4 ml C</a:t>
            </a:r>
            <a:r>
              <a:rPr lang="en-US" sz="2800" b="1" dirty="0" smtClean="0">
                <a:solidFill>
                  <a:srgbClr val="C00000"/>
                </a:solidFill>
              </a:rPr>
              <a:t>O</a:t>
            </a:r>
            <a:r>
              <a:rPr lang="en-US" sz="2400" b="1" dirty="0" smtClean="0">
                <a:solidFill>
                  <a:srgbClr val="C00000"/>
                </a:solidFill>
              </a:rPr>
              <a:t>2</a:t>
            </a:r>
            <a:r>
              <a:rPr lang="en-US" b="1" dirty="0" smtClean="0">
                <a:solidFill>
                  <a:srgbClr val="C00000"/>
                </a:solidFill>
              </a:rPr>
              <a:t>/dl is transported from tissues to lungs.  </a:t>
            </a:r>
          </a:p>
          <a:p>
            <a:r>
              <a:rPr lang="en-US" dirty="0" smtClean="0"/>
              <a:t>           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5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FFFFFF"/>
          </a:solidFill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CO</a:t>
            </a:r>
            <a:r>
              <a:rPr lang="en-US" sz="2800" b="1" dirty="0" smtClean="0">
                <a:solidFill>
                  <a:srgbClr val="FF0000"/>
                </a:solidFill>
              </a:rPr>
              <a:t>2</a:t>
            </a:r>
            <a:r>
              <a:rPr lang="en-US" b="1" dirty="0" smtClean="0">
                <a:solidFill>
                  <a:srgbClr val="FF0000"/>
                </a:solidFill>
              </a:rPr>
              <a:t> DISSOCIATION CURVE</a:t>
            </a: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  <a:solidFill>
            <a:srgbClr val="FFFFFF"/>
          </a:solidFill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                  60</a:t>
            </a:r>
          </a:p>
          <a:p>
            <a:pPr>
              <a:buNone/>
            </a:pPr>
            <a:r>
              <a:rPr lang="en-US" dirty="0" smtClean="0"/>
              <a:t>                 </a:t>
            </a:r>
          </a:p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                  52 </a:t>
            </a:r>
            <a:r>
              <a:rPr lang="en-US" b="1" dirty="0" smtClean="0"/>
              <a:t>    </a:t>
            </a:r>
          </a:p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                  48</a:t>
            </a:r>
            <a:r>
              <a:rPr lang="en-US" dirty="0" smtClean="0"/>
              <a:t>                             </a:t>
            </a:r>
            <a:r>
              <a:rPr lang="en-US" sz="2600" b="1" dirty="0" smtClean="0">
                <a:solidFill>
                  <a:srgbClr val="C00000"/>
                </a:solidFill>
              </a:rPr>
              <a:t>Normal operating  range</a:t>
            </a:r>
          </a:p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</a:rPr>
              <a:t>CO</a:t>
            </a:r>
            <a:r>
              <a:rPr lang="en-US" sz="2600" b="1" dirty="0" smtClean="0">
                <a:solidFill>
                  <a:srgbClr val="C00000"/>
                </a:solidFill>
              </a:rPr>
              <a:t>2</a:t>
            </a:r>
            <a:r>
              <a:rPr lang="en-US" b="1" dirty="0" smtClean="0">
                <a:solidFill>
                  <a:srgbClr val="FF0000"/>
                </a:solidFill>
              </a:rPr>
              <a:t>   </a:t>
            </a:r>
            <a:r>
              <a:rPr lang="en-US" dirty="0" smtClean="0">
                <a:solidFill>
                  <a:srgbClr val="FF0000"/>
                </a:solidFill>
              </a:rPr>
              <a:t>                                </a:t>
            </a:r>
            <a:r>
              <a:rPr lang="en-US" b="1" dirty="0" smtClean="0">
                <a:solidFill>
                  <a:srgbClr val="FF0000"/>
                </a:solidFill>
              </a:rPr>
              <a:t>             </a:t>
            </a:r>
            <a:r>
              <a:rPr lang="en-US" dirty="0" smtClean="0">
                <a:solidFill>
                  <a:srgbClr val="FF0000"/>
                </a:solidFill>
              </a:rPr>
              <a:t>       </a:t>
            </a:r>
            <a:endParaRPr lang="en-US" sz="26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</a:rPr>
              <a:t>in ml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                    0</a:t>
            </a:r>
          </a:p>
          <a:p>
            <a:pPr>
              <a:buNone/>
            </a:pPr>
            <a:r>
              <a:rPr lang="en-US" b="1" dirty="0" smtClean="0"/>
              <a:t>                         </a:t>
            </a:r>
            <a:r>
              <a:rPr lang="en-US" b="1" dirty="0" smtClean="0">
                <a:solidFill>
                  <a:srgbClr val="7030A0"/>
                </a:solidFill>
              </a:rPr>
              <a:t>0           40   45                                100</a:t>
            </a:r>
          </a:p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</a:rPr>
              <a:t>                                           Pco</a:t>
            </a:r>
            <a:r>
              <a:rPr lang="en-US" sz="2400" b="1" dirty="0" smtClean="0">
                <a:solidFill>
                  <a:srgbClr val="C00000"/>
                </a:solidFill>
              </a:rPr>
              <a:t>2 =</a:t>
            </a:r>
            <a:r>
              <a:rPr lang="en-US" b="1" dirty="0" smtClean="0">
                <a:solidFill>
                  <a:srgbClr val="C00000"/>
                </a:solidFill>
              </a:rPr>
              <a:t> in mmHg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026" name="Freeform 2"/>
          <p:cNvSpPr>
            <a:spLocks/>
          </p:cNvSpPr>
          <p:nvPr/>
        </p:nvSpPr>
        <p:spPr bwMode="auto">
          <a:xfrm>
            <a:off x="2362200" y="1600200"/>
            <a:ext cx="4724400" cy="3810000"/>
          </a:xfrm>
          <a:custGeom>
            <a:avLst/>
            <a:gdLst/>
            <a:ahLst/>
            <a:cxnLst>
              <a:cxn ang="0">
                <a:pos x="0" y="2361"/>
              </a:cxn>
              <a:cxn ang="0">
                <a:pos x="167" y="1692"/>
              </a:cxn>
              <a:cxn ang="0">
                <a:pos x="519" y="1122"/>
              </a:cxn>
              <a:cxn ang="0">
                <a:pos x="1205" y="620"/>
              </a:cxn>
              <a:cxn ang="0">
                <a:pos x="2059" y="352"/>
              </a:cxn>
              <a:cxn ang="0">
                <a:pos x="4320" y="0"/>
              </a:cxn>
            </a:cxnLst>
            <a:rect l="0" t="0" r="r" b="b"/>
            <a:pathLst>
              <a:path w="4320" h="2361">
                <a:moveTo>
                  <a:pt x="0" y="2361"/>
                </a:moveTo>
                <a:cubicBezTo>
                  <a:pt x="40" y="2129"/>
                  <a:pt x="80" y="1898"/>
                  <a:pt x="167" y="1692"/>
                </a:cubicBezTo>
                <a:cubicBezTo>
                  <a:pt x="254" y="1486"/>
                  <a:pt x="346" y="1301"/>
                  <a:pt x="519" y="1122"/>
                </a:cubicBezTo>
                <a:cubicBezTo>
                  <a:pt x="692" y="943"/>
                  <a:pt x="948" y="748"/>
                  <a:pt x="1205" y="620"/>
                </a:cubicBezTo>
                <a:cubicBezTo>
                  <a:pt x="1462" y="492"/>
                  <a:pt x="1540" y="455"/>
                  <a:pt x="2059" y="352"/>
                </a:cubicBezTo>
                <a:cubicBezTo>
                  <a:pt x="2578" y="249"/>
                  <a:pt x="3946" y="59"/>
                  <a:pt x="4320" y="0"/>
                </a:cubicBez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152797" y="3428603"/>
            <a:ext cx="4266406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133600" y="5410200"/>
            <a:ext cx="5486400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 flipH="1" flipV="1">
            <a:off x="5561806" y="3352800"/>
            <a:ext cx="4115594" cy="79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286000" y="1295400"/>
            <a:ext cx="5334000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5400000" flipH="1" flipV="1">
            <a:off x="1447800" y="3352800"/>
            <a:ext cx="4114800" cy="1588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10800000">
            <a:off x="2286000" y="2743200"/>
            <a:ext cx="1219200" cy="1588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5400000" flipH="1" flipV="1">
            <a:off x="2057400" y="3352800"/>
            <a:ext cx="4114800" cy="1588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rot="10800000">
            <a:off x="2286000" y="2286000"/>
            <a:ext cx="1828800" cy="1588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Minus 18"/>
          <p:cNvSpPr/>
          <p:nvPr/>
        </p:nvSpPr>
        <p:spPr>
          <a:xfrm>
            <a:off x="3429000" y="3581400"/>
            <a:ext cx="762000" cy="228600"/>
          </a:xfrm>
          <a:prstGeom prst="mathMinus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Elbow Connector 23"/>
          <p:cNvCxnSpPr/>
          <p:nvPr/>
        </p:nvCxnSpPr>
        <p:spPr>
          <a:xfrm rot="5400000">
            <a:off x="3962400" y="3048000"/>
            <a:ext cx="609600" cy="609600"/>
          </a:xfrm>
          <a:prstGeom prst="bentConnector3">
            <a:avLst>
              <a:gd name="adj1" fmla="val 54546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5-Point Star 19"/>
          <p:cNvSpPr/>
          <p:nvPr/>
        </p:nvSpPr>
        <p:spPr>
          <a:xfrm>
            <a:off x="3886200" y="1981200"/>
            <a:ext cx="457200" cy="533400"/>
          </a:xfrm>
          <a:prstGeom prst="star5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5-Point Star 20"/>
          <p:cNvSpPr/>
          <p:nvPr/>
        </p:nvSpPr>
        <p:spPr>
          <a:xfrm>
            <a:off x="3276600" y="2438400"/>
            <a:ext cx="457200" cy="533400"/>
          </a:xfrm>
          <a:prstGeom prst="star5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600200" y="6488668"/>
            <a:ext cx="7543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3724275" algn="l"/>
              </a:tabLst>
            </a:pPr>
            <a:r>
              <a:rPr lang="en-US" b="1" dirty="0" smtClean="0">
                <a:solidFill>
                  <a:srgbClr val="0000CC"/>
                </a:solidFill>
                <a:latin typeface="Arial" pitchFamily="34" charset="0"/>
              </a:rPr>
              <a:t>J M </a:t>
            </a:r>
            <a:r>
              <a:rPr lang="en-US" b="1" dirty="0" err="1" smtClean="0">
                <a:solidFill>
                  <a:srgbClr val="0000CC"/>
                </a:solidFill>
                <a:latin typeface="Arial" pitchFamily="34" charset="0"/>
              </a:rPr>
              <a:t>Harsoda</a:t>
            </a:r>
            <a:r>
              <a:rPr lang="en-US" b="1" dirty="0" smtClean="0">
                <a:solidFill>
                  <a:srgbClr val="0000CC"/>
                </a:solidFill>
                <a:latin typeface="Arial" pitchFamily="34" charset="0"/>
              </a:rPr>
              <a:t> (2012) EBES DOCUMENT, Respiratory </a:t>
            </a:r>
            <a:r>
              <a:rPr lang="en-US" b="1" dirty="0" err="1" smtClean="0">
                <a:solidFill>
                  <a:srgbClr val="0000CC"/>
                </a:solidFill>
                <a:latin typeface="Arial" pitchFamily="34" charset="0"/>
              </a:rPr>
              <a:t>Physiology;SV</a:t>
            </a:r>
            <a:r>
              <a:rPr lang="en-US" b="1" dirty="0" smtClean="0">
                <a:solidFill>
                  <a:srgbClr val="0000CC"/>
                </a:solidFill>
                <a:latin typeface="Arial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26" grpId="0" animBg="1"/>
      <p:bldP spid="19" grpId="0" animBg="1"/>
      <p:bldP spid="20" grpId="0" animBg="1"/>
      <p:bldP spid="2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14910</TotalTime>
  <Words>2199</Words>
  <Application>Microsoft Office PowerPoint</Application>
  <PresentationFormat>On-screen Show (4:3)</PresentationFormat>
  <Paragraphs>274</Paragraphs>
  <Slides>39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Office Theme</vt:lpstr>
      <vt:lpstr>      </vt:lpstr>
      <vt:lpstr>Slide 2</vt:lpstr>
      <vt:lpstr>TRANSPORT OF CO2 BY BLOOD</vt:lpstr>
      <vt:lpstr>                                                                                                                          TRANSPORT OF  CO2 IN THE DISSOLVED STATE                                                             </vt:lpstr>
      <vt:lpstr>TRANSPORT OF CO2 IN FORM OF   BICARBONATE IONS AND CARBOAMAINOHAEMOGLBIN  </vt:lpstr>
      <vt:lpstr>TRANSPORT OF CO2 AND CHLORIDE SHIFT</vt:lpstr>
      <vt:lpstr>Reverse Chloride Shift in Lungs</vt:lpstr>
      <vt:lpstr>CO2 DISSOCIATION CURVE</vt:lpstr>
      <vt:lpstr>CO2 DISSOCIATION CURVE</vt:lpstr>
      <vt:lpstr>HALDANE EFFECT</vt:lpstr>
      <vt:lpstr>HALDANE EFFECT </vt:lpstr>
      <vt:lpstr>RESPIRATORY EXCHANGE RATIO (R) </vt:lpstr>
      <vt:lpstr>CONTROL OF RESPIRATION</vt:lpstr>
      <vt:lpstr>RESPIRATORY CENTERS</vt:lpstr>
      <vt:lpstr>PHYSIOLOGIC ANATOMY OF                  RESPIRATORY CENTER</vt:lpstr>
      <vt:lpstr>MEDULLARY RESPIRATORY CENTERS</vt:lpstr>
      <vt:lpstr>CONTD…..                       Functions of DRG</vt:lpstr>
      <vt:lpstr>CONTD…..                       Functions of DRG</vt:lpstr>
      <vt:lpstr>                                                                    VENTRAL RESPIRATORY GROUP (VRG):- </vt:lpstr>
      <vt:lpstr>PONTINE RESPIRATORY CENTERS</vt:lpstr>
      <vt:lpstr>CONTD……..                     PONTINE CENTERS                                 </vt:lpstr>
      <vt:lpstr>MCQ TEST AFTER END OF LECTURE</vt:lpstr>
      <vt:lpstr>MCQ TEST AFTER END OF LECTURE</vt:lpstr>
      <vt:lpstr>MCQ TEST AFTER END OF LECTURE</vt:lpstr>
      <vt:lpstr>     CENTRAL CHEMORECEPTOR MECHENISMS                                                     C          </vt:lpstr>
      <vt:lpstr>CENTRAL CHEMORECEPTORS</vt:lpstr>
      <vt:lpstr>EFFECTS OF BLOOD BRAIN BARRIER CO2(H+)  ON CENTRAL CHEMORECEPTERS</vt:lpstr>
      <vt:lpstr>PERIPHERAL CHEMORECEPTOR MECHANISMS</vt:lpstr>
      <vt:lpstr>FUNCTION OF PERIPHERAL CHEMRECEPTORS</vt:lpstr>
      <vt:lpstr> </vt:lpstr>
      <vt:lpstr>REGULATION OF RESPIRATION BY        OTHER RECEPTORS </vt:lpstr>
      <vt:lpstr>STRETCH RECEPTORS</vt:lpstr>
      <vt:lpstr>                                                                         IRRITANT RECEPTORS </vt:lpstr>
      <vt:lpstr>J  RECEPTORS</vt:lpstr>
      <vt:lpstr>CHEST WALL RECEPTORS</vt:lpstr>
      <vt:lpstr>MCQ TEST AFTER END OF LECTURE</vt:lpstr>
      <vt:lpstr>MCQ TEST AFTER END OF LECTURE</vt:lpstr>
      <vt:lpstr>MCQ TEST AFTER END OF LECTURE</vt:lpstr>
      <vt:lpstr>Slide 39</vt:lpstr>
    </vt:vector>
  </TitlesOfParts>
  <Company>svu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RESPIRATORY SYSTEM</dc:title>
  <dc:creator>physiology1</dc:creator>
  <cp:lastModifiedBy>user</cp:lastModifiedBy>
  <cp:revision>1892</cp:revision>
  <dcterms:created xsi:type="dcterms:W3CDTF">2010-08-24T04:13:25Z</dcterms:created>
  <dcterms:modified xsi:type="dcterms:W3CDTF">2020-05-06T05:26:59Z</dcterms:modified>
</cp:coreProperties>
</file>