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304" r:id="rId4"/>
    <p:sldId id="305" r:id="rId5"/>
    <p:sldId id="259" r:id="rId6"/>
    <p:sldId id="262" r:id="rId7"/>
    <p:sldId id="263" r:id="rId8"/>
    <p:sldId id="264" r:id="rId9"/>
    <p:sldId id="306" r:id="rId10"/>
    <p:sldId id="266" r:id="rId11"/>
    <p:sldId id="267" r:id="rId12"/>
    <p:sldId id="268" r:id="rId13"/>
    <p:sldId id="270" r:id="rId14"/>
    <p:sldId id="271" r:id="rId15"/>
    <p:sldId id="313" r:id="rId16"/>
    <p:sldId id="314" r:id="rId17"/>
    <p:sldId id="315" r:id="rId18"/>
    <p:sldId id="319" r:id="rId19"/>
    <p:sldId id="272" r:id="rId20"/>
    <p:sldId id="273" r:id="rId21"/>
    <p:sldId id="316" r:id="rId22"/>
    <p:sldId id="317" r:id="rId23"/>
    <p:sldId id="274" r:id="rId24"/>
    <p:sldId id="318" r:id="rId25"/>
    <p:sldId id="275" r:id="rId26"/>
    <p:sldId id="276" r:id="rId27"/>
    <p:sldId id="277" r:id="rId28"/>
    <p:sldId id="278" r:id="rId29"/>
    <p:sldId id="280" r:id="rId30"/>
    <p:sldId id="281" r:id="rId31"/>
    <p:sldId id="282" r:id="rId32"/>
    <p:sldId id="283" r:id="rId33"/>
    <p:sldId id="284" r:id="rId34"/>
    <p:sldId id="290" r:id="rId35"/>
    <p:sldId id="307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A2F3B-9D95-4073-A18D-0F2AF7C7876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78145-F68D-475B-9B37-37E359BCC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CD4 count &lt; 50</a:t>
            </a:r>
          </a:p>
          <a:p>
            <a:r>
              <a:rPr lang="en-US" dirty="0" smtClean="0"/>
              <a:t>HIV RNA load is high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78145-F68D-475B-9B37-37E359BCCA0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Treatment of TB and Leprosy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Dr Shruti V Brahmbhatt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dose of all first line drugs was standardized on body weight basis, applicable to both adults and children.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Dose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20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038428">
                <a:tc>
                  <a:txBody>
                    <a:bodyPr/>
                    <a:lstStyle/>
                    <a:p>
                      <a:r>
                        <a:rPr lang="en-IN" sz="4000" dirty="0" smtClean="0"/>
                        <a:t>Drug</a:t>
                      </a:r>
                      <a:endParaRPr lang="en-IN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4000" dirty="0" smtClean="0"/>
                        <a:t>Daily dose (mg/kg)</a:t>
                      </a:r>
                      <a:endParaRPr lang="en-IN" sz="4000" dirty="0"/>
                    </a:p>
                  </a:txBody>
                  <a:tcPr/>
                </a:tc>
              </a:tr>
              <a:tr h="721954">
                <a:tc>
                  <a:txBody>
                    <a:bodyPr/>
                    <a:lstStyle/>
                    <a:p>
                      <a:r>
                        <a:rPr lang="en-IN" sz="4000" dirty="0" err="1" smtClean="0"/>
                        <a:t>Isoniazid</a:t>
                      </a:r>
                      <a:endParaRPr lang="en-IN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4000" dirty="0" smtClean="0"/>
                        <a:t>5</a:t>
                      </a:r>
                      <a:endParaRPr lang="en-IN" sz="4000" dirty="0"/>
                    </a:p>
                  </a:txBody>
                  <a:tcPr/>
                </a:tc>
              </a:tr>
              <a:tr h="721954">
                <a:tc>
                  <a:txBody>
                    <a:bodyPr/>
                    <a:lstStyle/>
                    <a:p>
                      <a:r>
                        <a:rPr lang="en-IN" sz="4000" dirty="0" err="1" smtClean="0"/>
                        <a:t>Rifampin</a:t>
                      </a:r>
                      <a:endParaRPr lang="en-IN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4000" dirty="0" smtClean="0"/>
                        <a:t>10</a:t>
                      </a:r>
                      <a:endParaRPr lang="en-IN" sz="4000" dirty="0"/>
                    </a:p>
                  </a:txBody>
                  <a:tcPr/>
                </a:tc>
              </a:tr>
              <a:tr h="721954">
                <a:tc>
                  <a:txBody>
                    <a:bodyPr/>
                    <a:lstStyle/>
                    <a:p>
                      <a:r>
                        <a:rPr lang="en-IN" sz="4000" dirty="0" err="1" smtClean="0"/>
                        <a:t>Pyrazinamide</a:t>
                      </a:r>
                      <a:endParaRPr lang="en-IN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4000" dirty="0" smtClean="0"/>
                        <a:t>25</a:t>
                      </a:r>
                      <a:endParaRPr lang="en-IN" sz="4000" dirty="0"/>
                    </a:p>
                  </a:txBody>
                  <a:tcPr/>
                </a:tc>
              </a:tr>
              <a:tr h="721954">
                <a:tc>
                  <a:txBody>
                    <a:bodyPr/>
                    <a:lstStyle/>
                    <a:p>
                      <a:r>
                        <a:rPr lang="en-IN" sz="4000" dirty="0" err="1" smtClean="0"/>
                        <a:t>Ethambutol</a:t>
                      </a:r>
                      <a:endParaRPr lang="en-IN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4000" dirty="0" smtClean="0"/>
                        <a:t>15</a:t>
                      </a:r>
                      <a:endParaRPr lang="en-IN" sz="4000" dirty="0"/>
                    </a:p>
                  </a:txBody>
                  <a:tcPr/>
                </a:tc>
              </a:tr>
              <a:tr h="721954">
                <a:tc>
                  <a:txBody>
                    <a:bodyPr/>
                    <a:lstStyle/>
                    <a:p>
                      <a:r>
                        <a:rPr lang="en-IN" sz="4000" dirty="0" smtClean="0"/>
                        <a:t>Streptomycin</a:t>
                      </a:r>
                      <a:endParaRPr lang="en-IN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4000" dirty="0" smtClean="0"/>
                        <a:t>15</a:t>
                      </a:r>
                      <a:endParaRPr lang="en-IN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Regimen- RNTCP guidelines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77200" cy="458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828800"/>
                <a:gridCol w="2019300"/>
                <a:gridCol w="2019300"/>
              </a:tblGrid>
              <a:tr h="1422400">
                <a:tc>
                  <a:txBody>
                    <a:bodyPr/>
                    <a:lstStyle/>
                    <a:p>
                      <a:r>
                        <a:rPr lang="en-IN" sz="3600" dirty="0" smtClean="0"/>
                        <a:t>Type</a:t>
                      </a:r>
                      <a:r>
                        <a:rPr lang="en-IN" sz="3600" baseline="0" dirty="0" smtClean="0"/>
                        <a:t> of Patient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600" dirty="0" err="1" smtClean="0"/>
                        <a:t>Intesive</a:t>
                      </a:r>
                      <a:r>
                        <a:rPr lang="en-IN" sz="3600" dirty="0" smtClean="0"/>
                        <a:t> Phase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600" dirty="0" smtClean="0"/>
                        <a:t>Continuation Phase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600" dirty="0" smtClean="0"/>
                        <a:t>Total Duration</a:t>
                      </a:r>
                      <a:endParaRPr lang="en-IN" sz="3600" dirty="0"/>
                    </a:p>
                  </a:txBody>
                  <a:tcPr/>
                </a:tc>
              </a:tr>
              <a:tr h="1422400">
                <a:tc>
                  <a:txBody>
                    <a:bodyPr/>
                    <a:lstStyle/>
                    <a:p>
                      <a:r>
                        <a:rPr lang="en-IN" sz="3600" dirty="0" smtClean="0"/>
                        <a:t>New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600" dirty="0" smtClean="0"/>
                        <a:t>2 HRZE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600" dirty="0" smtClean="0"/>
                        <a:t>4 HRE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600" dirty="0" smtClean="0"/>
                        <a:t>6</a:t>
                      </a:r>
                      <a:endParaRPr lang="en-IN" sz="3600" dirty="0"/>
                    </a:p>
                  </a:txBody>
                  <a:tcPr/>
                </a:tc>
              </a:tr>
              <a:tr h="1422400">
                <a:tc>
                  <a:txBody>
                    <a:bodyPr/>
                    <a:lstStyle/>
                    <a:p>
                      <a:r>
                        <a:rPr lang="en-IN" sz="3600" dirty="0" smtClean="0"/>
                        <a:t>Previously treated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600" dirty="0" smtClean="0"/>
                        <a:t>2 HRZES + 1 HRZE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600" dirty="0" smtClean="0"/>
                        <a:t>5 HRE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3600" dirty="0" smtClean="0"/>
                        <a:t>8</a:t>
                      </a:r>
                      <a:endParaRPr lang="en-IN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Multidrug-resistant (MDR) TB</a:t>
            </a:r>
          </a:p>
          <a:p>
            <a:r>
              <a:rPr lang="en-IN" dirty="0" smtClean="0"/>
              <a:t>MDR-TB is defined as resistance to both H and R, and may be any number of other (1st line) drug(s).</a:t>
            </a:r>
          </a:p>
          <a:p>
            <a:r>
              <a:rPr lang="en-IN" dirty="0" smtClean="0"/>
              <a:t>multiple 2nd line drug regimens which are longer,</a:t>
            </a:r>
          </a:p>
          <a:p>
            <a:r>
              <a:rPr lang="en-IN" dirty="0" smtClean="0"/>
              <a:t>more expensive and more toxic.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regimen should have at least 4 drugs certain to be effective</a:t>
            </a:r>
          </a:p>
          <a:p>
            <a:r>
              <a:rPr lang="en-IN" dirty="0" smtClean="0"/>
              <a:t>Often 5–6 drugs are included, since efficacy of some may be uncertain.</a:t>
            </a:r>
          </a:p>
          <a:p>
            <a:r>
              <a:rPr lang="en-IN" dirty="0" smtClean="0"/>
              <a:t>Avoid combining cross resistance drugs. </a:t>
            </a:r>
            <a:r>
              <a:rPr lang="en-IN" dirty="0" err="1" smtClean="0"/>
              <a:t>E.g</a:t>
            </a:r>
            <a:r>
              <a:rPr lang="en-IN" dirty="0" smtClean="0"/>
              <a:t> two FQs, Km, Am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per the WHO global TB report 2015, India has the highest number of MDR TB cases</a:t>
            </a:r>
          </a:p>
          <a:p>
            <a:r>
              <a:rPr lang="en-US" dirty="0" smtClean="0"/>
              <a:t>Estimated 71,000 cases of MDR TB emerge annually from the notified cases of pulmonary TB.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RNTCP regimen for MDR TB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362200"/>
          <a:ext cx="7315200" cy="3809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</a:tblGrid>
              <a:tr h="8873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Intensive Phase (6-9 months)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Continuation Phase (18 months)</a:t>
                      </a:r>
                      <a:endParaRPr lang="en-US" sz="2400" b="1" dirty="0"/>
                    </a:p>
                  </a:txBody>
                  <a:tcPr/>
                </a:tc>
              </a:tr>
              <a:tr h="24085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400" b="1" dirty="0" err="1" smtClean="0"/>
                        <a:t>Kanamycin</a:t>
                      </a:r>
                      <a:endParaRPr lang="en-US" sz="2400" b="1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="1" dirty="0" err="1" smtClean="0"/>
                        <a:t>Levofloxacin</a:t>
                      </a:r>
                      <a:endParaRPr lang="en-US" sz="2400" b="1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="1" dirty="0" err="1" smtClean="0"/>
                        <a:t>Ethionamide</a:t>
                      </a:r>
                      <a:endParaRPr lang="en-US" sz="2400" b="1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="1" dirty="0" err="1" smtClean="0"/>
                        <a:t>Cycloserine</a:t>
                      </a:r>
                      <a:endParaRPr lang="en-US" sz="2400" b="1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="1" dirty="0" err="1" smtClean="0"/>
                        <a:t>Pyrazinamide</a:t>
                      </a:r>
                      <a:endParaRPr lang="en-US" sz="2400" b="1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="1" dirty="0" err="1" smtClean="0"/>
                        <a:t>Ethambutol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400" b="1" dirty="0" err="1" smtClean="0"/>
                        <a:t>Levofloxacin</a:t>
                      </a:r>
                      <a:endParaRPr lang="en-US" sz="2400" b="1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="1" dirty="0" err="1" smtClean="0"/>
                        <a:t>Ethionamide</a:t>
                      </a:r>
                      <a:endParaRPr lang="en-US" sz="2400" b="1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="1" dirty="0" err="1" smtClean="0"/>
                        <a:t>Cycloserine</a:t>
                      </a:r>
                      <a:endParaRPr lang="en-US" sz="2400" b="1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="1" dirty="0" err="1" smtClean="0"/>
                        <a:t>Ethambutol</a:t>
                      </a:r>
                      <a:endParaRPr lang="en-US" sz="2400" b="1" dirty="0" smtClean="0"/>
                    </a:p>
                    <a:p>
                      <a:pPr marL="342900" indent="-342900">
                        <a:buNone/>
                      </a:pPr>
                      <a:endParaRPr lang="en-US" sz="2400" b="1" dirty="0"/>
                    </a:p>
                  </a:txBody>
                  <a:tcPr/>
                </a:tc>
              </a:tr>
              <a:tr h="51410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Pyridoxine 100 mg/day</a:t>
                      </a:r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Minimal 6 months intensive phase is extended by 1 month each time till a maximum of 9 months, if the sputum culture put up at the end of 4</a:t>
            </a:r>
            <a:r>
              <a:rPr lang="en-US" baseline="30000" dirty="0" smtClean="0"/>
              <a:t>th</a:t>
            </a:r>
            <a:r>
              <a:rPr lang="en-US" dirty="0" smtClean="0"/>
              <a:t> 5</a:t>
            </a:r>
            <a:r>
              <a:rPr lang="en-US" baseline="30000" dirty="0" smtClean="0"/>
              <a:t>th</a:t>
            </a:r>
            <a:r>
              <a:rPr lang="en-US" dirty="0" smtClean="0"/>
              <a:t> and 6</a:t>
            </a:r>
            <a:r>
              <a:rPr lang="en-US" baseline="30000" dirty="0" smtClean="0"/>
              <a:t>th</a:t>
            </a:r>
            <a:r>
              <a:rPr lang="en-US" dirty="0" smtClean="0"/>
              <a:t> month respectively are positive.</a:t>
            </a:r>
          </a:p>
          <a:p>
            <a:endParaRPr lang="en-US" dirty="0" smtClean="0"/>
          </a:p>
          <a:p>
            <a:r>
              <a:rPr lang="en-US" dirty="0" smtClean="0"/>
              <a:t>Pyridoxine 100 mg/day given to prevent neurotoxicity of anti TB drugs.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XDR TB</a:t>
            </a:r>
          </a:p>
          <a:p>
            <a:pPr lvl="1"/>
            <a:r>
              <a:rPr lang="en-US" dirty="0" smtClean="0"/>
              <a:t>Difficult to treat</a:t>
            </a:r>
          </a:p>
          <a:p>
            <a:pPr lvl="1"/>
            <a:r>
              <a:rPr lang="en-US" dirty="0" smtClean="0"/>
              <a:t>Rapid course and high mortality</a:t>
            </a:r>
          </a:p>
          <a:p>
            <a:pPr lvl="1"/>
            <a:r>
              <a:rPr lang="en-US" dirty="0" smtClean="0"/>
              <a:t>Regimen of 7 drugs for IP (6-12 months) &amp; 6 drugs in CP (18 months)</a:t>
            </a:r>
          </a:p>
          <a:p>
            <a:pPr lvl="1"/>
            <a:r>
              <a:rPr lang="en-US" dirty="0" err="1" smtClean="0"/>
              <a:t>Capreomycin</a:t>
            </a:r>
            <a:r>
              <a:rPr lang="en-US" dirty="0" smtClean="0"/>
              <a:t>, </a:t>
            </a:r>
            <a:r>
              <a:rPr lang="en-US" dirty="0" err="1" smtClean="0"/>
              <a:t>Moxifloxacin</a:t>
            </a:r>
            <a:r>
              <a:rPr lang="en-US" dirty="0" smtClean="0"/>
              <a:t>, </a:t>
            </a:r>
            <a:r>
              <a:rPr lang="en-US" dirty="0" err="1" smtClean="0"/>
              <a:t>Isoniazid</a:t>
            </a:r>
            <a:r>
              <a:rPr lang="en-US" dirty="0" smtClean="0"/>
              <a:t>, PAS, </a:t>
            </a:r>
            <a:r>
              <a:rPr lang="en-US" dirty="0" err="1" smtClean="0"/>
              <a:t>Clofazimine</a:t>
            </a:r>
            <a:r>
              <a:rPr lang="en-US" dirty="0" smtClean="0"/>
              <a:t>, </a:t>
            </a:r>
            <a:r>
              <a:rPr lang="en-US" dirty="0" err="1" smtClean="0"/>
              <a:t>Linezolid</a:t>
            </a:r>
            <a:r>
              <a:rPr lang="en-US" dirty="0" smtClean="0"/>
              <a:t>, Amoxicillin/</a:t>
            </a:r>
            <a:r>
              <a:rPr lang="en-US" dirty="0" err="1" smtClean="0"/>
              <a:t>Clavulanate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b="1" dirty="0" smtClean="0"/>
              <a:t>Tuberculosis in pregnant women</a:t>
            </a:r>
          </a:p>
          <a:p>
            <a:r>
              <a:rPr lang="en-IN" dirty="0" smtClean="0"/>
              <a:t>WHO and British thoracic society consider H, R, E and Z to be safe to the foetus and recommend the standard 6 month (2HRZE + 4HRE) regimen for pregnant women with TB.</a:t>
            </a:r>
          </a:p>
          <a:p>
            <a:r>
              <a:rPr lang="en-IN" dirty="0" smtClean="0"/>
              <a:t>S is contraindicated because it is </a:t>
            </a:r>
            <a:r>
              <a:rPr lang="en-IN" dirty="0" err="1" smtClean="0"/>
              <a:t>ototoxic</a:t>
            </a:r>
            <a:r>
              <a:rPr lang="en-IN" dirty="0" smtClean="0"/>
              <a:t> to the foetus. </a:t>
            </a:r>
          </a:p>
          <a:p>
            <a:r>
              <a:rPr lang="en-IN" dirty="0" smtClean="0"/>
              <a:t>In, India current RNTCP 2016 considers Z to be safe</a:t>
            </a:r>
          </a:p>
          <a:p>
            <a:r>
              <a:rPr lang="en-IN" dirty="0" smtClean="0"/>
              <a:t>Treatment of TB should not be withheld or delayed because of pregnancy.</a:t>
            </a:r>
          </a:p>
          <a:p>
            <a:r>
              <a:rPr lang="en-IN" dirty="0" smtClean="0"/>
              <a:t>All pregnant women being treated with INH should receive pyridoxine 10–25 mg/day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TREATMENT OF TUBERCULOSIS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 goals of </a:t>
            </a:r>
            <a:r>
              <a:rPr lang="en-IN" dirty="0" err="1" smtClean="0"/>
              <a:t>antitubercular</a:t>
            </a:r>
            <a:r>
              <a:rPr lang="en-IN" dirty="0" smtClean="0"/>
              <a:t> chemotherapy are:</a:t>
            </a:r>
          </a:p>
          <a:p>
            <a:pPr>
              <a:buNone/>
            </a:pPr>
            <a:r>
              <a:rPr lang="en-IN" i="1" dirty="0" smtClean="0"/>
              <a:t>1. Kill dividing bacilli</a:t>
            </a:r>
          </a:p>
          <a:p>
            <a:pPr lvl="1"/>
            <a:r>
              <a:rPr lang="en-IN" i="1" dirty="0" smtClean="0"/>
              <a:t>with early </a:t>
            </a:r>
            <a:r>
              <a:rPr lang="en-IN" dirty="0" smtClean="0"/>
              <a:t>bactericidal action </a:t>
            </a:r>
          </a:p>
          <a:p>
            <a:pPr lvl="1"/>
            <a:r>
              <a:rPr lang="en-IN" dirty="0" smtClean="0"/>
              <a:t>rapidly reduce bacillary load in the patient and achieve quick sputum negativity</a:t>
            </a:r>
          </a:p>
          <a:p>
            <a:pPr lvl="1"/>
            <a:r>
              <a:rPr lang="en-IN" dirty="0" smtClean="0"/>
              <a:t>the patient is non-contagious to the community</a:t>
            </a:r>
          </a:p>
          <a:p>
            <a:pPr lvl="1"/>
            <a:r>
              <a:rPr lang="en-IN" dirty="0" smtClean="0"/>
              <a:t>transmission of TB is interrupted.</a:t>
            </a:r>
          </a:p>
          <a:p>
            <a:pPr lvl="1"/>
            <a:r>
              <a:rPr lang="en-IN" dirty="0" smtClean="0"/>
              <a:t> This also affords quick symptom relief.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 smtClean="0"/>
              <a:t>Treatment of breastfeeding women All</a:t>
            </a:r>
          </a:p>
          <a:p>
            <a:r>
              <a:rPr lang="en-IN" dirty="0" smtClean="0"/>
              <a:t>anti-TB drugs are compatible with breastfeeding;</a:t>
            </a:r>
          </a:p>
          <a:p>
            <a:r>
              <a:rPr lang="en-IN" dirty="0" smtClean="0"/>
              <a:t>full course should be given to the mother</a:t>
            </a:r>
            <a:endParaRPr lang="en-IN" i="1" dirty="0" smtClean="0"/>
          </a:p>
          <a:p>
            <a:r>
              <a:rPr lang="en-IN" dirty="0" smtClean="0"/>
              <a:t>The infant should receive BCG vaccination and 6 month </a:t>
            </a:r>
            <a:r>
              <a:rPr lang="en-IN" dirty="0" err="1" smtClean="0"/>
              <a:t>isoniazid</a:t>
            </a:r>
            <a:r>
              <a:rPr lang="en-IN" dirty="0" smtClean="0"/>
              <a:t> preventive treatment after ruling out active TB.</a:t>
            </a:r>
          </a:p>
          <a:p>
            <a:r>
              <a:rPr lang="en-IN" dirty="0" smtClean="0"/>
              <a:t>Breastfed infants, whose mothers taking INH should be supplemented pyridoxine 5 mg/day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 of corticosteroids</a:t>
            </a:r>
          </a:p>
          <a:p>
            <a:pPr lvl="1"/>
            <a:r>
              <a:rPr lang="en-US" dirty="0" smtClean="0"/>
              <a:t>Should not be ordinarily used in TB</a:t>
            </a:r>
          </a:p>
          <a:p>
            <a:pPr lvl="1"/>
            <a:r>
              <a:rPr lang="en-US" dirty="0" smtClean="0"/>
              <a:t>May be used under adequate chemotherapeutic cover</a:t>
            </a:r>
          </a:p>
          <a:p>
            <a:pPr lvl="1"/>
            <a:r>
              <a:rPr lang="en-US" dirty="0" smtClean="0"/>
              <a:t>Seriously ill patients- to buy time for drugs to act</a:t>
            </a:r>
          </a:p>
          <a:p>
            <a:pPr lvl="1"/>
            <a:r>
              <a:rPr lang="en-US" dirty="0" smtClean="0"/>
              <a:t>Hypersensitivity reaction</a:t>
            </a:r>
          </a:p>
          <a:p>
            <a:pPr lvl="1"/>
            <a:r>
              <a:rPr lang="en-US" dirty="0" err="1" smtClean="0"/>
              <a:t>Meningeal</a:t>
            </a:r>
            <a:r>
              <a:rPr lang="en-US" dirty="0" smtClean="0"/>
              <a:t>/renal/pericardial TB or pleural effusion- to reduce exudation, prevent strictures</a:t>
            </a:r>
          </a:p>
          <a:p>
            <a:pPr lvl="1"/>
            <a:r>
              <a:rPr lang="en-US" dirty="0" smtClean="0"/>
              <a:t>In AIDS- severe manifestations of TB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 infection</a:t>
            </a:r>
          </a:p>
          <a:p>
            <a:pPr lvl="1"/>
            <a:r>
              <a:rPr lang="en-US" dirty="0" smtClean="0"/>
              <a:t>MAC- opportunistic pathogen causing disseminated and multifocal disease in </a:t>
            </a:r>
            <a:r>
              <a:rPr lang="en-US" dirty="0" err="1" smtClean="0"/>
              <a:t>immunocompromised</a:t>
            </a:r>
            <a:r>
              <a:rPr lang="en-US" dirty="0" smtClean="0"/>
              <a:t> patients- HIV AIDs</a:t>
            </a:r>
          </a:p>
          <a:p>
            <a:pPr lvl="1"/>
            <a:r>
              <a:rPr lang="en-US" dirty="0" smtClean="0"/>
              <a:t>Develops when CMI depressed</a:t>
            </a:r>
          </a:p>
          <a:p>
            <a:pPr lvl="1"/>
            <a:r>
              <a:rPr lang="en-US" dirty="0" smtClean="0"/>
              <a:t>Eradication is not achieved by any drug</a:t>
            </a:r>
          </a:p>
          <a:p>
            <a:pPr lvl="1"/>
            <a:r>
              <a:rPr lang="en-US" dirty="0" smtClean="0"/>
              <a:t>Suppress the disease and provide symptomatic relief until immune status of the patient improves by ART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TB with AIDS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b="1" dirty="0" smtClean="0"/>
              <a:t>Regimen for treatment of MAC infection</a:t>
            </a:r>
          </a:p>
          <a:p>
            <a:r>
              <a:rPr lang="en-IN" b="1" dirty="0" smtClean="0"/>
              <a:t>Intensive phase</a:t>
            </a:r>
          </a:p>
          <a:p>
            <a:r>
              <a:rPr lang="en-IN" dirty="0" smtClean="0"/>
              <a:t>1. </a:t>
            </a:r>
            <a:r>
              <a:rPr lang="en-IN" dirty="0" err="1" smtClean="0"/>
              <a:t>Clarithromycin</a:t>
            </a:r>
            <a:r>
              <a:rPr lang="en-IN" dirty="0" smtClean="0"/>
              <a:t> 500 mg BD </a:t>
            </a:r>
            <a:r>
              <a:rPr lang="en-IN" i="1" dirty="0" smtClean="0"/>
              <a:t>or </a:t>
            </a:r>
            <a:r>
              <a:rPr lang="en-IN" dirty="0" err="1" smtClean="0"/>
              <a:t>Azithromycin</a:t>
            </a:r>
            <a:r>
              <a:rPr lang="en-IN" dirty="0" smtClean="0"/>
              <a:t> 500 mg OD </a:t>
            </a:r>
          </a:p>
          <a:p>
            <a:r>
              <a:rPr lang="en-IN" dirty="0" smtClean="0"/>
              <a:t>2. </a:t>
            </a:r>
            <a:r>
              <a:rPr lang="en-IN" dirty="0" err="1" smtClean="0"/>
              <a:t>Ethambutol</a:t>
            </a:r>
            <a:r>
              <a:rPr lang="en-IN" dirty="0" smtClean="0"/>
              <a:t> 1000 mg (15 mg/kg) per day</a:t>
            </a:r>
          </a:p>
          <a:p>
            <a:r>
              <a:rPr lang="en-IN" dirty="0" smtClean="0"/>
              <a:t>3. </a:t>
            </a:r>
            <a:r>
              <a:rPr lang="en-IN" dirty="0" err="1" smtClean="0"/>
              <a:t>Rifabutin</a:t>
            </a:r>
            <a:r>
              <a:rPr lang="en-IN" dirty="0" smtClean="0"/>
              <a:t> 300 mg per day </a:t>
            </a:r>
          </a:p>
          <a:p>
            <a:pPr>
              <a:buNone/>
            </a:pPr>
            <a:r>
              <a:rPr lang="en-IN" dirty="0" smtClean="0"/>
              <a:t>+/-</a:t>
            </a:r>
          </a:p>
          <a:p>
            <a:r>
              <a:rPr lang="en-IN" dirty="0" smtClean="0"/>
              <a:t>Ciprofloxacin 500 mg BD/</a:t>
            </a:r>
            <a:r>
              <a:rPr lang="en-IN" dirty="0" err="1" smtClean="0"/>
              <a:t>Levofloxacin</a:t>
            </a:r>
            <a:r>
              <a:rPr lang="en-IN" dirty="0" smtClean="0"/>
              <a:t> 500 mg OD/</a:t>
            </a:r>
            <a:r>
              <a:rPr lang="en-IN" i="1" dirty="0" smtClean="0"/>
              <a:t> </a:t>
            </a:r>
            <a:r>
              <a:rPr lang="en-IN" dirty="0" err="1" smtClean="0"/>
              <a:t>Moxifloxacin</a:t>
            </a:r>
            <a:r>
              <a:rPr lang="en-IN" dirty="0" smtClean="0"/>
              <a:t> 400 mg OD</a:t>
            </a:r>
          </a:p>
          <a:p>
            <a:r>
              <a:rPr lang="en-IN" b="1" dirty="0" smtClean="0"/>
              <a:t>Maintenance phase*</a:t>
            </a:r>
          </a:p>
          <a:p>
            <a:r>
              <a:rPr lang="en-IN" dirty="0" smtClean="0"/>
              <a:t>1. </a:t>
            </a:r>
            <a:r>
              <a:rPr lang="en-IN" dirty="0" err="1" smtClean="0"/>
              <a:t>Clarithromycin</a:t>
            </a:r>
            <a:r>
              <a:rPr lang="en-IN" dirty="0" smtClean="0"/>
              <a:t>/</a:t>
            </a:r>
            <a:r>
              <a:rPr lang="en-IN" dirty="0" err="1" smtClean="0"/>
              <a:t>Azithromycin</a:t>
            </a:r>
            <a:endParaRPr lang="en-IN" dirty="0" smtClean="0"/>
          </a:p>
          <a:p>
            <a:r>
              <a:rPr lang="en-IN" dirty="0" smtClean="0"/>
              <a:t>2. </a:t>
            </a:r>
            <a:r>
              <a:rPr lang="en-IN" dirty="0" err="1" smtClean="0"/>
              <a:t>Ethambutol</a:t>
            </a:r>
            <a:r>
              <a:rPr lang="en-IN" dirty="0" smtClean="0"/>
              <a:t>/</a:t>
            </a:r>
            <a:r>
              <a:rPr lang="en-IN" dirty="0" err="1" smtClean="0"/>
              <a:t>Rifabutin</a:t>
            </a:r>
            <a:r>
              <a:rPr lang="en-IN" dirty="0" smtClean="0"/>
              <a:t>/One </a:t>
            </a:r>
            <a:r>
              <a:rPr lang="en-IN" dirty="0" err="1" smtClean="0"/>
              <a:t>fluoroquinolone</a:t>
            </a: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Duration of intensive phase depends on the response till CD4 count rises &gt;100 and symptomatic relief is obtained (which may take 2 to 6 months)</a:t>
            </a:r>
          </a:p>
          <a:p>
            <a:r>
              <a:rPr lang="en-US" dirty="0" smtClean="0"/>
              <a:t>The maintenance therapy is continued till a minimum of 12 months or till the patients become asymptomatic for MAC infection or CD4 counts remain &gt;100 for at least 6 months.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Leprosy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Leprosy, caused by </a:t>
            </a:r>
            <a:r>
              <a:rPr lang="en-IN" i="1" dirty="0" smtClean="0"/>
              <a:t>Mycobacterium </a:t>
            </a:r>
            <a:r>
              <a:rPr lang="en-IN" i="1" dirty="0" err="1" smtClean="0"/>
              <a:t>leprae</a:t>
            </a:r>
            <a:endParaRPr lang="en-IN" i="1" dirty="0" smtClean="0"/>
          </a:p>
          <a:p>
            <a:pPr algn="just"/>
            <a:r>
              <a:rPr lang="en-IN" dirty="0" smtClean="0"/>
              <a:t>Considered as a social stigma. </a:t>
            </a:r>
          </a:p>
          <a:p>
            <a:pPr algn="just"/>
            <a:r>
              <a:rPr lang="en-IN" dirty="0" smtClean="0"/>
              <a:t>Due to availability of effective </a:t>
            </a:r>
            <a:r>
              <a:rPr lang="en-IN" dirty="0" err="1" smtClean="0"/>
              <a:t>antileprotic</a:t>
            </a:r>
            <a:r>
              <a:rPr lang="en-IN" dirty="0" smtClean="0"/>
              <a:t> drugs now, it is entirely curable, but deformities/defects already incurred may not reverse.</a:t>
            </a:r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CLASSIFICATION</a:t>
            </a:r>
          </a:p>
          <a:p>
            <a:pPr>
              <a:buNone/>
            </a:pPr>
            <a:r>
              <a:rPr lang="en-IN" dirty="0" smtClean="0"/>
              <a:t>1. </a:t>
            </a:r>
            <a:r>
              <a:rPr lang="en-IN" i="1" dirty="0" err="1" smtClean="0"/>
              <a:t>Sulfone</a:t>
            </a:r>
            <a:r>
              <a:rPr lang="en-IN" i="1" dirty="0" smtClean="0"/>
              <a:t>- </a:t>
            </a:r>
            <a:r>
              <a:rPr lang="en-IN" i="1" dirty="0" err="1" smtClean="0"/>
              <a:t>Dapsone</a:t>
            </a:r>
            <a:r>
              <a:rPr lang="en-IN" i="1" dirty="0" smtClean="0"/>
              <a:t> </a:t>
            </a:r>
          </a:p>
          <a:p>
            <a:pPr>
              <a:buNone/>
            </a:pPr>
            <a:r>
              <a:rPr lang="en-IN" dirty="0" smtClean="0"/>
              <a:t>2. </a:t>
            </a:r>
            <a:r>
              <a:rPr lang="en-IN" i="1" dirty="0" err="1" smtClean="0"/>
              <a:t>Phenazine</a:t>
            </a:r>
            <a:r>
              <a:rPr lang="en-IN" i="1" dirty="0" smtClean="0"/>
              <a:t> derivative -</a:t>
            </a:r>
            <a:r>
              <a:rPr lang="en-IN" i="1" dirty="0" err="1" smtClean="0"/>
              <a:t>Clofazimine</a:t>
            </a:r>
            <a:endParaRPr lang="en-IN" i="1" dirty="0" smtClean="0"/>
          </a:p>
          <a:p>
            <a:pPr>
              <a:buNone/>
            </a:pPr>
            <a:r>
              <a:rPr lang="en-IN" dirty="0" smtClean="0"/>
              <a:t>3. </a:t>
            </a:r>
            <a:r>
              <a:rPr lang="en-IN" i="1" dirty="0" err="1" smtClean="0"/>
              <a:t>Antitubercular</a:t>
            </a:r>
            <a:r>
              <a:rPr lang="en-IN" i="1" dirty="0" smtClean="0"/>
              <a:t> drugs -</a:t>
            </a:r>
            <a:r>
              <a:rPr lang="en-IN" i="1" dirty="0" err="1" smtClean="0"/>
              <a:t>Rifampin</a:t>
            </a:r>
            <a:r>
              <a:rPr lang="en-IN" i="1" dirty="0" smtClean="0"/>
              <a:t>, </a:t>
            </a:r>
            <a:r>
              <a:rPr lang="en-IN" dirty="0" err="1" smtClean="0"/>
              <a:t>Ethionamide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4. </a:t>
            </a:r>
            <a:r>
              <a:rPr lang="en-IN" i="1" dirty="0" smtClean="0"/>
              <a:t>Other antibiotics </a:t>
            </a:r>
            <a:r>
              <a:rPr lang="en-IN" i="1" dirty="0" err="1" smtClean="0"/>
              <a:t>Ofloxacin</a:t>
            </a:r>
            <a:r>
              <a:rPr lang="en-IN" i="1" dirty="0" smtClean="0"/>
              <a:t>,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err="1" smtClean="0"/>
              <a:t>Moxifloxacin</a:t>
            </a:r>
            <a:r>
              <a:rPr lang="en-IN" dirty="0" smtClean="0"/>
              <a:t>,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err="1" smtClean="0"/>
              <a:t>Minocycline</a:t>
            </a:r>
            <a:r>
              <a:rPr lang="en-IN" dirty="0" smtClean="0"/>
              <a:t>,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err="1" smtClean="0"/>
              <a:t>Clarithromycin</a:t>
            </a:r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Classification of Leprosy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err="1" smtClean="0"/>
              <a:t>Paucibacillary</a:t>
            </a:r>
            <a:endParaRPr lang="en-IN" dirty="0" smtClean="0"/>
          </a:p>
          <a:p>
            <a:pPr lvl="1"/>
            <a:r>
              <a:rPr lang="en-IN" dirty="0" err="1" smtClean="0"/>
              <a:t>Noninfectious</a:t>
            </a:r>
            <a:r>
              <a:rPr lang="en-IN" dirty="0" smtClean="0"/>
              <a:t> with few bacilli</a:t>
            </a:r>
          </a:p>
          <a:p>
            <a:pPr lvl="1"/>
            <a:r>
              <a:rPr lang="en-IN" dirty="0" err="1" smtClean="0"/>
              <a:t>Tuberculoid</a:t>
            </a:r>
            <a:endParaRPr lang="en-IN" dirty="0" smtClean="0"/>
          </a:p>
          <a:p>
            <a:pPr lvl="1"/>
            <a:r>
              <a:rPr lang="en-IN" dirty="0" smtClean="0"/>
              <a:t>&lt;5 </a:t>
            </a:r>
            <a:r>
              <a:rPr lang="en-IN" dirty="0" err="1" smtClean="0"/>
              <a:t>hypoaesthetic</a:t>
            </a:r>
            <a:r>
              <a:rPr lang="en-IN" dirty="0" smtClean="0"/>
              <a:t> lesions, normal/partially deficient CMI, Bacilli are rarely found in biopsy</a:t>
            </a:r>
          </a:p>
          <a:p>
            <a:pPr lvl="1"/>
            <a:endParaRPr lang="en-IN" dirty="0" smtClean="0"/>
          </a:p>
          <a:p>
            <a:r>
              <a:rPr lang="en-IN" dirty="0" err="1" smtClean="0"/>
              <a:t>Multibacillary</a:t>
            </a:r>
            <a:endParaRPr lang="en-IN" dirty="0" smtClean="0"/>
          </a:p>
          <a:p>
            <a:pPr lvl="1"/>
            <a:r>
              <a:rPr lang="en-IN" dirty="0" smtClean="0"/>
              <a:t>Infectious</a:t>
            </a:r>
          </a:p>
          <a:p>
            <a:pPr lvl="1"/>
            <a:r>
              <a:rPr lang="en-IN" dirty="0" err="1" smtClean="0"/>
              <a:t>Lepromatous</a:t>
            </a:r>
            <a:r>
              <a:rPr lang="en-IN" dirty="0" smtClean="0"/>
              <a:t> leprosy</a:t>
            </a:r>
          </a:p>
          <a:p>
            <a:pPr lvl="1"/>
            <a:r>
              <a:rPr lang="en-IN" dirty="0" smtClean="0"/>
              <a:t>More than 5 </a:t>
            </a:r>
            <a:r>
              <a:rPr lang="en-IN" dirty="0" err="1" smtClean="0"/>
              <a:t>hypoaesthetic</a:t>
            </a:r>
            <a:r>
              <a:rPr lang="en-IN" dirty="0" smtClean="0"/>
              <a:t> lesion</a:t>
            </a:r>
          </a:p>
          <a:p>
            <a:pPr lvl="1"/>
            <a:r>
              <a:rPr lang="en-IN" dirty="0" smtClean="0"/>
              <a:t>CMI is largely deficient</a:t>
            </a:r>
          </a:p>
          <a:p>
            <a:pPr lvl="1"/>
            <a:r>
              <a:rPr lang="en-IN" dirty="0" smtClean="0"/>
              <a:t>Skin and Mucous membrane has numerous bacilli</a:t>
            </a:r>
          </a:p>
          <a:p>
            <a:pPr lvl="1"/>
            <a:endParaRPr lang="en-IN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err="1" smtClean="0"/>
              <a:t>Dapsone</a:t>
            </a:r>
            <a:endParaRPr lang="en-IN" dirty="0" smtClean="0"/>
          </a:p>
          <a:p>
            <a:pPr lvl="1"/>
            <a:r>
              <a:rPr lang="en-IN" dirty="0" smtClean="0"/>
              <a:t>Closely related to </a:t>
            </a:r>
            <a:r>
              <a:rPr lang="en-IN" dirty="0" err="1" smtClean="0"/>
              <a:t>sulfonamides</a:t>
            </a:r>
            <a:endParaRPr lang="en-IN" dirty="0" smtClean="0"/>
          </a:p>
          <a:p>
            <a:pPr lvl="1"/>
            <a:r>
              <a:rPr lang="en-IN" dirty="0" smtClean="0"/>
              <a:t>Inhibition of bacterial folic acid synthesis</a:t>
            </a:r>
          </a:p>
          <a:p>
            <a:pPr lvl="1"/>
            <a:r>
              <a:rPr lang="en-IN" dirty="0" err="1" smtClean="0"/>
              <a:t>Leprostatic</a:t>
            </a:r>
            <a:r>
              <a:rPr lang="en-IN" dirty="0" smtClean="0"/>
              <a:t>	</a:t>
            </a:r>
          </a:p>
          <a:p>
            <a:pPr lvl="1"/>
            <a:r>
              <a:rPr lang="en-IN" dirty="0" smtClean="0"/>
              <a:t>Well absorbed after oral administration</a:t>
            </a:r>
          </a:p>
          <a:p>
            <a:pPr lvl="1"/>
            <a:r>
              <a:rPr lang="en-IN" dirty="0" smtClean="0"/>
              <a:t>Well distributed in tissues and body fluids </a:t>
            </a:r>
          </a:p>
          <a:p>
            <a:pPr lvl="1"/>
            <a:r>
              <a:rPr lang="en-IN" dirty="0" smtClean="0"/>
              <a:t>Remains in skin, muscle, kidney and liver up to 3 weeks after stopping</a:t>
            </a:r>
          </a:p>
          <a:p>
            <a:pPr lvl="1"/>
            <a:r>
              <a:rPr lang="en-IN" dirty="0" smtClean="0"/>
              <a:t>Acetylated in liver and excreted in urine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ADR</a:t>
            </a:r>
          </a:p>
          <a:p>
            <a:pPr lvl="1"/>
            <a:r>
              <a:rPr lang="en-IN" dirty="0" smtClean="0"/>
              <a:t>Well tolerated</a:t>
            </a:r>
          </a:p>
          <a:p>
            <a:pPr lvl="1"/>
            <a:r>
              <a:rPr lang="en-IN" dirty="0" err="1" smtClean="0"/>
              <a:t>hemolytic</a:t>
            </a:r>
            <a:r>
              <a:rPr lang="en-IN" dirty="0" smtClean="0"/>
              <a:t> </a:t>
            </a:r>
            <a:r>
              <a:rPr lang="en-IN" dirty="0" err="1" smtClean="0"/>
              <a:t>anemia</a:t>
            </a:r>
            <a:r>
              <a:rPr lang="en-IN" dirty="0" smtClean="0"/>
              <a:t> </a:t>
            </a:r>
          </a:p>
          <a:p>
            <a:pPr lvl="1"/>
            <a:r>
              <a:rPr lang="en-IN" dirty="0" smtClean="0"/>
              <a:t>in G6PD </a:t>
            </a:r>
            <a:r>
              <a:rPr lang="en-IN" dirty="0" err="1" smtClean="0"/>
              <a:t>deficients</a:t>
            </a:r>
            <a:endParaRPr lang="en-IN" dirty="0" smtClean="0"/>
          </a:p>
          <a:p>
            <a:pPr lvl="1"/>
            <a:r>
              <a:rPr lang="en-IN" dirty="0" err="1" smtClean="0"/>
              <a:t>Dapsone</a:t>
            </a:r>
            <a:r>
              <a:rPr lang="en-IN" dirty="0" smtClean="0"/>
              <a:t> to be avoided if </a:t>
            </a:r>
            <a:r>
              <a:rPr lang="en-IN" dirty="0" err="1" smtClean="0"/>
              <a:t>Hb</a:t>
            </a:r>
            <a:r>
              <a:rPr lang="en-IN" dirty="0" smtClean="0"/>
              <a:t> is less than 7 g%</a:t>
            </a:r>
          </a:p>
          <a:p>
            <a:pPr lvl="1"/>
            <a:r>
              <a:rPr lang="en-IN" dirty="0" smtClean="0"/>
              <a:t>Nausea, loss of Appetite, </a:t>
            </a:r>
            <a:r>
              <a:rPr lang="en-IN" dirty="0" err="1" smtClean="0"/>
              <a:t>pruritus</a:t>
            </a:r>
            <a:r>
              <a:rPr lang="en-IN" dirty="0" smtClean="0"/>
              <a:t>, drug fever, reversible neuropathy and </a:t>
            </a:r>
            <a:r>
              <a:rPr lang="en-IN" dirty="0" err="1" smtClean="0"/>
              <a:t>hepatotoxicity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i="1" dirty="0" smtClean="0"/>
              <a:t>2. Kill persisting bacilli </a:t>
            </a:r>
          </a:p>
          <a:p>
            <a:r>
              <a:rPr lang="en-IN" i="1" dirty="0" smtClean="0"/>
              <a:t>To effect cure and </a:t>
            </a:r>
            <a:r>
              <a:rPr lang="en-IN" dirty="0" smtClean="0"/>
              <a:t>prevent relapse. </a:t>
            </a:r>
          </a:p>
          <a:p>
            <a:r>
              <a:rPr lang="en-IN" dirty="0" smtClean="0"/>
              <a:t>This depends on sterilizing capacity of the drug.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During </a:t>
            </a:r>
            <a:r>
              <a:rPr lang="en-IN" dirty="0" err="1" smtClean="0"/>
              <a:t>dapsone</a:t>
            </a:r>
            <a:r>
              <a:rPr lang="en-IN" dirty="0" smtClean="0"/>
              <a:t> therapy for </a:t>
            </a:r>
            <a:r>
              <a:rPr lang="en-IN" dirty="0" err="1" smtClean="0"/>
              <a:t>Lepromatous</a:t>
            </a:r>
            <a:r>
              <a:rPr lang="en-IN" dirty="0" smtClean="0"/>
              <a:t> </a:t>
            </a:r>
            <a:r>
              <a:rPr lang="en-IN" dirty="0" err="1" smtClean="0"/>
              <a:t>leprsoy</a:t>
            </a:r>
            <a:r>
              <a:rPr lang="en-IN" dirty="0" smtClean="0"/>
              <a:t>, some reactive episodes may occur</a:t>
            </a:r>
          </a:p>
          <a:p>
            <a:r>
              <a:rPr lang="en-IN" dirty="0" err="1" smtClean="0"/>
              <a:t>Lepra</a:t>
            </a:r>
            <a:r>
              <a:rPr lang="en-IN" dirty="0" smtClean="0"/>
              <a:t> reactions</a:t>
            </a:r>
          </a:p>
          <a:p>
            <a:pPr lvl="1"/>
            <a:r>
              <a:rPr lang="en-IN" dirty="0" smtClean="0"/>
              <a:t>Two types</a:t>
            </a:r>
          </a:p>
          <a:p>
            <a:pPr lvl="1"/>
            <a:r>
              <a:rPr lang="en-IN" dirty="0" smtClean="0"/>
              <a:t>Type I </a:t>
            </a:r>
            <a:r>
              <a:rPr lang="en-IN" dirty="0" err="1" smtClean="0"/>
              <a:t>Lepra</a:t>
            </a:r>
            <a:r>
              <a:rPr lang="en-IN" dirty="0" smtClean="0"/>
              <a:t> reactions and Type II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Type I </a:t>
            </a:r>
            <a:r>
              <a:rPr lang="en-IN" dirty="0" err="1" smtClean="0"/>
              <a:t>Lepra</a:t>
            </a:r>
            <a:r>
              <a:rPr lang="en-IN" dirty="0" smtClean="0"/>
              <a:t> reaction</a:t>
            </a:r>
          </a:p>
          <a:p>
            <a:pPr lvl="1"/>
            <a:r>
              <a:rPr lang="en-IN" dirty="0" smtClean="0"/>
              <a:t>Delayed hypersensitivity to M. </a:t>
            </a:r>
            <a:r>
              <a:rPr lang="en-IN" dirty="0" err="1" smtClean="0"/>
              <a:t>Lepra</a:t>
            </a:r>
            <a:r>
              <a:rPr lang="en-IN" dirty="0" smtClean="0"/>
              <a:t> antigens</a:t>
            </a:r>
          </a:p>
          <a:p>
            <a:pPr lvl="1"/>
            <a:r>
              <a:rPr lang="en-IN" dirty="0" smtClean="0"/>
              <a:t>Cutaneous ulceration, multiple nerve involvement</a:t>
            </a:r>
          </a:p>
          <a:p>
            <a:pPr lvl="1"/>
            <a:r>
              <a:rPr lang="en-IN" dirty="0" smtClean="0"/>
              <a:t>Corticosteroids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Type II </a:t>
            </a:r>
            <a:r>
              <a:rPr lang="en-IN" dirty="0" err="1" smtClean="0"/>
              <a:t>Lepra</a:t>
            </a:r>
            <a:r>
              <a:rPr lang="en-IN" dirty="0" smtClean="0"/>
              <a:t> reaction</a:t>
            </a:r>
          </a:p>
          <a:p>
            <a:pPr lvl="1"/>
            <a:r>
              <a:rPr lang="en-IN" dirty="0" err="1" smtClean="0"/>
              <a:t>Erythema</a:t>
            </a:r>
            <a:r>
              <a:rPr lang="en-IN" dirty="0" smtClean="0"/>
              <a:t> </a:t>
            </a:r>
            <a:r>
              <a:rPr lang="en-IN" dirty="0" err="1" smtClean="0"/>
              <a:t>nodosum</a:t>
            </a:r>
            <a:r>
              <a:rPr lang="en-IN" dirty="0" smtClean="0"/>
              <a:t> </a:t>
            </a:r>
            <a:r>
              <a:rPr lang="en-IN" dirty="0" err="1" smtClean="0"/>
              <a:t>leprosum</a:t>
            </a:r>
            <a:endParaRPr lang="en-IN" dirty="0" smtClean="0"/>
          </a:p>
          <a:p>
            <a:pPr lvl="1"/>
            <a:r>
              <a:rPr lang="en-IN" dirty="0" smtClean="0"/>
              <a:t>Type III hypersensitivity</a:t>
            </a:r>
          </a:p>
          <a:p>
            <a:pPr lvl="1"/>
            <a:r>
              <a:rPr lang="en-IN" dirty="0" err="1" smtClean="0"/>
              <a:t>Humoral</a:t>
            </a:r>
            <a:r>
              <a:rPr lang="en-IN" dirty="0" smtClean="0"/>
              <a:t> antibody response to dead bacteria</a:t>
            </a:r>
          </a:p>
          <a:p>
            <a:pPr lvl="1"/>
            <a:r>
              <a:rPr lang="en-IN" dirty="0" smtClean="0"/>
              <a:t>Abrupt onset, </a:t>
            </a:r>
            <a:r>
              <a:rPr lang="en-IN" dirty="0" err="1" smtClean="0"/>
              <a:t>exisiting</a:t>
            </a:r>
            <a:r>
              <a:rPr lang="en-IN" dirty="0" smtClean="0"/>
              <a:t> lesion enlarge, become red, </a:t>
            </a:r>
            <a:r>
              <a:rPr lang="en-IN" dirty="0" err="1" smtClean="0"/>
              <a:t>inflammed</a:t>
            </a:r>
            <a:r>
              <a:rPr lang="en-IN" dirty="0" smtClean="0"/>
              <a:t> and painful</a:t>
            </a:r>
          </a:p>
          <a:p>
            <a:pPr lvl="1"/>
            <a:r>
              <a:rPr lang="en-IN" dirty="0" smtClean="0"/>
              <a:t>corticosteroids </a:t>
            </a:r>
          </a:p>
          <a:p>
            <a:pPr lvl="1"/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Clofazimine</a:t>
            </a:r>
            <a:endParaRPr lang="en-IN" dirty="0" smtClean="0"/>
          </a:p>
          <a:p>
            <a:pPr lvl="1"/>
            <a:r>
              <a:rPr lang="en-IN" dirty="0" smtClean="0"/>
              <a:t>Binds with bacterial DNA and inhibits its growth</a:t>
            </a:r>
          </a:p>
          <a:p>
            <a:pPr lvl="1"/>
            <a:r>
              <a:rPr lang="en-IN" dirty="0" err="1" smtClean="0"/>
              <a:t>Leprostatic</a:t>
            </a:r>
            <a:endParaRPr lang="en-IN" dirty="0" smtClean="0"/>
          </a:p>
          <a:p>
            <a:pPr lvl="1"/>
            <a:r>
              <a:rPr lang="en-IN" dirty="0" smtClean="0"/>
              <a:t>Anti inflammatory property- advantage</a:t>
            </a:r>
          </a:p>
          <a:p>
            <a:pPr lvl="1"/>
            <a:r>
              <a:rPr lang="en-IN" dirty="0" err="1" smtClean="0"/>
              <a:t>Antileprotic</a:t>
            </a:r>
            <a:r>
              <a:rPr lang="en-IN" dirty="0" smtClean="0"/>
              <a:t> effect- 6 to 7 weeks</a:t>
            </a:r>
          </a:p>
          <a:p>
            <a:pPr lvl="1"/>
            <a:r>
              <a:rPr lang="en-IN" dirty="0" smtClean="0"/>
              <a:t>ADR- red brown discolouration of skin</a:t>
            </a:r>
          </a:p>
          <a:p>
            <a:pPr lvl="2"/>
            <a:r>
              <a:rPr lang="en-IN" dirty="0" smtClean="0"/>
              <a:t>Abdominal pain with loose stools</a:t>
            </a:r>
          </a:p>
          <a:p>
            <a:pPr lvl="2"/>
            <a:r>
              <a:rPr lang="en-IN" dirty="0" err="1" smtClean="0"/>
              <a:t>Conjuctival</a:t>
            </a:r>
            <a:r>
              <a:rPr lang="en-IN" dirty="0" smtClean="0"/>
              <a:t> pigmentation and </a:t>
            </a:r>
            <a:r>
              <a:rPr lang="en-IN" dirty="0" err="1" smtClean="0"/>
              <a:t>phototoxicity</a:t>
            </a:r>
            <a:endParaRPr lang="en-IN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4205" y="788670"/>
            <a:ext cx="5402580" cy="64460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2098040" marR="5080" indent="-2085339">
              <a:lnSpc>
                <a:spcPts val="4320"/>
              </a:lnSpc>
              <a:spcBef>
                <a:spcPts val="640"/>
              </a:spcBef>
            </a:pPr>
            <a:r>
              <a:rPr lang="en-IN" i="1" spc="-15" dirty="0" smtClean="0"/>
              <a:t>WHO Regimen </a:t>
            </a:r>
            <a:endParaRPr i="1" spc="-1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15277" y="2430780"/>
          <a:ext cx="8429149" cy="39046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3042"/>
                <a:gridCol w="3276124"/>
                <a:gridCol w="3669983"/>
              </a:tblGrid>
              <a:tr h="549910">
                <a:tc>
                  <a:txBody>
                    <a:bodyPr/>
                    <a:lstStyle/>
                    <a:p>
                      <a:pPr marL="78295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2400" b="1" spc="-5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Drug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solidFill>
                      <a:srgbClr val="DE2D27"/>
                    </a:solidFill>
                  </a:tcPr>
                </a:tc>
                <a:tc>
                  <a:txBody>
                    <a:bodyPr/>
                    <a:lstStyle/>
                    <a:p>
                      <a:pPr marL="31940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2400" b="1" spc="-5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Paucibacillary</a:t>
                      </a:r>
                      <a:r>
                        <a:rPr sz="2400" b="1" spc="-15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(PB)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solidFill>
                      <a:srgbClr val="DE2D27"/>
                    </a:solidFill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2400" b="1" spc="-5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Multibacillary</a:t>
                      </a:r>
                      <a:r>
                        <a:rPr sz="2400" b="1" spc="-10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Century Gothic"/>
                          <a:cs typeface="Century Gothic"/>
                        </a:rPr>
                        <a:t>(MB)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solidFill>
                      <a:srgbClr val="DE2D27"/>
                    </a:solidFill>
                  </a:tcPr>
                </a:tc>
              </a:tr>
              <a:tr h="791209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i="1" dirty="0">
                          <a:latin typeface="Century Gothic"/>
                          <a:cs typeface="Century Gothic"/>
                        </a:rPr>
                        <a:t>Rifampicin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solidFill>
                      <a:srgbClr val="F2CCCC"/>
                    </a:solidFill>
                  </a:tcPr>
                </a:tc>
                <a:tc>
                  <a:txBody>
                    <a:bodyPr/>
                    <a:lstStyle/>
                    <a:p>
                      <a:pPr marL="404495" marR="1209675">
                        <a:lnSpc>
                          <a:spcPts val="2390"/>
                        </a:lnSpc>
                        <a:spcBef>
                          <a:spcPts val="405"/>
                        </a:spcBef>
                      </a:pPr>
                      <a:r>
                        <a:rPr sz="2000" i="1" dirty="0">
                          <a:latin typeface="Century Gothic"/>
                          <a:cs typeface="Century Gothic"/>
                        </a:rPr>
                        <a:t>600 </a:t>
                      </a:r>
                      <a:r>
                        <a:rPr sz="2000" i="1" spc="5" dirty="0">
                          <a:latin typeface="Century Gothic"/>
                          <a:cs typeface="Century Gothic"/>
                        </a:rPr>
                        <a:t>mg </a:t>
                      </a:r>
                      <a:r>
                        <a:rPr sz="2000" i="1" spc="-5" dirty="0">
                          <a:latin typeface="Century Gothic"/>
                          <a:cs typeface="Century Gothic"/>
                        </a:rPr>
                        <a:t>once </a:t>
                      </a:r>
                      <a:r>
                        <a:rPr sz="2000" i="1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2000" i="1" spc="-8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i="1" spc="5" dirty="0">
                          <a:latin typeface="Century Gothic"/>
                          <a:cs typeface="Century Gothic"/>
                        </a:rPr>
                        <a:t>month </a:t>
                      </a:r>
                      <a:r>
                        <a:rPr sz="2000" i="1" spc="5" dirty="0">
                          <a:solidFill>
                            <a:srgbClr val="FF0000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i="1" dirty="0">
                          <a:solidFill>
                            <a:srgbClr val="FF0000"/>
                          </a:solidFill>
                          <a:latin typeface="Century Gothic"/>
                          <a:cs typeface="Century Gothic"/>
                        </a:rPr>
                        <a:t>Supervised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51435" marB="0">
                    <a:solidFill>
                      <a:srgbClr val="F2CCCC"/>
                    </a:solidFill>
                  </a:tcPr>
                </a:tc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i="1" dirty="0">
                          <a:latin typeface="Century Gothic"/>
                          <a:cs typeface="Century Gothic"/>
                        </a:rPr>
                        <a:t>600 mg </a:t>
                      </a:r>
                      <a:r>
                        <a:rPr sz="2000" i="1" spc="-5" dirty="0">
                          <a:latin typeface="Century Gothic"/>
                          <a:cs typeface="Century Gothic"/>
                        </a:rPr>
                        <a:t>once </a:t>
                      </a:r>
                      <a:r>
                        <a:rPr sz="2000" i="1" dirty="0">
                          <a:latin typeface="Century Gothic"/>
                          <a:cs typeface="Century Gothic"/>
                        </a:rPr>
                        <a:t>a month</a:t>
                      </a:r>
                      <a:r>
                        <a:rPr sz="2000" i="1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i="1" spc="-5" dirty="0">
                          <a:solidFill>
                            <a:srgbClr val="FF0000"/>
                          </a:solidFill>
                          <a:latin typeface="Century Gothic"/>
                          <a:cs typeface="Century Gothic"/>
                        </a:rPr>
                        <a:t>Supervised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solidFill>
                      <a:srgbClr val="F2CCCC"/>
                    </a:solidFill>
                  </a:tcPr>
                </a:tc>
              </a:tr>
              <a:tr h="791210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i="1" spc="-5" dirty="0">
                          <a:latin typeface="Century Gothic"/>
                          <a:cs typeface="Century Gothic"/>
                        </a:rPr>
                        <a:t>Dapsone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F8E7E7"/>
                    </a:solidFill>
                  </a:tcPr>
                </a:tc>
                <a:tc>
                  <a:txBody>
                    <a:bodyPr/>
                    <a:lstStyle/>
                    <a:p>
                      <a:pPr marL="4044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i="1" dirty="0">
                          <a:latin typeface="Century Gothic"/>
                          <a:cs typeface="Century Gothic"/>
                        </a:rPr>
                        <a:t>100 </a:t>
                      </a:r>
                      <a:r>
                        <a:rPr sz="2000" i="1" spc="5" dirty="0">
                          <a:latin typeface="Century Gothic"/>
                          <a:cs typeface="Century Gothic"/>
                        </a:rPr>
                        <a:t>mg </a:t>
                      </a:r>
                      <a:r>
                        <a:rPr sz="2000" i="1" spc="-5" dirty="0">
                          <a:latin typeface="Century Gothic"/>
                          <a:cs typeface="Century Gothic"/>
                        </a:rPr>
                        <a:t>daily </a:t>
                      </a:r>
                      <a:r>
                        <a:rPr sz="2000" i="1" dirty="0">
                          <a:latin typeface="Century Gothic"/>
                          <a:cs typeface="Century Gothic"/>
                        </a:rPr>
                        <a:t>self administered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F8E7E7"/>
                    </a:solidFill>
                  </a:tcPr>
                </a:tc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i="1" dirty="0">
                          <a:latin typeface="Century Gothic"/>
                          <a:cs typeface="Century Gothic"/>
                        </a:rPr>
                        <a:t>100 mg </a:t>
                      </a:r>
                      <a:r>
                        <a:rPr sz="2000" i="1" spc="-5" dirty="0">
                          <a:latin typeface="Century Gothic"/>
                          <a:cs typeface="Century Gothic"/>
                        </a:rPr>
                        <a:t>daily </a:t>
                      </a:r>
                      <a:r>
                        <a:rPr sz="2000" i="1" dirty="0">
                          <a:latin typeface="Century Gothic"/>
                          <a:cs typeface="Century Gothic"/>
                        </a:rPr>
                        <a:t>self</a:t>
                      </a:r>
                      <a:r>
                        <a:rPr sz="2000" i="1" spc="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i="1" dirty="0">
                          <a:latin typeface="Century Gothic"/>
                          <a:cs typeface="Century Gothic"/>
                        </a:rPr>
                        <a:t>administered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F8E7E7"/>
                    </a:solidFill>
                  </a:tcPr>
                </a:tc>
              </a:tr>
              <a:tr h="1132839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2000" i="1" dirty="0">
                          <a:latin typeface="Century Gothic"/>
                          <a:cs typeface="Century Gothic"/>
                        </a:rPr>
                        <a:t>Clofazimine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F2CCCC"/>
                    </a:solidFill>
                  </a:tcPr>
                </a:tc>
                <a:tc>
                  <a:txBody>
                    <a:bodyPr/>
                    <a:lstStyle/>
                    <a:p>
                      <a:pPr marL="407034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2000" i="1" dirty="0">
                          <a:latin typeface="Century Gothic"/>
                          <a:cs typeface="Century Gothic"/>
                        </a:rPr>
                        <a:t>-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F2CCCC"/>
                    </a:solidFill>
                  </a:tcPr>
                </a:tc>
                <a:tc>
                  <a:txBody>
                    <a:bodyPr/>
                    <a:lstStyle/>
                    <a:p>
                      <a:pPr marL="245110" marR="4946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2000" i="1" dirty="0">
                          <a:latin typeface="Century Gothic"/>
                          <a:cs typeface="Century Gothic"/>
                        </a:rPr>
                        <a:t>300 mg </a:t>
                      </a:r>
                      <a:r>
                        <a:rPr sz="2000" i="1" spc="-5" dirty="0">
                          <a:latin typeface="Century Gothic"/>
                          <a:cs typeface="Century Gothic"/>
                        </a:rPr>
                        <a:t>once </a:t>
                      </a:r>
                      <a:r>
                        <a:rPr sz="2000" i="1" dirty="0">
                          <a:latin typeface="Century Gothic"/>
                          <a:cs typeface="Century Gothic"/>
                        </a:rPr>
                        <a:t>a month </a:t>
                      </a:r>
                      <a:r>
                        <a:rPr sz="2000" i="1" spc="-5" dirty="0">
                          <a:solidFill>
                            <a:srgbClr val="FF0000"/>
                          </a:solidFill>
                          <a:latin typeface="Century Gothic"/>
                          <a:cs typeface="Century Gothic"/>
                        </a:rPr>
                        <a:t>Supervised </a:t>
                      </a:r>
                      <a:r>
                        <a:rPr sz="2000" i="1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i="1" dirty="0">
                          <a:latin typeface="Century Gothic"/>
                          <a:cs typeface="Century Gothic"/>
                        </a:rPr>
                        <a:t>50 </a:t>
                      </a:r>
                      <a:r>
                        <a:rPr sz="2000" i="1" spc="5" dirty="0">
                          <a:latin typeface="Century Gothic"/>
                          <a:cs typeface="Century Gothic"/>
                        </a:rPr>
                        <a:t>mg </a:t>
                      </a:r>
                      <a:r>
                        <a:rPr sz="2000" i="1" spc="-5" dirty="0">
                          <a:latin typeface="Century Gothic"/>
                          <a:cs typeface="Century Gothic"/>
                        </a:rPr>
                        <a:t>daily </a:t>
                      </a:r>
                      <a:r>
                        <a:rPr sz="2000" i="1" dirty="0">
                          <a:latin typeface="Century Gothic"/>
                          <a:cs typeface="Century Gothic"/>
                        </a:rPr>
                        <a:t>self</a:t>
                      </a:r>
                      <a:r>
                        <a:rPr sz="2000" i="1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2000" i="1" dirty="0">
                          <a:latin typeface="Century Gothic"/>
                          <a:cs typeface="Century Gothic"/>
                        </a:rPr>
                        <a:t>administered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F2CCCC"/>
                    </a:solidFill>
                  </a:tcPr>
                </a:tc>
              </a:tr>
              <a:tr h="464819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2000" i="1" dirty="0">
                          <a:latin typeface="Century Gothic"/>
                          <a:cs typeface="Century Gothic"/>
                        </a:rPr>
                        <a:t>Duration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F8E7E7"/>
                    </a:solidFill>
                  </a:tcPr>
                </a:tc>
                <a:tc>
                  <a:txBody>
                    <a:bodyPr/>
                    <a:lstStyle/>
                    <a:p>
                      <a:pPr marL="40576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b="1" dirty="0">
                          <a:solidFill>
                            <a:srgbClr val="006FBF"/>
                          </a:solidFill>
                          <a:latin typeface="Century Gothic"/>
                          <a:cs typeface="Century Gothic"/>
                        </a:rPr>
                        <a:t>6 </a:t>
                      </a:r>
                      <a:r>
                        <a:rPr sz="2000" b="1" spc="-5" dirty="0">
                          <a:solidFill>
                            <a:srgbClr val="006FBF"/>
                          </a:solidFill>
                          <a:latin typeface="Century Gothic"/>
                          <a:cs typeface="Century Gothic"/>
                        </a:rPr>
                        <a:t>Months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5719" marB="0">
                    <a:solidFill>
                      <a:srgbClr val="F8E7E7"/>
                    </a:solidFill>
                  </a:tcPr>
                </a:tc>
                <a:tc>
                  <a:txBody>
                    <a:bodyPr/>
                    <a:lstStyle/>
                    <a:p>
                      <a:pPr marL="12255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b="1" dirty="0">
                          <a:solidFill>
                            <a:srgbClr val="006FBF"/>
                          </a:solidFill>
                          <a:latin typeface="Century Gothic"/>
                          <a:cs typeface="Century Gothic"/>
                        </a:rPr>
                        <a:t>12 </a:t>
                      </a:r>
                      <a:r>
                        <a:rPr sz="2000" b="1" spc="-5" dirty="0">
                          <a:solidFill>
                            <a:srgbClr val="006FBF"/>
                          </a:solidFill>
                          <a:latin typeface="Century Gothic"/>
                          <a:cs typeface="Century Gothic"/>
                        </a:rPr>
                        <a:t>Months</a:t>
                      </a:r>
                      <a:endParaRPr sz="2000">
                        <a:latin typeface="Century Gothic"/>
                        <a:cs typeface="Century Gothic"/>
                      </a:endParaRPr>
                    </a:p>
                  </a:txBody>
                  <a:tcPr marL="0" marR="0" marT="45719" marB="0">
                    <a:solidFill>
                      <a:srgbClr val="F8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IN" sz="8800" b="1" dirty="0" smtClean="0"/>
              <a:t>Thank You</a:t>
            </a:r>
            <a:endParaRPr lang="en-IN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en-IN" i="1" dirty="0" smtClean="0"/>
              <a:t>Prevent emergence of resistance </a:t>
            </a:r>
          </a:p>
          <a:p>
            <a:pPr marL="514350" indent="-514350"/>
            <a:r>
              <a:rPr lang="en-IN" dirty="0" smtClean="0"/>
              <a:t>the bacilli remain susceptible to the drugs.</a:t>
            </a:r>
          </a:p>
          <a:p>
            <a:pPr marL="514350" indent="-514350"/>
            <a:r>
              <a:rPr lang="en-IN" dirty="0" smtClean="0"/>
              <a:t>The relative activity of the first line drugs in achieving these goals differs, </a:t>
            </a:r>
          </a:p>
          <a:p>
            <a:pPr marL="514350" indent="-514350"/>
            <a:r>
              <a:rPr lang="en-IN" dirty="0" smtClean="0"/>
              <a:t>e.g. H and R are the most potent bactericidal drugs active against all populations of TB bacilli, while Z acts best on intracellular bacilli and those at inflamed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General principles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Use of any single drug in tuberculosis -the emergence of resistant organisms and relapse in almost 3/4th patients.</a:t>
            </a:r>
          </a:p>
          <a:p>
            <a:r>
              <a:rPr lang="en-IN" dirty="0" smtClean="0"/>
              <a:t>High number of organism do not respond to single drug and keep on multiplying</a:t>
            </a:r>
          </a:p>
          <a:p>
            <a:r>
              <a:rPr lang="en-IN" dirty="0" smtClean="0"/>
              <a:t>massive infection has to be treated by at least 3 drugs;</a:t>
            </a:r>
          </a:p>
          <a:p>
            <a:r>
              <a:rPr lang="en-IN" dirty="0" smtClean="0"/>
              <a:t>and a single drug is sufficient for prophylaxis because the number of bacilli is small.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 and R are the most efficacious drugs</a:t>
            </a:r>
          </a:p>
          <a:p>
            <a:r>
              <a:rPr lang="en-IN" dirty="0" smtClean="0"/>
              <a:t>their combination is definitely synergistic</a:t>
            </a:r>
          </a:p>
          <a:p>
            <a:r>
              <a:rPr lang="en-IN" dirty="0" smtClean="0"/>
              <a:t>So duration of therapy is shortened.</a:t>
            </a:r>
          </a:p>
          <a:p>
            <a:r>
              <a:rPr lang="en-IN" dirty="0" smtClean="0"/>
              <a:t>Addition of Z for the initial 2 months further reduces duration.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single daily dose of all first line </a:t>
            </a:r>
            <a:r>
              <a:rPr lang="en-IN" dirty="0" err="1" smtClean="0"/>
              <a:t>antitubercular</a:t>
            </a:r>
            <a:r>
              <a:rPr lang="en-IN" dirty="0" smtClean="0"/>
              <a:t> drugs is preferred. </a:t>
            </a:r>
          </a:p>
          <a:p>
            <a:r>
              <a:rPr lang="en-IN" dirty="0" smtClean="0"/>
              <a:t>The ‘directly observed treatment short course’ (DOTS) was recommended by the WHO in 1995.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Response is fast in the first few weeks as the fast dividing bacilli are eliminated rapidly.</a:t>
            </a:r>
          </a:p>
          <a:p>
            <a:r>
              <a:rPr lang="en-IN" dirty="0" smtClean="0"/>
              <a:t>Symptomatic relief within 2–4 weeks. </a:t>
            </a:r>
          </a:p>
          <a:p>
            <a:r>
              <a:rPr lang="en-IN" dirty="0" smtClean="0"/>
              <a:t>The rate of bacteriological, radiological and clinical improvement declines subsequently as the slow multiplying organisms respond gradually.</a:t>
            </a:r>
          </a:p>
          <a:p>
            <a:r>
              <a:rPr lang="en-IN" dirty="0" smtClean="0"/>
              <a:t>Bacteriological cure -much longer. </a:t>
            </a:r>
          </a:p>
          <a:p>
            <a:r>
              <a:rPr lang="en-IN" dirty="0" smtClean="0"/>
              <a:t>The adequacy of any regimen is decided by observing sputum conversion rates and 2–5 year relapse rates after completion of treatment.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All anti TB regimens have an IP and CP</a:t>
            </a:r>
          </a:p>
          <a:p>
            <a:r>
              <a:rPr lang="en-IN" dirty="0" smtClean="0"/>
              <a:t>IP- intensive phase with 4-6 drugs aimed to rapidly kill the bacilli</a:t>
            </a:r>
          </a:p>
          <a:p>
            <a:pPr lvl="1"/>
            <a:r>
              <a:rPr lang="en-IN" dirty="0" smtClean="0"/>
              <a:t>Bring about sputum conversion</a:t>
            </a:r>
          </a:p>
          <a:p>
            <a:pPr lvl="1"/>
            <a:r>
              <a:rPr lang="en-IN" dirty="0" smtClean="0"/>
              <a:t>Symptomatic relief</a:t>
            </a:r>
          </a:p>
          <a:p>
            <a:pPr lvl="1"/>
            <a:endParaRPr lang="en-IN" dirty="0" smtClean="0"/>
          </a:p>
          <a:p>
            <a:r>
              <a:rPr lang="en-IN" dirty="0" smtClean="0"/>
              <a:t>Followed by Continuation Phase (CP)</a:t>
            </a:r>
          </a:p>
          <a:p>
            <a:pPr lvl="1"/>
            <a:r>
              <a:rPr lang="en-IN" dirty="0" smtClean="0"/>
              <a:t>3 to 4 drugs </a:t>
            </a:r>
          </a:p>
          <a:p>
            <a:pPr lvl="1"/>
            <a:r>
              <a:rPr lang="en-IN" dirty="0" smtClean="0"/>
              <a:t>Remaining bacilli will be eliminated</a:t>
            </a:r>
          </a:p>
          <a:p>
            <a:pPr lvl="1"/>
            <a:r>
              <a:rPr lang="en-IN" dirty="0" smtClean="0"/>
              <a:t>To prevent relapse</a:t>
            </a:r>
          </a:p>
          <a:p>
            <a:pPr lvl="1"/>
            <a:endParaRPr lang="en-IN" dirty="0" smtClean="0"/>
          </a:p>
          <a:p>
            <a:pPr lvl="1"/>
            <a:endParaRPr lang="en-IN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1360</Words>
  <Application>Microsoft Office PowerPoint</Application>
  <PresentationFormat>On-screen Show (4:3)</PresentationFormat>
  <Paragraphs>216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Treatment of TB and Leprosy</vt:lpstr>
      <vt:lpstr>TREATMENT OF TUBERCULOSIS</vt:lpstr>
      <vt:lpstr>Slide 3</vt:lpstr>
      <vt:lpstr>Slide 4</vt:lpstr>
      <vt:lpstr>General principles </vt:lpstr>
      <vt:lpstr>Slide 6</vt:lpstr>
      <vt:lpstr>Slide 7</vt:lpstr>
      <vt:lpstr>Slide 8</vt:lpstr>
      <vt:lpstr>Slide 9</vt:lpstr>
      <vt:lpstr>Slide 10</vt:lpstr>
      <vt:lpstr>Dose</vt:lpstr>
      <vt:lpstr>Regimen- RNTCP guidelines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TB with AIDS</vt:lpstr>
      <vt:lpstr>Slide 24</vt:lpstr>
      <vt:lpstr>Leprosy</vt:lpstr>
      <vt:lpstr>Slide 26</vt:lpstr>
      <vt:lpstr>Classification of Leprosy</vt:lpstr>
      <vt:lpstr>Slide 28</vt:lpstr>
      <vt:lpstr>Slide 29</vt:lpstr>
      <vt:lpstr>Slide 30</vt:lpstr>
      <vt:lpstr>Slide 31</vt:lpstr>
      <vt:lpstr>Slide 32</vt:lpstr>
      <vt:lpstr>Slide 33</vt:lpstr>
      <vt:lpstr>WHO Regimen </vt:lpstr>
      <vt:lpstr>Slide 35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of TB and Leprosy</dc:title>
  <dc:creator>admin</dc:creator>
  <cp:lastModifiedBy>Admin</cp:lastModifiedBy>
  <cp:revision>11</cp:revision>
  <dcterms:created xsi:type="dcterms:W3CDTF">2006-08-16T00:00:00Z</dcterms:created>
  <dcterms:modified xsi:type="dcterms:W3CDTF">2023-11-24T06:40:54Z</dcterms:modified>
</cp:coreProperties>
</file>