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9" r:id="rId1"/>
  </p:sldMasterIdLst>
  <p:notesMasterIdLst>
    <p:notesMasterId r:id="rId41"/>
  </p:notesMasterIdLst>
  <p:sldIdLst>
    <p:sldId id="489" r:id="rId2"/>
    <p:sldId id="491" r:id="rId3"/>
    <p:sldId id="326" r:id="rId4"/>
    <p:sldId id="327" r:id="rId5"/>
    <p:sldId id="411" r:id="rId6"/>
    <p:sldId id="412" r:id="rId7"/>
    <p:sldId id="413" r:id="rId8"/>
    <p:sldId id="414" r:id="rId9"/>
    <p:sldId id="441" r:id="rId10"/>
    <p:sldId id="415" r:id="rId11"/>
    <p:sldId id="481" r:id="rId12"/>
    <p:sldId id="416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35" r:id="rId32"/>
    <p:sldId id="461" r:id="rId33"/>
    <p:sldId id="462" r:id="rId34"/>
    <p:sldId id="463" r:id="rId35"/>
    <p:sldId id="464" r:id="rId36"/>
    <p:sldId id="465" r:id="rId37"/>
    <p:sldId id="466" r:id="rId38"/>
    <p:sldId id="492" r:id="rId39"/>
    <p:sldId id="488" r:id="rId40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7777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4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1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61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5808-7D27-4BA2-9406-AE42E8450ECE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FB9F-B135-411B-877B-261F39ABAA54}" type="datetime2">
              <a:rPr lang="en-US" smtClean="0">
                <a:solidFill>
                  <a:schemeClr val="tx2"/>
                </a:solidFill>
              </a:rPr>
              <a:pPr/>
              <a:t>Friday, November 24, 2023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100" smtClean="0">
                <a:solidFill>
                  <a:schemeClr val="tx2"/>
                </a:solidFill>
              </a:rPr>
              <a:t>Dr. Ervilla Jagin Parmar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6D5-DF93-41CA-8A47-118F7077703C}" type="datetime2">
              <a:rPr lang="en-US" smtClean="0">
                <a:solidFill>
                  <a:schemeClr val="tx2"/>
                </a:solidFill>
              </a:rPr>
              <a:pPr/>
              <a:t>Friday, November 24, 2023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100" smtClean="0">
                <a:solidFill>
                  <a:schemeClr val="tx2"/>
                </a:solidFill>
              </a:rPr>
              <a:t>Dr. Ervilla Jagin Parmar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5654-A422-41E6-BFB2-037A9DDC7A45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CA2A-96AF-411D-94CC-353193C8561A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B3B-C328-4375-8BD0-2D187F8A2D61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70DA-FEBF-4C80-ACAD-3548FA844F32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66B1-BEAD-4A40-9F1E-9FB93A490CCF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ED02-A867-4562-A41F-EEDAF164D9E9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BB4B-358B-4EB5-B1B4-19CBBD196A22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FC1C-C7E2-4EB1-9444-BEEF8B6A367F}" type="datetime2">
              <a:rPr lang="en-US" smtClean="0"/>
              <a:pPr/>
              <a:t>Friday, November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570B-15D9-4D6C-B708-0D5A59D28EA1}" type="datetime2">
              <a:rPr lang="en-US" smtClean="0">
                <a:solidFill>
                  <a:schemeClr val="tx2"/>
                </a:solidFill>
              </a:rPr>
              <a:pPr/>
              <a:t>Friday, November 24, 2023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sz="1100" smtClean="0">
                <a:solidFill>
                  <a:schemeClr val="tx2"/>
                </a:solidFill>
              </a:rPr>
              <a:t>Dr. Ervilla Jagin Parmar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395288" y="2781300"/>
            <a:ext cx="8458200" cy="3816350"/>
          </a:xfrm>
        </p:spPr>
        <p:txBody>
          <a:bodyPr/>
          <a:lstStyle/>
          <a:p>
            <a:pPr algn="r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Faculty: Dr. Ervilla Jagin Parmar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Professor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S.B.K.S. Med. Inst. &amp; Res. Centre,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Sumandeep Vidyapeeth Deemed University, Vadodara – 391760</a:t>
            </a:r>
          </a:p>
          <a:p>
            <a:pPr algn="ctr">
              <a:buFontTx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3816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             	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S. B. K. S.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Medical Institute &amp; 		Research Center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     Subject: Pharmacology</a:t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Pharmacotherapy of Acid peptic disorders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79228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65F51-02CF-44D0-9D67-A1AE5C11431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Dr. Ervilla Jagin Parmar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of Antiulcer Drugs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620688"/>
            <a:ext cx="8892480" cy="6165304"/>
          </a:xfrm>
        </p:spPr>
        <p:txBody>
          <a:bodyPr>
            <a:noAutofit/>
          </a:bodyPr>
          <a:lstStyle/>
          <a:p>
            <a:pPr marL="0" indent="0" algn="just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 gastric acid secretion-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 Antagonists – Cimetidine (Banned), Ranitidine,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Famotidine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Nizatidine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Roxatidine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Proton Pump Inhibitors –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Lansoprazole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Pantoprazole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Agents –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Pirenzepine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Telenzepine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0"/>
              </a:spcBef>
              <a:buFont typeface="Wingdings" pitchFamily="2" charset="2"/>
              <a:buNone/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Neutralize Gastric Acid-</a:t>
            </a:r>
          </a:p>
          <a:p>
            <a:pPr marL="0" indent="0" algn="just">
              <a:spcBef>
                <a:spcPts val="0"/>
              </a:spcBef>
            </a:pPr>
            <a:r>
              <a:rPr lang="en-US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Non systemic: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hydroxide, Al 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Mg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Mg hydroxide, Calcium carbonate</a:t>
            </a:r>
          </a:p>
          <a:p>
            <a:pPr marL="0" indent="0" algn="just">
              <a:spcBef>
                <a:spcPts val="0"/>
              </a:spcBef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Systemic: sodium bicarbonate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 E1 Analogue 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Misoprostol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Mucosal </a:t>
            </a:r>
            <a:r>
              <a:rPr lang="en-US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Protectives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Sucralfate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Colloidal Bismuth Compounds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Antibiotics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(For H. Pylori infection) – Amoxicillin,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Clarithromycin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Metronidazole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Tinidazole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0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 antagonists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284440"/>
          </a:xfrm>
        </p:spPr>
        <p:txBody>
          <a:bodyPr/>
          <a:lstStyle/>
          <a:p>
            <a:pPr algn="just"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Block H</a:t>
            </a:r>
            <a:r>
              <a:rPr lang="en-US" sz="28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receptors in stomach &amp; inhibit  acid secretion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Cimetidine-</a:t>
            </a:r>
          </a:p>
          <a:p>
            <a:pPr algn="just"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Inhibits histamine,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pentagastrin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insulin, caffeine and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vagus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stimulated gastric secretion in man</a:t>
            </a:r>
          </a:p>
          <a:p>
            <a:pPr algn="just"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Reduces secretion to about 20% within an hour  </a:t>
            </a:r>
          </a:p>
          <a:p>
            <a:pPr algn="just"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Both volume and acid contents are reduced </a:t>
            </a:r>
          </a:p>
          <a:p>
            <a:pPr algn="just"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Minimal action on intrinsic factor secretion, gastric emptying and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gastroesophageal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sphincter 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receptor antagonists - Cimetidine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P/K: well absorbed, bioavailability reduced when given with antacids. Effect lasts for 5-8 hrs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Adverse effects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Antiandrogenic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effects 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Gynecomastia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sexual dysfunctions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Transient effects on liver functions,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neutropenia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I.V.- Histamine release; delirium, convulsions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Inhibition of  C-P450, reduce metabolism of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warfarin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diazepam,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propranolol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phenytoin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Dose:400mg BD or 800mg </a:t>
            </a:r>
          </a:p>
          <a:p>
            <a:pPr eaLnBrk="1" hangingPunct="1">
              <a:lnSpc>
                <a:spcPct val="80000"/>
              </a:lnSpc>
            </a:pP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0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 antagonists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Block H</a:t>
            </a:r>
            <a:r>
              <a:rPr lang="en-US" sz="2800" b="0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receptors in stomach &amp; inhibit  acid secretion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Cimetidine-</a:t>
            </a:r>
          </a:p>
          <a:p>
            <a:pPr eaLnBrk="1" hangingPunct="1"/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Inhibits histamine, pentagastrin, insulin, caffeine and vagus stimulated gastric secretion in man</a:t>
            </a:r>
          </a:p>
          <a:p>
            <a:pPr eaLnBrk="1" hangingPunct="1"/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Reduces secretion to about 20% within an hour  </a:t>
            </a:r>
          </a:p>
          <a:p>
            <a:pPr eaLnBrk="1" hangingPunct="1"/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Both volume and acid contents are reduced </a:t>
            </a:r>
          </a:p>
          <a:p>
            <a:pPr eaLnBrk="1" hangingPunct="1"/>
            <a:r>
              <a:rPr lang="en-US" sz="28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Minimal action on intrinsic factor secretion, gastric emptying and gastroesophageal sphincter 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receptor antagonists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980728"/>
            <a:ext cx="8458200" cy="494380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Ranitidine</a:t>
            </a:r>
          </a:p>
          <a:p>
            <a:pPr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Longer action than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cimetidine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- 150 mg dose works for 8-12hrs also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inj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 mg/ml for slow IV </a:t>
            </a:r>
          </a:p>
          <a:p>
            <a:pPr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Dose 150mg BD / 300mg </a:t>
            </a:r>
          </a:p>
          <a:p>
            <a:pPr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antiandrogeic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CNS &amp; hepatic adverse effects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Famotidine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longer acting than ranitidine</a:t>
            </a:r>
          </a:p>
          <a:p>
            <a:pPr eaLnBrk="1" hangingPunct="1"/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20mg BD or 40mg   (least expensive)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Nizatidine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roxatidine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other drugs similar to ranitidine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b="0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4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receptor antagonists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Therapeutic uses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Duodenal and gastric ulcer</a:t>
            </a:r>
          </a:p>
          <a:p>
            <a:pPr eaLnBrk="1" hangingPunct="1"/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Zollinger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ellison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syndrome</a:t>
            </a:r>
          </a:p>
          <a:p>
            <a:pPr eaLnBrk="1" hangingPunct="1"/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Gastroesophageal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reflux disease (GERD)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Prevention of acute erosive gastritis in acutely stressed patients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NSAID induced ulcers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Proton pump inhibitors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980728"/>
            <a:ext cx="8001000" cy="5591544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Irreversibly inhibit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0" baseline="30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0" baseline="30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ATPase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proton pump 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Total abolition of acid secretion induced by all stimuli &amp; of all phases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 resistant coated tablets should be swallowed unbroken</a:t>
            </a:r>
          </a:p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Lansoprazole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Pantoprazole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Rabeprazole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Proton pump inhibitors: </a:t>
            </a:r>
            <a:r>
              <a:rPr lang="en-US" b="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Substituted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benzimidazole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20-40 mg once a day- 90% reduction of acid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Peak effect develops after 4 days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 duodenal ulcers heal within 4 wks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Inhibits C- P450, prolongs t ½  of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phenytoin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diazepam,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warfarin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Pantoprazole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is available for IV use</a:t>
            </a:r>
          </a:p>
          <a:p>
            <a:pPr eaLnBrk="1" hangingPunct="1">
              <a:lnSpc>
                <a:spcPct val="90000"/>
              </a:lnSpc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Proton pump inhibitors- Uses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Peptic ulcer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Bleeding peptic ulcer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Gastro esophageal reflux disease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Zollinger- Ellison’s syndrome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Ad/E-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Nausea , loose stool, myalgia, arthralgia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Atrophic gastritis rarely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264275"/>
          </a:xfrm>
        </p:spPr>
        <p:txBody>
          <a:bodyPr>
            <a:noAutofit/>
          </a:bodyPr>
          <a:lstStyle/>
          <a:p>
            <a:pPr indent="0" algn="ctr">
              <a:buFont typeface="Arial" charset="0"/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COMPETENCY BASED UNDERGRADUATE CURRICULUM FOR</a:t>
            </a:r>
          </a:p>
          <a:p>
            <a:pPr indent="0" algn="ctr">
              <a:buFont typeface="Arial" charset="0"/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THE INDIAN MEDICAL GRADUATE</a:t>
            </a:r>
          </a:p>
          <a:p>
            <a:pPr indent="0">
              <a:buFont typeface="Arial" charset="0"/>
              <a:buNone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Board Of Governors</a:t>
            </a:r>
          </a:p>
          <a:p>
            <a:pPr indent="0">
              <a:buFont typeface="Arial" charset="0"/>
              <a:buNone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Supersession Of Medical Council Of India</a:t>
            </a:r>
          </a:p>
          <a:p>
            <a:pPr indent="0">
              <a:buFont typeface="Arial" charset="0"/>
              <a:buNone/>
              <a:defRPr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CODE: PH 1.34</a:t>
            </a:r>
          </a:p>
          <a:p>
            <a:pPr indent="0" algn="just">
              <a:buFont typeface="Arial" charset="0"/>
              <a:buNone/>
              <a:defRPr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 COMPETENCY: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Describe the mechanism of action, types, side effects, indication &amp; contraindication of the drugs used as below: Acid –peptic disease and GERD                                     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Font typeface="Arial" charset="0"/>
              <a:buNone/>
              <a:defRPr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Gastrointestinal System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Font typeface="Arial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Integration Teaching: </a:t>
            </a:r>
          </a:p>
          <a:p>
            <a:pPr indent="0">
              <a:buFont typeface="Arial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General Medicine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Ervilla Jagin Parmar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4BBD0-DC5A-47B8-8A48-3DDCE102FDE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drugs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28863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Reduction of acid (up to 40%) pepsin activity 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Relieve pain and promote ulcer healing, 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More effective in relieving nocturnal pain 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Efficacy is inferior to H</a:t>
            </a:r>
            <a:r>
              <a:rPr lang="en-US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antagonists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Propantheline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methantheline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 gastric motility and prolong gastric emptying time,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be given with antacids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sz="4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sz="4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drugs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May cause gastric retention, aggravate reflux esophagitis by relaxing LES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Cause other anti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side effects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Pirenzepine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Selective M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antagonist – less side effects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 effective than H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blockers in DU healing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Narrow dose range;  rarely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agranulocytosis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24744"/>
            <a:ext cx="8748464" cy="54284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Chemically neutralize hydrochloric acid and promote healing of ulcer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Symptom relief by reducing acidity and relieving spasm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pH needs to be raised from between1-2 to between 3.5- 4.5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systemic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hydroxide, Al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Mg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Mg hydroxide, Calcium carbonate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sodium bicarbonate- not used since they can cause systemic alkalosis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hydroxide gel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White colloidal viscous suspension /powder/ tablets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pH is raised to 4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Astringent and demulcent activity and forms protective coating on ulcer crater; adsorbs gases, toxins and bacteria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Constipation, given along with 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4-8ml every 4hrs or 500mg tabs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qid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phosphate gel: similar to 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Magnesium </a:t>
            </a:r>
            <a:r>
              <a:rPr lang="en-US" sz="3600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trisilicate</a:t>
            </a:r>
            <a:endParaRPr lang="en-US" sz="3600" b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Neutralises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acid, becomes hydrated silicon dioxide- gelatinous, protects crater, slow onset &amp; prolonged action 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gm </a:t>
            </a: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neutralises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9-11 </a:t>
            </a: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gastric acid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Mild </a:t>
            </a: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2-4g every 1-4hrs</a:t>
            </a:r>
          </a:p>
          <a:p>
            <a:pPr eaLnBrk="1" hangingPunct="1">
              <a:lnSpc>
                <a:spcPct val="90000"/>
              </a:lnSpc>
            </a:pPr>
            <a:endParaRPr lang="en-US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071546"/>
            <a:ext cx="8229600" cy="514353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Calcium carbonate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stomach, reconverted to CaCO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intestine and excreted, tabs1g dose 2-4g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1gm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neutralises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acid, inexpensive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Constipation, given with Mg salt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Magnesium oxide and hydroxide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Quick, prolonged action 1g= 50meq ‘milk of magnesia’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Magnesium carbonate as good as CaCO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salts produce diarrhea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Antacids: Therapeutic uses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549552" cy="5037346"/>
          </a:xfrm>
        </p:spPr>
        <p:txBody>
          <a:bodyPr>
            <a:no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systemic (combinations)-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Dyspepsia, esophageal reflux, peptic ulcer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Systemic (sodium bi carbonate)-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Metabolic acidosis- systemic antacids-sodium and potassium salts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Alkalinization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urine during urinary tract infection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Topical use: Dissolve crusts &amp; as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antipruritic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sod bi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solution lotion as eye, ear, mouth wash and douche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lavage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Iron poisoning</a:t>
            </a:r>
            <a:endParaRPr lang="en-US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29600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MUCOSAL PROTECTIVES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764704"/>
            <a:ext cx="8215370" cy="571501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Colloidal Bismuth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Subcitrate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(CBS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Stimulate PGE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secrete mucus &amp; HCO3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Forms bismuth-glycoprotein complex which coats ulcer and prevents acid diffusion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Detaches &amp; kills H. pylori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Taken before each meals and at bedtime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Constipation, black tongue, black stools; prolong use causes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osteodystrophy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encephalopathy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Used in combination regimen for H. pylori</a:t>
            </a:r>
          </a:p>
          <a:p>
            <a:pPr eaLnBrk="1" hangingPunct="1">
              <a:lnSpc>
                <a:spcPct val="90000"/>
              </a:lnSpc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85794"/>
            <a:ext cx="8610600" cy="576740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Sucralfate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 salt of sulfated sucrose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Polymerize at pH &lt;4 &amp; adheres to ulcer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Well tolerated given as 1g tabs, one before each meal and at bedtime for 4-8 wks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Infrequently used- frequent dosing &amp; availability of H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blockers &amp; PPIs.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Constipation,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toxicity</a:t>
            </a:r>
          </a:p>
          <a:p>
            <a:pPr eaLnBrk="1" hangingPunct="1"/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9033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PROSTAGLANDIN -ANALOGUES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48464" cy="4648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Misoprostol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enprostil</a:t>
            </a:r>
            <a:endParaRPr lang="en-US" sz="32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PGE and PGI inhibit gastric secretion &amp; promote mucus and HCO3 secretion    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cramps, uterine bleeding, abortion, multiple dosing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Useful primarily in NSAID induced ulcers not responding to H2 blockers &amp; pts continue smoking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Contraindicated in pregnancy</a:t>
            </a:r>
          </a:p>
          <a:p>
            <a:pPr eaLnBrk="1" hangingPunct="1">
              <a:lnSpc>
                <a:spcPct val="90000"/>
              </a:lnSpc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99181"/>
            <a:ext cx="8229600" cy="6126163"/>
          </a:xfrm>
        </p:spPr>
        <p:txBody>
          <a:bodyPr>
            <a:noAutofit/>
          </a:bodyPr>
          <a:lstStyle/>
          <a:p>
            <a:pPr algn="ctr" rtl="0">
              <a:buFont typeface="Wingdings" pitchFamily="2" charset="2"/>
              <a:buNone/>
            </a:pPr>
            <a:r>
              <a:rPr lang="en-US" sz="32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Peptic Ulcer Disease</a:t>
            </a:r>
          </a:p>
          <a:p>
            <a:pPr algn="just" rtl="0">
              <a:buFont typeface="Wingdings" pitchFamily="2" charset="2"/>
              <a:buNone/>
            </a:pPr>
            <a:endParaRPr lang="en-US" sz="2800" b="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it is mucosal lesion of stomach (gastric ulcer) or duodenum (duodenal ulcer)</a:t>
            </a:r>
          </a:p>
          <a:p>
            <a:pPr algn="just">
              <a:buFontTx/>
              <a:buChar char="-"/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Break </a:t>
            </a: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discontinuity of the mucosa of the stomach or duodenum, penetrating into </a:t>
            </a:r>
            <a:r>
              <a:rPr lang="en-US" sz="28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muscularis</a:t>
            </a: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mucosa</a:t>
            </a:r>
          </a:p>
          <a:p>
            <a:pPr algn="just" rtl="0">
              <a:buFontTx/>
              <a:buChar char="-"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rtl="0">
              <a:buFont typeface="Wingdings" pitchFamily="2" charset="2"/>
              <a:buAutoNum type="arabicPeriod"/>
            </a:pP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Infection with Helicobacter Pylori (H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Pylori</a:t>
            </a: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rtl="0">
              <a:buFont typeface="Wingdings" pitchFamily="2" charset="2"/>
              <a:buAutoNum type="arabicPeriod"/>
            </a:pP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secretion</a:t>
            </a:r>
            <a:endParaRPr lang="en-US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rtl="0">
              <a:buFont typeface="Wingdings" pitchFamily="2" charset="2"/>
              <a:buAutoNum type="arabicPeriod"/>
            </a:pP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Inadequate mucosal defense against gastric acid</a:t>
            </a:r>
          </a:p>
          <a:p>
            <a:pPr lvl="1" algn="just" rtl="0">
              <a:buFont typeface="Wingdings" pitchFamily="2" charset="2"/>
              <a:buAutoNum type="arabicPeriod"/>
            </a:pPr>
            <a:r>
              <a:rPr lang="en-US" sz="28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factors: smoking, NSAIDs, alcohol</a:t>
            </a:r>
          </a:p>
          <a:p>
            <a:pPr algn="just" rtl="0"/>
            <a:endParaRPr lang="en-US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D699-505C-49DF-921A-5B70D647D464}" type="slidenum">
              <a:rPr lang="ar-SA"/>
              <a:pPr/>
              <a:t>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H. Pylori INFECTION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6868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Treat- if infection is documented &amp; relapsed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antimicrobial regimens-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Lansoprazole</a:t>
            </a:r>
            <a:r>
              <a:rPr lang="en-US" sz="28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30 mg+ Amoxicillin 1000 mg +  </a:t>
            </a:r>
            <a:r>
              <a:rPr lang="en-US" sz="2800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Clarythromycin</a:t>
            </a:r>
            <a:r>
              <a:rPr lang="en-US" sz="28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500 mg twice daily for two wks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Tetracycline 500mg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qid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metronidazole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bismuth subsalicylate 120 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qid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Amoxycillin750mg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tid+clarithromycin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500mg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Amoxycillin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750mgtid+metro 400mg </a:t>
            </a: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</a:t>
            </a:r>
            <a:endParaRPr lang="en-US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Clarithromycin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250mg + metro 400+ omeprazole20 all bid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14 days with meals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DRUGS TO BE AVOIDED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NSAIDs especially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salicylates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Caffeine, alcohol</a:t>
            </a:r>
          </a:p>
          <a:p>
            <a:pPr eaLnBrk="1" hangingPunct="1"/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Aminophylline</a:t>
            </a:r>
            <a:endParaRPr lang="en-US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Glucocorticoids</a:t>
            </a:r>
          </a:p>
          <a:p>
            <a:pPr eaLnBrk="1" hangingPunct="1"/>
            <a:r>
              <a:rPr lang="en-US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Iron salts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GIT – PEPTIC ULCER</a:t>
            </a:r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CCES</a:t>
            </a:r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Q. 1 - Mechanistically, which of the following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drugs will decrease stomach acid secretion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blockade of H2 histaminic receptors?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82930" lvl="0" indent="-514350">
              <a:buFont typeface="+mj-lt"/>
              <a:buAutoNum type="alphaLcParenR"/>
            </a:pP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Pyrilamine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82930" lvl="0" indent="-514350">
              <a:buFont typeface="+mj-lt"/>
              <a:buAutoNum type="alphaLcParenR"/>
            </a:pP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Cisapride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82930" lvl="0" indent="-514350">
              <a:buFont typeface="+mj-lt"/>
              <a:buAutoNum type="alphaLcParenR"/>
            </a:pP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Font typeface="+mj-lt"/>
              <a:buAutoNum type="alphaLcParenR"/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Ranitidine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Q. 2 - Which of the following organisms has  been implicated as a possible cause of  chronic gastritis and peptic ulcer disease? </a:t>
            </a:r>
            <a:endParaRPr lang="en-IN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Campylobacter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jejuni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 Escherichia coli </a:t>
            </a:r>
            <a:endParaRPr lang="en-IN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 Helicobacter pylori </a:t>
            </a:r>
            <a:endParaRPr lang="en-IN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Calymmatobacterium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granulomatis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Q. 3 - </a:t>
            </a: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 agent for the promotion of healing of peptic ulcers,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mechanism of action that is based on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Prostaglandins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Gastric secretion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Pepsin secretion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Proton pump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Q. 4 - The primary pharmacologic action of </a:t>
            </a:r>
            <a:r>
              <a:rPr lang="en-US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omeprazole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the reduction of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Volume of gastric juice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Secretion of intrinsic factor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Secretion of pepsin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Secretion of gastric a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cid </a:t>
            </a:r>
            <a:endParaRPr lang="en-IN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Q. 5 - In peptic ulcer, antacids are now primarily used for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Prompt pain relief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 Ulcer healing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 Preventing ulcer relapse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(d) Control of bleeding from the ulcer </a:t>
            </a:r>
            <a:endParaRPr lang="en-IN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en-IN" sz="3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58658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Bibliography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Essentials of Medical Pharmacology -7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KD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Pharmacology &amp; Pharmacotherapeutics – 24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By 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Nirmala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Lippincott's Illustrated Reviews: Pharmacology  - 6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 by Richard A. Harvey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Basic and Clinical pharmacology 11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Bertram 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Katzung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Rang &amp; Dale's Pharmacology -7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 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 Humphrey P. Rang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 Pharmacology 11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Bennett and Brown, Churchill Livingstone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Principles of Pharmacology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HL Sharma and KK Sharma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7813" y="2652713"/>
            <a:ext cx="6048375" cy="935037"/>
          </a:xfrm>
        </p:spPr>
        <p:txBody>
          <a:bodyPr tIns="11132" rtlCol="0">
            <a:normAutofit fontScale="90000"/>
          </a:bodyPr>
          <a:lstStyle/>
          <a:p>
            <a:pPr marL="11132" eaLnBrk="1" fontAlgn="auto" hangingPunct="1">
              <a:spcBef>
                <a:spcPts val="88"/>
              </a:spcBef>
              <a:spcAft>
                <a:spcPts val="0"/>
              </a:spcAft>
              <a:defRPr/>
            </a:pPr>
            <a:r>
              <a:rPr sz="6000" spc="-4" dirty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sz="60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6000" spc="-18" dirty="0">
                <a:latin typeface="Times New Roman" pitchFamily="18" charset="0"/>
                <a:cs typeface="Times New Roman" pitchFamily="18" charset="0"/>
              </a:rPr>
              <a:t>you</a:t>
            </a: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83363" y="6378575"/>
            <a:ext cx="2103437" cy="2159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41CA94-58A5-48F7-B8EA-5EE35B5BF418}" type="slidenum">
              <a:rPr lang="en-IN" sz="1400" smtClean="0">
                <a:solidFill>
                  <a:srgbClr val="898989"/>
                </a:solidFill>
              </a:rPr>
              <a:pPr/>
              <a:t>39</a:t>
            </a:fld>
            <a:endParaRPr lang="en-IN" smtClean="0">
              <a:solidFill>
                <a:srgbClr val="898989"/>
              </a:solidFill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108325" y="6378575"/>
            <a:ext cx="2927350" cy="2159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IN" sz="1400" smtClean="0">
                <a:solidFill>
                  <a:srgbClr val="898989"/>
                </a:solidFill>
              </a:rPr>
              <a:t>Dr. Ervilla Jagin Parmar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endParaRPr 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568D-7DFB-47D4-8A73-9CA4862C1046}" type="slidenum">
              <a:rPr lang="ar-SA"/>
              <a:pPr/>
              <a:t>4</a:t>
            </a:fld>
            <a:endParaRPr lang="en-IN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en-US" sz="4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 Peptic disorders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42984"/>
            <a:ext cx="8162080" cy="552637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associated with excess gastric acid secretion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Dyspepsia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‘indigestion’, acidity, heartburn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Duodenal and gastric ulcer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NSAID induced and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stress ulcers-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pain &amp;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dyspepia</a:t>
            </a:r>
            <a:endPara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Reflux esophagitis (GERD)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inflammation of lower end of esophagus due to acid reflux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Zollinger</a:t>
            </a: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Ellison syndrome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tumor of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secreting cells of pancreas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Peptic ulcer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77724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Duodenal: worry, smoking, alcohol, H. pylori, (common in males) </a:t>
            </a:r>
          </a:p>
          <a:p>
            <a:pPr eaLnBrk="1" hangingPunct="1"/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Gastric: less common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D:G 5:1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(common in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females)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889125" y="3236913"/>
            <a:ext cx="83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Vagus</a:t>
            </a:r>
          </a:p>
          <a:p>
            <a:pPr eaLnBrk="1" hangingPunct="1"/>
            <a:r>
              <a:rPr lang="en-US"/>
              <a:t>Ach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352800" y="32766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Histamine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108325" y="4532313"/>
            <a:ext cx="2682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2971800" y="4038600"/>
            <a:ext cx="1089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M</a:t>
            </a:r>
            <a:r>
              <a:rPr lang="en-US" baseline="-25000"/>
              <a:t>1</a:t>
            </a:r>
            <a:r>
              <a:rPr lang="en-US"/>
              <a:t>      H</a:t>
            </a:r>
            <a:r>
              <a:rPr lang="en-US" baseline="-25000"/>
              <a:t>2</a:t>
            </a:r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4191000" y="40386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  G </a:t>
            </a:r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3200400" y="60960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/>
              <a:t>Gastric acid</a:t>
            </a:r>
          </a:p>
        </p:txBody>
      </p:sp>
      <p:sp>
        <p:nvSpPr>
          <p:cNvPr id="5130" name="Text Box 21"/>
          <p:cNvSpPr txBox="1">
            <a:spLocks noChangeArrowheads="1"/>
          </p:cNvSpPr>
          <p:nvPr/>
        </p:nvSpPr>
        <p:spPr bwMode="auto">
          <a:xfrm>
            <a:off x="5105400" y="3276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Gastrin</a:t>
            </a:r>
          </a:p>
        </p:txBody>
      </p:sp>
      <p:sp>
        <p:nvSpPr>
          <p:cNvPr id="5131" name="Line 22"/>
          <p:cNvSpPr>
            <a:spLocks noChangeShapeType="1"/>
          </p:cNvSpPr>
          <p:nvPr/>
        </p:nvSpPr>
        <p:spPr bwMode="auto">
          <a:xfrm>
            <a:off x="3810000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2" name="Line 23"/>
          <p:cNvSpPr>
            <a:spLocks noChangeShapeType="1"/>
          </p:cNvSpPr>
          <p:nvPr/>
        </p:nvSpPr>
        <p:spPr bwMode="auto">
          <a:xfrm>
            <a:off x="2438400" y="3733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3" name="Line 24"/>
          <p:cNvSpPr>
            <a:spLocks noChangeShapeType="1"/>
          </p:cNvSpPr>
          <p:nvPr/>
        </p:nvSpPr>
        <p:spPr bwMode="auto">
          <a:xfrm flipH="1">
            <a:off x="4648200" y="3505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4" name="Line 25"/>
          <p:cNvSpPr>
            <a:spLocks noChangeShapeType="1"/>
          </p:cNvSpPr>
          <p:nvPr/>
        </p:nvSpPr>
        <p:spPr bwMode="auto">
          <a:xfrm>
            <a:off x="2819400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5" name="Line 26"/>
          <p:cNvSpPr>
            <a:spLocks noChangeShapeType="1"/>
          </p:cNvSpPr>
          <p:nvPr/>
        </p:nvSpPr>
        <p:spPr bwMode="auto">
          <a:xfrm flipH="1">
            <a:off x="4572000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6" name="Oval 30"/>
          <p:cNvSpPr>
            <a:spLocks noChangeArrowheads="1"/>
          </p:cNvSpPr>
          <p:nvPr/>
        </p:nvSpPr>
        <p:spPr bwMode="auto">
          <a:xfrm>
            <a:off x="2286000" y="4419600"/>
            <a:ext cx="31242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137" name="Text Box 32"/>
          <p:cNvSpPr txBox="1">
            <a:spLocks noChangeArrowheads="1"/>
          </p:cNvSpPr>
          <p:nvPr/>
        </p:nvSpPr>
        <p:spPr bwMode="auto">
          <a:xfrm>
            <a:off x="2743200" y="4876800"/>
            <a:ext cx="2209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Parietal Cell</a:t>
            </a:r>
          </a:p>
          <a:p>
            <a:pPr>
              <a:spcBef>
                <a:spcPct val="50000"/>
              </a:spcBef>
            </a:pPr>
            <a:r>
              <a:rPr lang="en-US"/>
              <a:t>     H+ - K+ ATPase</a:t>
            </a:r>
          </a:p>
        </p:txBody>
      </p:sp>
      <p:sp>
        <p:nvSpPr>
          <p:cNvPr id="5138" name="Line 33"/>
          <p:cNvSpPr>
            <a:spLocks noChangeShapeType="1"/>
          </p:cNvSpPr>
          <p:nvPr/>
        </p:nvSpPr>
        <p:spPr bwMode="auto">
          <a:xfrm>
            <a:off x="3810000" y="6019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139" name="Text Box 34"/>
          <p:cNvSpPr txBox="1">
            <a:spLocks noChangeArrowheads="1"/>
          </p:cNvSpPr>
          <p:nvPr/>
        </p:nvSpPr>
        <p:spPr bwMode="auto">
          <a:xfrm>
            <a:off x="5699125" y="4495800"/>
            <a:ext cx="1006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PG E</a:t>
            </a:r>
            <a:r>
              <a:rPr lang="en-US" baseline="-25000"/>
              <a:t>2    </a:t>
            </a:r>
            <a:r>
              <a:rPr lang="en-US"/>
              <a:t>- ve</a:t>
            </a:r>
          </a:p>
        </p:txBody>
      </p:sp>
      <p:sp>
        <p:nvSpPr>
          <p:cNvPr id="5140" name="Freeform 35"/>
          <p:cNvSpPr>
            <a:spLocks/>
          </p:cNvSpPr>
          <p:nvPr/>
        </p:nvSpPr>
        <p:spPr bwMode="auto">
          <a:xfrm>
            <a:off x="5356225" y="4679950"/>
            <a:ext cx="373063" cy="228600"/>
          </a:xfrm>
          <a:custGeom>
            <a:avLst/>
            <a:gdLst>
              <a:gd name="T0" fmla="*/ 235 w 235"/>
              <a:gd name="T1" fmla="*/ 3 h 144"/>
              <a:gd name="T2" fmla="*/ 106 w 235"/>
              <a:gd name="T3" fmla="*/ 108 h 144"/>
              <a:gd name="T4" fmla="*/ 0 w 235"/>
              <a:gd name="T5" fmla="*/ 144 h 144"/>
              <a:gd name="T6" fmla="*/ 0 60000 65536"/>
              <a:gd name="T7" fmla="*/ 0 60000 65536"/>
              <a:gd name="T8" fmla="*/ 0 60000 65536"/>
              <a:gd name="T9" fmla="*/ 0 w 235"/>
              <a:gd name="T10" fmla="*/ 0 h 144"/>
              <a:gd name="T11" fmla="*/ 235 w 235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" h="144">
                <a:moveTo>
                  <a:pt x="235" y="3"/>
                </a:moveTo>
                <a:cubicBezTo>
                  <a:pt x="126" y="18"/>
                  <a:pt x="123" y="0"/>
                  <a:pt x="106" y="108"/>
                </a:cubicBezTo>
                <a:cubicBezTo>
                  <a:pt x="51" y="98"/>
                  <a:pt x="25" y="89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secretion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Phases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Basal, Cephalic (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sight,smell,thought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food), Gastric, Intestinal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feed back- acid in stomach inhibits further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secretion 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Somatostatin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-potent inhibitors of gastric acid secretion and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release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Cholecystokinin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secretin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 similarly to inhibit stomach motility and secretion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mucosal protection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Mucus secreted by surface epithelial cells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Bicarbonates secreted by epithelial cells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Mucosal blood flow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PGE</a:t>
            </a:r>
            <a:r>
              <a:rPr lang="en-US" sz="3200" b="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Various growth factors- epidermal</a:t>
            </a:r>
          </a:p>
          <a:p>
            <a:pPr eaLnBrk="1" hangingPunct="1"/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Competent pyloric sphincter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496" y="116632"/>
            <a:ext cx="8964488" cy="664371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sphincter muscles: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- Cardiac - located at the upper portion of the stomach - prevents reflux of acid into the esophagus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Pyloric - 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located at the lower portion of the stomach - prevents reflux of acid into the duodenum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Esophageal ulcers 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reflux of acidic gastric secretion into the esophagus d/t a defective or incompetent cardiac sphincter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Duodenal ulcers 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hypersecretion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acid from the stomach that passes to the duodenum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 Gastric ulcer </a:t>
            </a:r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breakdown of GMB (gastric mucosal barrier)</a:t>
            </a:r>
            <a:endParaRPr lang="en-US" sz="3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Jagin Parmar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1938</Words>
  <Application>Microsoft Office PowerPoint</Application>
  <PresentationFormat>On-screen Show (4:3)</PresentationFormat>
  <Paragraphs>352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              S. B. K. S. Medical Institute &amp;   Research Center      Subject: Pharmacology  Topic: Pharmacotherapy of Acid peptic disorders      </vt:lpstr>
      <vt:lpstr>Slide 2</vt:lpstr>
      <vt:lpstr>Slide 3</vt:lpstr>
      <vt:lpstr>Slide 4</vt:lpstr>
      <vt:lpstr>Acid Peptic disorders</vt:lpstr>
      <vt:lpstr>Peptic ulcer</vt:lpstr>
      <vt:lpstr>Gastric secretion</vt:lpstr>
      <vt:lpstr>Gastric mucosal protection</vt:lpstr>
      <vt:lpstr>Slide 9</vt:lpstr>
      <vt:lpstr>Classification of Antiulcer Drugs</vt:lpstr>
      <vt:lpstr>Slide 11</vt:lpstr>
      <vt:lpstr>H2 receptor antagonists</vt:lpstr>
      <vt:lpstr>H2 receptor antagonists - Cimetidine</vt:lpstr>
      <vt:lpstr>H2 receptor antagonists</vt:lpstr>
      <vt:lpstr>H2 receptor antagonists</vt:lpstr>
      <vt:lpstr>H2 receptor antagonists</vt:lpstr>
      <vt:lpstr>Proton pump inhibitors</vt:lpstr>
      <vt:lpstr>Proton pump inhibitors: Omeprazole</vt:lpstr>
      <vt:lpstr>Proton pump inhibitors- Uses</vt:lpstr>
      <vt:lpstr>Antimuscarinic drugs</vt:lpstr>
      <vt:lpstr>Antimuscarinic drugs</vt:lpstr>
      <vt:lpstr> ANTACIDS </vt:lpstr>
      <vt:lpstr>Antacids</vt:lpstr>
      <vt:lpstr>Antacids</vt:lpstr>
      <vt:lpstr>ANTACIDS</vt:lpstr>
      <vt:lpstr>Antacids: Therapeutic uses </vt:lpstr>
      <vt:lpstr> MUCOSAL PROTECTIVES </vt:lpstr>
      <vt:lpstr>Slide 28</vt:lpstr>
      <vt:lpstr>PROSTAGLANDIN -ANALOGUES</vt:lpstr>
      <vt:lpstr>H. Pylori INFECTION</vt:lpstr>
      <vt:lpstr>DRUGS TO BE AVOIDED</vt:lpstr>
      <vt:lpstr>GIT – PEPTIC ULCER</vt:lpstr>
      <vt:lpstr>CCES</vt:lpstr>
      <vt:lpstr>Slide 34</vt:lpstr>
      <vt:lpstr>Slide 35</vt:lpstr>
      <vt:lpstr>Slide 36</vt:lpstr>
      <vt:lpstr>Slide 37</vt:lpstr>
      <vt:lpstr>Slide 38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2023-11-24T06:33:05Z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