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73" r:id="rId6"/>
    <p:sldId id="272" r:id="rId7"/>
    <p:sldId id="267" r:id="rId8"/>
    <p:sldId id="276" r:id="rId9"/>
    <p:sldId id="277" r:id="rId10"/>
    <p:sldId id="280" r:id="rId11"/>
    <p:sldId id="269" r:id="rId12"/>
    <p:sldId id="271" r:id="rId13"/>
    <p:sldId id="281" r:id="rId14"/>
    <p:sldId id="282" r:id="rId15"/>
    <p:sldId id="283" r:id="rId16"/>
    <p:sldId id="284" r:id="rId17"/>
    <p:sldId id="285" r:id="rId18"/>
    <p:sldId id="286" r:id="rId19"/>
    <p:sldId id="292" r:id="rId20"/>
    <p:sldId id="294" r:id="rId21"/>
    <p:sldId id="295" r:id="rId22"/>
    <p:sldId id="296" r:id="rId23"/>
    <p:sldId id="303" r:id="rId24"/>
    <p:sldId id="298" r:id="rId25"/>
    <p:sldId id="304" r:id="rId26"/>
    <p:sldId id="293" r:id="rId27"/>
    <p:sldId id="305" r:id="rId28"/>
    <p:sldId id="306" r:id="rId29"/>
    <p:sldId id="307" r:id="rId30"/>
    <p:sldId id="310" r:id="rId31"/>
    <p:sldId id="314" r:id="rId32"/>
    <p:sldId id="312" r:id="rId33"/>
    <p:sldId id="315" r:id="rId34"/>
    <p:sldId id="316" r:id="rId35"/>
    <p:sldId id="317" r:id="rId36"/>
    <p:sldId id="318" r:id="rId37"/>
    <p:sldId id="32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0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267200"/>
            <a:ext cx="5105400" cy="1752600"/>
          </a:xfrm>
        </p:spPr>
        <p:txBody>
          <a:bodyPr>
            <a:noAutofit/>
          </a:bodyPr>
          <a:lstStyle/>
          <a:p>
            <a:pPr algn="l"/>
            <a:r>
              <a:rPr lang="en-IN" sz="2600" i="1" cap="none" dirty="0" smtClean="0">
                <a:solidFill>
                  <a:schemeClr val="accent6">
                    <a:lumMod val="50000"/>
                  </a:schemeClr>
                </a:solidFill>
              </a:rPr>
              <a:t>Dr. Sneh Dudhia</a:t>
            </a:r>
          </a:p>
          <a:p>
            <a:pPr algn="l"/>
            <a:r>
              <a:rPr lang="en-IN" sz="2600" i="1" cap="none" dirty="0" smtClean="0">
                <a:solidFill>
                  <a:schemeClr val="accent6">
                    <a:lumMod val="50000"/>
                  </a:schemeClr>
                </a:solidFill>
              </a:rPr>
              <a:t>Associate Professor</a:t>
            </a:r>
          </a:p>
          <a:p>
            <a:pPr algn="l"/>
            <a:r>
              <a:rPr lang="en-IN" sz="2600" i="1" cap="none" dirty="0" smtClean="0">
                <a:solidFill>
                  <a:schemeClr val="accent6">
                    <a:lumMod val="50000"/>
                  </a:schemeClr>
                </a:solidFill>
              </a:rPr>
              <a:t>Department of Pharmacology </a:t>
            </a:r>
            <a:endParaRPr lang="en-IN" sz="2600" i="1" cap="non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6000" b="1" u="sng" dirty="0" smtClean="0"/>
              <a:t>Pharmacodynamics</a:t>
            </a:r>
            <a:endParaRPr lang="en-IN" sz="6000" b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III</a:t>
            </a:r>
            <a:r>
              <a:rPr lang="en-IN" sz="4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Transporters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689848" cy="4873752"/>
          </a:xfrm>
        </p:spPr>
        <p:txBody>
          <a:bodyPr>
            <a:normAutofit/>
          </a:bodyPr>
          <a:lstStyle/>
          <a:p>
            <a:pPr algn="just"/>
            <a:r>
              <a:rPr lang="en-IN" sz="2600" dirty="0" smtClean="0"/>
              <a:t>Several substances are translocated across the membrane by binding to specific transporters (</a:t>
            </a:r>
            <a:r>
              <a:rPr lang="en-IN" sz="2600" i="1" dirty="0" smtClean="0"/>
              <a:t>Carriers</a:t>
            </a:r>
            <a:r>
              <a:rPr lang="en-IN" sz="2600" dirty="0" smtClean="0"/>
              <a:t>) – which either facilitate diffusion in the direction of the concentration gradient OR pump the metabolite/ion against the concentration gradient using metabolic energy.</a:t>
            </a:r>
            <a:endParaRPr lang="en-IN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IV</a:t>
            </a:r>
            <a:r>
              <a:rPr lang="en-IN" sz="4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Receptors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i="1" dirty="0" smtClean="0"/>
              <a:t>Receptor: It is defined as a macromolecule or binding site located on the surface or inside the effector cell that serves to recognize the signal molecule/drug &amp; initiate the response to it, BUT itself has no other action.</a:t>
            </a:r>
          </a:p>
          <a:p>
            <a:pPr algn="just"/>
            <a:endParaRPr lang="en-IN" sz="2600" i="1" dirty="0" smtClean="0"/>
          </a:p>
          <a:p>
            <a:r>
              <a:rPr lang="en-US" sz="2600" dirty="0" smtClean="0">
                <a:cs typeface="Tahoma" pitchFamily="34" charset="0"/>
              </a:rPr>
              <a:t>Binding is specific  </a:t>
            </a:r>
          </a:p>
          <a:p>
            <a:endParaRPr lang="en-US" sz="2600" dirty="0" smtClean="0">
              <a:cs typeface="Tahoma" pitchFamily="34" charset="0"/>
            </a:endParaRPr>
          </a:p>
          <a:p>
            <a:r>
              <a:rPr lang="en-IN" sz="2600" dirty="0" smtClean="0">
                <a:cs typeface="Tahoma" pitchFamily="34" charset="0"/>
              </a:rPr>
              <a:t>‘Lock &amp; Key analogy’</a:t>
            </a:r>
          </a:p>
          <a:p>
            <a:pPr algn="just"/>
            <a:endParaRPr lang="en-IN" sz="2600" i="1" dirty="0" smtClean="0"/>
          </a:p>
          <a:p>
            <a:pPr algn="just"/>
            <a:endParaRPr lang="en-IN" sz="2600" dirty="0"/>
          </a:p>
        </p:txBody>
      </p:sp>
      <p:pic>
        <p:nvPicPr>
          <p:cNvPr id="4" name="Picture 4" descr="lock-and-key-icon-thumb3558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5052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910741" y="3821668"/>
            <a:ext cx="9284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>
                <a:latin typeface="Arial" charset="0"/>
              </a:rPr>
              <a:t>DRUG </a:t>
            </a:r>
            <a:endParaRPr lang="en-US" dirty="0">
              <a:latin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657600" y="5498068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CELL RECEPTOR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b="1" i="1" dirty="0" smtClean="0"/>
              <a:t>Agonist:</a:t>
            </a:r>
            <a:r>
              <a:rPr lang="en-IN" sz="2600" i="1" dirty="0" smtClean="0"/>
              <a:t> </a:t>
            </a:r>
            <a:r>
              <a:rPr lang="en-IN" sz="2600" dirty="0" smtClean="0"/>
              <a:t>An agent which activates a receptor to produce an effect similar to that of the physiological signal molecule.</a:t>
            </a:r>
          </a:p>
          <a:p>
            <a:pPr algn="just"/>
            <a:endParaRPr lang="en-IN" sz="2600" i="1" dirty="0" smtClean="0"/>
          </a:p>
          <a:p>
            <a:pPr algn="just"/>
            <a:r>
              <a:rPr lang="en-IN" sz="2600" b="1" i="1" dirty="0" smtClean="0"/>
              <a:t>Inverse agonist:</a:t>
            </a:r>
            <a:r>
              <a:rPr lang="en-IN" sz="2600" i="1" dirty="0" smtClean="0"/>
              <a:t> </a:t>
            </a:r>
            <a:r>
              <a:rPr lang="en-IN" sz="2600" dirty="0" smtClean="0"/>
              <a:t>An agent which activates a receptor to produce an effect in the opposite direction to that of the agonist.</a:t>
            </a:r>
          </a:p>
          <a:p>
            <a:pPr algn="just"/>
            <a:endParaRPr lang="en-IN" sz="2600" i="1" dirty="0" smtClean="0"/>
          </a:p>
          <a:p>
            <a:pPr algn="just"/>
            <a:r>
              <a:rPr lang="en-IN" sz="2600" b="1" i="1" dirty="0" smtClean="0"/>
              <a:t>Antagonist:</a:t>
            </a:r>
            <a:r>
              <a:rPr lang="en-IN" sz="2600" dirty="0" smtClean="0"/>
              <a:t> An agent which prevents the action of an agonist on a receptor or the subsequent response, but does not have any effect of its own.</a:t>
            </a:r>
            <a:endParaRPr lang="en-IN" sz="2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797552"/>
          </a:xfrm>
        </p:spPr>
        <p:txBody>
          <a:bodyPr>
            <a:normAutofit/>
          </a:bodyPr>
          <a:lstStyle/>
          <a:p>
            <a:pPr algn="just"/>
            <a:r>
              <a:rPr lang="en-IN" sz="2600" b="1" i="1" dirty="0" smtClean="0"/>
              <a:t>Partial agonist:</a:t>
            </a:r>
            <a:r>
              <a:rPr lang="en-IN" sz="2600" dirty="0" smtClean="0"/>
              <a:t> An agent which activates a receptor to produce </a:t>
            </a:r>
            <a:r>
              <a:rPr lang="en-IN" sz="2600" dirty="0" err="1" smtClean="0"/>
              <a:t>submaximal</a:t>
            </a:r>
            <a:r>
              <a:rPr lang="en-IN" sz="2600" dirty="0" smtClean="0"/>
              <a:t> effect but antagonizes the action of a full agonist.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b="1" i="1" dirty="0" err="1" smtClean="0"/>
              <a:t>Ligand</a:t>
            </a:r>
            <a:r>
              <a:rPr lang="en-IN" sz="2600" b="1" i="1" dirty="0" smtClean="0"/>
              <a:t> (Latin: </a:t>
            </a:r>
            <a:r>
              <a:rPr lang="en-IN" sz="2600" b="1" i="1" dirty="0" err="1" smtClean="0"/>
              <a:t>ligare</a:t>
            </a:r>
            <a:r>
              <a:rPr lang="en-IN" sz="2600" b="1" i="1" dirty="0" smtClean="0"/>
              <a:t>—to bind)</a:t>
            </a:r>
            <a:r>
              <a:rPr lang="en-IN" sz="2600" i="1" dirty="0" smtClean="0"/>
              <a:t> </a:t>
            </a:r>
            <a:r>
              <a:rPr lang="en-IN" sz="2600" dirty="0" smtClean="0"/>
              <a:t>Any molecule</a:t>
            </a:r>
            <a:r>
              <a:rPr lang="en-IN" sz="2600" i="1" dirty="0" smtClean="0"/>
              <a:t> </a:t>
            </a:r>
            <a:r>
              <a:rPr lang="en-IN" sz="2600" dirty="0" smtClean="0"/>
              <a:t>which attaches selectively to particular receptors or sites. The term only indicates affinity or ability to bind without regard to functional change: agonists and competitive antagonists are both </a:t>
            </a:r>
            <a:r>
              <a:rPr lang="en-IN" sz="2600" dirty="0" err="1" smtClean="0"/>
              <a:t>ligands</a:t>
            </a:r>
            <a:r>
              <a:rPr lang="en-IN" sz="2600" dirty="0" smtClean="0"/>
              <a:t> of the same receptor.</a:t>
            </a:r>
            <a:endParaRPr lang="en-IN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b="1" dirty="0" smtClean="0"/>
              <a:t>Affinity:</a:t>
            </a:r>
          </a:p>
          <a:p>
            <a:pPr algn="just">
              <a:buNone/>
            </a:pPr>
            <a:r>
              <a:rPr lang="en-US" sz="2600" dirty="0" smtClean="0"/>
              <a:t>            The capability of a drug to form the complex with its receptors</a:t>
            </a:r>
          </a:p>
          <a:p>
            <a:pPr algn="just">
              <a:buNone/>
            </a:pPr>
            <a:endParaRPr lang="en-US" sz="2600" dirty="0" smtClean="0"/>
          </a:p>
          <a:p>
            <a:pPr algn="just"/>
            <a:r>
              <a:rPr lang="en-US" sz="2600" b="1" dirty="0" smtClean="0"/>
              <a:t>Efficacy:</a:t>
            </a:r>
          </a:p>
          <a:p>
            <a:pPr algn="just">
              <a:buNone/>
            </a:pPr>
            <a:r>
              <a:rPr lang="en-US" sz="2600" dirty="0" smtClean="0"/>
              <a:t>            The ability of a drug to trigger the pharmacological response after making drug receptor complex</a:t>
            </a:r>
            <a:endParaRPr lang="en-IN" sz="2600" dirty="0" smtClean="0"/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763000" cy="4800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sz="2600" i="1" dirty="0" smtClean="0">
                <a:solidFill>
                  <a:srgbClr val="C00000"/>
                </a:solidFill>
              </a:rPr>
              <a:t>So according to affinity &amp; efficacy: </a:t>
            </a:r>
          </a:p>
          <a:p>
            <a:pPr algn="just">
              <a:buNone/>
            </a:pPr>
            <a:r>
              <a:rPr lang="en-IN" sz="2600" b="1" i="1" dirty="0" smtClean="0"/>
              <a:t>Agonists:</a:t>
            </a:r>
            <a:r>
              <a:rPr lang="en-IN" sz="2600" i="1" dirty="0" smtClean="0"/>
              <a:t> </a:t>
            </a:r>
            <a:r>
              <a:rPr lang="en-IN" sz="2600" dirty="0" smtClean="0"/>
              <a:t>have both affinity &amp; maximal intrinsic</a:t>
            </a:r>
            <a:r>
              <a:rPr lang="en-IN" sz="2600" i="1" dirty="0" smtClean="0"/>
              <a:t> </a:t>
            </a:r>
            <a:r>
              <a:rPr lang="en-IN" sz="2600" dirty="0" smtClean="0"/>
              <a:t>activity (IA=1) e.g. adrenaline, histamine, morphine.</a:t>
            </a:r>
          </a:p>
          <a:p>
            <a:pPr algn="just">
              <a:buNone/>
            </a:pPr>
            <a:endParaRPr lang="en-IN" sz="2600" dirty="0" smtClean="0"/>
          </a:p>
          <a:p>
            <a:pPr algn="just">
              <a:buNone/>
            </a:pPr>
            <a:r>
              <a:rPr lang="en-IN" sz="2600" b="1" i="1" dirty="0" smtClean="0"/>
              <a:t>Competitive antagonists:</a:t>
            </a:r>
            <a:r>
              <a:rPr lang="en-IN" sz="2600" dirty="0" smtClean="0"/>
              <a:t> have affinity but no intrinsic activity (IA = 0), e.g. propranolol, atropine, </a:t>
            </a:r>
            <a:r>
              <a:rPr lang="en-IN" sz="2600" dirty="0" err="1" smtClean="0"/>
              <a:t>chlorpheniramine</a:t>
            </a:r>
            <a:r>
              <a:rPr lang="en-IN" sz="2600" dirty="0" smtClean="0"/>
              <a:t>, </a:t>
            </a:r>
            <a:r>
              <a:rPr lang="en-IN" sz="2600" dirty="0" err="1" smtClean="0"/>
              <a:t>naloxone</a:t>
            </a:r>
            <a:r>
              <a:rPr lang="en-IN" sz="2600" dirty="0" smtClean="0"/>
              <a:t>.</a:t>
            </a:r>
          </a:p>
          <a:p>
            <a:pPr algn="just">
              <a:buNone/>
            </a:pPr>
            <a:endParaRPr lang="en-IN" sz="2600" dirty="0" smtClean="0"/>
          </a:p>
          <a:p>
            <a:pPr algn="just">
              <a:buNone/>
            </a:pPr>
            <a:r>
              <a:rPr lang="en-IN" sz="2600" b="1" i="1" dirty="0" smtClean="0"/>
              <a:t>Partial agonists:</a:t>
            </a:r>
            <a:r>
              <a:rPr lang="en-IN" sz="2600" i="1" dirty="0" smtClean="0"/>
              <a:t> </a:t>
            </a:r>
            <a:r>
              <a:rPr lang="en-IN" sz="2600" dirty="0" smtClean="0"/>
              <a:t>have affinity &amp; </a:t>
            </a:r>
            <a:r>
              <a:rPr lang="en-IN" sz="2600" dirty="0" err="1" smtClean="0"/>
              <a:t>submaximal</a:t>
            </a:r>
            <a:r>
              <a:rPr lang="en-IN" sz="2600" i="1" dirty="0" smtClean="0"/>
              <a:t> </a:t>
            </a:r>
            <a:r>
              <a:rPr lang="en-IN" sz="2600" dirty="0" smtClean="0"/>
              <a:t>intrinsic activity (IA between 0 and 1), e.g. </a:t>
            </a:r>
            <a:r>
              <a:rPr lang="en-IN" sz="2600" dirty="0" err="1" smtClean="0"/>
              <a:t>pentazocine</a:t>
            </a:r>
            <a:r>
              <a:rPr lang="en-IN" sz="2600" dirty="0" smtClean="0"/>
              <a:t> (on μ opioid receptor).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sz="2600" b="1" i="1" dirty="0" smtClean="0"/>
              <a:t>Inverse agonists:</a:t>
            </a:r>
            <a:r>
              <a:rPr lang="en-IN" sz="2600" dirty="0" smtClean="0"/>
              <a:t> have affinity but intrinsic activity</a:t>
            </a:r>
            <a:r>
              <a:rPr lang="en-IN" sz="2600" i="1" dirty="0" smtClean="0"/>
              <a:t> </a:t>
            </a:r>
            <a:r>
              <a:rPr lang="en-IN" sz="2600" dirty="0" smtClean="0"/>
              <a:t>with a minus sign (IA between 0 and –1), e.g. </a:t>
            </a:r>
            <a:r>
              <a:rPr lang="en-IN" sz="2600" dirty="0" err="1" smtClean="0"/>
              <a:t>Chlorpheniramine</a:t>
            </a:r>
            <a:r>
              <a:rPr lang="en-IN" sz="2600" dirty="0" smtClean="0"/>
              <a:t> (on H1 histamine receptor).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It has also been demonstrated that many full agonists can produce maximal response even while occupying &lt;1% of the available receptors. A large receptor reserve exists in their case – known as </a:t>
            </a:r>
            <a:r>
              <a:rPr lang="en-IN" sz="2600" b="1" i="1" dirty="0" smtClean="0"/>
              <a:t>Spare receptors</a:t>
            </a:r>
            <a:r>
              <a:rPr lang="en-IN" sz="2600" i="1" dirty="0" smtClean="0"/>
              <a:t>.</a:t>
            </a:r>
          </a:p>
          <a:p>
            <a:pPr algn="just"/>
            <a:endParaRPr lang="en-IN" sz="2600" i="1" dirty="0" smtClean="0"/>
          </a:p>
          <a:p>
            <a:pPr algn="just"/>
            <a:r>
              <a:rPr lang="en-IN" sz="2600" b="1" i="1" dirty="0" smtClean="0"/>
              <a:t>Orphan receptors:</a:t>
            </a:r>
            <a:r>
              <a:rPr lang="en-IN" sz="2600" dirty="0" smtClean="0"/>
              <a:t> Receptors for which there are no endogenous mediator or </a:t>
            </a:r>
            <a:r>
              <a:rPr lang="en-IN" sz="2600" dirty="0" err="1" smtClean="0"/>
              <a:t>ligand</a:t>
            </a:r>
            <a:r>
              <a:rPr lang="en-IN" sz="2600" dirty="0" smtClean="0"/>
              <a:t>. E.g. – </a:t>
            </a:r>
            <a:r>
              <a:rPr lang="en-IN" sz="2600" dirty="0" err="1" smtClean="0"/>
              <a:t>Benzodiazapine</a:t>
            </a:r>
            <a:r>
              <a:rPr lang="en-IN" sz="2600" dirty="0" smtClean="0"/>
              <a:t> receptors.</a:t>
            </a:r>
            <a:r>
              <a:rPr lang="en-IN" sz="2600" i="1" dirty="0" smtClean="0"/>
              <a:t> </a:t>
            </a:r>
            <a:endParaRPr lang="en-IN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b="1" i="1" dirty="0" smtClean="0"/>
              <a:t>Drug action:</a:t>
            </a:r>
            <a:r>
              <a:rPr lang="en-IN" sz="2600" i="1" dirty="0" smtClean="0"/>
              <a:t> </a:t>
            </a:r>
            <a:r>
              <a:rPr lang="en-IN" sz="2600" dirty="0" smtClean="0"/>
              <a:t>It is the initial combination of the drug with its receptor resulting in a conformational change in the latter (in case of agonists), or prevention of conformational change through exclusion of the agonist (in case of antagonists).</a:t>
            </a:r>
          </a:p>
          <a:p>
            <a:pPr algn="just">
              <a:buNone/>
            </a:pPr>
            <a:endParaRPr lang="en-IN" sz="2600" dirty="0" smtClean="0"/>
          </a:p>
          <a:p>
            <a:pPr algn="just"/>
            <a:r>
              <a:rPr lang="en-IN" sz="2600" b="1" i="1" dirty="0" smtClean="0"/>
              <a:t>Drug effect:</a:t>
            </a:r>
            <a:r>
              <a:rPr lang="en-IN" sz="2600" dirty="0" smtClean="0"/>
              <a:t> It is the ultimate change in biological function brought about as a consequence of drug action, through a series of intermediate steps.</a:t>
            </a:r>
            <a:endParaRPr lang="en-IN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Types of Receptors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600" dirty="0" smtClean="0">
                <a:cs typeface="Tahoma" pitchFamily="34" charset="0"/>
              </a:rPr>
              <a:t>Based on </a:t>
            </a:r>
            <a:r>
              <a:rPr lang="en-US" sz="2600" i="1" dirty="0" smtClean="0">
                <a:cs typeface="Tahoma" pitchFamily="34" charset="0"/>
              </a:rPr>
              <a:t>transduction mechanisms &amp;</a:t>
            </a:r>
            <a:r>
              <a:rPr lang="en-US" sz="2600" dirty="0" smtClean="0">
                <a:cs typeface="Tahoma" pitchFamily="34" charset="0"/>
              </a:rPr>
              <a:t> structure there are five families of receptors -</a:t>
            </a:r>
          </a:p>
          <a:p>
            <a:pPr algn="just">
              <a:buNone/>
            </a:pPr>
            <a:endParaRPr lang="en-US" sz="2600" dirty="0" smtClean="0">
              <a:cs typeface="Tahoma" pitchFamily="34" charset="0"/>
            </a:endParaRPr>
          </a:p>
          <a:p>
            <a:pPr marL="624078" indent="-514350" algn="just">
              <a:buFont typeface="+mj-lt"/>
              <a:buAutoNum type="arabicPeriod"/>
            </a:pPr>
            <a:r>
              <a:rPr lang="en-US" sz="2600" dirty="0" smtClean="0">
                <a:cs typeface="Tahoma" pitchFamily="34" charset="0"/>
              </a:rPr>
              <a:t>Ion channel receptors (Ligand gated ion channels)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n-US" sz="2600" dirty="0" smtClean="0">
                <a:cs typeface="Tahoma" pitchFamily="34" charset="0"/>
              </a:rPr>
              <a:t>G- Protein Coupled Receptors (GPCR)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n-US" sz="2600" dirty="0" smtClean="0">
                <a:cs typeface="Tahoma" pitchFamily="34" charset="0"/>
              </a:rPr>
              <a:t>Transducer enzyme linked receptors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n-US" sz="2600" dirty="0" err="1" smtClean="0">
                <a:cs typeface="Tahoma" pitchFamily="34" charset="0"/>
              </a:rPr>
              <a:t>Transmembrane</a:t>
            </a:r>
            <a:r>
              <a:rPr lang="en-US" sz="2600" dirty="0" smtClean="0">
                <a:cs typeface="Tahoma" pitchFamily="34" charset="0"/>
              </a:rPr>
              <a:t> JAK-STAT binding </a:t>
            </a:r>
            <a:r>
              <a:rPr lang="en-US" sz="2600" dirty="0" err="1" smtClean="0">
                <a:cs typeface="Tahoma" pitchFamily="34" charset="0"/>
              </a:rPr>
              <a:t>receprors</a:t>
            </a:r>
            <a:endParaRPr lang="en-US" sz="2600" dirty="0" smtClean="0">
              <a:cs typeface="Tahoma" pitchFamily="34" charset="0"/>
            </a:endParaRPr>
          </a:p>
          <a:p>
            <a:pPr marL="624078" indent="-514350" algn="just">
              <a:buFont typeface="+mj-lt"/>
              <a:buAutoNum type="arabicPeriod"/>
            </a:pPr>
            <a:r>
              <a:rPr lang="en-US" sz="2600" dirty="0" smtClean="0">
                <a:cs typeface="Tahoma" pitchFamily="34" charset="0"/>
              </a:rPr>
              <a:t>Receptors regulating gene expression ( Transcription factors, Nuclear receptors)</a:t>
            </a:r>
          </a:p>
          <a:p>
            <a:pPr marL="624078" indent="-514350" algn="just">
              <a:buFont typeface="+mj-lt"/>
              <a:buAutoNum type="arabicPeriod"/>
            </a:pPr>
            <a:endParaRPr lang="en-US" sz="2600" dirty="0" smtClean="0">
              <a:cs typeface="Tahoma" pitchFamily="34" charset="0"/>
            </a:endParaRP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Ion channel receptors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Located on cell membrane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Receptor is directly coupled to ion channel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Thus agonist directly operates ion channel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Not linked with transduction system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The onset &amp; offset of responses through this class is fastest (in milliseconds)</a:t>
            </a: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It is the study of biological effects of the drugs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It includes the site and mechanism of action.</a:t>
            </a:r>
          </a:p>
          <a:p>
            <a:pPr algn="just"/>
            <a:r>
              <a:rPr lang="en-US" sz="2600" i="1" dirty="0" smtClean="0">
                <a:cs typeface="Tahoma" pitchFamily="34" charset="0"/>
              </a:rPr>
              <a:t>Drug action:</a:t>
            </a:r>
            <a:r>
              <a:rPr lang="en-US" sz="2600" dirty="0" smtClean="0">
                <a:cs typeface="Tahoma" pitchFamily="34" charset="0"/>
              </a:rPr>
              <a:t> combination of drug with receptor molecule</a:t>
            </a:r>
          </a:p>
          <a:p>
            <a:pPr algn="just"/>
            <a:r>
              <a:rPr lang="en-US" sz="2600" i="1" dirty="0" smtClean="0">
                <a:cs typeface="Tahoma" pitchFamily="34" charset="0"/>
              </a:rPr>
              <a:t>Drug effect:</a:t>
            </a:r>
            <a:r>
              <a:rPr lang="en-US" sz="2600" dirty="0" smtClean="0">
                <a:cs typeface="Tahoma" pitchFamily="34" charset="0"/>
              </a:rPr>
              <a:t> Observed change in the function</a:t>
            </a:r>
          </a:p>
          <a:p>
            <a:pPr algn="just"/>
            <a:r>
              <a:rPr lang="en-US" sz="2600" i="1" dirty="0" smtClean="0">
                <a:solidFill>
                  <a:srgbClr val="C00000"/>
                </a:solidFill>
                <a:cs typeface="Tahoma" pitchFamily="34" charset="0"/>
              </a:rPr>
              <a:t>Drugs(except gene based) do not impart  any new function</a:t>
            </a:r>
            <a:r>
              <a:rPr lang="en-US" sz="2600" dirty="0" smtClean="0">
                <a:cs typeface="Tahoma" pitchFamily="34" charset="0"/>
              </a:rPr>
              <a:t> </a:t>
            </a:r>
          </a:p>
          <a:p>
            <a:pPr algn="just">
              <a:buNone/>
            </a:pPr>
            <a:r>
              <a:rPr lang="en-US" sz="2600" dirty="0" smtClean="0">
                <a:cs typeface="Tahoma" pitchFamily="34" charset="0"/>
              </a:rPr>
              <a:t>  </a:t>
            </a:r>
          </a:p>
          <a:p>
            <a:pPr algn="just">
              <a:buNone/>
            </a:pPr>
            <a:r>
              <a:rPr lang="en-US" sz="2600" dirty="0" smtClean="0">
                <a:cs typeface="Tahoma" pitchFamily="34" charset="0"/>
              </a:rPr>
              <a:t>Thus </a:t>
            </a:r>
            <a:r>
              <a:rPr lang="en-US" sz="2600" dirty="0" err="1" smtClean="0">
                <a:cs typeface="Tahoma" pitchFamily="34" charset="0"/>
              </a:rPr>
              <a:t>Pharmacodynamic</a:t>
            </a:r>
            <a:r>
              <a:rPr lang="en-US" sz="2600" dirty="0" smtClean="0">
                <a:cs typeface="Tahoma" pitchFamily="34" charset="0"/>
              </a:rPr>
              <a:t> means - What the drug does to the body</a:t>
            </a:r>
            <a:endParaRPr lang="en-IN" sz="2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400" dirty="0" smtClean="0">
                <a:solidFill>
                  <a:schemeClr val="accent2">
                    <a:lumMod val="50000"/>
                  </a:schemeClr>
                </a:solidFill>
              </a:rPr>
              <a:t>2. </a:t>
            </a:r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G- Protein couples receptors (GPCR)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797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G protein - GTP binding protein</a:t>
            </a:r>
          </a:p>
          <a:p>
            <a:pPr algn="just"/>
            <a:endParaRPr lang="en-US" sz="2600" dirty="0" smtClean="0">
              <a:cs typeface="Tahoma" pitchFamily="34" charset="0"/>
            </a:endParaRPr>
          </a:p>
          <a:p>
            <a:pPr algn="just"/>
            <a:r>
              <a:rPr lang="en-US" sz="2600" dirty="0" smtClean="0">
                <a:cs typeface="Tahoma" pitchFamily="34" charset="0"/>
              </a:rPr>
              <a:t>Membrane spanning receptor is helical structure consisting of 7 </a:t>
            </a:r>
            <a:r>
              <a:rPr lang="el-GR" sz="2600" dirty="0" smtClean="0"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cs typeface="Tahoma" pitchFamily="34" charset="0"/>
              </a:rPr>
              <a:t> trans-membrane</a:t>
            </a:r>
          </a:p>
          <a:p>
            <a:pPr algn="just"/>
            <a:endParaRPr lang="en-US" sz="2600" dirty="0" smtClean="0">
              <a:cs typeface="Tahoma" pitchFamily="34" charset="0"/>
            </a:endParaRPr>
          </a:p>
          <a:p>
            <a:pPr algn="just"/>
            <a:r>
              <a:rPr lang="en-US" sz="2600" dirty="0" smtClean="0">
                <a:cs typeface="Tahoma" pitchFamily="34" charset="0"/>
              </a:rPr>
              <a:t>G-proteins has 3 subunits- </a:t>
            </a:r>
            <a:r>
              <a:rPr lang="el-GR" sz="2600" dirty="0" smtClean="0">
                <a:cs typeface="Tahoma" pitchFamily="34" charset="0"/>
              </a:rPr>
              <a:t>α</a:t>
            </a:r>
            <a:r>
              <a:rPr lang="en-US" sz="2600" dirty="0" smtClean="0">
                <a:cs typeface="Tahoma" pitchFamily="34" charset="0"/>
              </a:rPr>
              <a:t>, </a:t>
            </a:r>
            <a:r>
              <a:rPr lang="el-GR" sz="2600" dirty="0" smtClean="0">
                <a:cs typeface="Tahoma" pitchFamily="34" charset="0"/>
              </a:rPr>
              <a:t>β</a:t>
            </a:r>
            <a:r>
              <a:rPr lang="en-US" sz="2600" dirty="0" smtClean="0">
                <a:cs typeface="Tahoma" pitchFamily="34" charset="0"/>
              </a:rPr>
              <a:t> and </a:t>
            </a:r>
            <a:r>
              <a:rPr lang="el-GR" sz="2600" dirty="0" smtClean="0">
                <a:latin typeface="Times New Roman"/>
                <a:cs typeface="Tahoma" pitchFamily="34" charset="0"/>
              </a:rPr>
              <a:t>γ</a:t>
            </a:r>
            <a:endParaRPr lang="en-IN" sz="2600" dirty="0" smtClean="0">
              <a:latin typeface="Times New Roman"/>
              <a:cs typeface="Tahoma" pitchFamily="34" charset="0"/>
            </a:endParaRPr>
          </a:p>
          <a:p>
            <a:pPr algn="just"/>
            <a:endParaRPr lang="en-IN" sz="2600" dirty="0" smtClean="0">
              <a:latin typeface="Times New Roman"/>
              <a:cs typeface="Tahoma" pitchFamily="34" charset="0"/>
            </a:endParaRPr>
          </a:p>
          <a:p>
            <a:pPr algn="just"/>
            <a:r>
              <a:rPr lang="en-US" sz="2600" dirty="0" smtClean="0">
                <a:cs typeface="Tahoma" pitchFamily="34" charset="0"/>
              </a:rPr>
              <a:t>Agonist binding site – Located somewhere between helices on extra cellular surface </a:t>
            </a:r>
          </a:p>
          <a:p>
            <a:pPr algn="just"/>
            <a:endParaRPr lang="en-US" sz="2600" dirty="0" smtClean="0">
              <a:cs typeface="Tahoma" pitchFamily="34" charset="0"/>
            </a:endParaRPr>
          </a:p>
          <a:p>
            <a:pPr algn="just"/>
            <a:r>
              <a:rPr lang="en-US" sz="2600" dirty="0" smtClean="0">
                <a:cs typeface="Tahoma" pitchFamily="34" charset="0"/>
              </a:rPr>
              <a:t>Another recognition site formed by </a:t>
            </a:r>
            <a:r>
              <a:rPr lang="en-US" sz="2600" dirty="0" err="1" smtClean="0">
                <a:cs typeface="Tahoma" pitchFamily="34" charset="0"/>
              </a:rPr>
              <a:t>cytosolic</a:t>
            </a:r>
            <a:r>
              <a:rPr lang="en-US" sz="2600" dirty="0" smtClean="0">
                <a:cs typeface="Tahoma" pitchFamily="34" charset="0"/>
              </a:rPr>
              <a:t> segments binds coupling G-protein</a:t>
            </a: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G proteins are distinguished by their </a:t>
            </a:r>
            <a:r>
              <a:rPr lang="el-GR" sz="2600" dirty="0" smtClean="0">
                <a:cs typeface="Tahoma" pitchFamily="34" charset="0"/>
              </a:rPr>
              <a:t>α</a:t>
            </a:r>
            <a:r>
              <a:rPr lang="en-IN" sz="2600" dirty="0" smtClean="0">
                <a:cs typeface="Tahoma" pitchFamily="34" charset="0"/>
              </a:rPr>
              <a:t> subunits</a:t>
            </a:r>
            <a:endParaRPr lang="en-US" sz="2600" dirty="0" smtClean="0">
              <a:cs typeface="Tahoma" pitchFamily="34" charset="0"/>
            </a:endParaRPr>
          </a:p>
          <a:p>
            <a:pPr algn="just"/>
            <a:r>
              <a:rPr lang="el-GR" sz="2600" dirty="0" smtClean="0">
                <a:cs typeface="Tahoma" pitchFamily="34" charset="0"/>
              </a:rPr>
              <a:t>α</a:t>
            </a:r>
            <a:r>
              <a:rPr lang="en-US" sz="2600" dirty="0" smtClean="0">
                <a:cs typeface="Tahoma" pitchFamily="34" charset="0"/>
              </a:rPr>
              <a:t> proteins types are - Gs, </a:t>
            </a:r>
            <a:r>
              <a:rPr lang="en-US" sz="2600" dirty="0" err="1" smtClean="0">
                <a:cs typeface="Tahoma" pitchFamily="34" charset="0"/>
              </a:rPr>
              <a:t>Gi</a:t>
            </a:r>
            <a:r>
              <a:rPr lang="en-US" sz="2600" dirty="0" smtClean="0">
                <a:cs typeface="Tahoma" pitchFamily="34" charset="0"/>
              </a:rPr>
              <a:t>, Go, </a:t>
            </a:r>
            <a:r>
              <a:rPr lang="en-US" sz="2600" dirty="0" err="1" smtClean="0">
                <a:cs typeface="Tahoma" pitchFamily="34" charset="0"/>
              </a:rPr>
              <a:t>Gq</a:t>
            </a:r>
            <a:endParaRPr lang="en-US" sz="2600" dirty="0" smtClean="0">
              <a:cs typeface="Tahoma" pitchFamily="34" charset="0"/>
            </a:endParaRPr>
          </a:p>
          <a:p>
            <a:pPr algn="just">
              <a:buNone/>
            </a:pPr>
            <a:endParaRPr lang="en-US" sz="2600" dirty="0" smtClean="0">
              <a:cs typeface="Tahoma" pitchFamily="34" charset="0"/>
            </a:endParaRPr>
          </a:p>
          <a:p>
            <a:pPr lvl="2" algn="just">
              <a:lnSpc>
                <a:spcPct val="150000"/>
              </a:lnSpc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Gs : </a:t>
            </a:r>
            <a:r>
              <a:rPr lang="en-IN" sz="2400" dirty="0" err="1" smtClean="0">
                <a:solidFill>
                  <a:srgbClr val="C00000"/>
                </a:solidFill>
              </a:rPr>
              <a:t>Adenylyl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err="1" smtClean="0">
                <a:solidFill>
                  <a:srgbClr val="C00000"/>
                </a:solidFill>
              </a:rPr>
              <a:t>cyclase</a:t>
            </a:r>
            <a:r>
              <a:rPr lang="en-IN" sz="2400" dirty="0" smtClean="0">
                <a:solidFill>
                  <a:srgbClr val="C00000"/>
                </a:solidFill>
              </a:rPr>
              <a:t> activation, Ca2+ channel opening</a:t>
            </a:r>
          </a:p>
          <a:p>
            <a:pPr lvl="2" algn="just">
              <a:lnSpc>
                <a:spcPct val="150000"/>
              </a:lnSpc>
              <a:buNone/>
            </a:pPr>
            <a:r>
              <a:rPr lang="en-IN" sz="2400" dirty="0" err="1" smtClean="0">
                <a:solidFill>
                  <a:srgbClr val="C00000"/>
                </a:solidFill>
              </a:rPr>
              <a:t>Gi</a:t>
            </a:r>
            <a:r>
              <a:rPr lang="en-IN" sz="2400" dirty="0" smtClean="0">
                <a:solidFill>
                  <a:srgbClr val="C00000"/>
                </a:solidFill>
              </a:rPr>
              <a:t> : </a:t>
            </a:r>
            <a:r>
              <a:rPr lang="en-IN" sz="2400" dirty="0" err="1" smtClean="0">
                <a:solidFill>
                  <a:srgbClr val="C00000"/>
                </a:solidFill>
              </a:rPr>
              <a:t>Adenylyl</a:t>
            </a:r>
            <a:r>
              <a:rPr lang="en-IN" sz="2400" dirty="0" smtClean="0">
                <a:solidFill>
                  <a:srgbClr val="C00000"/>
                </a:solidFill>
              </a:rPr>
              <a:t> </a:t>
            </a:r>
            <a:r>
              <a:rPr lang="en-IN" sz="2400" dirty="0" err="1" smtClean="0">
                <a:solidFill>
                  <a:srgbClr val="C00000"/>
                </a:solidFill>
              </a:rPr>
              <a:t>cyclase</a:t>
            </a:r>
            <a:r>
              <a:rPr lang="en-IN" sz="2400" dirty="0" smtClean="0">
                <a:solidFill>
                  <a:srgbClr val="C00000"/>
                </a:solidFill>
              </a:rPr>
              <a:t> inhibition, K+ channel opening</a:t>
            </a:r>
          </a:p>
          <a:p>
            <a:pPr lvl="2" algn="just">
              <a:lnSpc>
                <a:spcPct val="150000"/>
              </a:lnSpc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Go : Ca2+ channel inhibition</a:t>
            </a:r>
          </a:p>
          <a:p>
            <a:pPr lvl="2" algn="just">
              <a:lnSpc>
                <a:spcPct val="150000"/>
              </a:lnSpc>
              <a:buNone/>
            </a:pPr>
            <a:r>
              <a:rPr lang="en-IN" sz="2400" dirty="0" err="1" smtClean="0">
                <a:solidFill>
                  <a:srgbClr val="C00000"/>
                </a:solidFill>
              </a:rPr>
              <a:t>Gq</a:t>
            </a:r>
            <a:r>
              <a:rPr lang="en-IN" sz="2400" dirty="0" smtClean="0">
                <a:solidFill>
                  <a:srgbClr val="C00000"/>
                </a:solidFill>
              </a:rPr>
              <a:t> : </a:t>
            </a:r>
            <a:r>
              <a:rPr lang="en-IN" sz="2400" dirty="0" err="1" smtClean="0">
                <a:solidFill>
                  <a:srgbClr val="C00000"/>
                </a:solidFill>
              </a:rPr>
              <a:t>Phospholipase</a:t>
            </a:r>
            <a:r>
              <a:rPr lang="en-IN" sz="2400" dirty="0" smtClean="0">
                <a:solidFill>
                  <a:srgbClr val="C00000"/>
                </a:solidFill>
              </a:rPr>
              <a:t> C activation</a:t>
            </a:r>
            <a:endParaRPr lang="en-US" sz="2400" dirty="0" smtClean="0">
              <a:solidFill>
                <a:srgbClr val="C00000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9352" y="1527048"/>
            <a:ext cx="8842248" cy="4873752"/>
          </a:xfrm>
        </p:spPr>
        <p:txBody>
          <a:bodyPr>
            <a:noAutofit/>
          </a:bodyPr>
          <a:lstStyle/>
          <a:p>
            <a:pPr algn="just"/>
            <a:r>
              <a:rPr lang="en-IN" sz="2600" dirty="0" smtClean="0"/>
              <a:t>In the inactive state GDP is bound to the α subunit at the exposed domain; activation through the receptor leads to displacement of GDP by GTP.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The activated α-subunit carrying GTP dissociates from the other two subunits and either activates or inhibits the effector. 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The </a:t>
            </a:r>
            <a:r>
              <a:rPr lang="en-IN" sz="2600" dirty="0" err="1" smtClean="0"/>
              <a:t>βγ</a:t>
            </a:r>
            <a:r>
              <a:rPr lang="en-IN" sz="2600" dirty="0" smtClean="0"/>
              <a:t> </a:t>
            </a:r>
            <a:r>
              <a:rPr lang="en-IN" sz="2600" dirty="0" err="1" smtClean="0"/>
              <a:t>diamer</a:t>
            </a:r>
            <a:r>
              <a:rPr lang="en-IN" sz="2600" dirty="0" smtClean="0"/>
              <a:t> has also been shown to activate receptor-operated K+ channels, to inhibit voltage gated Ca2+ channels and to promote GPCR desensitization at higher rates of activation.</a:t>
            </a:r>
            <a:endParaRPr lang="en-IN" sz="2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4876800"/>
          </a:xfrm>
        </p:spPr>
        <p:txBody>
          <a:bodyPr>
            <a:noAutofit/>
          </a:bodyPr>
          <a:lstStyle/>
          <a:p>
            <a:pPr algn="just"/>
            <a:r>
              <a:rPr lang="en-IN" sz="2600" dirty="0" smtClean="0"/>
              <a:t>The α-subunit has </a:t>
            </a:r>
            <a:r>
              <a:rPr lang="en-IN" sz="2600" dirty="0" err="1" smtClean="0"/>
              <a:t>GTPase</a:t>
            </a:r>
            <a:r>
              <a:rPr lang="en-IN" sz="2600" dirty="0" smtClean="0"/>
              <a:t> activity: the bound GTP is slowly hydrolysed to GDP: the α-subunit then dissociates from the effector to rejoin its other subunits, but not before the effector has been activated/inhibited for several seconds and the signal has been greatly amplified. 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The rate of GTP hydrolysis by the α subunit and thus the period for which it remains activated is regulated by another protein called ‘regulator of G protein signalling’ (RGS). </a:t>
            </a:r>
          </a:p>
          <a:p>
            <a:pPr algn="just">
              <a:buNone/>
            </a:pPr>
            <a:endParaRPr lang="en-IN" sz="1600" dirty="0" smtClean="0"/>
          </a:p>
          <a:p>
            <a:pPr algn="just"/>
            <a:r>
              <a:rPr lang="en-IN" sz="2600" dirty="0" smtClean="0"/>
              <a:t>The onset time of response through this type of receptors is also in seconds.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GPCR signaling</a:t>
            </a:r>
            <a:endParaRPr lang="en-US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Content Placeholder 3" descr="untitled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470" y="2322742"/>
            <a:ext cx="8779933" cy="1411061"/>
          </a:xfrm>
        </p:spPr>
      </p:pic>
      <p:sp>
        <p:nvSpPr>
          <p:cNvPr id="5" name="Flowchart: Stored Data 4"/>
          <p:cNvSpPr/>
          <p:nvPr/>
        </p:nvSpPr>
        <p:spPr>
          <a:xfrm rot="16200000">
            <a:off x="152400" y="2362200"/>
            <a:ext cx="1371600" cy="1219200"/>
          </a:xfrm>
          <a:prstGeom prst="flowChartOnlineStorag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4400" y="838200"/>
            <a:ext cx="1676400" cy="914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Agonist</a:t>
            </a:r>
            <a:endParaRPr lang="en-US" b="1" dirty="0"/>
          </a:p>
        </p:txBody>
      </p:sp>
      <p:sp>
        <p:nvSpPr>
          <p:cNvPr id="7" name="Pie 6"/>
          <p:cNvSpPr/>
          <p:nvPr/>
        </p:nvSpPr>
        <p:spPr>
          <a:xfrm rot="7966061">
            <a:off x="3894436" y="2586386"/>
            <a:ext cx="1113119" cy="1131903"/>
          </a:xfrm>
          <a:prstGeom prst="pie">
            <a:avLst>
              <a:gd name="adj1" fmla="val 318212"/>
              <a:gd name="adj2" fmla="val 1622052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b"/>
          <a:lstStyle/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4038600" y="3048000"/>
            <a:ext cx="838200" cy="457200"/>
          </a:xfrm>
          <a:prstGeom prst="triangl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1905000" y="4800600"/>
            <a:ext cx="838200" cy="457200"/>
          </a:xfrm>
          <a:prstGeom prst="triangl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876800" y="2743200"/>
            <a:ext cx="914400" cy="685800"/>
          </a:xfrm>
          <a:prstGeom prst="round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101600">
              <a:schemeClr val="accent6">
                <a:lumMod val="50000"/>
                <a:alpha val="6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Georgia"/>
              </a:rPr>
              <a:t>βγ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981200" y="1905001"/>
            <a:ext cx="762000" cy="1960099"/>
          </a:xfrm>
          <a:custGeom>
            <a:avLst/>
            <a:gdLst>
              <a:gd name="connsiteX0" fmla="*/ 37513 w 1029285"/>
              <a:gd name="connsiteY0" fmla="*/ 808893 h 2417299"/>
              <a:gd name="connsiteX1" fmla="*/ 23446 w 1029285"/>
              <a:gd name="connsiteY1" fmla="*/ 1807699 h 2417299"/>
              <a:gd name="connsiteX2" fmla="*/ 178190 w 1029285"/>
              <a:gd name="connsiteY2" fmla="*/ 1807699 h 2417299"/>
              <a:gd name="connsiteX3" fmla="*/ 220393 w 1029285"/>
              <a:gd name="connsiteY3" fmla="*/ 611945 h 2417299"/>
              <a:gd name="connsiteX4" fmla="*/ 403273 w 1029285"/>
              <a:gd name="connsiteY4" fmla="*/ 654148 h 2417299"/>
              <a:gd name="connsiteX5" fmla="*/ 389206 w 1029285"/>
              <a:gd name="connsiteY5" fmla="*/ 2032782 h 2417299"/>
              <a:gd name="connsiteX6" fmla="*/ 515815 w 1029285"/>
              <a:gd name="connsiteY6" fmla="*/ 2215662 h 2417299"/>
              <a:gd name="connsiteX7" fmla="*/ 586153 w 1029285"/>
              <a:gd name="connsiteY7" fmla="*/ 1793631 h 2417299"/>
              <a:gd name="connsiteX8" fmla="*/ 600221 w 1029285"/>
              <a:gd name="connsiteY8" fmla="*/ 386862 h 2417299"/>
              <a:gd name="connsiteX9" fmla="*/ 783101 w 1029285"/>
              <a:gd name="connsiteY9" fmla="*/ 288388 h 2417299"/>
              <a:gd name="connsiteX10" fmla="*/ 783101 w 1029285"/>
              <a:gd name="connsiteY10" fmla="*/ 2117188 h 2417299"/>
              <a:gd name="connsiteX11" fmla="*/ 994116 w 1029285"/>
              <a:gd name="connsiteY11" fmla="*/ 2089053 h 2417299"/>
              <a:gd name="connsiteX12" fmla="*/ 994116 w 1029285"/>
              <a:gd name="connsiteY12" fmla="*/ 2032782 h 2417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29285" h="2417299">
                <a:moveTo>
                  <a:pt x="37513" y="808893"/>
                </a:moveTo>
                <a:cubicBezTo>
                  <a:pt x="18756" y="1225062"/>
                  <a:pt x="0" y="1641231"/>
                  <a:pt x="23446" y="1807699"/>
                </a:cubicBezTo>
                <a:cubicBezTo>
                  <a:pt x="46892" y="1974167"/>
                  <a:pt x="145366" y="2006991"/>
                  <a:pt x="178190" y="1807699"/>
                </a:cubicBezTo>
                <a:cubicBezTo>
                  <a:pt x="211014" y="1608407"/>
                  <a:pt x="182879" y="804203"/>
                  <a:pt x="220393" y="611945"/>
                </a:cubicBezTo>
                <a:cubicBezTo>
                  <a:pt x="257907" y="419687"/>
                  <a:pt x="375138" y="417342"/>
                  <a:pt x="403273" y="654148"/>
                </a:cubicBezTo>
                <a:cubicBezTo>
                  <a:pt x="431409" y="890954"/>
                  <a:pt x="370449" y="1772530"/>
                  <a:pt x="389206" y="2032782"/>
                </a:cubicBezTo>
                <a:cubicBezTo>
                  <a:pt x="407963" y="2293034"/>
                  <a:pt x="482991" y="2255521"/>
                  <a:pt x="515815" y="2215662"/>
                </a:cubicBezTo>
                <a:cubicBezTo>
                  <a:pt x="548640" y="2175804"/>
                  <a:pt x="572085" y="2098431"/>
                  <a:pt x="586153" y="1793631"/>
                </a:cubicBezTo>
                <a:cubicBezTo>
                  <a:pt x="600221" y="1488831"/>
                  <a:pt x="567396" y="637736"/>
                  <a:pt x="600221" y="386862"/>
                </a:cubicBezTo>
                <a:cubicBezTo>
                  <a:pt x="633046" y="135988"/>
                  <a:pt x="752621" y="0"/>
                  <a:pt x="783101" y="288388"/>
                </a:cubicBezTo>
                <a:cubicBezTo>
                  <a:pt x="813581" y="576776"/>
                  <a:pt x="747932" y="1817077"/>
                  <a:pt x="783101" y="2117188"/>
                </a:cubicBezTo>
                <a:cubicBezTo>
                  <a:pt x="818270" y="2417299"/>
                  <a:pt x="958947" y="2103121"/>
                  <a:pt x="994116" y="2089053"/>
                </a:cubicBezTo>
                <a:cubicBezTo>
                  <a:pt x="1029285" y="2074985"/>
                  <a:pt x="1011700" y="2053883"/>
                  <a:pt x="994116" y="2032782"/>
                </a:cubicBezTo>
              </a:path>
            </a:pathLst>
          </a:custGeom>
          <a:ln>
            <a:solidFill>
              <a:srgbClr val="FFFF00"/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743200" y="1828802"/>
            <a:ext cx="762000" cy="2100775"/>
          </a:xfrm>
          <a:custGeom>
            <a:avLst/>
            <a:gdLst>
              <a:gd name="connsiteX0" fmla="*/ 37514 w 1247336"/>
              <a:gd name="connsiteY0" fmla="*/ 2086708 h 2450123"/>
              <a:gd name="connsiteX1" fmla="*/ 37514 w 1247336"/>
              <a:gd name="connsiteY1" fmla="*/ 468923 h 2450123"/>
              <a:gd name="connsiteX2" fmla="*/ 262597 w 1247336"/>
              <a:gd name="connsiteY2" fmla="*/ 342314 h 2450123"/>
              <a:gd name="connsiteX3" fmla="*/ 262597 w 1247336"/>
              <a:gd name="connsiteY3" fmla="*/ 2016370 h 2450123"/>
              <a:gd name="connsiteX4" fmla="*/ 459545 w 1247336"/>
              <a:gd name="connsiteY4" fmla="*/ 2016370 h 2450123"/>
              <a:gd name="connsiteX5" fmla="*/ 473613 w 1247336"/>
              <a:gd name="connsiteY5" fmla="*/ 454856 h 2450123"/>
              <a:gd name="connsiteX6" fmla="*/ 670560 w 1247336"/>
              <a:gd name="connsiteY6" fmla="*/ 300111 h 2450123"/>
              <a:gd name="connsiteX7" fmla="*/ 670560 w 1247336"/>
              <a:gd name="connsiteY7" fmla="*/ 2002302 h 2450123"/>
              <a:gd name="connsiteX8" fmla="*/ 825305 w 1247336"/>
              <a:gd name="connsiteY8" fmla="*/ 2171114 h 2450123"/>
              <a:gd name="connsiteX9" fmla="*/ 867508 w 1247336"/>
              <a:gd name="connsiteY9" fmla="*/ 482991 h 2450123"/>
              <a:gd name="connsiteX10" fmla="*/ 1036320 w 1247336"/>
              <a:gd name="connsiteY10" fmla="*/ 243840 h 2450123"/>
              <a:gd name="connsiteX11" fmla="*/ 1036320 w 1247336"/>
              <a:gd name="connsiteY11" fmla="*/ 1946031 h 2450123"/>
              <a:gd name="connsiteX12" fmla="*/ 1148862 w 1247336"/>
              <a:gd name="connsiteY12" fmla="*/ 2269588 h 2450123"/>
              <a:gd name="connsiteX13" fmla="*/ 1233268 w 1247336"/>
              <a:gd name="connsiteY13" fmla="*/ 2128911 h 2450123"/>
              <a:gd name="connsiteX14" fmla="*/ 1233268 w 1247336"/>
              <a:gd name="connsiteY14" fmla="*/ 342314 h 245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47336" h="2450123">
                <a:moveTo>
                  <a:pt x="37514" y="2086708"/>
                </a:moveTo>
                <a:cubicBezTo>
                  <a:pt x="18757" y="1423181"/>
                  <a:pt x="0" y="759655"/>
                  <a:pt x="37514" y="468923"/>
                </a:cubicBezTo>
                <a:cubicBezTo>
                  <a:pt x="75028" y="178191"/>
                  <a:pt x="225083" y="84406"/>
                  <a:pt x="262597" y="342314"/>
                </a:cubicBezTo>
                <a:cubicBezTo>
                  <a:pt x="300111" y="600222"/>
                  <a:pt x="229772" y="1737361"/>
                  <a:pt x="262597" y="2016370"/>
                </a:cubicBezTo>
                <a:cubicBezTo>
                  <a:pt x="295422" y="2295379"/>
                  <a:pt x="424376" y="2276622"/>
                  <a:pt x="459545" y="2016370"/>
                </a:cubicBezTo>
                <a:cubicBezTo>
                  <a:pt x="494714" y="1756118"/>
                  <a:pt x="438444" y="740899"/>
                  <a:pt x="473613" y="454856"/>
                </a:cubicBezTo>
                <a:cubicBezTo>
                  <a:pt x="508782" y="168813"/>
                  <a:pt x="637736" y="42203"/>
                  <a:pt x="670560" y="300111"/>
                </a:cubicBezTo>
                <a:cubicBezTo>
                  <a:pt x="703385" y="558019"/>
                  <a:pt x="644769" y="1690468"/>
                  <a:pt x="670560" y="2002302"/>
                </a:cubicBezTo>
                <a:cubicBezTo>
                  <a:pt x="696351" y="2314136"/>
                  <a:pt x="792480" y="2424332"/>
                  <a:pt x="825305" y="2171114"/>
                </a:cubicBezTo>
                <a:cubicBezTo>
                  <a:pt x="858130" y="1917896"/>
                  <a:pt x="832339" y="804203"/>
                  <a:pt x="867508" y="482991"/>
                </a:cubicBezTo>
                <a:cubicBezTo>
                  <a:pt x="902677" y="161779"/>
                  <a:pt x="1008185" y="0"/>
                  <a:pt x="1036320" y="243840"/>
                </a:cubicBezTo>
                <a:cubicBezTo>
                  <a:pt x="1064455" y="487680"/>
                  <a:pt x="1017563" y="1608406"/>
                  <a:pt x="1036320" y="1946031"/>
                </a:cubicBezTo>
                <a:cubicBezTo>
                  <a:pt x="1055077" y="2283656"/>
                  <a:pt x="1116037" y="2239108"/>
                  <a:pt x="1148862" y="2269588"/>
                </a:cubicBezTo>
                <a:cubicBezTo>
                  <a:pt x="1181687" y="2300068"/>
                  <a:pt x="1219200" y="2450123"/>
                  <a:pt x="1233268" y="2128911"/>
                </a:cubicBezTo>
                <a:cubicBezTo>
                  <a:pt x="1247336" y="1807699"/>
                  <a:pt x="1240302" y="1075006"/>
                  <a:pt x="1233268" y="342314"/>
                </a:cubicBezTo>
              </a:path>
            </a:pathLst>
          </a:custGeom>
          <a:ln>
            <a:solidFill>
              <a:srgbClr val="FFFF00"/>
            </a:solidFill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981200" y="4964668"/>
            <a:ext cx="718466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GTP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82133" y="3200400"/>
            <a:ext cx="7441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GDP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7204" y="2514600"/>
            <a:ext cx="761999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1"/>
                </a:solidFill>
                <a:latin typeface="Georgia"/>
              </a:rPr>
              <a:t>α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2603" y="3733800"/>
            <a:ext cx="918841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GPCR</a:t>
            </a:r>
            <a:endParaRPr lang="en-US" b="1" dirty="0"/>
          </a:p>
        </p:txBody>
      </p:sp>
      <p:sp>
        <p:nvSpPr>
          <p:cNvPr id="19" name="Freeform 18"/>
          <p:cNvSpPr/>
          <p:nvPr/>
        </p:nvSpPr>
        <p:spPr>
          <a:xfrm>
            <a:off x="7638760" y="2375097"/>
            <a:ext cx="998807" cy="2284201"/>
          </a:xfrm>
          <a:custGeom>
            <a:avLst/>
            <a:gdLst>
              <a:gd name="connsiteX0" fmla="*/ 253218 w 998806"/>
              <a:gd name="connsiteY0" fmla="*/ 2345 h 2284201"/>
              <a:gd name="connsiteX1" fmla="*/ 211015 w 998806"/>
              <a:gd name="connsiteY1" fmla="*/ 16413 h 2284201"/>
              <a:gd name="connsiteX2" fmla="*/ 98474 w 998806"/>
              <a:gd name="connsiteY2" fmla="*/ 100819 h 2284201"/>
              <a:gd name="connsiteX3" fmla="*/ 56271 w 998806"/>
              <a:gd name="connsiteY3" fmla="*/ 227428 h 2284201"/>
              <a:gd name="connsiteX4" fmla="*/ 42203 w 998806"/>
              <a:gd name="connsiteY4" fmla="*/ 269631 h 2284201"/>
              <a:gd name="connsiteX5" fmla="*/ 28135 w 998806"/>
              <a:gd name="connsiteY5" fmla="*/ 916745 h 2284201"/>
              <a:gd name="connsiteX6" fmla="*/ 14068 w 998806"/>
              <a:gd name="connsiteY6" fmla="*/ 958948 h 2284201"/>
              <a:gd name="connsiteX7" fmla="*/ 0 w 998806"/>
              <a:gd name="connsiteY7" fmla="*/ 1184031 h 2284201"/>
              <a:gd name="connsiteX8" fmla="*/ 28135 w 998806"/>
              <a:gd name="connsiteY8" fmla="*/ 1985890 h 2284201"/>
              <a:gd name="connsiteX9" fmla="*/ 84406 w 998806"/>
              <a:gd name="connsiteY9" fmla="*/ 2056228 h 2284201"/>
              <a:gd name="connsiteX10" fmla="*/ 112541 w 998806"/>
              <a:gd name="connsiteY10" fmla="*/ 2098431 h 2284201"/>
              <a:gd name="connsiteX11" fmla="*/ 225083 w 998806"/>
              <a:gd name="connsiteY11" fmla="*/ 2182837 h 2284201"/>
              <a:gd name="connsiteX12" fmla="*/ 281354 w 998806"/>
              <a:gd name="connsiteY12" fmla="*/ 2196905 h 2284201"/>
              <a:gd name="connsiteX13" fmla="*/ 295421 w 998806"/>
              <a:gd name="connsiteY13" fmla="*/ 2253176 h 2284201"/>
              <a:gd name="connsiteX14" fmla="*/ 337625 w 998806"/>
              <a:gd name="connsiteY14" fmla="*/ 2267243 h 2284201"/>
              <a:gd name="connsiteX15" fmla="*/ 478301 w 998806"/>
              <a:gd name="connsiteY15" fmla="*/ 2281311 h 2284201"/>
              <a:gd name="connsiteX16" fmla="*/ 675249 w 998806"/>
              <a:gd name="connsiteY16" fmla="*/ 2267243 h 2284201"/>
              <a:gd name="connsiteX17" fmla="*/ 689317 w 998806"/>
              <a:gd name="connsiteY17" fmla="*/ 2225040 h 2284201"/>
              <a:gd name="connsiteX18" fmla="*/ 731520 w 998806"/>
              <a:gd name="connsiteY18" fmla="*/ 2196905 h 2284201"/>
              <a:gd name="connsiteX19" fmla="*/ 745588 w 998806"/>
              <a:gd name="connsiteY19" fmla="*/ 2154702 h 2284201"/>
              <a:gd name="connsiteX20" fmla="*/ 759655 w 998806"/>
              <a:gd name="connsiteY20" fmla="*/ 1915551 h 2284201"/>
              <a:gd name="connsiteX21" fmla="*/ 773723 w 998806"/>
              <a:gd name="connsiteY21" fmla="*/ 1859280 h 2284201"/>
              <a:gd name="connsiteX22" fmla="*/ 801858 w 998806"/>
              <a:gd name="connsiteY22" fmla="*/ 1817077 h 2284201"/>
              <a:gd name="connsiteX23" fmla="*/ 844061 w 998806"/>
              <a:gd name="connsiteY23" fmla="*/ 1774874 h 2284201"/>
              <a:gd name="connsiteX24" fmla="*/ 900332 w 998806"/>
              <a:gd name="connsiteY24" fmla="*/ 1690468 h 2284201"/>
              <a:gd name="connsiteX25" fmla="*/ 928468 w 998806"/>
              <a:gd name="connsiteY25" fmla="*/ 1648265 h 2284201"/>
              <a:gd name="connsiteX26" fmla="*/ 956603 w 998806"/>
              <a:gd name="connsiteY26" fmla="*/ 1606062 h 2284201"/>
              <a:gd name="connsiteX27" fmla="*/ 984738 w 998806"/>
              <a:gd name="connsiteY27" fmla="*/ 1563859 h 2284201"/>
              <a:gd name="connsiteX28" fmla="*/ 998806 w 998806"/>
              <a:gd name="connsiteY28" fmla="*/ 677594 h 2284201"/>
              <a:gd name="connsiteX29" fmla="*/ 984738 w 998806"/>
              <a:gd name="connsiteY29" fmla="*/ 339970 h 2284201"/>
              <a:gd name="connsiteX30" fmla="*/ 956603 w 998806"/>
              <a:gd name="connsiteY30" fmla="*/ 213360 h 2284201"/>
              <a:gd name="connsiteX31" fmla="*/ 928468 w 998806"/>
              <a:gd name="connsiteY31" fmla="*/ 86751 h 2284201"/>
              <a:gd name="connsiteX32" fmla="*/ 844061 w 998806"/>
              <a:gd name="connsiteY32" fmla="*/ 2345 h 2284201"/>
              <a:gd name="connsiteX33" fmla="*/ 253218 w 998806"/>
              <a:gd name="connsiteY33" fmla="*/ 2345 h 2284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98806" h="2284201">
                <a:moveTo>
                  <a:pt x="253218" y="2345"/>
                </a:moveTo>
                <a:cubicBezTo>
                  <a:pt x="147710" y="4690"/>
                  <a:pt x="223978" y="9212"/>
                  <a:pt x="211015" y="16413"/>
                </a:cubicBezTo>
                <a:cubicBezTo>
                  <a:pt x="139431" y="56182"/>
                  <a:pt x="141161" y="58130"/>
                  <a:pt x="98474" y="100819"/>
                </a:cubicBezTo>
                <a:lnTo>
                  <a:pt x="56271" y="227428"/>
                </a:lnTo>
                <a:lnTo>
                  <a:pt x="42203" y="269631"/>
                </a:lnTo>
                <a:cubicBezTo>
                  <a:pt x="37514" y="485336"/>
                  <a:pt x="36934" y="701169"/>
                  <a:pt x="28135" y="916745"/>
                </a:cubicBezTo>
                <a:cubicBezTo>
                  <a:pt x="27530" y="931561"/>
                  <a:pt x="15620" y="944201"/>
                  <a:pt x="14068" y="958948"/>
                </a:cubicBezTo>
                <a:cubicBezTo>
                  <a:pt x="6199" y="1033709"/>
                  <a:pt x="4689" y="1109003"/>
                  <a:pt x="0" y="1184031"/>
                </a:cubicBezTo>
                <a:cubicBezTo>
                  <a:pt x="2141" y="1271799"/>
                  <a:pt x="7451" y="1789389"/>
                  <a:pt x="28135" y="1985890"/>
                </a:cubicBezTo>
                <a:cubicBezTo>
                  <a:pt x="33263" y="2034608"/>
                  <a:pt x="46154" y="2030727"/>
                  <a:pt x="84406" y="2056228"/>
                </a:cubicBezTo>
                <a:cubicBezTo>
                  <a:pt x="93784" y="2070296"/>
                  <a:pt x="101979" y="2085229"/>
                  <a:pt x="112541" y="2098431"/>
                </a:cubicBezTo>
                <a:cubicBezTo>
                  <a:pt x="135977" y="2127727"/>
                  <a:pt x="202580" y="2177211"/>
                  <a:pt x="225083" y="2182837"/>
                </a:cubicBezTo>
                <a:lnTo>
                  <a:pt x="281354" y="2196905"/>
                </a:lnTo>
                <a:cubicBezTo>
                  <a:pt x="286043" y="2215662"/>
                  <a:pt x="283343" y="2238079"/>
                  <a:pt x="295421" y="2253176"/>
                </a:cubicBezTo>
                <a:cubicBezTo>
                  <a:pt x="304685" y="2264755"/>
                  <a:pt x="322969" y="2264988"/>
                  <a:pt x="337625" y="2267243"/>
                </a:cubicBezTo>
                <a:cubicBezTo>
                  <a:pt x="384203" y="2274409"/>
                  <a:pt x="431409" y="2276622"/>
                  <a:pt x="478301" y="2281311"/>
                </a:cubicBezTo>
                <a:cubicBezTo>
                  <a:pt x="543950" y="2276622"/>
                  <a:pt x="611655" y="2284201"/>
                  <a:pt x="675249" y="2267243"/>
                </a:cubicBezTo>
                <a:cubicBezTo>
                  <a:pt x="689577" y="2263422"/>
                  <a:pt x="680054" y="2236619"/>
                  <a:pt x="689317" y="2225040"/>
                </a:cubicBezTo>
                <a:cubicBezTo>
                  <a:pt x="699879" y="2211838"/>
                  <a:pt x="717452" y="2206283"/>
                  <a:pt x="731520" y="2196905"/>
                </a:cubicBezTo>
                <a:cubicBezTo>
                  <a:pt x="736209" y="2182837"/>
                  <a:pt x="744113" y="2169457"/>
                  <a:pt x="745588" y="2154702"/>
                </a:cubicBezTo>
                <a:cubicBezTo>
                  <a:pt x="753534" y="2075244"/>
                  <a:pt x="752084" y="1995046"/>
                  <a:pt x="759655" y="1915551"/>
                </a:cubicBezTo>
                <a:cubicBezTo>
                  <a:pt x="761488" y="1896304"/>
                  <a:pt x="766107" y="1877051"/>
                  <a:pt x="773723" y="1859280"/>
                </a:cubicBezTo>
                <a:cubicBezTo>
                  <a:pt x="780383" y="1843740"/>
                  <a:pt x="791034" y="1830065"/>
                  <a:pt x="801858" y="1817077"/>
                </a:cubicBezTo>
                <a:cubicBezTo>
                  <a:pt x="814594" y="1801793"/>
                  <a:pt x="831847" y="1790578"/>
                  <a:pt x="844061" y="1774874"/>
                </a:cubicBezTo>
                <a:cubicBezTo>
                  <a:pt x="864821" y="1748182"/>
                  <a:pt x="881575" y="1718603"/>
                  <a:pt x="900332" y="1690468"/>
                </a:cubicBezTo>
                <a:lnTo>
                  <a:pt x="928468" y="1648265"/>
                </a:lnTo>
                <a:lnTo>
                  <a:pt x="956603" y="1606062"/>
                </a:lnTo>
                <a:lnTo>
                  <a:pt x="984738" y="1563859"/>
                </a:lnTo>
                <a:cubicBezTo>
                  <a:pt x="989427" y="1268437"/>
                  <a:pt x="998806" y="973053"/>
                  <a:pt x="998806" y="677594"/>
                </a:cubicBezTo>
                <a:cubicBezTo>
                  <a:pt x="998806" y="564955"/>
                  <a:pt x="992488" y="452342"/>
                  <a:pt x="984738" y="339970"/>
                </a:cubicBezTo>
                <a:cubicBezTo>
                  <a:pt x="982616" y="309201"/>
                  <a:pt x="963746" y="245501"/>
                  <a:pt x="956603" y="213360"/>
                </a:cubicBezTo>
                <a:cubicBezTo>
                  <a:pt x="953523" y="199502"/>
                  <a:pt x="936382" y="105218"/>
                  <a:pt x="928468" y="86751"/>
                </a:cubicBezTo>
                <a:cubicBezTo>
                  <a:pt x="908981" y="41281"/>
                  <a:pt x="883829" y="32170"/>
                  <a:pt x="844061" y="2345"/>
                </a:cubicBezTo>
                <a:cubicBezTo>
                  <a:pt x="379872" y="18924"/>
                  <a:pt x="358726" y="0"/>
                  <a:pt x="253218" y="2345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714087" y="1828800"/>
            <a:ext cx="109344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err="1" smtClean="0"/>
              <a:t>Effector</a:t>
            </a:r>
            <a:r>
              <a:rPr lang="en-US" b="1" dirty="0" smtClean="0"/>
              <a:t> </a:t>
            </a:r>
          </a:p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88511" y="2754870"/>
            <a:ext cx="115929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Effector</a:t>
            </a:r>
          </a:p>
          <a:p>
            <a:r>
              <a:rPr lang="en-US" b="1" dirty="0" smtClean="0"/>
              <a:t>     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86200" y="3810000"/>
            <a:ext cx="2953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Adenylyl cyclase/cAMP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24800" y="6172200"/>
            <a:ext cx="11079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GTPase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063672" y="6019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01301" y="5096470"/>
            <a:ext cx="161294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Adenylyl</a:t>
            </a:r>
          </a:p>
          <a:p>
            <a:r>
              <a:rPr lang="en-US" b="1" dirty="0" smtClean="0"/>
              <a:t>cyclase or</a:t>
            </a:r>
          </a:p>
          <a:p>
            <a:r>
              <a:rPr lang="en-US" b="1" dirty="0" smtClean="0"/>
              <a:t>Ion channel</a:t>
            </a:r>
            <a:endParaRPr lang="en-US" b="1" dirty="0"/>
          </a:p>
        </p:txBody>
      </p:sp>
      <p:sp>
        <p:nvSpPr>
          <p:cNvPr id="32" name="Left Arrow 31"/>
          <p:cNvSpPr/>
          <p:nvPr/>
        </p:nvSpPr>
        <p:spPr>
          <a:xfrm>
            <a:off x="6781800" y="3962400"/>
            <a:ext cx="749808" cy="15240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Arrow 35"/>
          <p:cNvSpPr/>
          <p:nvPr/>
        </p:nvSpPr>
        <p:spPr>
          <a:xfrm>
            <a:off x="6781800" y="4419600"/>
            <a:ext cx="749808" cy="15240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 Arrow 36"/>
          <p:cNvSpPr/>
          <p:nvPr/>
        </p:nvSpPr>
        <p:spPr>
          <a:xfrm rot="19889884">
            <a:off x="6848924" y="4741664"/>
            <a:ext cx="749808" cy="15240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574889" y="4355068"/>
            <a:ext cx="2130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IP</a:t>
            </a:r>
            <a:r>
              <a:rPr lang="en-US" b="1" baseline="-25000" dirty="0" smtClean="0"/>
              <a:t>3</a:t>
            </a:r>
            <a:r>
              <a:rPr lang="en-US" b="1" dirty="0" smtClean="0"/>
              <a:t> /DAG system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05842" y="4888468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Ion channels</a:t>
            </a:r>
          </a:p>
        </p:txBody>
      </p:sp>
      <p:sp>
        <p:nvSpPr>
          <p:cNvPr id="40" name="Down Arrow 39"/>
          <p:cNvSpPr/>
          <p:nvPr/>
        </p:nvSpPr>
        <p:spPr>
          <a:xfrm>
            <a:off x="582168" y="4419600"/>
            <a:ext cx="256032" cy="53340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010400" y="6553200"/>
            <a:ext cx="18357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Ref:Rang</a:t>
            </a:r>
            <a:r>
              <a:rPr lang="en-US" sz="1000" dirty="0" smtClean="0"/>
              <a:t> </a:t>
            </a:r>
            <a:r>
              <a:rPr lang="en-US" sz="1000" dirty="0" err="1" smtClean="0"/>
              <a:t>M.Dale</a:t>
            </a:r>
            <a:r>
              <a:rPr lang="en-US" sz="1000" dirty="0" smtClean="0"/>
              <a:t> 5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edition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5356E-6 C -0.12205 0.034 -0.24393 0.06869 -0.29497 0.08395 C -0.34584 0.09991 -0.30434 0.09182 -0.30625 0.09367 " pathEditMode="relative" rAng="0" ptsTypes="aaA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23 L 0.0625 0.3780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89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1551 L 0.06354 0.3798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-0.02221 C 0.07639 -0.00833 0.10278 0.00555 0.13334 -0.03331 C 0.16389 -0.07216 0.19861 -0.16374 0.23334 -0.25532 " pathEditMode="relative" rAng="0" ptsTypes="aaA">
                                      <p:cBhvr>
                                        <p:cTn id="6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10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8.32562E-7 C 0.02101 -0.00208 0.03299 -0.00578 0.05278 -0.00879 C 0.05834 -0.01087 0.06511 -0.01156 0.07014 -0.01526 C 0.07205 -0.01642 0.07379 -0.0192 0.07604 -0.01966 C 0.08247 -0.02105 0.08906 -0.02105 0.09566 -0.02151 C 0.10573 -0.02868 0.09844 -0.03053 0.10938 -0.03423 C 0.11597 -0.04556 0.13056 -0.05342 0.14236 -0.05759 C 0.14948 -0.06545 0.15764 -0.07285 0.16597 -0.07886 C 0.17101 -0.08742 0.17639 -0.09736 0.17969 -0.10638 C 0.18507 -0.12188 0.179 -0.11748 0.18941 -0.12142 C 0.19566 -0.12789 0.19983 -0.13506 0.20521 -0.14246 C 0.20677 -0.14801 0.20677 -0.15426 0.20903 -0.15958 C 0.21216 -0.16698 0.21893 -0.17507 0.22275 -0.1827 C 0.22604 -0.20236 0.22222 -0.22317 0.22656 -0.24237 C 0.22726 -0.24561 0.23386 -0.24191 0.23629 -0.24445 C 0.2382 -0.24561 0.23629 -0.24861 0.23629 -0.25046 " pathEditMode="relative" rAng="0" ptsTypes="fffffffffffffff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0.04047 C 0.02222 0.08464 0.03941 0.12904 0.08681 0.16929 C 0.13438 0.20953 0.24011 0.27405 0.29045 0.28214 C 0.34063 0.29024 0.37188 0.22826 0.38837 0.21762 " pathEditMode="relative" rAng="0" ptsTypes="aa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25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33 0.04348 0.01667 0.08696 0.03333 0.12211 C 0.05 0.15726 0.07222 0.18502 0.1 0.21092 C 0.12778 0.23682 0.16528 0.25902 0.2 0.27752 C 0.23472 0.29602 0.27639 0.32563 0.30833 0.32193 C 0.34028 0.31823 0.37778 0.26642 0.39167 0.25532 " pathEditMode="relative" ptsTypes="aaaaaA"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02 -0.23311 C 0.24878 -0.20698 0.26007 -0.18015 0.27135 -0.1635 C 0.28264 -0.14685 0.27691 -0.15356 0.30538 -0.13344 C 0.33368 -0.11355 0.40034 -0.06336 0.44149 -0.04347 C 0.48246 -0.02335 0.52205 -0.01503 0.55191 -0.01318 C 0.58159 -0.0111 0.6085 -0.0296 0.62083 -0.03353 " pathEditMode="relative" rAng="0" ptsTypes="aaaaaA">
                                      <p:cBhvr>
                                        <p:cTn id="7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1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629 -0.25046 C 0.24757 -0.22826 0.25886 -0.20606 0.27032 -0.18987 C 0.2816 -0.17345 0.29288 -0.16351 0.30434 -0.15333 C 0.31563 -0.14315 0.32552 -0.13899 0.33837 -0.12905 C 0.35104 -0.11887 0.36389 -0.10453 0.38091 -0.09251 C 0.39792 -0.08025 0.41493 -0.06822 0.44045 -0.05597 C 0.46598 -0.04371 0.50417 -0.02151 0.53403 -0.01943 C 0.56372 -0.01735 0.60486 -0.03978 0.6191 -0.04371 " pathEditMode="relative" rAng="0" ptsTypes="aaaaaaaA">
                                      <p:cBhvr>
                                        <p:cTn id="7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17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9436 C -0.00902 0.11911 -0.01805 0.14385 -0.09132 0.15588 C -0.16441 0.1679 -0.37031 0.17577 -0.43941 0.16628 C -0.50833 0.1568 -0.49461 0.11055 -0.50573 0.09945 " pathEditMode="relative" rAng="0" ptsTypes="aa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" y="41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958E-6 C 0.01128 -0.02914 0.02256 -0.05804 0.02083 -0.08834 C 0.01927 -0.11887 -0.00452 -0.16674 -0.00955 -0.18223 " pathEditMode="relative" rAng="0" ptsTypes="aaA">
                                      <p:cBhvr>
                                        <p:cTn id="1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083 -0.05597 C 0.59757 -0.00301 0.5743 0.05019 0.51788 0.08742 C 0.46145 0.12465 0.37048 0.18085 0.28246 0.16721 C 0.19444 0.15356 0.03888 0.03238 -0.0099 0.00532 " pathEditMode="relative" rAng="0" ptsTypes="aaaA">
                                      <p:cBhvr>
                                        <p:cTn id="1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118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91 -0.07331 C 0.60625 -0.05042 0.59427 -0.02567 0.58455 -0.00578 C 0.575 0.01341 0.5717 0.02729 0.5599 0.04302 C 0.54792 0.05851 0.52917 0.07632 0.51354 0.08973 C 0.49792 0.10245 0.4875 0.10846 0.4658 0.12188 C 0.44375 0.1346 0.41077 0.15703 0.38229 0.16836 C 0.35417 0.17877 0.36077 0.21577 0.29584 0.18571 C 0.23108 0.15587 0.04358 0.02382 -0.0059 -0.00833 " pathEditMode="relative" rAng="0" ptsTypes="aaaaaaaA">
                                      <p:cBhvr>
                                        <p:cTn id="1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45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15 0.31082 C 0.14288 0.34111 0.14479 0.37164 0.18594 0.35753 C 0.22708 0.34366 0.35382 0.24907 0.3875 0.22756 " pathEditMode="relative" rAng="0" ptsTypes="aaA">
                                      <p:cBhvr>
                                        <p:cTn id="1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-11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67 0.29509 C 0.13907 0.30758 0.13663 0.31984 0.14323 0.32747 C 0.14983 0.3351 0.16754 0.34227 0.1816 0.33973 C 0.19566 0.33742 0.21337 0.32123 0.22778 0.31336 C 0.24219 0.30527 0.25521 0.29903 0.26754 0.29116 C 0.28004 0.28353 0.2915 0.27382 0.30278 0.26665 C 0.31389 0.25971 0.32188 0.25717 0.33455 0.24884 C 0.3474 0.24005 0.37188 0.22155 0.37952 0.21646 " pathEditMode="relative" rAng="0" ptsTypes="aaaaaaaA">
                                      <p:cBhvr>
                                        <p:cTn id="1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16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26 -0.2493 L -0.05226 -0.03793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25 0.09366 L 0.00208 0.00485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837 0.21763 C 0.34271 0.27498 0.29705 0.3328 0.22622 0.29325 C 0.15521 0.2537 0.0592 0.11749 -0.03663 -0.0185 " pathEditMode="relative" rAng="0" ptsTypes="aaA">
                                      <p:cBhvr>
                                        <p:cTn id="1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61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67 0.28122 C 0.34184 0.31059 0.31754 0.34042 0.29879 0.3543 C 0.27986 0.36887 0.2698 0.36609 0.25313 0.3654 C 0.23646 0.36471 0.22101 0.36632 0.19809 0.3499 C 0.17518 0.33325 0.15903 0.32076 0.11615 0.26572 C 0.07344 0.21045 -0.02951 0.05966 -0.05833 0.01896 " pathEditMode="relative" rAng="0" ptsTypes="aaaaaA">
                                      <p:cBhvr>
                                        <p:cTn id="1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87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75 0.19935 C 0.36771 0.25323 0.34809 0.30805 0.27726 0.27266 C 0.20642 0.23774 0.01476 0.037 -0.0375 -0.00949 " pathEditMode="relative" rAng="0" ptsTypes="aaA">
                                      <p:cBhvr>
                                        <p:cTn id="1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5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802 0.18363 C 0.37674 0.20143 0.3658 0.21924 0.33663 0.22456 C 0.30712 0.22988 0.2743 0.25509 0.21198 0.21623 C 0.14983 0.17784 0.05625 0.0858 -0.03698 -0.00601 " pathEditMode="relative" rAng="0" ptsTypes="aaaA">
                                      <p:cBhvr>
                                        <p:cTn id="1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59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573 0.09944 C -0.50712 0.11008 -0.50851 0.12095 -0.49653 0.13228 C -0.48455 0.14362 -0.50521 0.16559 -0.43351 0.16721 C -0.36181 0.16882 -0.13316 0.16443 -0.06598 0.14269 C 0.00121 0.12095 -0.0349 0.05388 -0.029 0.03608 " pathEditMode="relative" rAng="0" ptsTypes="aaaaA">
                                      <p:cBhvr>
                                        <p:cTn id="1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0" grpId="2" animBg="1"/>
      <p:bldP spid="13" grpId="0" animBg="1"/>
      <p:bldP spid="14" grpId="0" animBg="1"/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17" grpId="0"/>
      <p:bldP spid="17" grpId="1"/>
      <p:bldP spid="17" grpId="2"/>
      <p:bldP spid="18" grpId="0"/>
      <p:bldP spid="19" grpId="0" animBg="1"/>
      <p:bldP spid="20" grpId="0" animBg="1"/>
      <p:bldP spid="21" grpId="0"/>
      <p:bldP spid="23" grpId="0"/>
      <p:bldP spid="23" grpId="1"/>
      <p:bldP spid="28" grpId="0" animBg="1"/>
      <p:bldP spid="28" grpId="1" animBg="1"/>
      <p:bldP spid="28" grpId="2" animBg="1"/>
      <p:bldP spid="34" grpId="0" animBg="1"/>
      <p:bldP spid="34" grpId="1" animBg="1"/>
      <p:bldP spid="32" grpId="0" animBg="1"/>
      <p:bldP spid="32" grpId="1" animBg="1"/>
      <p:bldP spid="36" grpId="0" animBg="1"/>
      <p:bldP spid="36" grpId="1" animBg="1"/>
      <p:bldP spid="37" grpId="0" animBg="1"/>
      <p:bldP spid="37" grpId="1" animBg="1"/>
      <p:bldP spid="38" grpId="0"/>
      <p:bldP spid="38" grpId="1"/>
      <p:bldP spid="39" grpId="0"/>
      <p:bldP spid="3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dirty="0" smtClean="0"/>
              <a:t>There are three major effector pathways through which GPCRs function.</a:t>
            </a:r>
          </a:p>
          <a:p>
            <a:pPr algn="just"/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err="1" smtClean="0"/>
              <a:t>Adenylyl</a:t>
            </a:r>
            <a:r>
              <a:rPr lang="en-IN" sz="2600" dirty="0" smtClean="0"/>
              <a:t> </a:t>
            </a:r>
            <a:r>
              <a:rPr lang="en-IN" sz="2600" dirty="0" err="1" smtClean="0"/>
              <a:t>cyclase</a:t>
            </a:r>
            <a:r>
              <a:rPr lang="en-IN" sz="2600" dirty="0" smtClean="0"/>
              <a:t> (</a:t>
            </a:r>
            <a:r>
              <a:rPr lang="en-IN" sz="2600" dirty="0" err="1" smtClean="0"/>
              <a:t>cAMP</a:t>
            </a:r>
            <a:r>
              <a:rPr lang="en-IN" sz="2600" dirty="0" smtClean="0"/>
              <a:t> pathway)/ </a:t>
            </a:r>
            <a:r>
              <a:rPr lang="en-IN" sz="2600" dirty="0" err="1" smtClean="0"/>
              <a:t>Guanylyl</a:t>
            </a:r>
            <a:r>
              <a:rPr lang="en-IN" sz="2600" dirty="0" smtClean="0"/>
              <a:t> </a:t>
            </a:r>
            <a:r>
              <a:rPr lang="en-IN" sz="2600" dirty="0" err="1" smtClean="0"/>
              <a:t>cyclase</a:t>
            </a:r>
            <a:r>
              <a:rPr lang="en-IN" sz="2600" dirty="0" smtClean="0"/>
              <a:t> (</a:t>
            </a:r>
            <a:r>
              <a:rPr lang="en-IN" sz="2600" dirty="0" err="1" smtClean="0"/>
              <a:t>cGMP</a:t>
            </a:r>
            <a:r>
              <a:rPr lang="en-IN" sz="2600" dirty="0" smtClean="0"/>
              <a:t> pathway)</a:t>
            </a:r>
          </a:p>
          <a:p>
            <a:pPr marL="514350" indent="-514350" algn="just">
              <a:buFont typeface="+mj-lt"/>
              <a:buAutoNum type="arabicPeriod"/>
            </a:pPr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err="1" smtClean="0"/>
              <a:t>Phospholipase</a:t>
            </a:r>
            <a:r>
              <a:rPr lang="en-IN" sz="2600" dirty="0" smtClean="0"/>
              <a:t> C: IP</a:t>
            </a:r>
            <a:r>
              <a:rPr lang="en-IN" sz="2600" baseline="-25000" dirty="0" smtClean="0"/>
              <a:t>3</a:t>
            </a:r>
            <a:r>
              <a:rPr lang="en-IN" sz="2600" dirty="0" smtClean="0"/>
              <a:t>-DAG pathway</a:t>
            </a:r>
          </a:p>
          <a:p>
            <a:pPr marL="514350" indent="-514350" algn="just">
              <a:buFont typeface="+mj-lt"/>
              <a:buAutoNum type="arabicPeriod"/>
            </a:pPr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smtClean="0"/>
              <a:t>Channel regulation</a:t>
            </a: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31648"/>
            <a:ext cx="8534400" cy="758952"/>
          </a:xfrm>
        </p:spPr>
        <p:txBody>
          <a:bodyPr>
            <a:noAutofit/>
          </a:bodyPr>
          <a:lstStyle/>
          <a:p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Channel regulation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4953000"/>
          </a:xfrm>
        </p:spPr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The activated </a:t>
            </a:r>
            <a:r>
              <a:rPr lang="en-IN" dirty="0" err="1" smtClean="0"/>
              <a:t>Gproteins</a:t>
            </a:r>
            <a:r>
              <a:rPr lang="en-IN" dirty="0" smtClean="0"/>
              <a:t> (Gs, </a:t>
            </a:r>
            <a:r>
              <a:rPr lang="en-IN" dirty="0" err="1" smtClean="0"/>
              <a:t>Gi</a:t>
            </a:r>
            <a:r>
              <a:rPr lang="en-IN" dirty="0" smtClean="0"/>
              <a:t>, Go) can also open or inhibit ionic channels specific for Ca2+ and K+, without the intervention of any second messenger like </a:t>
            </a:r>
            <a:r>
              <a:rPr lang="en-IN" dirty="0" err="1" smtClean="0"/>
              <a:t>cAMP</a:t>
            </a:r>
            <a:r>
              <a:rPr lang="en-IN" dirty="0" smtClean="0"/>
              <a:t> or IP3, and bring about </a:t>
            </a:r>
            <a:r>
              <a:rPr lang="en-IN" dirty="0" err="1" smtClean="0"/>
              <a:t>hyperpolarization</a:t>
            </a:r>
            <a:r>
              <a:rPr lang="en-IN" dirty="0" smtClean="0"/>
              <a:t>/ depolarization/changes in intracellular Ca2+. </a:t>
            </a:r>
          </a:p>
          <a:p>
            <a:pPr algn="just"/>
            <a:r>
              <a:rPr lang="en-IN" dirty="0" smtClean="0"/>
              <a:t>The Gs opens Ca2+ channels in myocardium and skeletal muscles, while </a:t>
            </a:r>
            <a:r>
              <a:rPr lang="en-IN" dirty="0" err="1" smtClean="0"/>
              <a:t>Gi</a:t>
            </a:r>
            <a:r>
              <a:rPr lang="en-IN" dirty="0" smtClean="0"/>
              <a:t> and Go open K+ channels in heart and smooth muscle as well as </a:t>
            </a:r>
            <a:r>
              <a:rPr lang="fr-FR" dirty="0" smtClean="0"/>
              <a:t>inhibit neuronal Ca2+ </a:t>
            </a:r>
            <a:r>
              <a:rPr lang="fr-FR" dirty="0" err="1" smtClean="0"/>
              <a:t>channels</a:t>
            </a:r>
            <a:r>
              <a:rPr lang="fr-FR" dirty="0" smtClean="0"/>
              <a:t>. </a:t>
            </a:r>
          </a:p>
          <a:p>
            <a:pPr algn="just"/>
            <a:r>
              <a:rPr lang="fr-FR" dirty="0" smtClean="0"/>
              <a:t>Direct channel </a:t>
            </a:r>
            <a:r>
              <a:rPr lang="en-IN" dirty="0" smtClean="0"/>
              <a:t>regulation is mostly the function of the </a:t>
            </a:r>
            <a:r>
              <a:rPr lang="en-IN" dirty="0" err="1" smtClean="0"/>
              <a:t>βγ</a:t>
            </a:r>
            <a:r>
              <a:rPr lang="en-IN" dirty="0" smtClean="0"/>
              <a:t> </a:t>
            </a:r>
            <a:r>
              <a:rPr lang="en-IN" dirty="0" err="1" smtClean="0"/>
              <a:t>diamer</a:t>
            </a:r>
            <a:r>
              <a:rPr lang="en-IN" dirty="0" smtClean="0"/>
              <a:t> of the dissociated G protein. </a:t>
            </a:r>
          </a:p>
          <a:p>
            <a:pPr algn="just"/>
            <a:r>
              <a:rPr lang="en-IN" dirty="0" smtClean="0"/>
              <a:t>Physiological responses like changes in </a:t>
            </a:r>
            <a:r>
              <a:rPr lang="en-IN" dirty="0" err="1" smtClean="0"/>
              <a:t>inotropy</a:t>
            </a:r>
            <a:r>
              <a:rPr lang="en-IN" dirty="0" smtClean="0"/>
              <a:t>, </a:t>
            </a:r>
            <a:r>
              <a:rPr lang="en-IN" dirty="0" err="1" smtClean="0"/>
              <a:t>chronotropy</a:t>
            </a:r>
            <a:r>
              <a:rPr lang="en-IN" dirty="0" smtClean="0"/>
              <a:t>, transmitter release, neuronal activity and smooth muscle relaxation follow.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dirty="0" smtClean="0">
                <a:solidFill>
                  <a:schemeClr val="accent2">
                    <a:lumMod val="50000"/>
                  </a:schemeClr>
                </a:solidFill>
              </a:rPr>
              <a:t>3. </a:t>
            </a:r>
            <a:r>
              <a:rPr lang="en-IN" sz="4000" u="sng" dirty="0" smtClean="0">
                <a:solidFill>
                  <a:schemeClr val="accent2">
                    <a:lumMod val="50000"/>
                  </a:schemeClr>
                </a:solidFill>
              </a:rPr>
              <a:t>Trans-membrane enzyme-linked receptors</a:t>
            </a:r>
            <a:endParaRPr lang="en-IN" sz="4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Named as Receptor tyrosine </a:t>
            </a:r>
            <a:r>
              <a:rPr lang="en-US" sz="2600" dirty="0" err="1" smtClean="0">
                <a:cs typeface="Tahoma" pitchFamily="34" charset="0"/>
              </a:rPr>
              <a:t>kinases</a:t>
            </a:r>
            <a:r>
              <a:rPr lang="en-US" sz="2600" dirty="0" smtClean="0">
                <a:cs typeface="Tahoma" pitchFamily="34" charset="0"/>
              </a:rPr>
              <a:t> - RTKs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Single trans-membrane helical peptide chain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Extra cellular ligand binding domain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Intra cellular unit is linked to a protein </a:t>
            </a:r>
            <a:r>
              <a:rPr lang="en-US" sz="2600" dirty="0" err="1" smtClean="0">
                <a:cs typeface="Tahoma" pitchFamily="34" charset="0"/>
              </a:rPr>
              <a:t>kinase</a:t>
            </a:r>
            <a:endParaRPr lang="en-US" sz="2600" dirty="0" smtClean="0">
              <a:cs typeface="Tahoma" pitchFamily="34" charset="0"/>
            </a:endParaRPr>
          </a:p>
          <a:p>
            <a:pPr algn="just"/>
            <a:r>
              <a:rPr lang="en-US" sz="2600" dirty="0" smtClean="0">
                <a:cs typeface="Tahoma" pitchFamily="34" charset="0"/>
              </a:rPr>
              <a:t>Agonist binding causes dimerization &amp; auto-</a:t>
            </a:r>
            <a:r>
              <a:rPr lang="en-US" sz="2600" dirty="0" err="1" smtClean="0">
                <a:cs typeface="Tahoma" pitchFamily="34" charset="0"/>
              </a:rPr>
              <a:t>phosphorylation</a:t>
            </a:r>
            <a:r>
              <a:rPr lang="en-US" sz="2600" dirty="0" smtClean="0">
                <a:cs typeface="Tahoma" pitchFamily="34" charset="0"/>
              </a:rPr>
              <a:t> of  tyrosine </a:t>
            </a:r>
            <a:r>
              <a:rPr lang="en-US" sz="2600" dirty="0" err="1" smtClean="0">
                <a:cs typeface="Tahoma" pitchFamily="34" charset="0"/>
              </a:rPr>
              <a:t>kinase</a:t>
            </a:r>
            <a:r>
              <a:rPr lang="en-US" sz="2600" dirty="0" smtClean="0">
                <a:cs typeface="Tahoma" pitchFamily="34" charset="0"/>
              </a:rPr>
              <a:t> 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Coupling with SH2 domain of protein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Operates for peptide hormones- insulin, EGF(Epidermal growth factor), NGF(</a:t>
            </a:r>
            <a:r>
              <a:rPr lang="en-US" sz="2600" dirty="0" err="1" smtClean="0">
                <a:cs typeface="Tahoma" pitchFamily="34" charset="0"/>
              </a:rPr>
              <a:t>Narve</a:t>
            </a:r>
            <a:r>
              <a:rPr lang="en-US" sz="2600" dirty="0" smtClean="0">
                <a:cs typeface="Tahoma" pitchFamily="34" charset="0"/>
              </a:rPr>
              <a:t> growth factor), etc. </a:t>
            </a: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>
                <a:solidFill>
                  <a:schemeClr val="accent2">
                    <a:lumMod val="50000"/>
                  </a:schemeClr>
                </a:solidFill>
              </a:rPr>
              <a:t>4. </a:t>
            </a:r>
            <a:r>
              <a:rPr lang="en-IN" sz="3600" b="1" u="sng" dirty="0" smtClean="0">
                <a:solidFill>
                  <a:schemeClr val="accent2">
                    <a:lumMod val="50000"/>
                  </a:schemeClr>
                </a:solidFill>
              </a:rPr>
              <a:t>Trans-membrane JAK-STAT binding receptors</a:t>
            </a:r>
            <a:endParaRPr lang="en-IN" sz="36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763000" cy="4953000"/>
          </a:xfrm>
        </p:spPr>
        <p:txBody>
          <a:bodyPr>
            <a:normAutofit/>
          </a:bodyPr>
          <a:lstStyle/>
          <a:p>
            <a:pPr algn="just"/>
            <a:r>
              <a:rPr lang="en-IN" sz="2600" dirty="0" smtClean="0"/>
              <a:t>These receptors differ from RTKs in not having any intrinsic catalytic domain. </a:t>
            </a:r>
          </a:p>
          <a:p>
            <a:pPr algn="just"/>
            <a:endParaRPr lang="en-IN" sz="1200" dirty="0" smtClean="0"/>
          </a:p>
          <a:p>
            <a:pPr algn="just"/>
            <a:r>
              <a:rPr lang="en-IN" sz="2600" dirty="0" smtClean="0"/>
              <a:t>Agonist induced dimerization alters the intracellular domain conformation to increase its affinity for a </a:t>
            </a:r>
            <a:r>
              <a:rPr lang="en-IN" sz="2600" dirty="0" err="1" smtClean="0"/>
              <a:t>cytosolic</a:t>
            </a:r>
            <a:r>
              <a:rPr lang="en-IN" sz="2600" dirty="0" smtClean="0"/>
              <a:t> </a:t>
            </a:r>
            <a:r>
              <a:rPr lang="fi-FI" sz="2600" dirty="0" smtClean="0"/>
              <a:t>tyrosine protein kinase JAK (Janus Kinase). </a:t>
            </a:r>
          </a:p>
          <a:p>
            <a:pPr algn="just"/>
            <a:endParaRPr lang="fi-FI" sz="1200" dirty="0" smtClean="0"/>
          </a:p>
          <a:p>
            <a:pPr algn="just"/>
            <a:r>
              <a:rPr lang="fi-FI" sz="2600" dirty="0" smtClean="0"/>
              <a:t>On </a:t>
            </a:r>
            <a:r>
              <a:rPr lang="en-IN" sz="2600" dirty="0" smtClean="0"/>
              <a:t>binding, JAK gets activated and </a:t>
            </a:r>
            <a:r>
              <a:rPr lang="en-IN" sz="2600" dirty="0" err="1" smtClean="0"/>
              <a:t>phosphorylates</a:t>
            </a:r>
            <a:r>
              <a:rPr lang="en-IN" sz="2600" dirty="0" smtClean="0"/>
              <a:t> tyrosine residues of the receptor, which now bind another free moving protein STAT (signal transducer and activator of transcription). </a:t>
            </a:r>
          </a:p>
          <a:p>
            <a:pPr algn="just"/>
            <a:endParaRPr lang="en-IN" sz="1200" dirty="0" smtClean="0"/>
          </a:p>
          <a:p>
            <a:pPr algn="just"/>
            <a:r>
              <a:rPr lang="en-IN" sz="2600" dirty="0" smtClean="0"/>
              <a:t>This is also </a:t>
            </a:r>
            <a:r>
              <a:rPr lang="en-IN" sz="2600" dirty="0" err="1" smtClean="0"/>
              <a:t>phosphorylated</a:t>
            </a:r>
            <a:r>
              <a:rPr lang="en-IN" sz="2600" dirty="0" smtClean="0"/>
              <a:t> by JAK.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dirty="0" smtClean="0"/>
              <a:t>Pairs of </a:t>
            </a:r>
            <a:r>
              <a:rPr lang="en-IN" sz="2600" dirty="0" err="1" smtClean="0"/>
              <a:t>phosphorylated</a:t>
            </a:r>
            <a:r>
              <a:rPr lang="en-IN" sz="2600" dirty="0" smtClean="0"/>
              <a:t> STAT </a:t>
            </a:r>
            <a:r>
              <a:rPr lang="en-IN" sz="2600" dirty="0" err="1" smtClean="0"/>
              <a:t>dimerize</a:t>
            </a:r>
            <a:r>
              <a:rPr lang="en-IN" sz="2600" dirty="0" smtClean="0"/>
              <a:t> and </a:t>
            </a:r>
            <a:r>
              <a:rPr lang="en-IN" sz="2600" dirty="0" err="1" smtClean="0"/>
              <a:t>translocate</a:t>
            </a:r>
            <a:r>
              <a:rPr lang="en-IN" sz="2600" dirty="0" smtClean="0"/>
              <a:t> to the nucleus to regulate gene transcription resulting in a biological response.</a:t>
            </a:r>
          </a:p>
          <a:p>
            <a:pPr algn="just"/>
            <a:endParaRPr lang="en-IN" sz="1200" dirty="0" smtClean="0"/>
          </a:p>
          <a:p>
            <a:pPr algn="just"/>
            <a:r>
              <a:rPr lang="en-IN" sz="2600" dirty="0" smtClean="0"/>
              <a:t> Many cytokines, growth hormone, </a:t>
            </a:r>
            <a:r>
              <a:rPr lang="en-IN" sz="2600" dirty="0" err="1" smtClean="0"/>
              <a:t>prolactin</a:t>
            </a:r>
            <a:r>
              <a:rPr lang="en-IN" sz="2600" dirty="0" smtClean="0"/>
              <a:t>, </a:t>
            </a:r>
            <a:r>
              <a:rPr lang="en-IN" sz="2600" dirty="0" err="1" smtClean="0"/>
              <a:t>interferons</a:t>
            </a:r>
            <a:r>
              <a:rPr lang="en-IN" sz="2600" dirty="0" smtClean="0"/>
              <a:t>, etc. act through this type of receptor.</a:t>
            </a:r>
          </a:p>
          <a:p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Types of Drug Action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42248" cy="5026152"/>
          </a:xfrm>
        </p:spPr>
        <p:txBody>
          <a:bodyPr>
            <a:normAutofit lnSpcReduction="10000"/>
          </a:bodyPr>
          <a:lstStyle/>
          <a:p>
            <a:pPr marL="624078" indent="-514350" algn="just">
              <a:buClr>
                <a:srgbClr val="002060"/>
              </a:buClr>
              <a:buSzPct val="90000"/>
              <a:buAutoNum type="arabicPeriod"/>
            </a:pPr>
            <a:r>
              <a:rPr lang="en-US" sz="2600" i="1" u="sng" dirty="0" smtClean="0">
                <a:solidFill>
                  <a:srgbClr val="002060"/>
                </a:solidFill>
                <a:cs typeface="Tahoma" pitchFamily="34" charset="0"/>
              </a:rPr>
              <a:t>Stimulation</a:t>
            </a: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:</a:t>
            </a: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	</a:t>
            </a:r>
            <a:r>
              <a:rPr lang="en-US" sz="2600" dirty="0" smtClean="0">
                <a:cs typeface="Tahoma" pitchFamily="34" charset="0"/>
              </a:rPr>
              <a:t>- Selective enhancement of the ongoing activity of specialized cells</a:t>
            </a: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r>
              <a:rPr lang="en-US" sz="2600" dirty="0" smtClean="0">
                <a:cs typeface="Tahoma" pitchFamily="34" charset="0"/>
              </a:rPr>
              <a:t>	- </a:t>
            </a:r>
            <a:r>
              <a:rPr lang="en-US" sz="2600" i="1" dirty="0" smtClean="0">
                <a:cs typeface="Tahoma" pitchFamily="34" charset="0"/>
              </a:rPr>
              <a:t>However excess stimulation is often followed by depression of that function.</a:t>
            </a: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endParaRPr lang="en-US" sz="2600" i="1" dirty="0" smtClean="0">
              <a:cs typeface="Tahoma" pitchFamily="34" charset="0"/>
            </a:endParaRPr>
          </a:p>
          <a:p>
            <a:pPr marL="624078" indent="-514350" algn="just">
              <a:buClr>
                <a:srgbClr val="002060"/>
              </a:buClr>
              <a:buSzPct val="90000"/>
              <a:buAutoNum type="arabicPeriod" startAt="2"/>
            </a:pPr>
            <a:r>
              <a:rPr lang="en-US" sz="2600" i="1" u="sng" dirty="0" smtClean="0">
                <a:solidFill>
                  <a:srgbClr val="002060"/>
                </a:solidFill>
                <a:cs typeface="Tahoma" pitchFamily="34" charset="0"/>
              </a:rPr>
              <a:t>Depression</a:t>
            </a: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:</a:t>
            </a: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	- </a:t>
            </a:r>
            <a:r>
              <a:rPr lang="en-US" sz="2600" dirty="0" smtClean="0">
                <a:cs typeface="Tahoma" pitchFamily="34" charset="0"/>
              </a:rPr>
              <a:t>Selective diminution of activity of specialized cells</a:t>
            </a: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r>
              <a:rPr lang="en-US" sz="2600" dirty="0" smtClean="0">
                <a:cs typeface="Tahoma" pitchFamily="34" charset="0"/>
              </a:rPr>
              <a:t>	- Certain drugs may stimulate one type of cells and depress other</a:t>
            </a: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r>
              <a:rPr lang="en-US" sz="2600" dirty="0" smtClean="0">
                <a:cs typeface="Tahoma" pitchFamily="34" charset="0"/>
              </a:rPr>
              <a:t>	</a:t>
            </a:r>
            <a:r>
              <a:rPr lang="en-US" sz="2600" dirty="0" smtClean="0">
                <a:solidFill>
                  <a:srgbClr val="C00000"/>
                </a:solidFill>
                <a:cs typeface="Tahoma" pitchFamily="34" charset="0"/>
              </a:rPr>
              <a:t>- </a:t>
            </a:r>
            <a:r>
              <a:rPr lang="en-US" sz="2600" i="1" dirty="0" smtClean="0">
                <a:solidFill>
                  <a:srgbClr val="C00000"/>
                </a:solidFill>
                <a:cs typeface="Tahoma" pitchFamily="34" charset="0"/>
              </a:rPr>
              <a:t>Thus most of the drugs cannot be simply classified as stimulants or depressants.</a:t>
            </a:r>
            <a:endParaRPr lang="en-US" sz="2600" dirty="0" smtClean="0">
              <a:solidFill>
                <a:srgbClr val="C00000"/>
              </a:solidFill>
              <a:cs typeface="Tahoma" pitchFamily="34" charset="0"/>
            </a:endParaRPr>
          </a:p>
          <a:p>
            <a:pPr marL="624078" indent="-514350" algn="just">
              <a:buClr>
                <a:srgbClr val="002060"/>
              </a:buClr>
              <a:buSzPct val="90000"/>
              <a:buNone/>
            </a:pPr>
            <a:endParaRPr lang="en-US" sz="2600" dirty="0" smtClean="0">
              <a:cs typeface="Tahoma" pitchFamily="34" charset="0"/>
            </a:endParaRPr>
          </a:p>
          <a:p>
            <a:pPr algn="just">
              <a:buClr>
                <a:srgbClr val="002060"/>
              </a:buClr>
              <a:buSzPct val="90000"/>
              <a:buNone/>
            </a:pPr>
            <a:endParaRPr lang="en-IN" sz="2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solidFill>
                  <a:schemeClr val="accent2">
                    <a:lumMod val="50000"/>
                  </a:schemeClr>
                </a:solidFill>
              </a:rPr>
              <a:t>5. </a:t>
            </a:r>
            <a:r>
              <a:rPr lang="en-IN" sz="4000" u="sng" dirty="0" smtClean="0">
                <a:solidFill>
                  <a:schemeClr val="accent2">
                    <a:lumMod val="50000"/>
                  </a:schemeClr>
                </a:solidFill>
              </a:rPr>
              <a:t>Receptors regulating gene expression</a:t>
            </a:r>
            <a:endParaRPr lang="en-IN" sz="4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Receptors are </a:t>
            </a:r>
            <a:r>
              <a:rPr lang="en-US" sz="2600" dirty="0" err="1" smtClean="0">
                <a:cs typeface="Tahoma" pitchFamily="34" charset="0"/>
              </a:rPr>
              <a:t>cytoplasmic</a:t>
            </a:r>
            <a:r>
              <a:rPr lang="en-US" sz="2600" dirty="0" smtClean="0">
                <a:cs typeface="Tahoma" pitchFamily="34" charset="0"/>
              </a:rPr>
              <a:t> or nuclear</a:t>
            </a:r>
          </a:p>
          <a:p>
            <a:pPr algn="just">
              <a:buNone/>
            </a:pPr>
            <a:endParaRPr lang="en-US" sz="2600" b="1" dirty="0" smtClean="0">
              <a:cs typeface="Tahoma" pitchFamily="34" charset="0"/>
            </a:endParaRPr>
          </a:p>
          <a:p>
            <a:pPr algn="just">
              <a:buNone/>
            </a:pPr>
            <a:r>
              <a:rPr lang="en-US" sz="2600" b="1" dirty="0" smtClean="0">
                <a:cs typeface="Tahoma" pitchFamily="34" charset="0"/>
              </a:rPr>
              <a:t>Cytoplasmic</a:t>
            </a:r>
            <a:r>
              <a:rPr lang="en-US" sz="2600" dirty="0" smtClean="0">
                <a:cs typeface="Tahoma" pitchFamily="34" charset="0"/>
              </a:rPr>
              <a:t>- 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Steroid hormones - Glucocorticoids, </a:t>
            </a:r>
            <a:r>
              <a:rPr lang="en-US" sz="2600" dirty="0" err="1" smtClean="0">
                <a:cs typeface="Tahoma" pitchFamily="34" charset="0"/>
              </a:rPr>
              <a:t>mineralocorticoids</a:t>
            </a:r>
            <a:r>
              <a:rPr lang="en-US" sz="2600" dirty="0" smtClean="0">
                <a:cs typeface="Tahoma" pitchFamily="34" charset="0"/>
              </a:rPr>
              <a:t>, androgens, estrogens, progesterone 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Vitamin D &amp; A</a:t>
            </a:r>
          </a:p>
          <a:p>
            <a:pPr algn="just"/>
            <a:endParaRPr lang="en-US" sz="2600" dirty="0" smtClean="0">
              <a:cs typeface="Tahoma" pitchFamily="34" charset="0"/>
            </a:endParaRPr>
          </a:p>
          <a:p>
            <a:pPr algn="just">
              <a:buNone/>
            </a:pPr>
            <a:r>
              <a:rPr lang="en-US" sz="2600" b="1" dirty="0" smtClean="0">
                <a:cs typeface="Tahoma" pitchFamily="34" charset="0"/>
              </a:rPr>
              <a:t>Nuclear</a:t>
            </a:r>
            <a:r>
              <a:rPr lang="en-US" sz="2600" dirty="0" smtClean="0">
                <a:cs typeface="Tahoma" pitchFamily="34" charset="0"/>
              </a:rPr>
              <a:t>-  </a:t>
            </a:r>
          </a:p>
          <a:p>
            <a:pPr algn="just"/>
            <a:r>
              <a:rPr lang="en-US" sz="2600" dirty="0" err="1" smtClean="0">
                <a:cs typeface="Tahoma" pitchFamily="34" charset="0"/>
              </a:rPr>
              <a:t>Thyroxine</a:t>
            </a:r>
            <a:r>
              <a:rPr lang="en-US" sz="2600" dirty="0" smtClean="0">
                <a:cs typeface="Tahoma" pitchFamily="34" charset="0"/>
              </a:rPr>
              <a:t> and </a:t>
            </a:r>
            <a:r>
              <a:rPr lang="en-US" sz="2600" dirty="0" err="1" smtClean="0">
                <a:cs typeface="Tahoma" pitchFamily="34" charset="0"/>
              </a:rPr>
              <a:t>triiodothyronine</a:t>
            </a:r>
            <a:endParaRPr lang="en-IN" sz="2600" dirty="0" smtClean="0"/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3048000" y="2057400"/>
            <a:ext cx="5867400" cy="45720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accent2">
                    <a:lumMod val="50000"/>
                  </a:schemeClr>
                </a:solidFill>
              </a:rPr>
              <a:t>Nuclear receptors</a:t>
            </a:r>
            <a:endParaRPr lang="en-US" sz="4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rc 3"/>
          <p:cNvSpPr/>
          <p:nvPr/>
        </p:nvSpPr>
        <p:spPr>
          <a:xfrm>
            <a:off x="304800" y="1600200"/>
            <a:ext cx="8534400" cy="914400"/>
          </a:xfrm>
          <a:prstGeom prst="arc">
            <a:avLst>
              <a:gd name="adj1" fmla="val 10825082"/>
              <a:gd name="adj2" fmla="val 2155550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Arc 4"/>
          <p:cNvSpPr/>
          <p:nvPr/>
        </p:nvSpPr>
        <p:spPr>
          <a:xfrm>
            <a:off x="304800" y="1905000"/>
            <a:ext cx="8534400" cy="914400"/>
          </a:xfrm>
          <a:prstGeom prst="arc">
            <a:avLst>
              <a:gd name="adj1" fmla="val 10825082"/>
              <a:gd name="adj2" fmla="val 2155550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4191000" y="3505200"/>
            <a:ext cx="914400" cy="304800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3276600" y="3505200"/>
            <a:ext cx="914400" cy="304800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e 6"/>
          <p:cNvSpPr/>
          <p:nvPr/>
        </p:nvSpPr>
        <p:spPr>
          <a:xfrm rot="2800219">
            <a:off x="4930478" y="3111360"/>
            <a:ext cx="718547" cy="700880"/>
          </a:xfrm>
          <a:prstGeom prst="pi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16200000">
            <a:off x="6674387" y="959387"/>
            <a:ext cx="466097" cy="2059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gonal Stripe 12"/>
          <p:cNvSpPr/>
          <p:nvPr/>
        </p:nvSpPr>
        <p:spPr>
          <a:xfrm rot="18951324">
            <a:off x="4708180" y="3709469"/>
            <a:ext cx="261376" cy="277261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Diagonal Stripe 13"/>
          <p:cNvSpPr/>
          <p:nvPr/>
        </p:nvSpPr>
        <p:spPr>
          <a:xfrm rot="18951324">
            <a:off x="4479580" y="3709470"/>
            <a:ext cx="261376" cy="277261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6400800" y="3429000"/>
            <a:ext cx="914400" cy="304800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ie 16"/>
          <p:cNvSpPr/>
          <p:nvPr/>
        </p:nvSpPr>
        <p:spPr>
          <a:xfrm rot="13434584">
            <a:off x="5997389" y="3110326"/>
            <a:ext cx="718547" cy="700880"/>
          </a:xfrm>
          <a:prstGeom prst="pi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Diagonal Stripe 18"/>
          <p:cNvSpPr/>
          <p:nvPr/>
        </p:nvSpPr>
        <p:spPr>
          <a:xfrm rot="18951324">
            <a:off x="6689044" y="3633269"/>
            <a:ext cx="261376" cy="277261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Diagonal Stripe 19"/>
          <p:cNvSpPr/>
          <p:nvPr/>
        </p:nvSpPr>
        <p:spPr>
          <a:xfrm rot="18951324">
            <a:off x="6917980" y="3633269"/>
            <a:ext cx="261376" cy="277261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Flowchart: Process 20"/>
          <p:cNvSpPr/>
          <p:nvPr/>
        </p:nvSpPr>
        <p:spPr>
          <a:xfrm>
            <a:off x="7315200" y="3429000"/>
            <a:ext cx="914400" cy="304800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03243" y="926068"/>
            <a:ext cx="1152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Thyroxine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759060" y="2743200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HRE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415903" y="4038600"/>
            <a:ext cx="841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Zn</a:t>
            </a:r>
          </a:p>
          <a:p>
            <a:r>
              <a:rPr lang="en-US" sz="1600" dirty="0" smtClean="0"/>
              <a:t>fingers</a:t>
            </a:r>
            <a:endParaRPr lang="en-US" sz="1600" dirty="0"/>
          </a:p>
        </p:txBody>
      </p:sp>
      <p:sp>
        <p:nvSpPr>
          <p:cNvPr id="26" name="Isosceles Triangle 25"/>
          <p:cNvSpPr/>
          <p:nvPr/>
        </p:nvSpPr>
        <p:spPr>
          <a:xfrm rot="5400000">
            <a:off x="5988587" y="3330485"/>
            <a:ext cx="466097" cy="2059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64159" y="3090446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NH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5487194" y="4953000"/>
            <a:ext cx="608806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897195" y="4724400"/>
            <a:ext cx="164660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Transcription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rot="10800000" flipV="1">
            <a:off x="2971800" y="5943598"/>
            <a:ext cx="1143000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1981200" y="5410200"/>
            <a:ext cx="914400" cy="914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989812" y="6412468"/>
            <a:ext cx="121058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Ribosome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10800000" flipV="1">
            <a:off x="1600199" y="5486398"/>
            <a:ext cx="457200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3412" y="5334000"/>
            <a:ext cx="1189749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Protein </a:t>
            </a:r>
          </a:p>
          <a:p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105400" y="2362200"/>
            <a:ext cx="1051891" cy="3693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Nucleus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85800" y="1143000"/>
            <a:ext cx="1829347" cy="3693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Cell Membrane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33400" y="2297668"/>
            <a:ext cx="1326004" cy="3693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Cytoplasm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4038600"/>
            <a:ext cx="116891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Type2</a:t>
            </a:r>
          </a:p>
          <a:p>
            <a:r>
              <a:rPr lang="en-US" dirty="0" smtClean="0"/>
              <a:t>receptors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58000" y="6611779"/>
            <a:ext cx="2278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http://en.wikipedia.org/wiki/Steroid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16371 0.3562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" y="17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/>
      <p:bldP spid="4" grpId="0" animBg="1"/>
      <p:bldP spid="5" grpId="0" animBg="1"/>
      <p:bldP spid="8" grpId="0" animBg="1"/>
      <p:bldP spid="9" grpId="0" animBg="1"/>
      <p:bldP spid="7" grpId="0" animBg="1"/>
      <p:bldP spid="10" grpId="0" animBg="1"/>
      <p:bldP spid="10" grpId="1" animBg="1"/>
      <p:bldP spid="13" grpId="0" animBg="1"/>
      <p:bldP spid="14" grpId="0" animBg="1"/>
      <p:bldP spid="18" grpId="0" animBg="1"/>
      <p:bldP spid="17" grpId="0" animBg="1"/>
      <p:bldP spid="19" grpId="0" animBg="1"/>
      <p:bldP spid="20" grpId="0" animBg="1"/>
      <p:bldP spid="21" grpId="0" animBg="1"/>
      <p:bldP spid="22" grpId="0"/>
      <p:bldP spid="22" grpId="1"/>
      <p:bldP spid="23" grpId="0"/>
      <p:bldP spid="23" grpId="1"/>
      <p:bldP spid="24" grpId="0"/>
      <p:bldP spid="24" grpId="1"/>
      <p:bldP spid="26" grpId="0" animBg="1"/>
      <p:bldP spid="27" grpId="0"/>
      <p:bldP spid="27" grpId="1"/>
      <p:bldP spid="43" grpId="0" animBg="1"/>
      <p:bldP spid="47" grpId="0" animBg="1"/>
      <p:bldP spid="48" grpId="0" animBg="1"/>
      <p:bldP spid="52" grpId="0" animBg="1"/>
      <p:bldP spid="54" grpId="0" animBg="1"/>
      <p:bldP spid="55" grpId="0" animBg="1"/>
      <p:bldP spid="56" grpId="0" animBg="1"/>
      <p:bldP spid="34" grpId="0" animBg="1"/>
      <p:bldP spid="34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 smtClean="0">
                <a:solidFill>
                  <a:schemeClr val="accent2">
                    <a:lumMod val="50000"/>
                  </a:schemeClr>
                </a:solidFill>
              </a:rPr>
              <a:t> Functions of Receptors </a:t>
            </a:r>
            <a:endParaRPr lang="en-IN" sz="4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87375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IN" sz="2600" dirty="0" smtClean="0"/>
              <a:t>To propagate regulatory signals from outside to inside the effector cell when the molecular species carrying the signal cannot itself penetrate the cell membrane.</a:t>
            </a:r>
          </a:p>
          <a:p>
            <a:pPr marL="514350" indent="-514350" algn="just">
              <a:buFont typeface="+mj-lt"/>
              <a:buAutoNum type="arabicPeriod"/>
            </a:pPr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smtClean="0"/>
              <a:t>To amplify the signal.</a:t>
            </a:r>
          </a:p>
          <a:p>
            <a:pPr marL="514350" indent="-514350" algn="just">
              <a:buFont typeface="+mj-lt"/>
              <a:buAutoNum type="arabicPeriod"/>
            </a:pPr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smtClean="0"/>
              <a:t>To integrate various extracellular and intracellular regulatory signals.</a:t>
            </a:r>
          </a:p>
          <a:p>
            <a:pPr marL="514350" indent="-514350" algn="just">
              <a:buFont typeface="+mj-lt"/>
              <a:buAutoNum type="arabicPeriod"/>
            </a:pPr>
            <a:endParaRPr lang="en-IN" sz="2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IN" sz="2600" dirty="0" smtClean="0"/>
              <a:t>To adapt to short term and long term changes in the regulatory environment &amp; maintain homeostasis.</a:t>
            </a:r>
            <a:endParaRPr lang="en-IN" sz="2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873752"/>
          </a:xfrm>
        </p:spPr>
        <p:txBody>
          <a:bodyPr>
            <a:noAutofit/>
          </a:bodyPr>
          <a:lstStyle/>
          <a:p>
            <a:pPr algn="just"/>
            <a:r>
              <a:rPr lang="en-IN" sz="2600" dirty="0" smtClean="0"/>
              <a:t>Decreased synthesis/ Increased destruction</a:t>
            </a:r>
          </a:p>
          <a:p>
            <a:pPr algn="just"/>
            <a:r>
              <a:rPr lang="en-US" sz="2600" dirty="0" smtClean="0">
                <a:cs typeface="Arial" pitchFamily="34" charset="0"/>
              </a:rPr>
              <a:t>Reversible gradual decrease in receptor mediated effect in presence of an agonist</a:t>
            </a:r>
          </a:p>
          <a:p>
            <a:pPr algn="just"/>
            <a:r>
              <a:rPr lang="en-US" sz="2600" dirty="0" smtClean="0">
                <a:cs typeface="Arial" pitchFamily="34" charset="0"/>
              </a:rPr>
              <a:t>Self defense mechanism to protect from over excitation also called ‘desensitization’</a:t>
            </a:r>
          </a:p>
          <a:p>
            <a:pPr algn="just"/>
            <a:r>
              <a:rPr lang="en-US" sz="2600" dirty="0" smtClean="0">
                <a:cs typeface="Arial" pitchFamily="34" charset="0"/>
              </a:rPr>
              <a:t>It is observed at neuromuscular junction &amp;  </a:t>
            </a:r>
            <a:r>
              <a:rPr lang="el-GR" sz="2600" dirty="0" smtClean="0">
                <a:cs typeface="Arial" pitchFamily="34" charset="0"/>
              </a:rPr>
              <a:t>β</a:t>
            </a:r>
            <a:r>
              <a:rPr lang="en-US" sz="2600" baseline="-25000" dirty="0" smtClean="0">
                <a:cs typeface="Arial" pitchFamily="34" charset="0"/>
              </a:rPr>
              <a:t>2</a:t>
            </a:r>
            <a:r>
              <a:rPr lang="en-US" sz="2600" dirty="0" smtClean="0">
                <a:cs typeface="Arial" pitchFamily="34" charset="0"/>
              </a:rPr>
              <a:t> receptors</a:t>
            </a:r>
          </a:p>
          <a:p>
            <a:pPr algn="just"/>
            <a:r>
              <a:rPr lang="el-GR" sz="2600" dirty="0" smtClean="0">
                <a:cs typeface="Arial" pitchFamily="34" charset="0"/>
              </a:rPr>
              <a:t>β</a:t>
            </a:r>
            <a:r>
              <a:rPr lang="en-US" sz="2600" baseline="-25000" dirty="0" smtClean="0">
                <a:cs typeface="Arial" pitchFamily="34" charset="0"/>
              </a:rPr>
              <a:t>2</a:t>
            </a:r>
            <a:r>
              <a:rPr lang="en-US" sz="2600" dirty="0" smtClean="0">
                <a:cs typeface="Arial" pitchFamily="34" charset="0"/>
              </a:rPr>
              <a:t> receptor agonists- decrease effect in asthma 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Prolong high concentration exposure to agonist causes reduction in number of active receptors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Because of </a:t>
            </a:r>
            <a:r>
              <a:rPr lang="en-US" sz="2600" dirty="0" err="1" smtClean="0">
                <a:cs typeface="Tahoma" pitchFamily="34" charset="0"/>
              </a:rPr>
              <a:t>endocytosis</a:t>
            </a:r>
            <a:r>
              <a:rPr lang="en-US" sz="2600" dirty="0" smtClean="0">
                <a:cs typeface="Tahoma" pitchFamily="34" charset="0"/>
              </a:rPr>
              <a:t> or internalization of receptors from cell surface</a:t>
            </a:r>
          </a:p>
          <a:p>
            <a:pPr algn="just"/>
            <a:endParaRPr lang="en-IN" sz="2600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u="sng" dirty="0" smtClean="0">
                <a:solidFill>
                  <a:schemeClr val="accent2">
                    <a:lumMod val="50000"/>
                  </a:schemeClr>
                </a:solidFill>
                <a:cs typeface="Tahoma" pitchFamily="34" charset="0"/>
              </a:rPr>
              <a:t/>
            </a:r>
            <a:br>
              <a:rPr lang="en-US" sz="4000" u="sng" dirty="0" smtClean="0">
                <a:solidFill>
                  <a:schemeClr val="accent2">
                    <a:lumMod val="50000"/>
                  </a:schemeClr>
                </a:solidFill>
                <a:cs typeface="Tahoma" pitchFamily="34" charset="0"/>
              </a:rPr>
            </a:br>
            <a:r>
              <a:rPr lang="en-US" sz="4000" u="sng" dirty="0" smtClean="0">
                <a:solidFill>
                  <a:schemeClr val="accent2">
                    <a:lumMod val="50000"/>
                  </a:schemeClr>
                </a:solidFill>
                <a:cs typeface="Tahoma" pitchFamily="34" charset="0"/>
              </a:rPr>
              <a:t>Down regulation of Receptors</a:t>
            </a:r>
            <a:endParaRPr lang="en-IN" sz="2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solidFill>
                  <a:schemeClr val="accent2">
                    <a:lumMod val="50000"/>
                  </a:schemeClr>
                </a:solidFill>
              </a:rPr>
              <a:t>Up regulation of Receptors</a:t>
            </a:r>
            <a:endParaRPr lang="en-IN" sz="4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cs typeface="Tahoma" pitchFamily="34" charset="0"/>
              </a:rPr>
              <a:t>Prolong occupation of a receptors by an antagonist leads to increase number of receptors and increase receptor sensitivity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Because of externalization of receptor on cell surface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Denervation leads to fast synthesis of new receptors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Small amount of agonist produces an exaggerated response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Also called </a:t>
            </a:r>
            <a:r>
              <a:rPr lang="en-US" sz="2600" dirty="0" err="1" smtClean="0">
                <a:cs typeface="Tahoma" pitchFamily="34" charset="0"/>
              </a:rPr>
              <a:t>supersensitivity</a:t>
            </a:r>
            <a:r>
              <a:rPr lang="en-US" sz="2600" dirty="0" smtClean="0">
                <a:cs typeface="Tahoma" pitchFamily="34" charset="0"/>
              </a:rPr>
              <a:t> </a:t>
            </a: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u="sng" dirty="0" smtClean="0">
                <a:solidFill>
                  <a:schemeClr val="accent2">
                    <a:lumMod val="50000"/>
                  </a:schemeClr>
                </a:solidFill>
              </a:rPr>
              <a:t>Non-receptor mediated drug action</a:t>
            </a:r>
            <a:endParaRPr lang="en-IN" sz="4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928" y="1749552"/>
            <a:ext cx="8805672" cy="4575048"/>
          </a:xfrm>
        </p:spPr>
        <p:txBody>
          <a:bodyPr>
            <a:noAutofit/>
          </a:bodyPr>
          <a:lstStyle/>
          <a:p>
            <a:pPr algn="just"/>
            <a:r>
              <a:rPr lang="en-IN" sz="2600" dirty="0" smtClean="0"/>
              <a:t>This refers to drugs which do not act by binding to specific regulatory macromolecules. 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Drug action by purely physical or chemical means, interactions with small molecules or ions (antacids, chelating agents, </a:t>
            </a:r>
            <a:r>
              <a:rPr lang="en-IN" sz="2600" dirty="0" err="1" smtClean="0"/>
              <a:t>cholestyramine</a:t>
            </a:r>
            <a:r>
              <a:rPr lang="en-IN" sz="2600" dirty="0" smtClean="0"/>
              <a:t>, etc.), as well as direct interaction with enzymes, ionic channels and transporters has already been described. </a:t>
            </a:r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dirty="0" smtClean="0"/>
              <a:t>In addition, there are drugs like </a:t>
            </a:r>
            <a:r>
              <a:rPr lang="en-IN" sz="2600" dirty="0" err="1" smtClean="0"/>
              <a:t>alkylating</a:t>
            </a:r>
            <a:r>
              <a:rPr lang="en-IN" sz="2600" dirty="0" smtClean="0"/>
              <a:t> agents which react covalently with several critical </a:t>
            </a:r>
            <a:r>
              <a:rPr lang="en-IN" sz="2600" dirty="0" err="1" smtClean="0"/>
              <a:t>biomolecules</a:t>
            </a:r>
            <a:r>
              <a:rPr lang="en-IN" sz="2600" dirty="0" smtClean="0"/>
              <a:t>, especially nucleic acids, and have </a:t>
            </a:r>
            <a:r>
              <a:rPr lang="en-IN" sz="2600" dirty="0" err="1" smtClean="0"/>
              <a:t>cytotoxic</a:t>
            </a:r>
            <a:r>
              <a:rPr lang="en-IN" sz="2600" dirty="0" smtClean="0"/>
              <a:t> property useful in the treatment of cancer. 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Another important class of drugs are the anti-metabolites (</a:t>
            </a:r>
            <a:r>
              <a:rPr lang="en-IN" sz="2600" dirty="0" err="1" smtClean="0"/>
              <a:t>purine</a:t>
            </a:r>
            <a:r>
              <a:rPr lang="en-IN" sz="2600" dirty="0" smtClean="0"/>
              <a:t>/</a:t>
            </a:r>
            <a:r>
              <a:rPr lang="en-IN" sz="2600" dirty="0" err="1" smtClean="0"/>
              <a:t>pyrimidine</a:t>
            </a:r>
            <a:r>
              <a:rPr lang="en-IN" sz="2600" dirty="0" smtClean="0"/>
              <a:t> analogues) which lead to production of non-functional or dysfunctional cellular components that exert anti-</a:t>
            </a:r>
            <a:r>
              <a:rPr lang="en-IN" sz="2600" dirty="0" err="1" smtClean="0"/>
              <a:t>neoplastic</a:t>
            </a:r>
            <a:r>
              <a:rPr lang="en-IN" sz="2600" smtClean="0"/>
              <a:t>, anti-viral &amp; immunosuppressant activity.</a:t>
            </a:r>
            <a:endParaRPr lang="en-IN" sz="2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3"/>
          <a:ext cx="8504240" cy="2776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1139827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Author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Chapter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Book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Level</a:t>
                      </a:r>
                      <a:r>
                        <a:rPr lang="en-IN" baseline="0" dirty="0" smtClean="0"/>
                        <a:t> of evidence</a:t>
                      </a:r>
                      <a:endParaRPr lang="en-IN" dirty="0"/>
                    </a:p>
                  </a:txBody>
                  <a:tcPr anchor="ctr"/>
                </a:tc>
              </a:tr>
              <a:tr h="1636713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K.D. </a:t>
                      </a:r>
                      <a:r>
                        <a:rPr lang="en-IN" dirty="0" err="1" smtClean="0"/>
                        <a:t>Tripathi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IN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4 - Pharmacodynamics: Mechanism of Drug Action; Receptor Pharmacology</a:t>
                      </a:r>
                      <a:endParaRPr lang="en-IN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Essentials of Medical Pharmacology, 8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Edition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Level</a:t>
                      </a:r>
                      <a:r>
                        <a:rPr lang="en-IN" baseline="0" dirty="0" smtClean="0"/>
                        <a:t> 1</a:t>
                      </a:r>
                      <a:endParaRPr lang="en-IN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42248" cy="4873752"/>
          </a:xfrm>
        </p:spPr>
        <p:txBody>
          <a:bodyPr>
            <a:normAutofit fontScale="92500" lnSpcReduction="10000"/>
          </a:bodyPr>
          <a:lstStyle/>
          <a:p>
            <a:pPr marL="624078" indent="-514350" algn="just">
              <a:buNone/>
            </a:pPr>
            <a:r>
              <a:rPr lang="en-US" sz="2600" i="1" dirty="0" smtClean="0">
                <a:cs typeface="Tahoma" pitchFamily="34" charset="0"/>
              </a:rPr>
              <a:t>3. </a:t>
            </a:r>
            <a:r>
              <a:rPr lang="en-US" sz="2600" i="1" u="sng" dirty="0" smtClean="0">
                <a:solidFill>
                  <a:srgbClr val="002060"/>
                </a:solidFill>
                <a:cs typeface="Tahoma" pitchFamily="34" charset="0"/>
              </a:rPr>
              <a:t>Irritation</a:t>
            </a: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:</a:t>
            </a:r>
            <a:r>
              <a:rPr lang="en-US" sz="2600" dirty="0" smtClean="0">
                <a:cs typeface="Tahoma" pitchFamily="34" charset="0"/>
              </a:rPr>
              <a:t>  </a:t>
            </a:r>
          </a:p>
          <a:p>
            <a:pPr marL="624078" indent="-514350" algn="just">
              <a:buNone/>
            </a:pPr>
            <a:r>
              <a:rPr lang="en-US" sz="2600" dirty="0" smtClean="0">
                <a:cs typeface="Tahoma" pitchFamily="34" charset="0"/>
              </a:rPr>
              <a:t>	- It’s a non selective, noxious effect </a:t>
            </a:r>
          </a:p>
          <a:p>
            <a:pPr marL="624078" indent="-514350" algn="just">
              <a:buNone/>
            </a:pPr>
            <a:r>
              <a:rPr lang="en-US" sz="2600" dirty="0" smtClean="0">
                <a:cs typeface="Tahoma" pitchFamily="34" charset="0"/>
              </a:rPr>
              <a:t>	- Strong irritation may result in – inflammation, corrosion, necrosis &amp; morphological damage.</a:t>
            </a:r>
          </a:p>
          <a:p>
            <a:pPr marL="624078" indent="-514350" algn="just">
              <a:buNone/>
            </a:pPr>
            <a:r>
              <a:rPr lang="en-US" sz="2600" dirty="0" smtClean="0">
                <a:cs typeface="Tahoma" pitchFamily="34" charset="0"/>
              </a:rPr>
              <a:t>	- May result in diminution or  loss of function.</a:t>
            </a:r>
          </a:p>
          <a:p>
            <a:pPr marL="624078" indent="-514350" algn="just">
              <a:buNone/>
            </a:pPr>
            <a:endParaRPr lang="en-US" sz="2600" dirty="0" smtClean="0">
              <a:cs typeface="Tahoma" pitchFamily="34" charset="0"/>
            </a:endParaRPr>
          </a:p>
          <a:p>
            <a:pPr marL="624078" indent="-514350" algn="just">
              <a:buNone/>
            </a:pPr>
            <a:r>
              <a:rPr lang="en-US" sz="2600" i="1" dirty="0" smtClean="0">
                <a:cs typeface="Tahoma" pitchFamily="34" charset="0"/>
              </a:rPr>
              <a:t>4. </a:t>
            </a:r>
            <a:r>
              <a:rPr lang="en-US" sz="2600" i="1" u="sng" dirty="0" smtClean="0">
                <a:solidFill>
                  <a:srgbClr val="002060"/>
                </a:solidFill>
                <a:cs typeface="Tahoma" pitchFamily="34" charset="0"/>
              </a:rPr>
              <a:t>Replacement</a:t>
            </a: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:</a:t>
            </a:r>
            <a:r>
              <a:rPr lang="en-US" sz="2600" i="1" dirty="0" smtClean="0">
                <a:cs typeface="Tahoma" pitchFamily="34" charset="0"/>
              </a:rPr>
              <a:t>  </a:t>
            </a:r>
          </a:p>
          <a:p>
            <a:pPr marL="624078" indent="-514350" algn="just">
              <a:buNone/>
            </a:pPr>
            <a:r>
              <a:rPr lang="en-US" sz="2600" i="1" dirty="0" smtClean="0">
                <a:cs typeface="Tahoma" pitchFamily="34" charset="0"/>
              </a:rPr>
              <a:t>	-  </a:t>
            </a:r>
            <a:r>
              <a:rPr lang="en-US" sz="2600" dirty="0" smtClean="0">
                <a:cs typeface="Tahoma" pitchFamily="34" charset="0"/>
              </a:rPr>
              <a:t>Refers to use of</a:t>
            </a:r>
            <a:r>
              <a:rPr lang="en-US" sz="2600" i="1" dirty="0" smtClean="0">
                <a:cs typeface="Tahoma" pitchFamily="34" charset="0"/>
              </a:rPr>
              <a:t> </a:t>
            </a:r>
            <a:r>
              <a:rPr lang="en-US" sz="2600" dirty="0" smtClean="0">
                <a:cs typeface="Tahoma" pitchFamily="34" charset="0"/>
              </a:rPr>
              <a:t>hormones, iron, etc. in deficiency states.</a:t>
            </a:r>
          </a:p>
          <a:p>
            <a:pPr marL="624078" indent="-514350" algn="just">
              <a:buNone/>
            </a:pPr>
            <a:r>
              <a:rPr lang="en-US" sz="2600" dirty="0" smtClean="0">
                <a:cs typeface="Tahoma" pitchFamily="34" charset="0"/>
              </a:rPr>
              <a:t> </a:t>
            </a:r>
          </a:p>
          <a:p>
            <a:pPr marL="624078" indent="-514350" algn="just">
              <a:buNone/>
            </a:pPr>
            <a:r>
              <a:rPr lang="en-US" sz="2600" i="1" dirty="0" smtClean="0">
                <a:cs typeface="Tahoma" pitchFamily="34" charset="0"/>
              </a:rPr>
              <a:t>5. </a:t>
            </a:r>
            <a:r>
              <a:rPr lang="en-US" sz="2600" i="1" u="sng" dirty="0" err="1" smtClean="0">
                <a:solidFill>
                  <a:srgbClr val="002060"/>
                </a:solidFill>
                <a:cs typeface="Tahoma" pitchFamily="34" charset="0"/>
              </a:rPr>
              <a:t>Cytotoxic</a:t>
            </a:r>
            <a:r>
              <a:rPr lang="en-US" sz="2600" i="1" dirty="0" smtClean="0">
                <a:solidFill>
                  <a:srgbClr val="002060"/>
                </a:solidFill>
                <a:cs typeface="Tahoma" pitchFamily="34" charset="0"/>
              </a:rPr>
              <a:t>:</a:t>
            </a:r>
            <a:r>
              <a:rPr lang="en-US" sz="2600" i="1" dirty="0" smtClean="0">
                <a:cs typeface="Tahoma" pitchFamily="34" charset="0"/>
              </a:rPr>
              <a:t>  </a:t>
            </a:r>
          </a:p>
          <a:p>
            <a:pPr marL="624078" indent="-514350" algn="just">
              <a:buNone/>
            </a:pPr>
            <a:r>
              <a:rPr lang="en-US" sz="2600" i="1" dirty="0" smtClean="0">
                <a:cs typeface="Tahoma" pitchFamily="34" charset="0"/>
              </a:rPr>
              <a:t>	- </a:t>
            </a:r>
            <a:r>
              <a:rPr lang="en-US" sz="2600" dirty="0" smtClean="0">
                <a:cs typeface="Tahoma" pitchFamily="34" charset="0"/>
              </a:rPr>
              <a:t>Selective </a:t>
            </a:r>
            <a:r>
              <a:rPr lang="en-US" sz="2600" dirty="0" err="1" smtClean="0">
                <a:cs typeface="Tahoma" pitchFamily="34" charset="0"/>
              </a:rPr>
              <a:t>cytotoxic</a:t>
            </a:r>
            <a:r>
              <a:rPr lang="en-US" sz="2600" dirty="0" smtClean="0">
                <a:cs typeface="Tahoma" pitchFamily="34" charset="0"/>
              </a:rPr>
              <a:t> action on pathogenic organisms, cancer cells without significantly affecting the host cells.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Sites of drug action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>
              <a:buAutoNum type="arabicPeriod"/>
            </a:pPr>
            <a:r>
              <a:rPr lang="en-US" sz="2600" b="1" dirty="0" smtClean="0">
                <a:cs typeface="Tahoma" pitchFamily="34" charset="0"/>
              </a:rPr>
              <a:t>Extracellular</a:t>
            </a:r>
          </a:p>
          <a:p>
            <a:pPr marL="624078" indent="-514350" algn="just"/>
            <a:r>
              <a:rPr lang="en-US" sz="2600" dirty="0" smtClean="0">
                <a:cs typeface="Tahoma" pitchFamily="34" charset="0"/>
              </a:rPr>
              <a:t>Physical or simple chemical reactions outside the cell</a:t>
            </a:r>
          </a:p>
          <a:p>
            <a:pPr marL="624078" indent="-514350" algn="just">
              <a:buNone/>
            </a:pPr>
            <a:endParaRPr lang="en-US" sz="2600" dirty="0" smtClean="0">
              <a:cs typeface="Tahoma" pitchFamily="34" charset="0"/>
            </a:endParaRPr>
          </a:p>
          <a:p>
            <a:pPr algn="just">
              <a:buNone/>
            </a:pPr>
            <a:r>
              <a:rPr lang="en-US" sz="2600" dirty="0" smtClean="0">
                <a:cs typeface="Tahoma" pitchFamily="34" charset="0"/>
              </a:rPr>
              <a:t> 2.    </a:t>
            </a:r>
            <a:r>
              <a:rPr lang="en-US" sz="2600" b="1" dirty="0" smtClean="0">
                <a:cs typeface="Tahoma" pitchFamily="34" charset="0"/>
              </a:rPr>
              <a:t>Cellular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   Act on the cell surface - </a:t>
            </a:r>
            <a:r>
              <a:rPr lang="en-US" sz="2600" b="1" i="1" dirty="0" smtClean="0">
                <a:cs typeface="Tahoma" pitchFamily="34" charset="0"/>
              </a:rPr>
              <a:t>receptors or enzymes</a:t>
            </a:r>
            <a:r>
              <a:rPr lang="en-US" sz="2600" dirty="0" smtClean="0">
                <a:cs typeface="Tahoma" pitchFamily="34" charset="0"/>
              </a:rPr>
              <a:t> </a:t>
            </a:r>
          </a:p>
          <a:p>
            <a:pPr algn="just">
              <a:buNone/>
            </a:pPr>
            <a:endParaRPr lang="en-US" sz="2600" dirty="0" smtClean="0">
              <a:cs typeface="Tahoma" pitchFamily="34" charset="0"/>
            </a:endParaRPr>
          </a:p>
          <a:p>
            <a:pPr algn="just">
              <a:buNone/>
            </a:pPr>
            <a:r>
              <a:rPr lang="en-US" sz="2600" dirty="0" smtClean="0">
                <a:cs typeface="Tahoma" pitchFamily="34" charset="0"/>
              </a:rPr>
              <a:t> 3.     </a:t>
            </a:r>
            <a:r>
              <a:rPr lang="en-US" sz="2600" b="1" dirty="0" smtClean="0">
                <a:cs typeface="Tahoma" pitchFamily="34" charset="0"/>
              </a:rPr>
              <a:t>Intracellular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  Act on the intracellular component of the cell</a:t>
            </a:r>
          </a:p>
          <a:p>
            <a:pPr algn="just"/>
            <a:r>
              <a:rPr lang="en-US" sz="2600" dirty="0" smtClean="0">
                <a:cs typeface="Tahoma" pitchFamily="34" charset="0"/>
              </a:rPr>
              <a:t>  Cytoplasmic or nuclear receptors or enzymes </a:t>
            </a:r>
            <a:endParaRPr lang="en-IN" sz="2600" dirty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</a:rPr>
              <a:t>Mechanism  of drug action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60309"/>
            <a:ext cx="8382000" cy="4864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u="sng" dirty="0" smtClean="0">
                <a:cs typeface="Tahoma" pitchFamily="34" charset="0"/>
              </a:rPr>
              <a:t>Extra cellular</a:t>
            </a:r>
            <a:r>
              <a:rPr lang="en-US" b="1" i="1" dirty="0" smtClean="0">
                <a:cs typeface="Tahoma" pitchFamily="34" charset="0"/>
              </a:rPr>
              <a:t>:</a:t>
            </a:r>
            <a:endParaRPr lang="en-US" dirty="0" smtClean="0">
              <a:cs typeface="Tahoma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Physical mass- Laxative like </a:t>
            </a:r>
            <a:r>
              <a:rPr lang="en-US" dirty="0" err="1" smtClean="0">
                <a:cs typeface="Tahoma" pitchFamily="34" charset="0"/>
              </a:rPr>
              <a:t>Isapghulla</a:t>
            </a:r>
            <a:endParaRPr lang="en-US" dirty="0" smtClean="0">
              <a:cs typeface="Tahoma" pitchFamily="34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Physical nature- paraffin jelly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Adsorption- Activated charcoal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Osmosis- Magnesium sulfate, Mannitol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Radioactivity- Radioactive Iodine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UV absorption- PABA as sunscreen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Oxidizing action- Hydrogen peroxide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cs typeface="Tahoma" pitchFamily="34" charset="0"/>
              </a:rPr>
              <a:t>Sequester cholesterol- </a:t>
            </a:r>
            <a:r>
              <a:rPr lang="en-US" dirty="0" err="1" smtClean="0">
                <a:cs typeface="Tahoma" pitchFamily="34" charset="0"/>
              </a:rPr>
              <a:t>Cholestyramine</a:t>
            </a:r>
            <a:endParaRPr lang="en-US" dirty="0" smtClean="0">
              <a:cs typeface="Tahoma" pitchFamily="34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5648"/>
            <a:ext cx="8537448" cy="4797552"/>
          </a:xfrm>
        </p:spPr>
        <p:txBody>
          <a:bodyPr>
            <a:normAutofit/>
          </a:bodyPr>
          <a:lstStyle/>
          <a:p>
            <a:pPr algn="just"/>
            <a:r>
              <a:rPr lang="en-US" sz="2600" u="sng" dirty="0" smtClean="0"/>
              <a:t>Mechanism of drug action:</a:t>
            </a:r>
          </a:p>
          <a:p>
            <a:pPr algn="just">
              <a:buNone/>
            </a:pPr>
            <a:r>
              <a:rPr lang="en-US" sz="2600" dirty="0" smtClean="0"/>
              <a:t>	- Most drugs produce their effects by binding to specific proteins like </a:t>
            </a:r>
          </a:p>
          <a:p>
            <a:pPr algn="just">
              <a:buNone/>
            </a:pPr>
            <a:r>
              <a:rPr lang="en-US" sz="2600" dirty="0" smtClean="0"/>
              <a:t>	1. Enzymes </a:t>
            </a:r>
          </a:p>
          <a:p>
            <a:pPr algn="just">
              <a:buNone/>
            </a:pPr>
            <a:r>
              <a:rPr lang="en-US" sz="2600" dirty="0" smtClean="0"/>
              <a:t>	2. Ion channels</a:t>
            </a:r>
          </a:p>
          <a:p>
            <a:pPr algn="just">
              <a:buNone/>
            </a:pPr>
            <a:r>
              <a:rPr lang="en-US" sz="2600" dirty="0" smtClean="0"/>
              <a:t>	3. Transporters </a:t>
            </a:r>
          </a:p>
          <a:p>
            <a:pPr algn="just">
              <a:buNone/>
            </a:pPr>
            <a:r>
              <a:rPr lang="en-US" sz="2600" dirty="0" smtClean="0"/>
              <a:t>	4. Receptors. </a:t>
            </a:r>
          </a:p>
          <a:p>
            <a:pPr algn="just">
              <a:buNone/>
            </a:pPr>
            <a:r>
              <a:rPr lang="en-US" sz="2600" dirty="0" smtClean="0"/>
              <a:t>	</a:t>
            </a:r>
            <a:endParaRPr lang="en-US" sz="2100" dirty="0" smtClean="0"/>
          </a:p>
          <a:p>
            <a:pPr algn="just"/>
            <a:endParaRPr lang="en-IN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I</a:t>
            </a:r>
            <a:r>
              <a:rPr lang="en-IN" sz="4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Enzymes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797552"/>
          </a:xfrm>
        </p:spPr>
        <p:txBody>
          <a:bodyPr>
            <a:normAutofit/>
          </a:bodyPr>
          <a:lstStyle/>
          <a:p>
            <a:pPr algn="just"/>
            <a:r>
              <a:rPr lang="en-IN" sz="2600" dirty="0" smtClean="0"/>
              <a:t>Almost all biological reactions are carried out under catalytic influence of enzymes – Thus enzymes are very important target of drug actions.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Few drugs can cause apparent increase in enzyme activity by enzyme induction i.e. synthesis of more enzyme protein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Some chemicals &amp; drugs denature proteins &amp; inhibit all enzymes i.e. Enzyme inhibition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II</a:t>
            </a:r>
            <a:r>
              <a:rPr lang="en-IN" sz="4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en-IN" sz="4400" u="sng" dirty="0" smtClean="0">
                <a:solidFill>
                  <a:schemeClr val="accent2">
                    <a:lumMod val="50000"/>
                  </a:schemeClr>
                </a:solidFill>
              </a:rPr>
              <a:t>Ion Channels</a:t>
            </a:r>
            <a:endParaRPr lang="en-IN" sz="44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42248" cy="4873752"/>
          </a:xfrm>
        </p:spPr>
        <p:txBody>
          <a:bodyPr>
            <a:normAutofit/>
          </a:bodyPr>
          <a:lstStyle/>
          <a:p>
            <a:pPr algn="just"/>
            <a:r>
              <a:rPr lang="en-IN" sz="2600" dirty="0" smtClean="0"/>
              <a:t>Proteins which act as ion selective channels participate in trans-membrane signalling &amp; intra-cellular ionic composition.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Drugs can affect ion channels, from which some ion channels also act as receptors because they are operated by specific signal molecules directly – known as LIGAND GATED CHANNELS.</a:t>
            </a:r>
          </a:p>
          <a:p>
            <a:pPr algn="just"/>
            <a:endParaRPr lang="en-IN" sz="2600" dirty="0" smtClean="0"/>
          </a:p>
          <a:p>
            <a:pPr algn="just"/>
            <a:r>
              <a:rPr lang="en-IN" sz="2600" dirty="0" smtClean="0"/>
              <a:t>Drugs can also act on </a:t>
            </a:r>
            <a:r>
              <a:rPr lang="en-IN" sz="2600" i="1" dirty="0" smtClean="0"/>
              <a:t>voltage operated</a:t>
            </a:r>
            <a:r>
              <a:rPr lang="en-IN" sz="2600" dirty="0" smtClean="0"/>
              <a:t> or </a:t>
            </a:r>
            <a:r>
              <a:rPr lang="en-IN" sz="2600" i="1" dirty="0" smtClean="0"/>
              <a:t>stretch sensitive</a:t>
            </a:r>
            <a:r>
              <a:rPr lang="en-IN" sz="2600" dirty="0" smtClean="0"/>
              <a:t> channels by directly binding to the channel &amp; affecting ion movement through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stom 3">
      <a:majorFont>
        <a:latin typeface="Monotype Corsiva"/>
        <a:ea typeface=""/>
        <a:cs typeface=""/>
      </a:majorFont>
      <a:minorFont>
        <a:latin typeface="Times New Roman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925</TotalTime>
  <Words>1931</Words>
  <Application>Microsoft Office PowerPoint</Application>
  <PresentationFormat>On-screen Show (4:3)</PresentationFormat>
  <Paragraphs>259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Civic</vt:lpstr>
      <vt:lpstr>Pharmacodynamics</vt:lpstr>
      <vt:lpstr>Slide 2</vt:lpstr>
      <vt:lpstr>Types of Drug Action</vt:lpstr>
      <vt:lpstr>Slide 4</vt:lpstr>
      <vt:lpstr>Sites of drug action</vt:lpstr>
      <vt:lpstr>Mechanism  of drug action</vt:lpstr>
      <vt:lpstr>Slide 7</vt:lpstr>
      <vt:lpstr>I. Enzymes</vt:lpstr>
      <vt:lpstr>II. Ion Channels</vt:lpstr>
      <vt:lpstr>III. Transporters</vt:lpstr>
      <vt:lpstr>IV. Receptors</vt:lpstr>
      <vt:lpstr>Slide 12</vt:lpstr>
      <vt:lpstr>Slide 13</vt:lpstr>
      <vt:lpstr>Slide 14</vt:lpstr>
      <vt:lpstr>Slide 15</vt:lpstr>
      <vt:lpstr>Slide 16</vt:lpstr>
      <vt:lpstr>Slide 17</vt:lpstr>
      <vt:lpstr>Types of Receptors</vt:lpstr>
      <vt:lpstr>1. Ion channel receptors</vt:lpstr>
      <vt:lpstr>2. G- Protein couples receptors (GPCR)</vt:lpstr>
      <vt:lpstr>Slide 21</vt:lpstr>
      <vt:lpstr>Slide 22</vt:lpstr>
      <vt:lpstr>Slide 23</vt:lpstr>
      <vt:lpstr>GPCR signaling</vt:lpstr>
      <vt:lpstr>Slide 25</vt:lpstr>
      <vt:lpstr>Channel regulation</vt:lpstr>
      <vt:lpstr>3. Trans-membrane enzyme-linked receptors</vt:lpstr>
      <vt:lpstr>4. Trans-membrane JAK-STAT binding receptors</vt:lpstr>
      <vt:lpstr>Slide 29</vt:lpstr>
      <vt:lpstr>5. Receptors regulating gene expression</vt:lpstr>
      <vt:lpstr>Nuclear receptors</vt:lpstr>
      <vt:lpstr> Functions of Receptors </vt:lpstr>
      <vt:lpstr> Down regulation of Receptors</vt:lpstr>
      <vt:lpstr>Up regulation of Receptors</vt:lpstr>
      <vt:lpstr>Non-receptor mediated drug action</vt:lpstr>
      <vt:lpstr>Slide 36</vt:lpstr>
      <vt:lpstr>Slide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Pharmacodynamics</dc:title>
  <dc:creator>Sneh</dc:creator>
  <cp:lastModifiedBy>Sneh</cp:lastModifiedBy>
  <cp:revision>89</cp:revision>
  <dcterms:created xsi:type="dcterms:W3CDTF">2006-08-16T00:00:00Z</dcterms:created>
  <dcterms:modified xsi:type="dcterms:W3CDTF">2022-06-01T04:25:03Z</dcterms:modified>
</cp:coreProperties>
</file>