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90" r:id="rId6"/>
    <p:sldId id="264" r:id="rId7"/>
    <p:sldId id="265" r:id="rId8"/>
    <p:sldId id="266" r:id="rId9"/>
    <p:sldId id="267" r:id="rId10"/>
    <p:sldId id="291" r:id="rId11"/>
    <p:sldId id="268" r:id="rId12"/>
    <p:sldId id="269" r:id="rId13"/>
    <p:sldId id="270" r:id="rId14"/>
    <p:sldId id="274" r:id="rId15"/>
    <p:sldId id="302" r:id="rId16"/>
    <p:sldId id="292" r:id="rId17"/>
    <p:sldId id="276" r:id="rId18"/>
    <p:sldId id="303" r:id="rId19"/>
    <p:sldId id="277" r:id="rId20"/>
    <p:sldId id="278" r:id="rId21"/>
    <p:sldId id="294" r:id="rId22"/>
    <p:sldId id="279" r:id="rId23"/>
    <p:sldId id="280" r:id="rId24"/>
    <p:sldId id="295" r:id="rId25"/>
    <p:sldId id="301" r:id="rId26"/>
    <p:sldId id="296" r:id="rId27"/>
    <p:sldId id="281" r:id="rId28"/>
    <p:sldId id="297" r:id="rId29"/>
    <p:sldId id="282" r:id="rId30"/>
    <p:sldId id="283" r:id="rId31"/>
    <p:sldId id="284" r:id="rId32"/>
    <p:sldId id="298" r:id="rId33"/>
    <p:sldId id="285" r:id="rId34"/>
    <p:sldId id="299" r:id="rId35"/>
    <p:sldId id="286" r:id="rId36"/>
    <p:sldId id="300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21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4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3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515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1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44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90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4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94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7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8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9D6B-0AF5-4B7B-BB6C-EAB87C8AF1F9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CF13-EAB7-488D-BD37-EFC0BE09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9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Composition &amp; Functions of Blood &amp; Plasma Proteins</a:t>
            </a:r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2868" y="3602038"/>
            <a:ext cx="5569131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 SHALINI RANJAN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3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91" y="130629"/>
            <a:ext cx="118741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6.Acid-Base Balance :-</a:t>
            </a:r>
          </a:p>
          <a:p>
            <a:r>
              <a:rPr lang="en-US" sz="3200" dirty="0"/>
              <a:t>Blood contains Plasma </a:t>
            </a:r>
            <a:r>
              <a:rPr lang="en-US" sz="3200" dirty="0" err="1"/>
              <a:t>proteins,Hemoglobin</a:t>
            </a:r>
            <a:r>
              <a:rPr lang="en-US" sz="3200" dirty="0"/>
              <a:t> &amp; Bicarbonates. All of these play an important role in maintaining Acid Base Balance of Body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7.Immunity :-</a:t>
            </a:r>
          </a:p>
          <a:p>
            <a:r>
              <a:rPr lang="en-US" sz="3200" dirty="0"/>
              <a:t>Blood contains cells that play primary role in Cellular Immunity</a:t>
            </a:r>
          </a:p>
          <a:p>
            <a:r>
              <a:rPr lang="en-US" sz="3200" dirty="0"/>
              <a:t>It contains Antibodies that play major role in Humoral Immunity</a:t>
            </a:r>
          </a:p>
          <a:p>
            <a:r>
              <a:rPr lang="en-US" sz="3200" dirty="0"/>
              <a:t>Blood also contains cells &amp; chemicals that take part in Nonspecific Defense of the Body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8.Storage :-</a:t>
            </a:r>
          </a:p>
          <a:p>
            <a:r>
              <a:rPr lang="en-US" sz="3200" dirty="0"/>
              <a:t>Blood is the Storage site of </a:t>
            </a:r>
            <a:r>
              <a:rPr lang="en-US" sz="3200" dirty="0" err="1"/>
              <a:t>Nutrients,Chemicals,Hormones</a:t>
            </a:r>
            <a:r>
              <a:rPr lang="en-US" sz="3200" dirty="0"/>
              <a:t> &amp; Electrolytes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75432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" y="191076"/>
            <a:ext cx="119786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9.Body Color :-</a:t>
            </a:r>
          </a:p>
          <a:p>
            <a:r>
              <a:rPr lang="en-US" sz="3200" dirty="0"/>
              <a:t>Blood provides natural color to the Body.</a:t>
            </a:r>
          </a:p>
          <a:p>
            <a:r>
              <a:rPr lang="en-US" sz="3200" dirty="0"/>
              <a:t>In Anemia &amp; </a:t>
            </a:r>
            <a:r>
              <a:rPr lang="en-US" sz="3200" dirty="0" err="1"/>
              <a:t>Hypovolemia,Body</a:t>
            </a:r>
            <a:r>
              <a:rPr lang="en-US" sz="3200" dirty="0"/>
              <a:t> becomes pale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10.Nutritive Functions :-</a:t>
            </a:r>
          </a:p>
          <a:p>
            <a:r>
              <a:rPr lang="en-US" sz="3200" dirty="0"/>
              <a:t>Blood delivers all </a:t>
            </a:r>
            <a:r>
              <a:rPr lang="en-US" sz="3200" dirty="0" err="1"/>
              <a:t>nutrients,such</a:t>
            </a:r>
            <a:r>
              <a:rPr lang="en-US" sz="3200" dirty="0"/>
              <a:t> as </a:t>
            </a:r>
            <a:r>
              <a:rPr lang="en-US" sz="3200" dirty="0" err="1"/>
              <a:t>Glucose,Lipids,Proteins,Vitamins</a:t>
            </a:r>
            <a:r>
              <a:rPr lang="en-US" sz="3200" dirty="0"/>
              <a:t>, </a:t>
            </a:r>
            <a:r>
              <a:rPr lang="en-US" sz="3200" dirty="0" err="1"/>
              <a:t>Minerals,etc</a:t>
            </a:r>
            <a:r>
              <a:rPr lang="en-US" sz="3200" dirty="0"/>
              <a:t> to all tissues of the body for their utilization &amp; Storage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11.Oncotic Pressure :-</a:t>
            </a:r>
          </a:p>
          <a:p>
            <a:r>
              <a:rPr lang="en-US" sz="3200" dirty="0"/>
              <a:t>The Albumin present in Blood exerts Osmotic </a:t>
            </a:r>
            <a:r>
              <a:rPr lang="en-US" sz="3200" dirty="0" err="1"/>
              <a:t>pressure,which</a:t>
            </a:r>
            <a:r>
              <a:rPr lang="en-US" sz="3200" dirty="0"/>
              <a:t> is referred to as “Oncotic Pressure” that controls Capillary filtration &amp; prevents Edema formation</a:t>
            </a:r>
          </a:p>
          <a:p>
            <a:endParaRPr lang="en-US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75849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Blood Volume</a:t>
            </a:r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97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92" y="0"/>
            <a:ext cx="1190026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Blood Volume :-</a:t>
            </a:r>
          </a:p>
          <a:p>
            <a:endParaRPr lang="en-US" sz="36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Total Blood Volume = 70-80 ml/kg of Body Weight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Adult Males     = 5-6 </a:t>
            </a:r>
            <a:r>
              <a:rPr lang="en-US" sz="3200" dirty="0" err="1"/>
              <a:t>litres</a:t>
            </a:r>
            <a:r>
              <a:rPr lang="en-US" sz="3200" dirty="0"/>
              <a:t> of Blood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Adult Females =4.5-5.5 </a:t>
            </a:r>
            <a:r>
              <a:rPr lang="en-US" sz="3200" dirty="0" err="1"/>
              <a:t>litres</a:t>
            </a:r>
            <a:r>
              <a:rPr lang="en-US" sz="3200" dirty="0"/>
              <a:t> of Blood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Children           = Absolute Volume is Les</a:t>
            </a:r>
          </a:p>
          <a:p>
            <a:pPr lvl="1"/>
            <a:r>
              <a:rPr lang="en-US" sz="3200" dirty="0"/>
              <a:t>                               =Vol/Kg Body Weight is more (80-90 ml/kg-BW)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Blood Volume also expressed as per Square meter of Body Surface Area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Normal= 2.8 lit/m</a:t>
            </a:r>
            <a:r>
              <a:rPr lang="en-US" sz="32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24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6" y="117566"/>
            <a:ext cx="11926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Effective Blood Volume:-</a:t>
            </a:r>
          </a:p>
          <a:p>
            <a:endParaRPr lang="en-US" sz="3200" dirty="0"/>
          </a:p>
          <a:p>
            <a:r>
              <a:rPr lang="en-US" sz="3200" dirty="0"/>
              <a:t>Total Blood Volume – Volume that is sequestrated</a:t>
            </a:r>
          </a:p>
          <a:p>
            <a:endParaRPr lang="en-US" sz="3200" dirty="0"/>
          </a:p>
          <a:p>
            <a:r>
              <a:rPr lang="en-US" sz="3200" dirty="0"/>
              <a:t>It means the Volume which is present actually in the Circulation that helps in tissue perfusion</a:t>
            </a:r>
          </a:p>
          <a:p>
            <a:endParaRPr lang="en-US" sz="3200" dirty="0"/>
          </a:p>
          <a:p>
            <a:r>
              <a:rPr lang="en-US" sz="3200" dirty="0"/>
              <a:t>But, it is difficult to estimate the sequestered volume of Blood in the Visceral Organs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0722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Specific Gravity &amp; Viscosity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538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6" y="0"/>
            <a:ext cx="11926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Specific Gravity of Whole Blood 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1.050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Depends on the number of cells &amp; composition of Plasma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Loss of Water from Blood as occurs in Dehydration increases Specific gravity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37722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117566"/>
            <a:ext cx="119655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Viscosity :-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It is the measure of resistance of Blood to flow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It is 4-5 times that of Water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Its due to the number of cells &amp; macromolecules like proteins present in the Blood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9640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Plasma &amp; Serum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465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156754"/>
            <a:ext cx="119394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Plasma :-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Fluid component of Blood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Constitutes 55% of the Total Blood Volume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If the Whole Plasma is to be used for </a:t>
            </a:r>
            <a:r>
              <a:rPr lang="en-US" sz="3200" dirty="0" err="1"/>
              <a:t>Investigations,Blood</a:t>
            </a:r>
            <a:r>
              <a:rPr lang="en-US" sz="3200" dirty="0"/>
              <a:t> is collected with Anticoagulants (Anticoagulated Blood) &amp; Centrifuged.</a:t>
            </a:r>
          </a:p>
          <a:p>
            <a:r>
              <a:rPr lang="en-US" sz="3200" dirty="0"/>
              <a:t>     The Supernatant portion of the tube is the Plasma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468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169817"/>
            <a:ext cx="11965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Hematology</a:t>
            </a:r>
            <a:r>
              <a:rPr lang="en-US" sz="3200" dirty="0"/>
              <a:t> :- Study of Physiology of Blood &amp; Blood Disorders</a:t>
            </a:r>
          </a:p>
          <a:p>
            <a:endParaRPr lang="en-US" sz="3200" dirty="0"/>
          </a:p>
          <a:p>
            <a:r>
              <a:rPr lang="en-US" sz="3600" b="1" dirty="0"/>
              <a:t>Study of Blood Physiology </a:t>
            </a:r>
            <a:r>
              <a:rPr lang="en-US" sz="3200" dirty="0"/>
              <a:t>= Study of different components of Blood, their </a:t>
            </a:r>
            <a:r>
              <a:rPr lang="en-US" sz="3200" dirty="0" err="1"/>
              <a:t>formation,their</a:t>
            </a:r>
            <a:r>
              <a:rPr lang="en-US" sz="3200" dirty="0"/>
              <a:t> role in different body functions &amp; dysfunctions</a:t>
            </a:r>
          </a:p>
          <a:p>
            <a:endParaRPr lang="en-US" sz="3200" dirty="0"/>
          </a:p>
          <a:p>
            <a:r>
              <a:rPr lang="en-US" sz="3600" b="1" dirty="0"/>
              <a:t>Study of Blood Disorders </a:t>
            </a:r>
            <a:r>
              <a:rPr lang="en-US" sz="3200" dirty="0"/>
              <a:t>= Study of pathophysiology of diseases of blood &amp; their </a:t>
            </a:r>
            <a:r>
              <a:rPr lang="en-US" sz="3200" dirty="0" err="1"/>
              <a:t>management,and</a:t>
            </a:r>
            <a:r>
              <a:rPr lang="en-US" sz="3200" dirty="0"/>
              <a:t> pathological alterations in Blood in other (Non-Hematological) Diseases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44943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0"/>
            <a:ext cx="119394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Fresh Frozen Plasma :-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cases where plasma needs to be stored for years for future analysis , Plasma is stored frozen below -20°C.In this form its referred to as “Fresh Frozen Plasma (FFP)”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FFP can be stored </a:t>
            </a:r>
            <a:r>
              <a:rPr lang="en-US" sz="3200" dirty="0" err="1"/>
              <a:t>upto</a:t>
            </a:r>
            <a:r>
              <a:rPr lang="en-US" sz="3200" dirty="0"/>
              <a:t> 7 </a:t>
            </a:r>
            <a:r>
              <a:rPr lang="en-US" sz="3200" dirty="0" err="1"/>
              <a:t>yrs</a:t>
            </a:r>
            <a:r>
              <a:rPr lang="en-US" sz="3200" dirty="0"/>
              <a:t> in a Blood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But to preserve Clotting factors Plasma must be frozen within 6 </a:t>
            </a:r>
            <a:r>
              <a:rPr lang="en-US" sz="3200" dirty="0" err="1"/>
              <a:t>hrs</a:t>
            </a:r>
            <a:r>
              <a:rPr lang="en-US" sz="3200" dirty="0"/>
              <a:t> after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FFP is used for Plasmapheresis (Therapeutic Plasma Exchange)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3137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6" y="104503"/>
            <a:ext cx="11926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Composition of Plasma :-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dirty="0"/>
              <a:t>Plasma = Water + Solids</a:t>
            </a:r>
          </a:p>
          <a:p>
            <a:r>
              <a:rPr lang="en-US" sz="3200" dirty="0"/>
              <a:t>              = 92% Water +7% Plasma Proteins + 1% other solutes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46" t="9434" r="24861" b="18195"/>
          <a:stretch/>
        </p:blipFill>
        <p:spPr>
          <a:xfrm>
            <a:off x="1031966" y="2166606"/>
            <a:ext cx="9601200" cy="46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37" y="116797"/>
            <a:ext cx="11913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Serum :-</a:t>
            </a:r>
          </a:p>
          <a:p>
            <a:endParaRPr lang="en-US" sz="3200" dirty="0"/>
          </a:p>
          <a:p>
            <a:r>
              <a:rPr lang="en-US" sz="3200" dirty="0"/>
              <a:t>Plasma without Clotting factors is called as “Serum”</a:t>
            </a:r>
          </a:p>
          <a:p>
            <a:endParaRPr lang="en-US" sz="3200" dirty="0"/>
          </a:p>
          <a:p>
            <a:r>
              <a:rPr lang="en-US" sz="3200" b="0" i="0" dirty="0">
                <a:solidFill>
                  <a:srgbClr val="040C28"/>
                </a:solidFill>
                <a:effectLst/>
                <a:latin typeface="Google Sans"/>
              </a:rPr>
              <a:t>Serum includes antibodies, antigens, electrolytes, hormones and any exogenous substances such as drugs and microorganisms and all proteins except Clotting factors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</a:p>
          <a:p>
            <a:endParaRPr lang="en-US" sz="3200" dirty="0">
              <a:solidFill>
                <a:srgbClr val="4D5156"/>
              </a:solidFill>
              <a:latin typeface="Google Sans"/>
            </a:endParaRPr>
          </a:p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Thus it has applications not only in the field of clinical diagnostics, but also in research.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020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8088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Google Sans"/>
              </a:rPr>
              <a:t>How to Collect Serum 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40C28"/>
                </a:solidFill>
                <a:effectLst/>
                <a:latin typeface="Google Sans"/>
              </a:rPr>
              <a:t>After collection of the whole blood, allow the blood to clot by leaving it undisturbed at room temperature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02124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This usually takes 15-30 minutes.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02124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Remove the clot by centrifuging at 1,000-2,000 rpm for 10 minutes in a refrigerated centrifuge.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02124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The resulting supernatant is designated as “Serum”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23654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867" y="2671240"/>
            <a:ext cx="11939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Serum is used as a supplement to cell culture </a:t>
            </a:r>
            <a:r>
              <a:rPr lang="en-US" sz="3200" dirty="0" err="1"/>
              <a:t>media.Serum</a:t>
            </a:r>
            <a:r>
              <a:rPr lang="en-US" sz="3200" dirty="0"/>
              <a:t> ensures a better environment for growth of cells in vitro as it contains all </a:t>
            </a:r>
            <a:r>
              <a:rPr lang="en-US" sz="3200" dirty="0" err="1"/>
              <a:t>nutrients,sugar,proteins,hormones</a:t>
            </a:r>
            <a:r>
              <a:rPr lang="en-US" sz="3200" dirty="0"/>
              <a:t> &amp; other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D0D73-0CBB-8255-4BA8-4959D30E8313}"/>
              </a:ext>
            </a:extLst>
          </p:cNvPr>
          <p:cNvSpPr txBox="1"/>
          <p:nvPr/>
        </p:nvSpPr>
        <p:spPr>
          <a:xfrm>
            <a:off x="171867" y="62555"/>
            <a:ext cx="116869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Importance of Serum :-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biochemical tests are performed by separating serum from Plasma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7F77A-7341-4B64-FC1A-AFBB83C0386C}"/>
              </a:ext>
            </a:extLst>
          </p:cNvPr>
          <p:cNvSpPr txBox="1"/>
          <p:nvPr/>
        </p:nvSpPr>
        <p:spPr>
          <a:xfrm>
            <a:off x="171867" y="5070650"/>
            <a:ext cx="11686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Serotonin content of Serum is High as Platelets release Serotonin during Clotting 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Plasma Proteins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95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156754"/>
            <a:ext cx="1175657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Plasma Proteins :-</a:t>
            </a:r>
          </a:p>
          <a:p>
            <a:endParaRPr lang="en-US" sz="3200" dirty="0"/>
          </a:p>
          <a:p>
            <a:r>
              <a:rPr lang="en-US" sz="3200" dirty="0"/>
              <a:t>Are the major solute constituents of Plasma</a:t>
            </a:r>
          </a:p>
          <a:p>
            <a:endParaRPr lang="en-US" sz="3200" dirty="0"/>
          </a:p>
          <a:p>
            <a:r>
              <a:rPr lang="en-US" sz="3200" dirty="0"/>
              <a:t>Normal Plasma Protein Concentration= 6-8 g/dl</a:t>
            </a:r>
          </a:p>
          <a:p>
            <a:endParaRPr lang="en-US" sz="3200" dirty="0"/>
          </a:p>
          <a:p>
            <a:r>
              <a:rPr lang="en-US" sz="3200" dirty="0"/>
              <a:t>Types of Plasma Proteins---</a:t>
            </a:r>
          </a:p>
          <a:p>
            <a:endParaRPr lang="en-US" sz="3200" dirty="0"/>
          </a:p>
          <a:p>
            <a:r>
              <a:rPr lang="en-US" sz="3200" dirty="0"/>
              <a:t>Albumin = 4-5.5 g%</a:t>
            </a:r>
          </a:p>
          <a:p>
            <a:r>
              <a:rPr lang="en-US" sz="3200" dirty="0"/>
              <a:t>Globulin =1.5-3 g%</a:t>
            </a:r>
          </a:p>
          <a:p>
            <a:r>
              <a:rPr lang="en-US" sz="3200" dirty="0"/>
              <a:t>Fibrinogen =0.3 g%</a:t>
            </a:r>
          </a:p>
          <a:p>
            <a:endParaRPr lang="en-US" sz="3200" dirty="0"/>
          </a:p>
          <a:p>
            <a:r>
              <a:rPr lang="en-US" sz="3200" dirty="0"/>
              <a:t>Plasma proteins are formed mainly in Liver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4420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" y="70837"/>
            <a:ext cx="12100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Albumin </a:t>
            </a:r>
          </a:p>
          <a:p>
            <a:endParaRPr lang="en-US" sz="3200" dirty="0"/>
          </a:p>
          <a:p>
            <a:r>
              <a:rPr lang="en-US" sz="3200" dirty="0"/>
              <a:t>Major Constituent of Plasma proteins</a:t>
            </a:r>
          </a:p>
          <a:p>
            <a:r>
              <a:rPr lang="en-US" sz="3200" dirty="0"/>
              <a:t>Formed in Liver</a:t>
            </a:r>
          </a:p>
          <a:p>
            <a:r>
              <a:rPr lang="en-US" sz="3200" dirty="0"/>
              <a:t>T</a:t>
            </a:r>
            <a:r>
              <a:rPr lang="en-US" sz="3200" baseline="-25000" dirty="0"/>
              <a:t>1/2  </a:t>
            </a:r>
            <a:r>
              <a:rPr lang="en-US" sz="3200" dirty="0"/>
              <a:t>= 20 Days</a:t>
            </a:r>
          </a:p>
          <a:p>
            <a:r>
              <a:rPr lang="en-US" sz="3200" dirty="0"/>
              <a:t>MW = 66000</a:t>
            </a:r>
          </a:p>
          <a:p>
            <a:r>
              <a:rPr lang="en-US" sz="3200" dirty="0"/>
              <a:t>Smallest in Diameter</a:t>
            </a:r>
          </a:p>
          <a:p>
            <a:endParaRPr lang="en-US" sz="3200" dirty="0"/>
          </a:p>
          <a:p>
            <a:r>
              <a:rPr lang="en-US" sz="3200" dirty="0"/>
              <a:t>Kidney Diseases---Glomerular Injury---Albuminuria--    Plasma Proteins</a:t>
            </a:r>
          </a:p>
          <a:p>
            <a:r>
              <a:rPr lang="en-US" sz="3200" dirty="0"/>
              <a:t>                                                                                             (Hypoalbuminemia)</a:t>
            </a:r>
          </a:p>
          <a:p>
            <a:r>
              <a:rPr lang="en-US" sz="3200" dirty="0"/>
              <a:t>Liver Diseases---    Formation of Albumin (Hypoalbuminemia)</a:t>
            </a:r>
          </a:p>
          <a:p>
            <a:endParaRPr lang="en-US" sz="3200" dirty="0"/>
          </a:p>
          <a:p>
            <a:r>
              <a:rPr lang="en-US" sz="3200" dirty="0"/>
              <a:t>Hypoalbuminemia---    Colloidal Osmotic Pressure---Edema formation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8843553" y="3844582"/>
            <a:ext cx="300447" cy="6779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2947850" y="4925349"/>
            <a:ext cx="300447" cy="6779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675016" y="5846674"/>
            <a:ext cx="300447" cy="6779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07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" y="0"/>
            <a:ext cx="119525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Globulin :-</a:t>
            </a:r>
          </a:p>
          <a:p>
            <a:endParaRPr lang="en-US" sz="3200" dirty="0"/>
          </a:p>
          <a:p>
            <a:r>
              <a:rPr lang="en-US" sz="3200" dirty="0"/>
              <a:t>Formed in </a:t>
            </a:r>
            <a:r>
              <a:rPr lang="en-US" sz="3200" dirty="0" err="1"/>
              <a:t>Liver,Cells</a:t>
            </a:r>
            <a:r>
              <a:rPr lang="en-US" sz="3200" dirty="0"/>
              <a:t> of Reticuloendothelial System &amp; Plasma cells</a:t>
            </a:r>
          </a:p>
          <a:p>
            <a:endParaRPr lang="en-US" sz="3200" dirty="0"/>
          </a:p>
          <a:p>
            <a:r>
              <a:rPr lang="en-US" sz="3200" dirty="0"/>
              <a:t>3 Categories---</a:t>
            </a:r>
            <a:r>
              <a:rPr lang="el-GR" sz="3200" dirty="0"/>
              <a:t>α</a:t>
            </a:r>
            <a:r>
              <a:rPr lang="en-US" sz="3200" dirty="0"/>
              <a:t> (</a:t>
            </a:r>
            <a:r>
              <a:rPr lang="el-GR" sz="3200" dirty="0"/>
              <a:t>α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l-GR" sz="3200" dirty="0"/>
              <a:t>α</a:t>
            </a:r>
            <a:r>
              <a:rPr lang="en-US" sz="3200" baseline="-25000" dirty="0"/>
              <a:t>2</a:t>
            </a:r>
            <a:r>
              <a:rPr lang="en-US" sz="3200" dirty="0"/>
              <a:t>)</a:t>
            </a:r>
          </a:p>
          <a:p>
            <a:r>
              <a:rPr lang="en-US" sz="3200" dirty="0"/>
              <a:t>                      ---</a:t>
            </a:r>
            <a:r>
              <a:rPr lang="el-GR" sz="3200" dirty="0"/>
              <a:t>β</a:t>
            </a:r>
            <a:r>
              <a:rPr lang="en-US" sz="3200" dirty="0"/>
              <a:t> (</a:t>
            </a:r>
            <a:r>
              <a:rPr lang="el-GR" sz="3200" dirty="0"/>
              <a:t>β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l-GR" sz="3200" dirty="0"/>
              <a:t>β</a:t>
            </a:r>
            <a:r>
              <a:rPr lang="en-US" sz="3200" baseline="-25000" dirty="0"/>
              <a:t>2</a:t>
            </a:r>
            <a:r>
              <a:rPr lang="en-US" sz="3200" dirty="0"/>
              <a:t>)</a:t>
            </a:r>
          </a:p>
          <a:p>
            <a:r>
              <a:rPr lang="en-US" sz="3200" dirty="0"/>
              <a:t>                      ---</a:t>
            </a:r>
            <a:r>
              <a:rPr lang="el-GR" sz="3200" dirty="0"/>
              <a:t>γ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MW=90,000-1,56,000</a:t>
            </a:r>
          </a:p>
          <a:p>
            <a:endParaRPr lang="en-US" sz="3200" dirty="0"/>
          </a:p>
          <a:p>
            <a:r>
              <a:rPr lang="en-US" sz="3200" dirty="0"/>
              <a:t>Ex:- Transport Proteins-</a:t>
            </a:r>
            <a:r>
              <a:rPr lang="en-US" sz="3200" dirty="0" err="1"/>
              <a:t>Transferrin,Ceruloplasmin,Hemopexin</a:t>
            </a:r>
            <a:endParaRPr lang="en-US" sz="3200" dirty="0"/>
          </a:p>
          <a:p>
            <a:r>
              <a:rPr lang="en-US" sz="3200" dirty="0"/>
              <a:t>        Lipoproteins</a:t>
            </a:r>
          </a:p>
          <a:p>
            <a:r>
              <a:rPr lang="en-US" sz="3200" dirty="0"/>
              <a:t>        Antibodies/Immunoglobulins (</a:t>
            </a:r>
            <a:r>
              <a:rPr lang="el-GR" sz="3200" dirty="0"/>
              <a:t>γ</a:t>
            </a:r>
            <a:r>
              <a:rPr lang="en-US" sz="3200" dirty="0"/>
              <a:t>-globulins)</a:t>
            </a:r>
          </a:p>
        </p:txBody>
      </p:sp>
    </p:spTree>
    <p:extLst>
      <p:ext uri="{BB962C8B-B14F-4D97-AF65-F5344CB8AC3E}">
        <p14:creationId xmlns:p14="http://schemas.microsoft.com/office/powerpoint/2010/main" val="23446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91440"/>
            <a:ext cx="11874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Albumin-Globulin Ratio (AGR):-</a:t>
            </a:r>
          </a:p>
          <a:p>
            <a:endParaRPr lang="en-US" sz="3200" dirty="0"/>
          </a:p>
          <a:p>
            <a:r>
              <a:rPr lang="en-US" sz="3200" dirty="0"/>
              <a:t>Normal Albumin-Globulin Ratio (AGR) =1.5 to 2 : 1</a:t>
            </a:r>
          </a:p>
          <a:p>
            <a:endParaRPr lang="en-US" sz="3200" dirty="0"/>
          </a:p>
          <a:p>
            <a:r>
              <a:rPr lang="en-US" sz="3200" dirty="0"/>
              <a:t>AGR is altered in many Immunological/Inflammatory Diseases</a:t>
            </a:r>
          </a:p>
          <a:p>
            <a:endParaRPr lang="en-US" sz="3200" dirty="0"/>
          </a:p>
          <a:p>
            <a:r>
              <a:rPr lang="en-US" sz="3200" dirty="0"/>
              <a:t>AGR helps in Diagnosis &amp; Assessment of Prognosis of some diseases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58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0"/>
            <a:ext cx="119133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highlight>
                  <a:srgbClr val="FFFF00"/>
                </a:highlight>
              </a:rPr>
              <a:t>Blood :-</a:t>
            </a:r>
          </a:p>
          <a:p>
            <a:endParaRPr lang="en-US" sz="3200" dirty="0"/>
          </a:p>
          <a:p>
            <a:r>
              <a:rPr lang="en-US" sz="3200" dirty="0"/>
              <a:t>Defined as Liquid Connective tissue that fills the Heart &amp; Blood Vessels</a:t>
            </a:r>
          </a:p>
          <a:p>
            <a:endParaRPr lang="en-US" sz="3200" dirty="0"/>
          </a:p>
          <a:p>
            <a:r>
              <a:rPr lang="en-US" sz="3200" dirty="0"/>
              <a:t>Normal Blood Volume = 5-6 </a:t>
            </a:r>
            <a:r>
              <a:rPr lang="en-US" sz="3200" dirty="0" err="1"/>
              <a:t>litres</a:t>
            </a:r>
            <a:r>
              <a:rPr lang="en-US" sz="3200" dirty="0"/>
              <a:t> (8% of Body Weight)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4711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3" y="130629"/>
            <a:ext cx="1191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Fibrinogen :-</a:t>
            </a:r>
          </a:p>
          <a:p>
            <a:endParaRPr lang="en-US" sz="3200" dirty="0"/>
          </a:p>
          <a:p>
            <a:r>
              <a:rPr lang="en-US" sz="3200" dirty="0"/>
              <a:t>MW=3,40,000</a:t>
            </a:r>
          </a:p>
          <a:p>
            <a:r>
              <a:rPr lang="en-US" sz="3200" dirty="0"/>
              <a:t>Produced in Liver</a:t>
            </a:r>
          </a:p>
          <a:p>
            <a:r>
              <a:rPr lang="en-US" sz="3200" dirty="0"/>
              <a:t>Significance :----    • Helps in Coagulation</a:t>
            </a:r>
          </a:p>
          <a:p>
            <a:r>
              <a:rPr lang="en-US" sz="3200" dirty="0"/>
              <a:t>                                • Contributes to the Viscosity of Plasma</a:t>
            </a:r>
          </a:p>
          <a:p>
            <a:r>
              <a:rPr lang="en-US" sz="3200" dirty="0"/>
              <a:t>                                • Determines ESR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3657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" y="0"/>
            <a:ext cx="119655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Plasma Proteins :-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Osmotic Pressure –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Plasma proteins are Osmotically active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exert Osmotic pressure called as “Oncotic Pressure”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Normal Oncotic Pressure=25 mm Hg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Oncotic Pressure helps in maintaining volume of Vascular </a:t>
            </a:r>
            <a:r>
              <a:rPr lang="en-US" sz="3200" dirty="0" err="1"/>
              <a:t>Comptt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prevent loss of fluid from capillaries into interstitial tissue space</a:t>
            </a:r>
          </a:p>
        </p:txBody>
      </p:sp>
    </p:spTree>
    <p:extLst>
      <p:ext uri="{BB962C8B-B14F-4D97-AF65-F5344CB8AC3E}">
        <p14:creationId xmlns:p14="http://schemas.microsoft.com/office/powerpoint/2010/main" val="257528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1" y="1413064"/>
            <a:ext cx="11874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Liver + Kidney Diseases </a:t>
            </a: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Hypoalbuminemia/</a:t>
            </a:r>
            <a:r>
              <a:rPr lang="en-US" sz="3200" dirty="0" err="1">
                <a:solidFill>
                  <a:prstClr val="black"/>
                </a:solidFill>
              </a:rPr>
              <a:t>Hypoproteinemia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Oncotic Pressure &lt; Hydrostatic Pressure</a:t>
            </a: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Escape of Water into Interstitial tissue space</a:t>
            </a: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 err="1">
                <a:solidFill>
                  <a:prstClr val="black"/>
                </a:solidFill>
              </a:rPr>
              <a:t>Oedema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00631" y="1920240"/>
            <a:ext cx="484632" cy="6139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own Arrow 3"/>
          <p:cNvSpPr/>
          <p:nvPr/>
        </p:nvSpPr>
        <p:spPr>
          <a:xfrm>
            <a:off x="5700631" y="3885582"/>
            <a:ext cx="484632" cy="6139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5720225" y="2940182"/>
            <a:ext cx="484632" cy="6139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5700631" y="4830982"/>
            <a:ext cx="484632" cy="6139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022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832"/>
            <a:ext cx="12065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Viscosity :-</a:t>
            </a:r>
          </a:p>
          <a:p>
            <a:endParaRPr lang="en-US" sz="3200" dirty="0"/>
          </a:p>
          <a:p>
            <a:r>
              <a:rPr lang="en-US" sz="3200" dirty="0"/>
              <a:t>Viscosity of Blood---50% due to Plasma Protein &amp; 50% due to RBCs</a:t>
            </a:r>
          </a:p>
          <a:p>
            <a:endParaRPr lang="en-US" sz="3200" dirty="0"/>
          </a:p>
          <a:p>
            <a:r>
              <a:rPr lang="en-US" sz="3200" dirty="0"/>
              <a:t>Viscosity depends on the Molecular Shape of Plasma Protein</a:t>
            </a:r>
          </a:p>
          <a:p>
            <a:endParaRPr lang="en-US" sz="3200" dirty="0"/>
          </a:p>
          <a:p>
            <a:r>
              <a:rPr lang="en-US" sz="3200" dirty="0"/>
              <a:t>Fibrinogen ---Elongated + </a:t>
            </a:r>
            <a:r>
              <a:rPr lang="en-US" sz="3200" dirty="0" err="1"/>
              <a:t>Fibrillar</a:t>
            </a:r>
            <a:r>
              <a:rPr lang="en-US" sz="3200" dirty="0"/>
              <a:t> in </a:t>
            </a:r>
            <a:r>
              <a:rPr lang="en-US" sz="3200" dirty="0" err="1"/>
              <a:t>Shape,Contributes</a:t>
            </a:r>
            <a:r>
              <a:rPr lang="en-US" sz="3200" dirty="0"/>
              <a:t> more to Blood </a:t>
            </a:r>
          </a:p>
          <a:p>
            <a:r>
              <a:rPr lang="en-US" sz="3200" dirty="0"/>
              <a:t>                        Viscosity</a:t>
            </a:r>
          </a:p>
          <a:p>
            <a:endParaRPr lang="en-US" sz="3200" dirty="0"/>
          </a:p>
          <a:p>
            <a:r>
              <a:rPr lang="en-US" sz="3200" dirty="0"/>
              <a:t>Albumin---Ellipsoid in </a:t>
            </a:r>
            <a:r>
              <a:rPr lang="en-US" sz="3200" dirty="0" err="1"/>
              <a:t>Shape,Less</a:t>
            </a:r>
            <a:r>
              <a:rPr lang="en-US" sz="3200" dirty="0"/>
              <a:t> Contribution to Blood Viscosity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18135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" y="117566"/>
            <a:ext cx="119525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3.Immunity :-</a:t>
            </a:r>
          </a:p>
          <a:p>
            <a:r>
              <a:rPr lang="en-US" sz="3200" dirty="0"/>
              <a:t>Antibodies are Plasma proteins (Gamma globulins)</a:t>
            </a:r>
          </a:p>
          <a:p>
            <a:r>
              <a:rPr lang="en-US" sz="3200" dirty="0"/>
              <a:t>They mediate Humoral Immunity that protects the body from infections &amp; from the effect of toxic substances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4.Coagulation :-</a:t>
            </a:r>
          </a:p>
          <a:p>
            <a:r>
              <a:rPr lang="en-US" sz="3200" dirty="0"/>
              <a:t>Blood clotting depends upon Fibrinogen &amp; Other Clotting factors which are Plasma proteins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5. Transport :-</a:t>
            </a:r>
          </a:p>
          <a:p>
            <a:r>
              <a:rPr lang="en-US" sz="3200" dirty="0"/>
              <a:t>Plasma proteins serve as Carrier molecule for transport of various substances like </a:t>
            </a:r>
            <a:r>
              <a:rPr lang="en-US" sz="3200" dirty="0" err="1"/>
              <a:t>hormones,drugs,metals,etc</a:t>
            </a:r>
            <a:endParaRPr lang="en-US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7766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6" y="0"/>
            <a:ext cx="119263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6.Buffering :-</a:t>
            </a:r>
          </a:p>
          <a:p>
            <a:r>
              <a:rPr lang="en-US" sz="3200" dirty="0"/>
              <a:t>Plasma proteins are important protein buffers of the body that maintain Acid-Base balance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7.Protein Store :-</a:t>
            </a:r>
          </a:p>
          <a:p>
            <a:r>
              <a:rPr lang="en-US" sz="3200" dirty="0"/>
              <a:t>Plasma proteins serve as Mobile Protein Reserve of the </a:t>
            </a:r>
            <a:r>
              <a:rPr lang="en-US" sz="3200" dirty="0" err="1"/>
              <a:t>Body,which</a:t>
            </a:r>
            <a:r>
              <a:rPr lang="en-US" sz="3200" dirty="0"/>
              <a:t> can be utilized for tissue </a:t>
            </a:r>
            <a:r>
              <a:rPr lang="en-US" sz="3200" dirty="0" err="1"/>
              <a:t>growth,esp</a:t>
            </a:r>
            <a:r>
              <a:rPr lang="en-US" sz="3200" dirty="0"/>
              <a:t> in conditions of protein depletion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8.Synthetic Function :-</a:t>
            </a:r>
          </a:p>
          <a:p>
            <a:r>
              <a:rPr lang="en-US" sz="3200" dirty="0"/>
              <a:t>Plasma proteins provide substrate for the synthesis of protein hormones like Erythropoietin &amp; various enzymes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33280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91440"/>
            <a:ext cx="118610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9.Determination of ESR :-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ESR depends mostly on the concentration of Fibrinogen in the Plasma as Fibrinogen facilitates “</a:t>
            </a:r>
            <a:r>
              <a:rPr lang="en-US" sz="3200" dirty="0" err="1"/>
              <a:t>Rouleaux</a:t>
            </a:r>
            <a:r>
              <a:rPr lang="en-US" sz="3200" dirty="0"/>
              <a:t> formation” which in turn increases ESR (Erythrocyte Sedimentation Rate).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conditions of Acute </a:t>
            </a:r>
            <a:r>
              <a:rPr lang="en-US" sz="3200" dirty="0" err="1"/>
              <a:t>Inflammation,Fibrinogen</a:t>
            </a:r>
            <a:r>
              <a:rPr lang="en-US" sz="3200" dirty="0"/>
              <a:t> concentration </a:t>
            </a:r>
            <a:r>
              <a:rPr lang="en-US" sz="3200" dirty="0" err="1"/>
              <a:t>increases,thus</a:t>
            </a:r>
            <a:r>
              <a:rPr lang="en-US" sz="3200" dirty="0"/>
              <a:t> ESR becomes more.</a:t>
            </a:r>
          </a:p>
          <a:p>
            <a:r>
              <a:rPr lang="en-US" sz="3200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Hence,ESR</a:t>
            </a:r>
            <a:r>
              <a:rPr lang="en-US" sz="3200" dirty="0"/>
              <a:t> is a non specific marker of Inflammation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5007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218"/>
            <a:ext cx="12191999" cy="4892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69725"/>
            <a:ext cx="12192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041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3" y="182880"/>
            <a:ext cx="11996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Composition of Blood :-</a:t>
            </a:r>
          </a:p>
          <a:p>
            <a:endParaRPr lang="en-US" sz="3200" dirty="0"/>
          </a:p>
          <a:p>
            <a:r>
              <a:rPr lang="en-US" sz="3200" dirty="0"/>
              <a:t>Cellular Component = Formed elements-Red Blood Cells (Erythrocytes)</a:t>
            </a:r>
          </a:p>
          <a:p>
            <a:r>
              <a:rPr lang="en-US" sz="3200" dirty="0"/>
              <a:t>                                                                       -White Blood Cells (Leucocytes)</a:t>
            </a:r>
          </a:p>
          <a:p>
            <a:r>
              <a:rPr lang="en-US" sz="3200" dirty="0"/>
              <a:t>                                                                       -Platelets (Thrombocytes)</a:t>
            </a:r>
          </a:p>
          <a:p>
            <a:endParaRPr lang="en-US" sz="3200" dirty="0"/>
          </a:p>
          <a:p>
            <a:r>
              <a:rPr lang="en-US" sz="3200" dirty="0"/>
              <a:t>Fluid Component      = Plasma----Constitutes 55% of Total Blood Volume</a:t>
            </a:r>
          </a:p>
          <a:p>
            <a:r>
              <a:rPr lang="en-US" sz="3200" dirty="0"/>
              <a:t>                                                     ----Water + Solid particles</a:t>
            </a:r>
            <a:endParaRPr lang="en-IN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4337864"/>
            <a:ext cx="6509656" cy="25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156754"/>
            <a:ext cx="119263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Blood is collected in an Anticoagulated tube &amp; allowed to settle by Centrifugation, 3 Layers are visible :-</a:t>
            </a:r>
          </a:p>
          <a:p>
            <a:endParaRPr lang="en-US" sz="3200" dirty="0"/>
          </a:p>
          <a:p>
            <a:r>
              <a:rPr lang="en-US" sz="3200" dirty="0"/>
              <a:t>1.The Uppermost Layer=Plasma Layer</a:t>
            </a:r>
          </a:p>
          <a:p>
            <a:r>
              <a:rPr lang="en-US" sz="3200" dirty="0"/>
              <a:t>                                         = 55%</a:t>
            </a:r>
          </a:p>
          <a:p>
            <a:endParaRPr lang="en-US" sz="3200" dirty="0"/>
          </a:p>
          <a:p>
            <a:r>
              <a:rPr lang="en-US" sz="3200" dirty="0"/>
              <a:t>2.Bottom Layer=RBC mass</a:t>
            </a:r>
          </a:p>
          <a:p>
            <a:r>
              <a:rPr lang="en-US" sz="3200" dirty="0"/>
              <a:t>                           =45%</a:t>
            </a:r>
          </a:p>
          <a:p>
            <a:endParaRPr lang="en-US" sz="3200" dirty="0"/>
          </a:p>
          <a:p>
            <a:r>
              <a:rPr lang="en-US" sz="3200" dirty="0"/>
              <a:t>3.Middle thin Layer=Buffy Coat</a:t>
            </a:r>
          </a:p>
          <a:p>
            <a:r>
              <a:rPr lang="en-US" sz="3200" dirty="0"/>
              <a:t>                                   =WBCs + Platelets</a:t>
            </a:r>
          </a:p>
          <a:p>
            <a:r>
              <a:rPr lang="en-US" sz="3200" dirty="0"/>
              <a:t>                                   = 1%</a:t>
            </a:r>
          </a:p>
          <a:p>
            <a:endParaRPr lang="en-US" sz="3200" dirty="0"/>
          </a:p>
          <a:p>
            <a:endParaRPr lang="en-I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27"/>
          <a:stretch/>
        </p:blipFill>
        <p:spPr>
          <a:xfrm>
            <a:off x="6962504" y="1280161"/>
            <a:ext cx="4583555" cy="42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816" y="0"/>
            <a:ext cx="1174350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Buffy Coat :-</a:t>
            </a:r>
          </a:p>
          <a:p>
            <a:endParaRPr lang="en-US" sz="3200" dirty="0"/>
          </a:p>
          <a:p>
            <a:r>
              <a:rPr lang="en-US" sz="3200" dirty="0"/>
              <a:t>It is the thin middle layer that separates the upper plasma &amp; lower red cell mass after centrifugation of Blood</a:t>
            </a:r>
          </a:p>
          <a:p>
            <a:endParaRPr lang="en-US" sz="3200" dirty="0"/>
          </a:p>
          <a:p>
            <a:r>
              <a:rPr lang="en-US" sz="3200" dirty="0"/>
              <a:t>Contains WBCs &amp; Platelets</a:t>
            </a:r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dirty="0" err="1"/>
              <a:t>Diseases,Abnormal</a:t>
            </a:r>
            <a:r>
              <a:rPr lang="en-US" sz="3200" dirty="0"/>
              <a:t> cells are also found in the Buffy Coat.</a:t>
            </a:r>
          </a:p>
          <a:p>
            <a:r>
              <a:rPr lang="en-US" sz="3200" dirty="0"/>
              <a:t>Ex :- •LE cells in Systemic Lupus Erythematosus</a:t>
            </a:r>
          </a:p>
          <a:p>
            <a:r>
              <a:rPr lang="en-US" sz="3200" dirty="0"/>
              <a:t>         •Atypical/Primitive Blood Cells in Malignant/Premalignant     </a:t>
            </a:r>
          </a:p>
          <a:p>
            <a:r>
              <a:rPr lang="en-US" sz="3200" dirty="0"/>
              <a:t>          Conditions</a:t>
            </a:r>
          </a:p>
          <a:p>
            <a:endParaRPr lang="en-US" sz="3200" dirty="0"/>
          </a:p>
          <a:p>
            <a:r>
              <a:rPr lang="en-US" sz="3200" dirty="0"/>
              <a:t>Blood film prepared from Buffy Coat is useful for detection of </a:t>
            </a:r>
            <a:r>
              <a:rPr lang="en-US" sz="3200" dirty="0" err="1"/>
              <a:t>Bacteria,Fungi,Parasites</a:t>
            </a:r>
            <a:r>
              <a:rPr lang="en-US" sz="3200" dirty="0"/>
              <a:t> residing within WBCs</a:t>
            </a:r>
          </a:p>
        </p:txBody>
      </p:sp>
    </p:spTree>
    <p:extLst>
      <p:ext uri="{BB962C8B-B14F-4D97-AF65-F5344CB8AC3E}">
        <p14:creationId xmlns:p14="http://schemas.microsoft.com/office/powerpoint/2010/main" val="211475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3" y="0"/>
            <a:ext cx="118610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Blood :-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1.Respiratory functions---</a:t>
            </a:r>
          </a:p>
          <a:p>
            <a:r>
              <a:rPr lang="en-US" sz="3200" dirty="0"/>
              <a:t>Blood delivers Oxygen from Lungs to tissues &amp; Carbon dioxide from tissues to the Lungs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2.Transport Medium ---</a:t>
            </a:r>
          </a:p>
          <a:p>
            <a:r>
              <a:rPr lang="en-US" sz="3200" dirty="0"/>
              <a:t>Blood acts as a Transport Medium for </a:t>
            </a:r>
            <a:r>
              <a:rPr lang="en-US" sz="3200" dirty="0" err="1"/>
              <a:t>Hormones,Chemical</a:t>
            </a:r>
            <a:r>
              <a:rPr lang="en-US" sz="3200" dirty="0"/>
              <a:t> </a:t>
            </a:r>
            <a:r>
              <a:rPr lang="en-US" sz="3200" dirty="0" err="1"/>
              <a:t>Substances,Nutrients,Vitamins,etc.These</a:t>
            </a:r>
            <a:r>
              <a:rPr lang="en-US" sz="3200" dirty="0"/>
              <a:t> all circulate in Blood and get distributed to all tissues of the Body. </a:t>
            </a:r>
            <a:r>
              <a:rPr lang="en-US" sz="3200" dirty="0" err="1"/>
              <a:t>Thus,Blood</a:t>
            </a:r>
            <a:r>
              <a:rPr lang="en-US" sz="3200" dirty="0"/>
              <a:t> regulates Growth &amp; Metabolism of the tissues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2277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143691"/>
            <a:ext cx="11887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3.Temperature Regulation :-</a:t>
            </a:r>
          </a:p>
          <a:p>
            <a:r>
              <a:rPr lang="en-US" sz="3200" dirty="0"/>
              <a:t>Blood conducts heat from the Interior of Body to the Surface through Blood Vessels. Heat is continuously produced in the Body due to Metabolism.</a:t>
            </a:r>
          </a:p>
          <a:p>
            <a:endParaRPr lang="en-US" sz="3200" dirty="0"/>
          </a:p>
          <a:p>
            <a:r>
              <a:rPr lang="en-US" sz="3200" dirty="0"/>
              <a:t>Blood absorbs this Heat &amp; transfers to the Body Surface.</a:t>
            </a:r>
          </a:p>
          <a:p>
            <a:endParaRPr lang="en-US" sz="3200" dirty="0"/>
          </a:p>
          <a:p>
            <a:r>
              <a:rPr lang="en-US" sz="3200" dirty="0" err="1"/>
              <a:t>Hence,Vasoconstriction</a:t>
            </a:r>
            <a:r>
              <a:rPr lang="en-US" sz="3200" dirty="0"/>
              <a:t>----Preserves Body’s heat</a:t>
            </a:r>
          </a:p>
          <a:p>
            <a:r>
              <a:rPr lang="en-US" sz="3200" dirty="0"/>
              <a:t>            Vasodilation       -----Facilitates Heat Dissipation from Body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4.Excretory Function :-</a:t>
            </a:r>
          </a:p>
          <a:p>
            <a:r>
              <a:rPr lang="en-US" sz="3200" dirty="0"/>
              <a:t>Blood helps in Excretion of Waste materials by transporting them from different body parts to the Kidney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5418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24" y="0"/>
            <a:ext cx="117260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5.Water Homeostasis :-</a:t>
            </a:r>
          </a:p>
          <a:p>
            <a:endParaRPr lang="en-US" sz="3200" dirty="0"/>
          </a:p>
          <a:p>
            <a:pPr algn="ctr"/>
            <a:r>
              <a:rPr lang="en-US" sz="3200" dirty="0"/>
              <a:t>Its Known that 55% of Blood= Plasma &amp; 92 % of Plasma =Water</a:t>
            </a:r>
          </a:p>
          <a:p>
            <a:endParaRPr lang="en-US" sz="3200" dirty="0"/>
          </a:p>
          <a:p>
            <a:pPr algn="ctr"/>
            <a:r>
              <a:rPr lang="en-US" sz="3200" dirty="0"/>
              <a:t>Loss of Water as in </a:t>
            </a:r>
            <a:r>
              <a:rPr lang="en-US" sz="3200" dirty="0" err="1"/>
              <a:t>Diarrhea,Vomiting,Excessive</a:t>
            </a:r>
            <a:r>
              <a:rPr lang="en-US" sz="3200" dirty="0"/>
              <a:t> Sweating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Decreased Blood Volume (Hypovolemia)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Cellular Dehydration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Mechanisms are activated to increase water content of Blood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By maintaining Blood Volume, Water Homeostasis is achieved</a:t>
            </a:r>
            <a:endParaRPr lang="en-IN" sz="3200" dirty="0"/>
          </a:p>
        </p:txBody>
      </p:sp>
      <p:sp>
        <p:nvSpPr>
          <p:cNvPr id="5" name="Down Arrow 4"/>
          <p:cNvSpPr/>
          <p:nvPr/>
        </p:nvSpPr>
        <p:spPr>
          <a:xfrm>
            <a:off x="5729587" y="2455817"/>
            <a:ext cx="484632" cy="6531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5735248" y="3388888"/>
            <a:ext cx="484632" cy="6531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5729587" y="4379157"/>
            <a:ext cx="484632" cy="6531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705639" y="5343300"/>
            <a:ext cx="484632" cy="6531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729587" y="1465548"/>
            <a:ext cx="484632" cy="6531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35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1707</Words>
  <Application>Microsoft Office PowerPoint</Application>
  <PresentationFormat>Widescreen</PresentationFormat>
  <Paragraphs>281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Baskerville Old Face</vt:lpstr>
      <vt:lpstr>Calibri</vt:lpstr>
      <vt:lpstr>Calibri Light</vt:lpstr>
      <vt:lpstr>Google Sans</vt:lpstr>
      <vt:lpstr>Wingdings</vt:lpstr>
      <vt:lpstr>Office Theme</vt:lpstr>
      <vt:lpstr>Composition &amp; Functions of Blood &amp; Plasma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Volume</vt:lpstr>
      <vt:lpstr>PowerPoint Presentation</vt:lpstr>
      <vt:lpstr>PowerPoint Presentation</vt:lpstr>
      <vt:lpstr>Specific Gravity &amp; Viscosity</vt:lpstr>
      <vt:lpstr>PowerPoint Presentation</vt:lpstr>
      <vt:lpstr>PowerPoint Presentation</vt:lpstr>
      <vt:lpstr>Plasma &amp; Serum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&amp; Functions of Blood &amp; Plasma Proteins</dc:title>
  <dc:creator>SHRNJ</dc:creator>
  <cp:lastModifiedBy>SHALINI RANJAN</cp:lastModifiedBy>
  <cp:revision>55</cp:revision>
  <dcterms:created xsi:type="dcterms:W3CDTF">2021-08-09T05:17:39Z</dcterms:created>
  <dcterms:modified xsi:type="dcterms:W3CDTF">2023-09-11T13:11:48Z</dcterms:modified>
</cp:coreProperties>
</file>