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1" r:id="rId2"/>
    <p:sldId id="262" r:id="rId3"/>
    <p:sldId id="302" r:id="rId4"/>
    <p:sldId id="263" r:id="rId5"/>
    <p:sldId id="30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301" r:id="rId26"/>
    <p:sldId id="285" r:id="rId27"/>
    <p:sldId id="286" r:id="rId28"/>
    <p:sldId id="287" r:id="rId29"/>
    <p:sldId id="314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15" r:id="rId43"/>
    <p:sldId id="300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8201"/>
            <a:ext cx="8534400" cy="1219199"/>
          </a:xfrm>
        </p:spPr>
        <p:txBody>
          <a:bodyPr>
            <a:normAutofit/>
          </a:bodyPr>
          <a:lstStyle/>
          <a:p>
            <a:pPr algn="ctr"/>
            <a:r>
              <a:rPr lang="en-US" sz="4800" u="sng" dirty="0" smtClean="0"/>
              <a:t>Anti-adrenergic drugs</a:t>
            </a:r>
            <a:endParaRPr lang="en-US" sz="4800" u="sng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105400" y="5334000"/>
            <a:ext cx="3733800" cy="144780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IN" sz="2800" i="1" dirty="0" smtClean="0"/>
              <a:t>Dr. Sneh Dudhia</a:t>
            </a:r>
          </a:p>
          <a:p>
            <a:r>
              <a:rPr lang="en-IN" sz="2800" i="1" dirty="0" smtClean="0"/>
              <a:t>Associate Professor</a:t>
            </a:r>
          </a:p>
          <a:p>
            <a:r>
              <a:rPr lang="en-IN" sz="2800" i="1" dirty="0" smtClean="0"/>
              <a:t>Dept. of Pharmacology</a:t>
            </a:r>
            <a:endParaRPr lang="en-IN" sz="2800" i="1" dirty="0"/>
          </a:p>
        </p:txBody>
      </p:sp>
    </p:spTree>
    <p:extLst>
      <p:ext uri="{BB962C8B-B14F-4D97-AF65-F5344CB8AC3E}">
        <p14:creationId xmlns:p14="http://schemas.microsoft.com/office/powerpoint/2010/main" xmlns="" val="286730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1414"/>
            <a:ext cx="7772400" cy="1143000"/>
          </a:xfrm>
        </p:spPr>
        <p:txBody>
          <a:bodyPr/>
          <a:lstStyle/>
          <a:p>
            <a:pPr algn="ctr"/>
            <a:r>
              <a:rPr lang="en-US" u="sng" dirty="0" smtClean="0"/>
              <a:t>phentolamine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610600" cy="5257800"/>
          </a:xfrm>
        </p:spPr>
        <p:txBody>
          <a:bodyPr>
            <a:noAutofit/>
          </a:bodyPr>
          <a:lstStyle/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Rapidly acting with short duration of action. Equally blocks </a:t>
            </a:r>
            <a:r>
              <a:rPr lang="el-GR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α</a:t>
            </a:r>
            <a:r>
              <a:rPr lang="en-US" sz="2600" baseline="-25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&amp;</a:t>
            </a:r>
            <a:r>
              <a:rPr lang="el-GR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α</a:t>
            </a:r>
            <a:r>
              <a:rPr lang="en-US" sz="2600" baseline="-25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2  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receptors </a:t>
            </a:r>
          </a:p>
          <a:p>
            <a:pPr algn="just"/>
            <a:endParaRPr lang="en-US" sz="26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Venodilatation is predominant</a:t>
            </a:r>
          </a:p>
          <a:p>
            <a:pPr algn="just"/>
            <a:endParaRPr lang="en-US" sz="26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Because of its rapid &amp; short action – very useful in </a:t>
            </a:r>
            <a:r>
              <a:rPr lang="en-US" sz="26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diagnosis &amp; management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of pheochromocytoma, control of hypertension due to clonidine withdrawal &amp; cheese reaction.</a:t>
            </a:r>
          </a:p>
          <a:p>
            <a:pPr algn="just"/>
            <a:endParaRPr lang="en-US" sz="26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Most suitable </a:t>
            </a:r>
            <a:r>
              <a:rPr lang="el-GR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α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blocker to counteract vasoconstriction due to NA/DA extravasation during i.v. infusion.</a:t>
            </a:r>
            <a:endParaRPr lang="en-IN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1422"/>
            <a:ext cx="7772400" cy="1143000"/>
          </a:xfrm>
        </p:spPr>
        <p:txBody>
          <a:bodyPr/>
          <a:lstStyle/>
          <a:p>
            <a:pPr algn="ctr"/>
            <a:r>
              <a:rPr lang="en-US" u="sng" dirty="0" smtClean="0"/>
              <a:t>Prazosin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686800" cy="5124472"/>
          </a:xfrm>
        </p:spPr>
        <p:txBody>
          <a:bodyPr>
            <a:noAutofit/>
          </a:bodyPr>
          <a:lstStyle/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Highly selective </a:t>
            </a:r>
            <a:r>
              <a:rPr lang="el-GR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α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1 blocker having </a:t>
            </a:r>
            <a:r>
              <a:rPr lang="el-GR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α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1:</a:t>
            </a:r>
            <a:r>
              <a:rPr lang="el-GR" sz="2600" dirty="0" smtClean="0">
                <a:solidFill>
                  <a:schemeClr val="tx1"/>
                </a:solidFill>
                <a:cs typeface="Times New Roman"/>
              </a:rPr>
              <a:t>α</a:t>
            </a:r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2 ratio 1000:1. All subtypes of </a:t>
            </a:r>
            <a:r>
              <a:rPr lang="el-GR" sz="2600" dirty="0" smtClean="0">
                <a:solidFill>
                  <a:schemeClr val="tx1"/>
                </a:solidFill>
                <a:cs typeface="Times New Roman"/>
              </a:rPr>
              <a:t>α</a:t>
            </a:r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1 receptor i.e. 1A, 1B &amp; 1D are blocked equally.</a:t>
            </a:r>
          </a:p>
          <a:p>
            <a:pPr algn="just"/>
            <a:endParaRPr lang="en-US" sz="2600" dirty="0" smtClean="0">
              <a:solidFill>
                <a:schemeClr val="tx1"/>
              </a:solidFill>
              <a:cs typeface="Times New Roman"/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Blocks sympathetically mediated vasoconstriction -  produces fall in BP followed by mild tachycardia. NA release is not increased due to absence of </a:t>
            </a:r>
            <a:r>
              <a:rPr lang="el-GR" sz="2600" dirty="0" smtClean="0">
                <a:solidFill>
                  <a:schemeClr val="tx1"/>
                </a:solidFill>
                <a:cs typeface="Times New Roman"/>
              </a:rPr>
              <a:t>α</a:t>
            </a:r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2 blockade</a:t>
            </a:r>
            <a:r>
              <a:rPr lang="en-IN" sz="2600" dirty="0" smtClean="0">
                <a:solidFill>
                  <a:schemeClr val="tx1"/>
                </a:solidFill>
                <a:cs typeface="Times New Roman"/>
              </a:rPr>
              <a:t>.</a:t>
            </a:r>
          </a:p>
          <a:p>
            <a:pPr algn="just"/>
            <a:endParaRPr lang="en-US" sz="2600" dirty="0" smtClean="0">
              <a:solidFill>
                <a:schemeClr val="tx1"/>
              </a:solidFill>
              <a:cs typeface="Times New Roman"/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Dilates arterioles more than veins, thus postural hypotension is less. But dizziness &amp; fainting may occur as </a:t>
            </a:r>
            <a:r>
              <a:rPr lang="en-US" sz="2600" b="1" i="1" u="sng" dirty="0" smtClean="0">
                <a:solidFill>
                  <a:schemeClr val="tx1"/>
                </a:solidFill>
                <a:cs typeface="Times New Roman"/>
              </a:rPr>
              <a:t>‘First dose effect’</a:t>
            </a:r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, which can be minimized by starting with low dose &amp; taking at bedtime. Subsequently tolerance develops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0076" y="1571612"/>
            <a:ext cx="8186766" cy="42195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600" b="1" dirty="0" smtClean="0">
                <a:solidFill>
                  <a:schemeClr val="tx1"/>
                </a:solidFill>
              </a:rPr>
              <a:t>S/E:</a:t>
            </a:r>
          </a:p>
          <a:p>
            <a:pPr algn="just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 Miosis, nasal stuffiness, inhibition of ejaculation are milder. </a:t>
            </a:r>
          </a:p>
          <a:p>
            <a:pPr algn="just">
              <a:buNone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More preferred drug over phenoxybenzamine</a:t>
            </a:r>
          </a:p>
          <a:p>
            <a:pPr algn="just"/>
            <a:endParaRPr lang="en-US" sz="2600" dirty="0" smtClean="0">
              <a:solidFill>
                <a:schemeClr val="tx1"/>
              </a:solidFill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Effective orally, t1/2 – 2-3 hrs </a:t>
            </a:r>
            <a:endParaRPr lang="en-IN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14404"/>
            <a:ext cx="8043890" cy="55911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600" b="1" dirty="0" smtClean="0">
                <a:solidFill>
                  <a:schemeClr val="tx1"/>
                </a:solidFill>
              </a:rPr>
              <a:t>USES:</a:t>
            </a:r>
          </a:p>
          <a:p>
            <a:pPr algn="just"/>
            <a:endParaRPr lang="en-US" sz="2600" dirty="0" smtClean="0">
              <a:solidFill>
                <a:schemeClr val="tx1"/>
              </a:solidFill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Anti-hypertensive</a:t>
            </a:r>
          </a:p>
          <a:p>
            <a:pPr algn="just"/>
            <a:endParaRPr lang="en-US" sz="2600" dirty="0" smtClean="0">
              <a:solidFill>
                <a:schemeClr val="tx1"/>
              </a:solidFill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BHP (benign hypertrophy of prostate) – blocks </a:t>
            </a:r>
            <a:r>
              <a:rPr lang="el-GR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α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1 receptor in bladder trigone &amp; prostatic smooth muscles, thus improves urine flow &amp; reduces residual urine in bladder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/>
            <a:endParaRPr lang="en-US" sz="2600" dirty="0" smtClean="0">
              <a:solidFill>
                <a:schemeClr val="tx1"/>
              </a:solidFill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Raynaud’s phenomenon</a:t>
            </a:r>
            <a:endParaRPr lang="en-IN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1414"/>
            <a:ext cx="7772400" cy="1143000"/>
          </a:xfrm>
        </p:spPr>
        <p:txBody>
          <a:bodyPr/>
          <a:lstStyle/>
          <a:p>
            <a:pPr algn="ctr"/>
            <a:r>
              <a:rPr lang="en-US" u="sng" dirty="0" err="1" smtClean="0"/>
              <a:t>Terazosin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447800"/>
            <a:ext cx="8115328" cy="498159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Chemically &amp; pharmacologically similar to prazosin</a:t>
            </a:r>
          </a:p>
          <a:p>
            <a:pPr algn="just"/>
            <a:endParaRPr lang="en-US" sz="2600" dirty="0" smtClean="0">
              <a:solidFill>
                <a:schemeClr val="tx1"/>
              </a:solidFill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But it has higher bioavailability (90%) &amp; longer t1/2 – about 12 hrs</a:t>
            </a:r>
          </a:p>
          <a:p>
            <a:pPr algn="just"/>
            <a:endParaRPr lang="en-US" sz="2600" dirty="0" smtClean="0">
              <a:solidFill>
                <a:schemeClr val="tx1"/>
              </a:solidFill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A single dose daily lowers BP  over 24 hrs</a:t>
            </a:r>
          </a:p>
          <a:p>
            <a:pPr algn="just"/>
            <a:endParaRPr lang="en-US" sz="2600" dirty="0" smtClean="0">
              <a:solidFill>
                <a:schemeClr val="tx1"/>
              </a:solidFill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More preferred over prazosin for BHP, because of single daily dose &amp; it probably cause apoptosis – not related to </a:t>
            </a:r>
            <a:r>
              <a:rPr lang="el-GR" sz="2800" dirty="0" smtClean="0">
                <a:solidFill>
                  <a:schemeClr val="tx1"/>
                </a:solidFill>
              </a:rPr>
              <a:t>α1</a:t>
            </a:r>
            <a:r>
              <a:rPr lang="en-IN" sz="2800" dirty="0" smtClean="0">
                <a:solidFill>
                  <a:schemeClr val="tx1"/>
                </a:solidFill>
              </a:rPr>
              <a:t> blockade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sz="2600" dirty="0" smtClean="0">
              <a:solidFill>
                <a:schemeClr val="tx1"/>
              </a:solidFill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Usual maintenance dose – 2-10mg OD  </a:t>
            </a:r>
            <a:endParaRPr lang="en-IN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/>
          <a:lstStyle/>
          <a:p>
            <a:pPr algn="ctr"/>
            <a:r>
              <a:rPr lang="en-US" u="sng" dirty="0" err="1" smtClean="0"/>
              <a:t>tamsulosin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447800"/>
            <a:ext cx="8486804" cy="4953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Uroselective,  </a:t>
            </a:r>
            <a:r>
              <a:rPr lang="el-GR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α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1A/</a:t>
            </a:r>
            <a:r>
              <a:rPr lang="el-GR" sz="2600" dirty="0" smtClean="0">
                <a:solidFill>
                  <a:schemeClr val="tx1"/>
                </a:solidFill>
                <a:cs typeface="Times New Roman"/>
              </a:rPr>
              <a:t> α</a:t>
            </a:r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1D blocker</a:t>
            </a:r>
          </a:p>
          <a:p>
            <a:pPr algn="just"/>
            <a:endParaRPr lang="en-US" sz="2600" dirty="0" smtClean="0">
              <a:solidFill>
                <a:schemeClr val="tx1"/>
              </a:solidFill>
              <a:cs typeface="Times New Roman"/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Found to be as effective as </a:t>
            </a:r>
            <a:r>
              <a:rPr lang="en-US" sz="2600" dirty="0" err="1" smtClean="0">
                <a:solidFill>
                  <a:schemeClr val="tx1"/>
                </a:solidFill>
                <a:cs typeface="Times New Roman"/>
              </a:rPr>
              <a:t>terazosin</a:t>
            </a:r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, because </a:t>
            </a:r>
            <a:r>
              <a:rPr lang="el-GR" sz="2600" dirty="0" smtClean="0">
                <a:solidFill>
                  <a:schemeClr val="tx1"/>
                </a:solidFill>
                <a:cs typeface="Times New Roman"/>
              </a:rPr>
              <a:t>α</a:t>
            </a:r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1A subtype predominates in bladder base &amp; prostate.</a:t>
            </a:r>
          </a:p>
          <a:p>
            <a:pPr algn="just"/>
            <a:endParaRPr lang="en-US" sz="2600" dirty="0" smtClean="0">
              <a:solidFill>
                <a:schemeClr val="tx1"/>
              </a:solidFill>
              <a:cs typeface="Times New Roman"/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Lacks prostatic apoptosis property.</a:t>
            </a:r>
          </a:p>
          <a:p>
            <a:pPr algn="just"/>
            <a:endParaRPr lang="en-US" sz="2600" dirty="0" smtClean="0">
              <a:solidFill>
                <a:schemeClr val="tx1"/>
              </a:solidFill>
              <a:cs typeface="Times New Roman"/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Does not cause significant changes in BP &amp; HR at doses relieve urinary symptoms. </a:t>
            </a:r>
          </a:p>
          <a:p>
            <a:pPr algn="just"/>
            <a:endParaRPr lang="en-US" sz="2600" dirty="0" smtClean="0">
              <a:solidFill>
                <a:schemeClr val="tx1"/>
              </a:solidFill>
              <a:cs typeface="Times New Roman"/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Not used as anti-hypertensive</a:t>
            </a:r>
            <a:endParaRPr lang="en-IN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047712"/>
            <a:ext cx="8115328" cy="5429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600" b="1" u="sng" dirty="0" smtClean="0">
                <a:solidFill>
                  <a:schemeClr val="tx1"/>
                </a:solidFill>
              </a:rPr>
              <a:t>S/E</a:t>
            </a:r>
            <a:r>
              <a:rPr lang="en-US" sz="2600" b="1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	Postural hypotension (infrequent), dizziness, retrograde ejaculation</a:t>
            </a:r>
          </a:p>
          <a:p>
            <a:pPr algn="just">
              <a:buNone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T1/2 – 6-9 hrs. </a:t>
            </a:r>
          </a:p>
          <a:p>
            <a:pPr algn="just">
              <a:buNone/>
            </a:pPr>
            <a:r>
              <a:rPr lang="en-US" sz="2600" i="1" dirty="0" smtClean="0">
                <a:solidFill>
                  <a:schemeClr val="tx1"/>
                </a:solidFill>
              </a:rPr>
              <a:t>Modified release capsules are available for once daily use.</a:t>
            </a:r>
          </a:p>
          <a:p>
            <a:pPr algn="just"/>
            <a:endParaRPr lang="en-US" sz="2600" dirty="0" smtClean="0">
              <a:solidFill>
                <a:schemeClr val="tx1"/>
              </a:solidFill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Better tolerated for patients who suffer from postural hypotension with </a:t>
            </a:r>
            <a:r>
              <a:rPr lang="en-US" sz="2600" dirty="0" err="1" smtClean="0">
                <a:solidFill>
                  <a:schemeClr val="tx1"/>
                </a:solidFill>
              </a:rPr>
              <a:t>terazosin</a:t>
            </a:r>
            <a:r>
              <a:rPr lang="en-US" sz="2600" dirty="0" smtClean="0">
                <a:solidFill>
                  <a:schemeClr val="tx1"/>
                </a:solidFill>
              </a:rPr>
              <a:t>/</a:t>
            </a:r>
            <a:r>
              <a:rPr lang="en-US" sz="2600" dirty="0" err="1" smtClean="0">
                <a:solidFill>
                  <a:schemeClr val="tx1"/>
                </a:solidFill>
              </a:rPr>
              <a:t>doxazosin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/>
            <a:endParaRPr lang="en-IN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1414"/>
            <a:ext cx="7772400" cy="1143000"/>
          </a:xfrm>
        </p:spPr>
        <p:txBody>
          <a:bodyPr/>
          <a:lstStyle/>
          <a:p>
            <a:pPr algn="ctr"/>
            <a:r>
              <a:rPr lang="en-US" u="sng" dirty="0" err="1" smtClean="0"/>
              <a:t>yohimbine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447800"/>
            <a:ext cx="8258204" cy="505303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Selective </a:t>
            </a:r>
            <a:r>
              <a:rPr lang="el-GR" sz="2600" dirty="0" smtClean="0">
                <a:solidFill>
                  <a:schemeClr val="tx1"/>
                </a:solidFill>
                <a:cs typeface="Times New Roman"/>
              </a:rPr>
              <a:t>α</a:t>
            </a:r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2 blocker. Also blocks 5HT (serotonin) receptors.</a:t>
            </a:r>
          </a:p>
          <a:p>
            <a:pPr algn="just"/>
            <a:endParaRPr lang="en-US" sz="2600" dirty="0" smtClean="0">
              <a:solidFill>
                <a:schemeClr val="tx1"/>
              </a:solidFill>
              <a:cs typeface="Times New Roman"/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Short duration of action.</a:t>
            </a:r>
          </a:p>
          <a:p>
            <a:pPr algn="just"/>
            <a:endParaRPr lang="en-US" sz="2600" dirty="0" smtClean="0">
              <a:solidFill>
                <a:schemeClr val="tx1"/>
              </a:solidFill>
              <a:cs typeface="Times New Roman"/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HR &amp; BP generally elevated due to increased central sympathetic outflow</a:t>
            </a:r>
          </a:p>
          <a:p>
            <a:pPr algn="just"/>
            <a:endParaRPr lang="en-US" sz="2600" dirty="0" smtClean="0">
              <a:solidFill>
                <a:schemeClr val="tx1"/>
              </a:solidFill>
              <a:cs typeface="Times New Roman"/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CNS S/E: - excitation, tremor, nausea &amp; vomiting</a:t>
            </a:r>
          </a:p>
          <a:p>
            <a:pPr algn="just"/>
            <a:endParaRPr lang="en-US" sz="2600" dirty="0" smtClean="0">
              <a:solidFill>
                <a:schemeClr val="tx1"/>
              </a:solidFill>
              <a:cs typeface="Times New Roman"/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  <a:cs typeface="Times New Roman"/>
              </a:rPr>
              <a:t>Used for treatment in psychogenic impotence</a:t>
            </a:r>
            <a:endParaRPr lang="en-IN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447800"/>
            <a:ext cx="8115328" cy="4838720"/>
          </a:xfrm>
        </p:spPr>
        <p:txBody>
          <a:bodyPr>
            <a:noAutofit/>
          </a:bodyPr>
          <a:lstStyle/>
          <a:p>
            <a:pPr marL="514350" indent="-514350" algn="just">
              <a:buClr>
                <a:schemeClr val="accent1">
                  <a:lumMod val="50000"/>
                </a:schemeClr>
              </a:buClr>
              <a:buNone/>
            </a:pPr>
            <a:r>
              <a:rPr lang="en-US" sz="2600" b="1" dirty="0" smtClean="0">
                <a:solidFill>
                  <a:schemeClr val="tx1"/>
                </a:solidFill>
              </a:rPr>
              <a:t>1.	Hypertension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Selective </a:t>
            </a:r>
            <a:r>
              <a:rPr lang="el-GR" sz="2600" dirty="0" smtClean="0">
                <a:solidFill>
                  <a:schemeClr val="tx1"/>
                </a:solidFill>
              </a:rPr>
              <a:t>α</a:t>
            </a:r>
            <a:r>
              <a:rPr lang="en-US" sz="2600" baseline="-25000" dirty="0" smtClean="0">
                <a:solidFill>
                  <a:schemeClr val="tx1"/>
                </a:solidFill>
              </a:rPr>
              <a:t>1</a:t>
            </a:r>
            <a:r>
              <a:rPr lang="en-US" sz="2600" dirty="0">
                <a:solidFill>
                  <a:schemeClr val="tx1"/>
                </a:solidFill>
              </a:rPr>
              <a:t>-</a:t>
            </a:r>
            <a:r>
              <a:rPr lang="en-US" sz="2600" dirty="0" smtClean="0">
                <a:solidFill>
                  <a:schemeClr val="tx1"/>
                </a:solidFill>
              </a:rPr>
              <a:t>blockers like prazosin are not commonly used for treatment of essential hypertension because vasodilatation caused by them is followed by cardiac stimulation.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 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But Phenoxybenzamine or phentolamine can be used in hypertensive crisis due to clonidine withdrawal &amp; cheese reaction in patients on MAO inhibitors..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None/>
            </a:pP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algn="ctr"/>
            <a:r>
              <a:rPr lang="en-US" b="1" dirty="0" smtClean="0"/>
              <a:t>Therapeutic uses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99665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71522"/>
            <a:ext cx="8610600" cy="5786478"/>
          </a:xfrm>
        </p:spPr>
        <p:txBody>
          <a:bodyPr>
            <a:noAutofit/>
          </a:bodyPr>
          <a:lstStyle/>
          <a:p>
            <a:pPr marL="514350" indent="-514350" algn="just">
              <a:buClr>
                <a:schemeClr val="accent1">
                  <a:lumMod val="50000"/>
                </a:schemeClr>
              </a:buClr>
              <a:buNone/>
            </a:pPr>
            <a:r>
              <a:rPr lang="en-US" sz="2600" b="1" dirty="0" smtClean="0">
                <a:solidFill>
                  <a:schemeClr val="tx1"/>
                </a:solidFill>
              </a:rPr>
              <a:t>2.	</a:t>
            </a:r>
            <a:r>
              <a:rPr lang="en-US" sz="2600" b="1" dirty="0" err="1" smtClean="0">
                <a:solidFill>
                  <a:schemeClr val="tx1"/>
                </a:solidFill>
              </a:rPr>
              <a:t>Pheocromocytoma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Tumor of adrenal medullary cells, thus secrets excess amount of CAs which leads to intermittent or persistent HT.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en-US" sz="600" dirty="0" smtClean="0"/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i="1" u="sng" dirty="0" smtClean="0">
                <a:solidFill>
                  <a:srgbClr val="C00000"/>
                </a:solidFill>
              </a:rPr>
              <a:t>Phentolamine test</a:t>
            </a:r>
            <a:r>
              <a:rPr lang="en-US" sz="2600" i="1" dirty="0" smtClean="0">
                <a:solidFill>
                  <a:srgbClr val="C00000"/>
                </a:solidFill>
              </a:rPr>
              <a:t>: </a:t>
            </a:r>
            <a:r>
              <a:rPr lang="en-US" sz="2600" dirty="0" smtClean="0">
                <a:solidFill>
                  <a:schemeClr val="tx1"/>
                </a:solidFill>
              </a:rPr>
              <a:t>Inject phentolamine 5 mg i.v. over 1 min in recumbent position.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	- A fall in &gt;35mm Hg systolic &amp;/or &gt;25 mm Hg of diastolic is indicative. 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	- this test is not very reliable.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None/>
            </a:pPr>
            <a:endParaRPr lang="en-US" sz="600" dirty="0" smtClean="0"/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i="1" u="sng" dirty="0" smtClean="0">
                <a:solidFill>
                  <a:srgbClr val="C00000"/>
                </a:solidFill>
              </a:rPr>
              <a:t>Therapeutic</a:t>
            </a:r>
            <a:r>
              <a:rPr lang="en-US" sz="2600" i="1" dirty="0" smtClean="0">
                <a:solidFill>
                  <a:srgbClr val="C00000"/>
                </a:solidFill>
              </a:rPr>
              <a:t>: </a:t>
            </a:r>
            <a:r>
              <a:rPr lang="en-US" sz="2600" dirty="0" smtClean="0">
                <a:solidFill>
                  <a:schemeClr val="tx1"/>
                </a:solidFill>
              </a:rPr>
              <a:t>Phenoxybenzamine can be used as definitive therapy for inoperable &amp; malignant condition.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en-US" sz="2600" i="1" dirty="0" smtClean="0"/>
          </a:p>
          <a:p>
            <a:pPr algn="just">
              <a:buClr>
                <a:schemeClr val="accent1">
                  <a:lumMod val="50000"/>
                </a:schemeClr>
              </a:buClr>
              <a:buNone/>
            </a:pPr>
            <a:endParaRPr lang="en-IN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800" dirty="0" smtClean="0"/>
              <a:t>Adrenergic blockers/antagonists bind to adrenergic receptors and prevent the actions of adrenergic drugs.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en-US" sz="2800" dirty="0"/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800" dirty="0" smtClean="0"/>
              <a:t>Block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l-GR" sz="2800" b="1" dirty="0" smtClean="0">
                <a:solidFill>
                  <a:srgbClr val="7030A0"/>
                </a:solidFill>
              </a:rPr>
              <a:t>α</a:t>
            </a:r>
            <a:r>
              <a:rPr lang="en-US" sz="2800" b="1" dirty="0" smtClean="0">
                <a:solidFill>
                  <a:srgbClr val="7030A0"/>
                </a:solidFill>
              </a:rPr>
              <a:t> / </a:t>
            </a:r>
            <a:r>
              <a:rPr lang="el-GR" sz="2800" b="1" dirty="0" smtClean="0">
                <a:solidFill>
                  <a:srgbClr val="7030A0"/>
                </a:solidFill>
              </a:rPr>
              <a:t>β</a:t>
            </a:r>
            <a:r>
              <a:rPr lang="en-US" sz="2800" b="1" dirty="0" smtClean="0">
                <a:solidFill>
                  <a:srgbClr val="7030A0"/>
                </a:solidFill>
              </a:rPr>
              <a:t> /</a:t>
            </a:r>
            <a:r>
              <a:rPr lang="en-US" sz="2800" dirty="0" smtClean="0"/>
              <a:t> both</a:t>
            </a:r>
          </a:p>
        </p:txBody>
      </p:sp>
    </p:spTree>
    <p:extLst>
      <p:ext uri="{BB962C8B-B14F-4D97-AF65-F5344CB8AC3E}">
        <p14:creationId xmlns:p14="http://schemas.microsoft.com/office/powerpoint/2010/main" xmlns="" val="420764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57298"/>
            <a:ext cx="8534400" cy="5195902"/>
          </a:xfrm>
        </p:spPr>
        <p:txBody>
          <a:bodyPr>
            <a:normAutofit/>
          </a:bodyPr>
          <a:lstStyle/>
          <a:p>
            <a:pPr lvl="1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 err="1" smtClean="0">
                <a:solidFill>
                  <a:schemeClr val="tx1"/>
                </a:solidFill>
              </a:rPr>
              <a:t>Prazosin</a:t>
            </a:r>
            <a:r>
              <a:rPr lang="en-US" sz="2600" dirty="0" smtClean="0">
                <a:solidFill>
                  <a:schemeClr val="tx1"/>
                </a:solidFill>
              </a:rPr>
              <a:t> is an alternative.</a:t>
            </a:r>
          </a:p>
          <a:p>
            <a:pPr lvl="1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en-US" sz="2600" dirty="0" smtClean="0">
              <a:solidFill>
                <a:schemeClr val="tx1"/>
              </a:solidFill>
            </a:endParaRPr>
          </a:p>
          <a:p>
            <a:pPr lvl="1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b="1" i="1" dirty="0" smtClean="0">
                <a:solidFill>
                  <a:srgbClr val="7030A0"/>
                </a:solidFill>
              </a:rPr>
              <a:t>Pre-operatively:</a:t>
            </a:r>
            <a:r>
              <a:rPr lang="en-US" sz="2600" i="1" dirty="0" smtClean="0">
                <a:solidFill>
                  <a:schemeClr val="tx1"/>
                </a:solidFill>
              </a:rPr>
              <a:t> </a:t>
            </a:r>
            <a:r>
              <a:rPr lang="en-US" sz="2600" dirty="0" smtClean="0">
                <a:solidFill>
                  <a:schemeClr val="tx1"/>
                </a:solidFill>
              </a:rPr>
              <a:t>Treatment with </a:t>
            </a:r>
            <a:r>
              <a:rPr lang="el-GR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α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blocker normalizes blood level of CAs &amp; control HT</a:t>
            </a:r>
          </a:p>
          <a:p>
            <a:pPr lvl="1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en-US" sz="26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lvl="1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b="1" i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Intra-operatively:</a:t>
            </a:r>
            <a:r>
              <a:rPr lang="en-US" sz="26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while handling tumor may cause out-pouring of CAs in blood which leads to mark rise in BP. Can be prevented by giving phenoxybenzamine pre &amp; intra-operatively. Alternatively phentolamine can also be used.</a:t>
            </a:r>
            <a:endParaRPr lang="en-IN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061998"/>
            <a:ext cx="8258204" cy="5643602"/>
          </a:xfrm>
        </p:spPr>
        <p:txBody>
          <a:bodyPr>
            <a:normAutofit/>
          </a:bodyPr>
          <a:lstStyle/>
          <a:p>
            <a:pPr algn="just">
              <a:buClr>
                <a:schemeClr val="accent1">
                  <a:lumMod val="50000"/>
                </a:schemeClr>
              </a:buClr>
              <a:buNone/>
            </a:pPr>
            <a:r>
              <a:rPr lang="en-US" sz="2600" b="1" dirty="0" smtClean="0">
                <a:solidFill>
                  <a:schemeClr val="tx1"/>
                </a:solidFill>
              </a:rPr>
              <a:t>3. Benign hypertrophy of prostate (BHP):</a:t>
            </a: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 </a:t>
            </a:r>
            <a:r>
              <a:rPr lang="en-IN" sz="2600" dirty="0" smtClean="0">
                <a:solidFill>
                  <a:schemeClr val="tx1"/>
                </a:solidFill>
              </a:rPr>
              <a:t>The urinary obstruction caused by BHP has a </a:t>
            </a:r>
            <a:r>
              <a:rPr lang="en-IN" sz="2600" i="1" dirty="0" smtClean="0">
                <a:solidFill>
                  <a:schemeClr val="tx1"/>
                </a:solidFill>
              </a:rPr>
              <a:t>static</a:t>
            </a:r>
            <a:r>
              <a:rPr lang="en-IN" sz="2600" dirty="0" smtClean="0">
                <a:solidFill>
                  <a:schemeClr val="tx1"/>
                </a:solidFill>
              </a:rPr>
              <a:t> component due to increased size of prostate and a </a:t>
            </a:r>
            <a:r>
              <a:rPr lang="en-IN" sz="2600" i="1" dirty="0" smtClean="0">
                <a:solidFill>
                  <a:schemeClr val="tx1"/>
                </a:solidFill>
              </a:rPr>
              <a:t>dynamic</a:t>
            </a:r>
            <a:r>
              <a:rPr lang="en-IN" sz="2600" dirty="0" smtClean="0">
                <a:solidFill>
                  <a:schemeClr val="tx1"/>
                </a:solidFill>
              </a:rPr>
              <a:t> component due to increased tone of bladder neck/prostate smooth muscle.</a:t>
            </a:r>
          </a:p>
          <a:p>
            <a:pPr algn="just"/>
            <a:endParaRPr lang="en-IN" sz="26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l-GR" sz="2600" dirty="0" smtClean="0">
                <a:solidFill>
                  <a:schemeClr val="tx1"/>
                </a:solidFill>
              </a:rPr>
              <a:t>α1</a:t>
            </a:r>
            <a:r>
              <a:rPr lang="en-IN" sz="2600" dirty="0" smtClean="0">
                <a:solidFill>
                  <a:schemeClr val="tx1"/>
                </a:solidFill>
              </a:rPr>
              <a:t> adrenergic blockers (</a:t>
            </a:r>
            <a:r>
              <a:rPr lang="en-IN" sz="2600" dirty="0" err="1" smtClean="0">
                <a:solidFill>
                  <a:schemeClr val="tx1"/>
                </a:solidFill>
              </a:rPr>
              <a:t>prazosin</a:t>
            </a:r>
            <a:r>
              <a:rPr lang="en-IN" sz="2600" dirty="0" smtClean="0">
                <a:solidFill>
                  <a:schemeClr val="tx1"/>
                </a:solidFill>
              </a:rPr>
              <a:t> like): decrease tone of prostatic/bladder neck muscles.</a:t>
            </a:r>
            <a:endParaRPr lang="en-US" sz="2600" dirty="0" smtClean="0">
              <a:solidFill>
                <a:schemeClr val="tx1"/>
              </a:solidFill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i="1" u="sng" dirty="0" smtClean="0">
                <a:solidFill>
                  <a:srgbClr val="0070C0"/>
                </a:solidFill>
              </a:rPr>
              <a:t>FINASTERIDE</a:t>
            </a:r>
            <a:r>
              <a:rPr lang="en-US" sz="2600" dirty="0" smtClean="0">
                <a:solidFill>
                  <a:schemeClr val="tx1"/>
                </a:solidFill>
              </a:rPr>
              <a:t> – 5 </a:t>
            </a:r>
            <a:r>
              <a:rPr lang="el-GR" sz="2600" dirty="0" smtClean="0">
                <a:solidFill>
                  <a:schemeClr val="tx1"/>
                </a:solidFill>
              </a:rPr>
              <a:t>α</a:t>
            </a:r>
            <a:r>
              <a:rPr lang="en-US" sz="2600" dirty="0" smtClean="0">
                <a:solidFill>
                  <a:schemeClr val="tx1"/>
                </a:solidFill>
              </a:rPr>
              <a:t> reductase inhibitor – arrest the growth &amp; reduce the size of prostate</a:t>
            </a:r>
          </a:p>
          <a:p>
            <a:pPr lvl="1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en-IN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33442"/>
            <a:ext cx="8534400" cy="6053158"/>
          </a:xfrm>
        </p:spPr>
        <p:txBody>
          <a:bodyPr>
            <a:noAutofit/>
          </a:bodyPr>
          <a:lstStyle/>
          <a:p>
            <a:pPr marL="514350" indent="-514350" algn="just">
              <a:buClr>
                <a:schemeClr val="accent1">
                  <a:lumMod val="50000"/>
                </a:schemeClr>
              </a:buClr>
              <a:buNone/>
            </a:pPr>
            <a:r>
              <a:rPr lang="en-US" sz="2600" b="1" dirty="0" smtClean="0">
                <a:solidFill>
                  <a:schemeClr val="tx1"/>
                </a:solidFill>
              </a:rPr>
              <a:t>4.	Secondary shock: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Shock due to blood or fluid loss is accompanied by reflex vasoconstriction.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If volume replacement fails to reserve, </a:t>
            </a:r>
            <a:r>
              <a:rPr lang="el-GR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α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blockers can be useful by: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		- counteracting vasoconstriction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		- Shifting blood from pulmonary to systemic circuit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		- Returning fluid from extra-vascular to vascular compartment, improves cardiac output. </a:t>
            </a:r>
            <a:endParaRPr lang="en-US" sz="2600" dirty="0" smtClean="0">
              <a:solidFill>
                <a:schemeClr val="tx1"/>
              </a:solidFill>
            </a:endParaRP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Font typeface="+mj-lt"/>
              <a:buAutoNum type="arabicPeriod" startAt="3"/>
            </a:pPr>
            <a:endParaRPr lang="en-US" sz="600" b="1" dirty="0" smtClean="0">
              <a:solidFill>
                <a:schemeClr val="tx1"/>
              </a:solidFill>
            </a:endParaRP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None/>
            </a:pPr>
            <a:r>
              <a:rPr lang="en-US" sz="2600" b="1" dirty="0" smtClean="0">
                <a:solidFill>
                  <a:schemeClr val="tx1"/>
                </a:solidFill>
              </a:rPr>
              <a:t>5.	Peripheral vascular diseases</a:t>
            </a:r>
          </a:p>
          <a:p>
            <a:pPr lvl="1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Raynaud’s phenomenon may be benefited by </a:t>
            </a:r>
            <a:r>
              <a:rPr lang="el-GR" sz="2600" dirty="0" smtClean="0">
                <a:solidFill>
                  <a:schemeClr val="tx1"/>
                </a:solidFill>
              </a:rPr>
              <a:t>α</a:t>
            </a:r>
            <a:r>
              <a:rPr lang="en-US" sz="2600" dirty="0" smtClean="0">
                <a:solidFill>
                  <a:schemeClr val="tx1"/>
                </a:solidFill>
              </a:rPr>
              <a:t>- blockers for symptomatic relief.</a:t>
            </a:r>
          </a:p>
          <a:p>
            <a:pPr algn="just">
              <a:buClr>
                <a:schemeClr val="accent1">
                  <a:lumMod val="50000"/>
                </a:schemeClr>
              </a:buClr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>
              <a:buClr>
                <a:schemeClr val="accent1">
                  <a:lumMod val="50000"/>
                </a:schemeClr>
              </a:buClr>
            </a:pPr>
            <a:endParaRPr lang="en-US" sz="2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279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090594"/>
            <a:ext cx="8839200" cy="5843606"/>
          </a:xfrm>
        </p:spPr>
        <p:txBody>
          <a:bodyPr>
            <a:normAutofit/>
          </a:bodyPr>
          <a:lstStyle/>
          <a:p>
            <a:pPr marL="514350" indent="-514350" algn="just">
              <a:buClr>
                <a:schemeClr val="accent1">
                  <a:lumMod val="50000"/>
                </a:schemeClr>
              </a:buClr>
              <a:buNone/>
            </a:pPr>
            <a:r>
              <a:rPr lang="en-US" sz="2600" b="1" dirty="0" smtClean="0">
                <a:solidFill>
                  <a:schemeClr val="tx1"/>
                </a:solidFill>
              </a:rPr>
              <a:t>6.	Congestive heart failure 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 Prazosin can provide symptomatic relief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 But ACE-I preferred</a:t>
            </a:r>
          </a:p>
          <a:p>
            <a:pPr lvl="1" algn="just">
              <a:buClr>
                <a:schemeClr val="accent1">
                  <a:lumMod val="50000"/>
                </a:schemeClr>
              </a:buClr>
              <a:buNone/>
            </a:pPr>
            <a:endParaRPr lang="en-US" sz="2600" b="1" dirty="0" smtClean="0">
              <a:solidFill>
                <a:schemeClr val="tx1"/>
              </a:solidFill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None/>
            </a:pPr>
            <a:r>
              <a:rPr lang="en-US" sz="2600" b="1" dirty="0" smtClean="0">
                <a:solidFill>
                  <a:schemeClr val="tx1"/>
                </a:solidFill>
              </a:rPr>
              <a:t>7.	</a:t>
            </a:r>
            <a:r>
              <a:rPr lang="en-US" sz="2600" b="1" dirty="0" err="1" smtClean="0">
                <a:solidFill>
                  <a:schemeClr val="tx1"/>
                </a:solidFill>
              </a:rPr>
              <a:t>Papaverine</a:t>
            </a:r>
            <a:r>
              <a:rPr lang="en-US" sz="2600" b="1" dirty="0" smtClean="0">
                <a:solidFill>
                  <a:schemeClr val="tx1"/>
                </a:solidFill>
              </a:rPr>
              <a:t>/ Phentolamine Induced Penile Erection(PIPE):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Therapy for treatment of impotence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Injecting drug in corpus cavernosum requires proper skill &amp; training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Improper &amp; repeated use of injection can lead to fibrosis of penis. Not commonly used.</a:t>
            </a:r>
            <a:endParaRPr lang="en-IN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algn="just"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eriod"/>
            </a:pPr>
            <a:endParaRPr lang="en-US" sz="2600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eriod"/>
            </a:pPr>
            <a:r>
              <a:rPr lang="en-US" sz="2600" dirty="0" smtClean="0">
                <a:solidFill>
                  <a:srgbClr val="C00000"/>
                </a:solidFill>
              </a:rPr>
              <a:t>Postural hypotension </a:t>
            </a:r>
            <a:r>
              <a:rPr lang="en-US" sz="2600" i="1" dirty="0" smtClean="0">
                <a:solidFill>
                  <a:srgbClr val="C00000"/>
                </a:solidFill>
              </a:rPr>
              <a:t>(1</a:t>
            </a:r>
            <a:r>
              <a:rPr lang="en-US" sz="2600" i="1" baseline="30000" dirty="0" smtClean="0">
                <a:solidFill>
                  <a:srgbClr val="C00000"/>
                </a:solidFill>
              </a:rPr>
              <a:t>st</a:t>
            </a:r>
            <a:r>
              <a:rPr lang="en-US" sz="2600" i="1" dirty="0" smtClean="0">
                <a:solidFill>
                  <a:srgbClr val="C00000"/>
                </a:solidFill>
              </a:rPr>
              <a:t> dose phenomenon)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eriod"/>
            </a:pPr>
            <a:endParaRPr lang="en-US" sz="2600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eriod"/>
            </a:pPr>
            <a:r>
              <a:rPr lang="en-US" sz="2600" dirty="0" smtClean="0">
                <a:solidFill>
                  <a:srgbClr val="C00000"/>
                </a:solidFill>
              </a:rPr>
              <a:t>Palpitation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eriod"/>
            </a:pPr>
            <a:endParaRPr lang="en-US" sz="2600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eriod"/>
            </a:pPr>
            <a:r>
              <a:rPr lang="en-US" sz="2600" dirty="0" smtClean="0">
                <a:solidFill>
                  <a:srgbClr val="C00000"/>
                </a:solidFill>
              </a:rPr>
              <a:t>Nasal stuffiness</a:t>
            </a: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eriod"/>
            </a:pPr>
            <a:endParaRPr lang="en-US" sz="2600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eriod"/>
            </a:pPr>
            <a:r>
              <a:rPr lang="en-US" sz="2600" dirty="0" err="1" smtClean="0">
                <a:solidFill>
                  <a:srgbClr val="C00000"/>
                </a:solidFill>
              </a:rPr>
              <a:t>Miosis</a:t>
            </a:r>
            <a:endParaRPr lang="en-US" sz="2600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eriod"/>
            </a:pPr>
            <a:endParaRPr lang="en-US" sz="2600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rabicPeriod"/>
            </a:pPr>
            <a:r>
              <a:rPr lang="en-US" sz="2600" dirty="0" smtClean="0">
                <a:solidFill>
                  <a:srgbClr val="C00000"/>
                </a:solidFill>
              </a:rPr>
              <a:t>Impotence</a:t>
            </a:r>
            <a:endParaRPr lang="en-US" sz="2600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effectLst/>
              </a:rPr>
              <a:t>Adverse effects</a:t>
            </a:r>
            <a:endParaRPr lang="en-US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101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79637"/>
            <a:ext cx="88392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sz="5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		</a:t>
            </a:r>
            <a:r>
              <a:rPr lang="el-GR" sz="5400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β</a:t>
            </a:r>
            <a:r>
              <a:rPr lang="en-IN" sz="5400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- </a:t>
            </a:r>
            <a:r>
              <a:rPr lang="en-IN" sz="5400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Blockers</a:t>
            </a:r>
            <a:endParaRPr lang="en-IN" sz="5400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066800"/>
            <a:ext cx="8043890" cy="49101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b="1" u="sng" dirty="0" smtClean="0"/>
              <a:t>Classification</a:t>
            </a:r>
            <a:r>
              <a:rPr lang="en-US" sz="2600" b="1" dirty="0" smtClean="0"/>
              <a:t> :</a:t>
            </a:r>
          </a:p>
          <a:p>
            <a:pPr lvl="1">
              <a:buFont typeface="Wingdings" pitchFamily="2" charset="2"/>
              <a:buChar char="Ø"/>
            </a:pPr>
            <a:r>
              <a:rPr lang="en-US" sz="2600" dirty="0" smtClean="0"/>
              <a:t>Non selective</a:t>
            </a:r>
          </a:p>
          <a:p>
            <a:pPr lvl="2">
              <a:buFont typeface="Wingdings" pitchFamily="2" charset="2"/>
              <a:buChar char="ü"/>
            </a:pPr>
            <a:r>
              <a:rPr lang="en-US" sz="2600" dirty="0" smtClean="0">
                <a:solidFill>
                  <a:srgbClr val="0070C0"/>
                </a:solidFill>
              </a:rPr>
              <a:t>Propranolol, </a:t>
            </a:r>
            <a:r>
              <a:rPr lang="en-US" sz="2600" dirty="0" err="1">
                <a:solidFill>
                  <a:srgbClr val="0070C0"/>
                </a:solidFill>
              </a:rPr>
              <a:t>T</a:t>
            </a:r>
            <a:r>
              <a:rPr lang="en-US" sz="2600" dirty="0" err="1" smtClean="0">
                <a:solidFill>
                  <a:srgbClr val="0070C0"/>
                </a:solidFill>
              </a:rPr>
              <a:t>imolol</a:t>
            </a:r>
            <a:r>
              <a:rPr lang="en-US" sz="2600" dirty="0" smtClean="0">
                <a:solidFill>
                  <a:srgbClr val="0070C0"/>
                </a:solidFill>
              </a:rPr>
              <a:t>, </a:t>
            </a:r>
            <a:r>
              <a:rPr lang="en-US" sz="2600" dirty="0" err="1" smtClean="0">
                <a:solidFill>
                  <a:srgbClr val="0070C0"/>
                </a:solidFill>
              </a:rPr>
              <a:t>Sotalol</a:t>
            </a:r>
            <a:endParaRPr lang="en-US" sz="2600" dirty="0" smtClean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ü"/>
            </a:pPr>
            <a:endParaRPr lang="en-US" sz="26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600" dirty="0" smtClean="0"/>
              <a:t>With intrinsic sympathomimetic activity</a:t>
            </a:r>
          </a:p>
          <a:p>
            <a:pPr lvl="2">
              <a:buFont typeface="Wingdings" pitchFamily="2" charset="2"/>
              <a:buChar char="ü"/>
            </a:pPr>
            <a:r>
              <a:rPr lang="en-US" sz="2600" dirty="0" err="1" smtClean="0">
                <a:solidFill>
                  <a:srgbClr val="0070C0"/>
                </a:solidFill>
              </a:rPr>
              <a:t>Pindolol</a:t>
            </a:r>
            <a:endParaRPr lang="en-US" sz="2600" dirty="0" smtClean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ü"/>
            </a:pPr>
            <a:endParaRPr lang="en-US" sz="26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600" dirty="0" err="1" smtClean="0"/>
              <a:t>Cardioselective</a:t>
            </a:r>
            <a:r>
              <a:rPr lang="en-US" sz="2600" dirty="0" smtClean="0"/>
              <a:t> (</a:t>
            </a:r>
            <a:r>
              <a:rPr lang="el-GR" sz="2600" dirty="0"/>
              <a:t>β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)</a:t>
            </a:r>
          </a:p>
          <a:p>
            <a:pPr lvl="2">
              <a:buFont typeface="Wingdings" pitchFamily="2" charset="2"/>
              <a:buChar char="ü"/>
            </a:pPr>
            <a:r>
              <a:rPr lang="en-US" sz="2600" dirty="0" smtClean="0">
                <a:solidFill>
                  <a:srgbClr val="0070C0"/>
                </a:solidFill>
              </a:rPr>
              <a:t>Metoprolol, Atenolol, </a:t>
            </a:r>
            <a:r>
              <a:rPr lang="en-US" sz="2600" dirty="0" err="1" smtClean="0">
                <a:solidFill>
                  <a:srgbClr val="0070C0"/>
                </a:solidFill>
              </a:rPr>
              <a:t>Esmolol</a:t>
            </a:r>
            <a:r>
              <a:rPr lang="en-US" sz="2600" dirty="0" smtClean="0">
                <a:solidFill>
                  <a:srgbClr val="0070C0"/>
                </a:solidFill>
              </a:rPr>
              <a:t>, </a:t>
            </a:r>
            <a:r>
              <a:rPr lang="en-US" sz="2600" dirty="0" err="1" smtClean="0">
                <a:solidFill>
                  <a:srgbClr val="0070C0"/>
                </a:solidFill>
              </a:rPr>
              <a:t>Nebivolol</a:t>
            </a:r>
            <a:endParaRPr lang="en-US" sz="2600" dirty="0" smtClean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ü"/>
            </a:pPr>
            <a:endParaRPr lang="en-US" sz="26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600" dirty="0" smtClean="0"/>
              <a:t>With additional alpha blocking property</a:t>
            </a:r>
          </a:p>
          <a:p>
            <a:pPr lvl="2">
              <a:buFont typeface="Wingdings" pitchFamily="2" charset="2"/>
              <a:buChar char="ü"/>
            </a:pPr>
            <a:r>
              <a:rPr lang="en-US" sz="2600" dirty="0" smtClean="0">
                <a:solidFill>
                  <a:srgbClr val="0070C0"/>
                </a:solidFill>
              </a:rPr>
              <a:t>Labetalol, </a:t>
            </a:r>
            <a:r>
              <a:rPr lang="en-US" sz="2600" dirty="0" err="1" smtClean="0">
                <a:solidFill>
                  <a:srgbClr val="0070C0"/>
                </a:solidFill>
              </a:rPr>
              <a:t>Carvedilol</a:t>
            </a:r>
            <a:endParaRPr lang="en-US" sz="2600" dirty="0" smtClean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en-IN" b="1" cap="none" dirty="0" smtClean="0">
                <a:latin typeface="Times New Roman"/>
                <a:cs typeface="Times New Roman"/>
              </a:rPr>
              <a:t> </a:t>
            </a:r>
            <a:r>
              <a:rPr lang="el-GR" b="1" cap="none" dirty="0" smtClean="0">
                <a:latin typeface="Times New Roman"/>
                <a:cs typeface="Times New Roman"/>
              </a:rPr>
              <a:t>β</a:t>
            </a:r>
            <a:r>
              <a:rPr lang="en-IN" b="1" cap="none" dirty="0" smtClean="0">
                <a:latin typeface="Times New Roman"/>
                <a:cs typeface="Times New Roman"/>
              </a:rPr>
              <a:t> </a:t>
            </a:r>
            <a:r>
              <a:rPr lang="en-US" b="1" dirty="0" smtClean="0"/>
              <a:t>- blockers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13504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59257667"/>
              </p:ext>
            </p:extLst>
          </p:nvPr>
        </p:nvGraphicFramePr>
        <p:xfrm>
          <a:off x="457200" y="1066800"/>
          <a:ext cx="8305800" cy="5643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811"/>
                <a:gridCol w="5666989"/>
              </a:tblGrid>
              <a:tr h="748837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System 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Action </a:t>
                      </a:r>
                      <a:endParaRPr lang="en-US" sz="2600" dirty="0"/>
                    </a:p>
                  </a:txBody>
                  <a:tcPr anchor="ctr"/>
                </a:tc>
              </a:tr>
              <a:tr h="1092377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CVS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↓ HR, force of contraction</a:t>
                      </a:r>
                      <a:r>
                        <a:rPr lang="en-US" sz="2600" baseline="0" dirty="0" smtClean="0"/>
                        <a:t>, CO, BP</a:t>
                      </a:r>
                      <a:endParaRPr lang="en-US" sz="2600" dirty="0"/>
                    </a:p>
                  </a:txBody>
                  <a:tcPr anchor="ctr"/>
                </a:tc>
              </a:tr>
              <a:tr h="1267455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Uterus 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Blocks relaxation by </a:t>
                      </a:r>
                      <a:r>
                        <a:rPr lang="el-GR" sz="2600" dirty="0" smtClean="0">
                          <a:latin typeface="Times New Roman"/>
                          <a:cs typeface="Times New Roman"/>
                        </a:rPr>
                        <a:t>β</a:t>
                      </a:r>
                      <a:r>
                        <a:rPr lang="en-US" sz="2600" dirty="0" smtClean="0">
                          <a:latin typeface="Times New Roman"/>
                          <a:cs typeface="Times New Roman"/>
                        </a:rPr>
                        <a:t>2 agonists</a:t>
                      </a:r>
                      <a:endParaRPr lang="en-US" sz="2600" dirty="0"/>
                    </a:p>
                  </a:txBody>
                  <a:tcPr anchor="ctr"/>
                </a:tc>
              </a:tr>
              <a:tr h="1267455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Respiratory</a:t>
                      </a:r>
                      <a:r>
                        <a:rPr lang="en-US" sz="2600" baseline="0" dirty="0" smtClean="0"/>
                        <a:t> tract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Broncho-constriction</a:t>
                      </a:r>
                      <a:r>
                        <a:rPr lang="en-US" sz="2600" baseline="0" dirty="0" smtClean="0"/>
                        <a:t> </a:t>
                      </a:r>
                      <a:endParaRPr lang="en-US" sz="2600" dirty="0"/>
                    </a:p>
                  </a:txBody>
                  <a:tcPr anchor="ctr"/>
                </a:tc>
              </a:tr>
              <a:tr h="1267455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EYE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↓ IOP by decreasing secretion</a:t>
                      </a:r>
                      <a:endParaRPr lang="en-US" sz="2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13302"/>
            <a:ext cx="7772400" cy="1143000"/>
          </a:xfrm>
        </p:spPr>
        <p:txBody>
          <a:bodyPr/>
          <a:lstStyle/>
          <a:p>
            <a:pPr algn="ctr"/>
            <a:r>
              <a:rPr lang="en-US" b="1" dirty="0" smtClean="0"/>
              <a:t>Pharmacological actions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75921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90510" y="1182870"/>
          <a:ext cx="8348690" cy="527318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75311"/>
                <a:gridCol w="5773379"/>
              </a:tblGrid>
              <a:tr h="1407930"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smtClean="0"/>
                        <a:t>Metabolic</a:t>
                      </a:r>
                      <a:endParaRPr lang="en-US" sz="2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smtClean="0"/>
                        <a:t>Block lipolysis and glycogenolysis induced sympathetic stimulation</a:t>
                      </a:r>
                      <a:endParaRPr lang="en-US" sz="2600" b="0" dirty="0"/>
                    </a:p>
                  </a:txBody>
                  <a:tcPr anchor="ctr"/>
                </a:tc>
              </a:tr>
              <a:tr h="1528096"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smtClean="0"/>
                        <a:t>CNS</a:t>
                      </a:r>
                      <a:endParaRPr lang="en-IN" sz="2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smtClean="0"/>
                        <a:t>Behavioral changes, forgetfulness, increased dreaming &amp; nightmares with long</a:t>
                      </a:r>
                      <a:r>
                        <a:rPr lang="en-US" sz="2600" b="0" baseline="0" dirty="0" smtClean="0"/>
                        <a:t> term high doses</a:t>
                      </a:r>
                      <a:endParaRPr lang="en-IN" sz="2600" b="0" dirty="0"/>
                    </a:p>
                  </a:txBody>
                  <a:tcPr anchor="ctr"/>
                </a:tc>
              </a:tr>
              <a:tr h="1506168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Local anesthetic </a:t>
                      </a:r>
                      <a:endParaRPr lang="en-IN" sz="2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Has local anesthetic effect, but not used because</a:t>
                      </a:r>
                      <a:r>
                        <a:rPr lang="en-US" sz="2600" baseline="0" dirty="0" smtClean="0"/>
                        <a:t> of its side effect</a:t>
                      </a:r>
                      <a:endParaRPr lang="en-IN" sz="2600" b="0" dirty="0"/>
                    </a:p>
                  </a:txBody>
                  <a:tcPr anchor="ctr"/>
                </a:tc>
              </a:tr>
              <a:tr h="83099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Skeletal muscles</a:t>
                      </a:r>
                      <a:endParaRPr lang="en-IN" sz="2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Inhibits</a:t>
                      </a:r>
                      <a:r>
                        <a:rPr lang="en-US" sz="2600" baseline="0" dirty="0" smtClean="0"/>
                        <a:t> tremor</a:t>
                      </a:r>
                      <a:endParaRPr lang="en-IN" sz="2600" b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en-IN" u="sng" dirty="0" smtClean="0"/>
              <a:t>Propranolol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600" dirty="0" smtClean="0"/>
              <a:t>Prototype non-selective β-blocker.</a:t>
            </a:r>
          </a:p>
          <a:p>
            <a:pPr algn="just">
              <a:lnSpc>
                <a:spcPct val="150000"/>
              </a:lnSpc>
            </a:pPr>
            <a:r>
              <a:rPr lang="en-IN" sz="2600" dirty="0" smtClean="0"/>
              <a:t>Blocks β1 and β2 receptors, </a:t>
            </a:r>
            <a:r>
              <a:rPr lang="en-IN" sz="2600" i="1" dirty="0" smtClean="0"/>
              <a:t>but has weak activity on β3 subtype</a:t>
            </a:r>
            <a:r>
              <a:rPr lang="en-IN" sz="2600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IN" sz="2600" dirty="0" smtClean="0"/>
              <a:t>Also an inverse agonist: reduces resting heart rate as well.</a:t>
            </a:r>
            <a:endParaRPr lang="en-IN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55837"/>
            <a:ext cx="8686800" cy="4525963"/>
          </a:xfrm>
        </p:spPr>
        <p:txBody>
          <a:bodyPr/>
          <a:lstStyle/>
          <a:p>
            <a:pPr algn="ctr">
              <a:buNone/>
            </a:pPr>
            <a:r>
              <a:rPr lang="el-GR" sz="4800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α</a:t>
            </a:r>
            <a:r>
              <a:rPr lang="en-IN" sz="4800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- </a:t>
            </a:r>
            <a:r>
              <a:rPr lang="en-IN" sz="4800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Blockers</a:t>
            </a:r>
            <a:endParaRPr lang="en-IN" sz="4800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447800"/>
            <a:ext cx="8115328" cy="45720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Well absorbed orally</a:t>
            </a:r>
          </a:p>
          <a:p>
            <a:pPr algn="just">
              <a:buFont typeface="Wingdings" pitchFamily="2" charset="2"/>
              <a:buChar char="Ø"/>
            </a:pPr>
            <a:endParaRPr lang="en-US" sz="28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Propranolol undergo extensive first pass metabolism </a:t>
            </a:r>
          </a:p>
          <a:p>
            <a:pPr algn="just">
              <a:buFont typeface="Wingdings" pitchFamily="2" charset="2"/>
              <a:buChar char="Ø"/>
            </a:pPr>
            <a:endParaRPr lang="en-US" sz="28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Most of them have short plasma half-life</a:t>
            </a:r>
          </a:p>
          <a:p>
            <a:pPr algn="just">
              <a:buFont typeface="Wingdings" pitchFamily="2" charset="2"/>
              <a:buChar char="Ø"/>
            </a:pPr>
            <a:endParaRPr lang="en-US" sz="28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Metabolized in liver</a:t>
            </a:r>
          </a:p>
          <a:p>
            <a:pPr algn="just">
              <a:buFont typeface="Wingdings" pitchFamily="2" charset="2"/>
              <a:buChar char="Ø"/>
            </a:pPr>
            <a:endParaRPr lang="en-US" sz="28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Lipid soluble, can cross BBB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Pharmacokinetics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99442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68722"/>
            <a:ext cx="7772400" cy="1143000"/>
          </a:xfrm>
        </p:spPr>
        <p:txBody>
          <a:bodyPr/>
          <a:lstStyle/>
          <a:p>
            <a:pPr algn="ctr"/>
            <a:r>
              <a:rPr lang="en-US" b="1" dirty="0" smtClean="0"/>
              <a:t>Adverse effects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8686800" cy="5638800"/>
          </a:xfrm>
        </p:spPr>
        <p:txBody>
          <a:bodyPr>
            <a:noAutofit/>
          </a:bodyPr>
          <a:lstStyle/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/>
            </a:pPr>
            <a:r>
              <a:rPr lang="en-US" sz="2600" dirty="0" smtClean="0">
                <a:solidFill>
                  <a:srgbClr val="C00000"/>
                </a:solidFill>
              </a:rPr>
              <a:t>Propranolol accentuates myocardial insufficiency &amp; can precipitate CHF/edema – by blocking sympathetic support to heart.</a:t>
            </a: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/>
            </a:pPr>
            <a:endParaRPr lang="en-US" sz="600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/>
            </a:pPr>
            <a:r>
              <a:rPr lang="en-US" sz="2600" dirty="0" smtClean="0">
                <a:solidFill>
                  <a:srgbClr val="C00000"/>
                </a:solidFill>
              </a:rPr>
              <a:t>Bradycardia</a:t>
            </a: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/>
            </a:pPr>
            <a:endParaRPr lang="en-US" sz="600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/>
            </a:pPr>
            <a:r>
              <a:rPr lang="en-US" sz="2600" dirty="0" smtClean="0">
                <a:solidFill>
                  <a:srgbClr val="C00000"/>
                </a:solidFill>
              </a:rPr>
              <a:t>Can precipitate life-threatening attack of asthma – </a:t>
            </a:r>
            <a:r>
              <a:rPr lang="en-US" sz="2600" b="1" dirty="0" smtClean="0">
                <a:solidFill>
                  <a:srgbClr val="C00000"/>
                </a:solidFill>
              </a:rPr>
              <a:t>CONTRAINDICATED</a:t>
            </a:r>
            <a:r>
              <a:rPr lang="en-US" sz="2600" dirty="0" smtClean="0">
                <a:solidFill>
                  <a:srgbClr val="C00000"/>
                </a:solidFill>
              </a:rPr>
              <a:t> in asthmatics</a:t>
            </a: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/>
            </a:pPr>
            <a:endParaRPr lang="en-US" sz="600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/>
            </a:pPr>
            <a:r>
              <a:rPr lang="en-US" sz="2600" dirty="0" smtClean="0">
                <a:solidFill>
                  <a:srgbClr val="C00000"/>
                </a:solidFill>
              </a:rPr>
              <a:t>Increases total TGs &amp; LDL  - increases risk of coronary artery disease (CAD)</a:t>
            </a: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/>
            </a:pPr>
            <a:endParaRPr lang="en-US" sz="600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/>
            </a:pPr>
            <a:r>
              <a:rPr lang="en-US" sz="2600" dirty="0" smtClean="0">
                <a:solidFill>
                  <a:srgbClr val="C00000"/>
                </a:solidFill>
              </a:rPr>
              <a:t>It is better avoided in diabetics – Increases the risk of hypoglycemia.</a:t>
            </a: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/>
            </a:pPr>
            <a:endParaRPr lang="en-US" sz="2600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/>
            </a:pPr>
            <a:endParaRPr lang="en-US" sz="2600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/>
            </a:pPr>
            <a:endParaRPr lang="en-US" sz="26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231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076284"/>
            <a:ext cx="8186766" cy="5857916"/>
          </a:xfrm>
        </p:spPr>
        <p:txBody>
          <a:bodyPr>
            <a:normAutofit lnSpcReduction="10000"/>
          </a:bodyPr>
          <a:lstStyle/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 startAt="6"/>
            </a:pPr>
            <a:r>
              <a:rPr lang="en-US" sz="2600" dirty="0" smtClean="0">
                <a:solidFill>
                  <a:srgbClr val="C00000"/>
                </a:solidFill>
              </a:rPr>
              <a:t>Rebound hypertension occurs if propranolol is withdrawn suddenly.</a:t>
            </a: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 startAt="6"/>
            </a:pPr>
            <a:endParaRPr lang="en-US" sz="2600" b="1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 startAt="6"/>
            </a:pPr>
            <a:r>
              <a:rPr lang="en-US" sz="2600" b="1" dirty="0" smtClean="0">
                <a:solidFill>
                  <a:srgbClr val="C00000"/>
                </a:solidFill>
              </a:rPr>
              <a:t>CONTRAINDICATED </a:t>
            </a:r>
            <a:r>
              <a:rPr lang="en-US" sz="2600" dirty="0" smtClean="0">
                <a:solidFill>
                  <a:srgbClr val="C00000"/>
                </a:solidFill>
              </a:rPr>
              <a:t>in partial &amp; complete heart block – cardiac arrest may occur</a:t>
            </a:r>
            <a:endParaRPr lang="en-US" sz="2600" b="1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 startAt="6"/>
            </a:pPr>
            <a:endParaRPr lang="en-US" sz="2600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 startAt="6"/>
            </a:pPr>
            <a:r>
              <a:rPr lang="en-US" sz="2600" dirty="0" smtClean="0">
                <a:solidFill>
                  <a:srgbClr val="C00000"/>
                </a:solidFill>
              </a:rPr>
              <a:t>Cold extremities – due to blockade of vasodilator </a:t>
            </a:r>
            <a:r>
              <a:rPr lang="el-GR" sz="26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β</a:t>
            </a:r>
            <a:r>
              <a:rPr lang="en-US" sz="26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2 receptors</a:t>
            </a:r>
            <a:endParaRPr lang="en-US" sz="2600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 startAt="6"/>
            </a:pPr>
            <a:endParaRPr lang="en-US" sz="2600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 startAt="6"/>
            </a:pPr>
            <a:r>
              <a:rPr lang="en-US" sz="2600" dirty="0" smtClean="0">
                <a:solidFill>
                  <a:srgbClr val="C00000"/>
                </a:solidFill>
              </a:rPr>
              <a:t>Weakness, ↓ exercise capacity</a:t>
            </a: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 startAt="6"/>
            </a:pPr>
            <a:endParaRPr lang="en-US" sz="2600" dirty="0" smtClean="0">
              <a:solidFill>
                <a:srgbClr val="C00000"/>
              </a:solidFill>
            </a:endParaRPr>
          </a:p>
          <a:p>
            <a:pPr marL="514350" indent="-514350" algn="just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 startAt="6"/>
            </a:pPr>
            <a:r>
              <a:rPr lang="en-US" sz="2600" dirty="0" smtClean="0">
                <a:solidFill>
                  <a:srgbClr val="C00000"/>
                </a:solidFill>
              </a:rPr>
              <a:t>Sedation, hallucination, </a:t>
            </a:r>
            <a:r>
              <a:rPr lang="en-US" sz="2600" dirty="0" err="1" smtClean="0">
                <a:solidFill>
                  <a:srgbClr val="C00000"/>
                </a:solidFill>
              </a:rPr>
              <a:t>g.i</a:t>
            </a:r>
            <a:r>
              <a:rPr lang="en-US" sz="2600" dirty="0" smtClean="0">
                <a:solidFill>
                  <a:srgbClr val="C00000"/>
                </a:solidFill>
              </a:rPr>
              <a:t>. upset, nightmares, forgetfulness.</a:t>
            </a:r>
          </a:p>
          <a:p>
            <a:pPr marL="514350" indent="-514350">
              <a:buClr>
                <a:schemeClr val="accent1">
                  <a:lumMod val="75000"/>
                </a:schemeClr>
              </a:buClr>
              <a:buSzPct val="90000"/>
              <a:buFont typeface="+mj-lt"/>
              <a:buAutoNum type="arabicPeriod" startAt="6"/>
            </a:pPr>
            <a:endParaRPr lang="en-IN" sz="26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1414"/>
            <a:ext cx="7772400" cy="1143000"/>
          </a:xfrm>
        </p:spPr>
        <p:txBody>
          <a:bodyPr/>
          <a:lstStyle/>
          <a:p>
            <a:pPr algn="ctr"/>
            <a:r>
              <a:rPr lang="en-US" u="sng" dirty="0" smtClean="0"/>
              <a:t>Metoprolol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839200" cy="563880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US" sz="2600" dirty="0" smtClean="0"/>
              <a:t>Prototype of cardio-selective (</a:t>
            </a:r>
            <a:r>
              <a:rPr lang="el-GR" sz="2600" dirty="0" smtClean="0">
                <a:cs typeface="Times New Roman"/>
              </a:rPr>
              <a:t>β</a:t>
            </a:r>
            <a:r>
              <a:rPr lang="en-US" sz="2600" dirty="0" smtClean="0">
                <a:cs typeface="Times New Roman"/>
              </a:rPr>
              <a:t>1) blockers.</a:t>
            </a:r>
          </a:p>
          <a:p>
            <a:pPr algn="just">
              <a:spcAft>
                <a:spcPts val="600"/>
              </a:spcAft>
            </a:pPr>
            <a:r>
              <a:rPr lang="en-US" sz="2600" dirty="0" smtClean="0">
                <a:cs typeface="Times New Roman"/>
              </a:rPr>
              <a:t>Less likely to worsen asthma – to be used under supervision.</a:t>
            </a:r>
          </a:p>
          <a:p>
            <a:pPr algn="just">
              <a:spcAft>
                <a:spcPts val="600"/>
              </a:spcAft>
            </a:pPr>
            <a:r>
              <a:rPr lang="en-US" sz="2600" dirty="0" smtClean="0">
                <a:cs typeface="Times New Roman"/>
              </a:rPr>
              <a:t>Less interference with carbohydrate metabolism – safer in diabetics.</a:t>
            </a:r>
          </a:p>
          <a:p>
            <a:pPr algn="just">
              <a:spcAft>
                <a:spcPts val="600"/>
              </a:spcAft>
            </a:pPr>
            <a:r>
              <a:rPr lang="en-US" sz="2600" dirty="0" smtClean="0">
                <a:cs typeface="Times New Roman"/>
              </a:rPr>
              <a:t>Better tolerated than propranolol</a:t>
            </a:r>
          </a:p>
          <a:p>
            <a:pPr algn="just">
              <a:spcAft>
                <a:spcPts val="600"/>
              </a:spcAft>
            </a:pPr>
            <a:r>
              <a:rPr lang="en-US" sz="2600" dirty="0" smtClean="0">
                <a:cs typeface="Times New Roman"/>
              </a:rPr>
              <a:t>No/less deleterious effect on blood profile.</a:t>
            </a:r>
          </a:p>
          <a:p>
            <a:pPr algn="just">
              <a:spcAft>
                <a:spcPts val="600"/>
              </a:spcAft>
            </a:pPr>
            <a:r>
              <a:rPr lang="en-US" sz="2600" i="1" dirty="0" smtClean="0">
                <a:cs typeface="Times New Roman"/>
              </a:rPr>
              <a:t>Ineffective in suppressing essential tremor – its mainly because of </a:t>
            </a:r>
            <a:r>
              <a:rPr lang="el-GR" sz="2600" dirty="0" smtClean="0">
                <a:cs typeface="Times New Roman"/>
              </a:rPr>
              <a:t>β</a:t>
            </a:r>
            <a:r>
              <a:rPr lang="en-IN" sz="2600" dirty="0" smtClean="0">
                <a:cs typeface="Times New Roman"/>
              </a:rPr>
              <a:t>2 </a:t>
            </a:r>
            <a:r>
              <a:rPr lang="en-IN" sz="2600" i="1" dirty="0" smtClean="0">
                <a:cs typeface="Times New Roman"/>
              </a:rPr>
              <a:t>receptors on muscle fibres.</a:t>
            </a:r>
            <a:endParaRPr lang="en-US" sz="2600" dirty="0" smtClean="0">
              <a:cs typeface="Times New Roman"/>
            </a:endParaRPr>
          </a:p>
          <a:p>
            <a:pPr algn="just">
              <a:spcAft>
                <a:spcPts val="600"/>
              </a:spcAft>
            </a:pPr>
            <a:r>
              <a:rPr lang="en-US" sz="2600" dirty="0" smtClean="0">
                <a:cs typeface="Times New Roman"/>
              </a:rPr>
              <a:t>Given orally for HT, angina &amp; CHF. </a:t>
            </a:r>
          </a:p>
          <a:p>
            <a:pPr algn="just">
              <a:spcAft>
                <a:spcPts val="600"/>
              </a:spcAft>
            </a:pPr>
            <a:r>
              <a:rPr lang="en-US" sz="2600" dirty="0" smtClean="0">
                <a:cs typeface="Times New Roman"/>
              </a:rPr>
              <a:t>In angina &amp; CHF only if bradycardia is absent.</a:t>
            </a:r>
            <a:endParaRPr lang="en-IN" sz="26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1414"/>
            <a:ext cx="7772400" cy="1143000"/>
          </a:xfrm>
        </p:spPr>
        <p:txBody>
          <a:bodyPr/>
          <a:lstStyle/>
          <a:p>
            <a:pPr algn="ctr"/>
            <a:r>
              <a:rPr lang="en-US" u="sng" dirty="0" err="1" smtClean="0"/>
              <a:t>atenolol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447800"/>
            <a:ext cx="8258204" cy="4981596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Selective </a:t>
            </a:r>
            <a:r>
              <a:rPr lang="el-GR" sz="2800" dirty="0" smtClean="0">
                <a:cs typeface="Times New Roman"/>
              </a:rPr>
              <a:t>β</a:t>
            </a:r>
            <a:r>
              <a:rPr lang="en-US" sz="2800" dirty="0" smtClean="0">
                <a:cs typeface="Times New Roman"/>
              </a:rPr>
              <a:t>1 blocker, with low lipid solubility.</a:t>
            </a:r>
          </a:p>
          <a:p>
            <a:pPr algn="just"/>
            <a:endParaRPr lang="en-US" sz="2800" dirty="0" smtClean="0">
              <a:cs typeface="Times New Roman"/>
            </a:endParaRPr>
          </a:p>
          <a:p>
            <a:pPr algn="just"/>
            <a:r>
              <a:rPr lang="en-US" sz="2800" dirty="0" smtClean="0">
                <a:cs typeface="Times New Roman"/>
              </a:rPr>
              <a:t>Longer duration of action, thus once daily dose is sufficient</a:t>
            </a:r>
          </a:p>
          <a:p>
            <a:pPr algn="just"/>
            <a:endParaRPr lang="en-US" sz="2800" dirty="0" smtClean="0">
              <a:cs typeface="Times New Roman"/>
            </a:endParaRPr>
          </a:p>
          <a:p>
            <a:pPr algn="just"/>
            <a:r>
              <a:rPr lang="en-US" sz="2800" dirty="0" smtClean="0">
                <a:cs typeface="Times New Roman"/>
              </a:rPr>
              <a:t>No deleterious effect on lipid profile</a:t>
            </a:r>
          </a:p>
          <a:p>
            <a:pPr algn="just"/>
            <a:endParaRPr lang="en-US" sz="2800" dirty="0" smtClean="0">
              <a:cs typeface="Times New Roman"/>
            </a:endParaRPr>
          </a:p>
          <a:p>
            <a:pPr algn="just"/>
            <a:r>
              <a:rPr lang="en-US" sz="2800" dirty="0" smtClean="0">
                <a:cs typeface="Times New Roman"/>
              </a:rPr>
              <a:t>Most commonly used drug for HT &amp; angina</a:t>
            </a:r>
            <a:endParaRPr lang="en-IN" sz="2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00102"/>
            <a:ext cx="8258204" cy="5453098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600" b="1" i="1" dirty="0" smtClean="0">
                <a:solidFill>
                  <a:srgbClr val="002060"/>
                </a:solidFill>
              </a:rPr>
              <a:t>Hypertension: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600" dirty="0" smtClean="0"/>
              <a:t>Mild to moderate hypertension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600" dirty="0" smtClean="0"/>
              <a:t>One of the first drug of choice for treatment of HT</a:t>
            </a:r>
            <a:endParaRPr lang="en-US" sz="2600" dirty="0" smtClean="0">
              <a:solidFill>
                <a:srgbClr val="00B0F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600" b="1" i="1" dirty="0" smtClean="0">
                <a:solidFill>
                  <a:srgbClr val="002060"/>
                </a:solidFill>
              </a:rPr>
              <a:t>Angina pectoris: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600" dirty="0" smtClean="0"/>
              <a:t>Useful in prophylaxis of exertional angina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600" dirty="0" smtClean="0"/>
              <a:t>Regular intake of these drugs, reduce frequency of attacks &amp; increase exercise tolerance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600" dirty="0" smtClean="0"/>
              <a:t>Higher doses may worsen the condition</a:t>
            </a:r>
          </a:p>
          <a:p>
            <a:pPr marL="514350" indent="-514350" algn="just">
              <a:buFont typeface="+mj-lt"/>
              <a:buAutoNum type="arabicPeriod" startAt="3"/>
            </a:pPr>
            <a:r>
              <a:rPr lang="en-US" sz="2600" b="1" i="1" dirty="0" smtClean="0">
                <a:solidFill>
                  <a:srgbClr val="002060"/>
                </a:solidFill>
              </a:rPr>
              <a:t>Cardiac arrhythmia:</a:t>
            </a:r>
          </a:p>
          <a:p>
            <a:pPr marL="834390" lvl="1" indent="-514350" algn="just">
              <a:buFont typeface="Wingdings" pitchFamily="2" charset="2"/>
              <a:buChar char="Ø"/>
            </a:pPr>
            <a:r>
              <a:rPr lang="en-US" sz="2600" dirty="0" smtClean="0"/>
              <a:t>Useful  in treatment of ventricular &amp; supra-ventricular arrhythmia</a:t>
            </a:r>
          </a:p>
          <a:p>
            <a:pPr lvl="1" algn="just">
              <a:buFont typeface="Wingdings" pitchFamily="2" charset="2"/>
              <a:buChar char="Ø"/>
            </a:pPr>
            <a:endParaRPr lang="en-US" sz="2600" dirty="0" smtClean="0"/>
          </a:p>
          <a:p>
            <a:pPr marL="514350" indent="-514350" algn="just">
              <a:buFont typeface="+mj-lt"/>
              <a:buAutoNum type="arabicPeriod"/>
            </a:pPr>
            <a:endParaRPr lang="en-US" sz="2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 algn="ctr"/>
            <a:r>
              <a:rPr lang="en-US" b="1" u="sng" dirty="0" smtClean="0"/>
              <a:t>Therapeutic uses 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xmlns="" val="94413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066800"/>
            <a:ext cx="8153400" cy="5362596"/>
          </a:xfrm>
        </p:spPr>
        <p:txBody>
          <a:bodyPr>
            <a:noAutofit/>
          </a:bodyPr>
          <a:lstStyle/>
          <a:p>
            <a:pPr marL="834390" lvl="1" indent="-514350" algn="just">
              <a:buFont typeface="+mj-lt"/>
              <a:buAutoNum type="arabicPeriod" startAt="3"/>
            </a:pPr>
            <a:endParaRPr lang="en-US" sz="2600" dirty="0" smtClean="0"/>
          </a:p>
          <a:p>
            <a:pPr marL="514350" indent="-514350" algn="just">
              <a:buNone/>
            </a:pPr>
            <a:r>
              <a:rPr lang="en-US" sz="2600" b="1" i="1" dirty="0" smtClean="0">
                <a:solidFill>
                  <a:srgbClr val="002060"/>
                </a:solidFill>
              </a:rPr>
              <a:t>4.	Myocardial infraction:</a:t>
            </a:r>
          </a:p>
          <a:p>
            <a:pPr marL="834390" lvl="1" indent="-514350" algn="just">
              <a:buFont typeface="Wingdings" pitchFamily="2" charset="2"/>
              <a:buChar char="Ø"/>
            </a:pPr>
            <a:r>
              <a:rPr lang="en-US" sz="2600" dirty="0" smtClean="0"/>
              <a:t>Secondary prophylaxis of MI – By preventing re-infarction &amp; sudden ventricular fibrillation at subsequent attack of MI</a:t>
            </a:r>
          </a:p>
          <a:p>
            <a:pPr marL="834390" lvl="1" indent="-514350" algn="just">
              <a:buFont typeface="Wingdings" pitchFamily="2" charset="2"/>
              <a:buChar char="Ø"/>
            </a:pPr>
            <a:endParaRPr lang="en-US" sz="2600" dirty="0" smtClean="0"/>
          </a:p>
          <a:p>
            <a:pPr marL="834390" lvl="1" indent="-514350" algn="just">
              <a:buFont typeface="Wingdings" pitchFamily="2" charset="2"/>
              <a:buChar char="Ø"/>
            </a:pPr>
            <a:r>
              <a:rPr lang="en-US" sz="2600" dirty="0" smtClean="0"/>
              <a:t>Myocardial salvage during evolution of MI – if administered i.v. within 4-6 hrs of an attack – by limiting infarct size by reducing O2 consumption &amp; preventing arrhythmias. </a:t>
            </a:r>
            <a:r>
              <a:rPr lang="en-US" sz="2600" i="1" dirty="0" smtClean="0">
                <a:solidFill>
                  <a:srgbClr val="FF0000"/>
                </a:solidFill>
              </a:rPr>
              <a:t>To be given only in those who are not suffering from shock &amp; HR&gt;50 mins</a:t>
            </a:r>
            <a:endParaRPr lang="en-US" sz="2600" dirty="0" smtClean="0"/>
          </a:p>
          <a:p>
            <a:pPr marL="834390" lvl="1" indent="-514350" algn="just">
              <a:buFont typeface="Wingdings" pitchFamily="2" charset="2"/>
              <a:buChar char="Ø"/>
            </a:pPr>
            <a:endParaRPr lang="en-US" sz="2600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52484"/>
            <a:ext cx="8258204" cy="5857916"/>
          </a:xfrm>
        </p:spPr>
        <p:txBody>
          <a:bodyPr>
            <a:normAutofit/>
          </a:bodyPr>
          <a:lstStyle/>
          <a:p>
            <a:pPr marL="514350" indent="-514350" algn="just">
              <a:buSzPct val="90000"/>
              <a:buFont typeface="+mj-lt"/>
              <a:buAutoNum type="arabicPeriod" startAt="5"/>
            </a:pPr>
            <a:r>
              <a:rPr lang="en-US" sz="2600" b="1" i="1" dirty="0" smtClean="0">
                <a:solidFill>
                  <a:srgbClr val="002060"/>
                </a:solidFill>
              </a:rPr>
              <a:t>Hypertrophic obstructive cardiomyopathy:</a:t>
            </a:r>
          </a:p>
          <a:p>
            <a:pPr marL="788670" lvl="1" indent="-514350" algn="just">
              <a:buSzPct val="90000"/>
              <a:buNone/>
            </a:pPr>
            <a:r>
              <a:rPr lang="en-US" sz="2600" dirty="0" smtClean="0"/>
              <a:t>Improve CO during exercise</a:t>
            </a:r>
          </a:p>
          <a:p>
            <a:pPr marL="514350" indent="-514350" algn="just">
              <a:buSzPct val="90000"/>
              <a:buFont typeface="+mj-lt"/>
              <a:buAutoNum type="arabicPeriod" startAt="5"/>
            </a:pPr>
            <a:endParaRPr lang="en-US" sz="600" b="1" dirty="0" smtClean="0"/>
          </a:p>
          <a:p>
            <a:pPr marL="514350" indent="-514350" algn="just">
              <a:buSzPct val="90000"/>
              <a:buFont typeface="+mj-lt"/>
              <a:buAutoNum type="arabicPeriod" startAt="5"/>
            </a:pPr>
            <a:r>
              <a:rPr lang="en-US" sz="2600" b="1" i="1" dirty="0" smtClean="0">
                <a:solidFill>
                  <a:srgbClr val="002060"/>
                </a:solidFill>
              </a:rPr>
              <a:t>Congestive heart failure:</a:t>
            </a:r>
          </a:p>
          <a:p>
            <a:pPr marL="788670" lvl="1" indent="-514350" algn="just">
              <a:buSzPct val="90000"/>
              <a:buNone/>
            </a:pPr>
            <a:r>
              <a:rPr lang="en-US" sz="2600" dirty="0" smtClean="0"/>
              <a:t>Retard the progression</a:t>
            </a:r>
          </a:p>
          <a:p>
            <a:pPr marL="514350" indent="-514350" algn="just">
              <a:buSzPct val="90000"/>
              <a:buFont typeface="+mj-lt"/>
              <a:buAutoNum type="arabicPeriod" startAt="5"/>
            </a:pPr>
            <a:endParaRPr lang="en-US" sz="600" b="1" dirty="0" smtClean="0"/>
          </a:p>
          <a:p>
            <a:pPr marL="514350" indent="-514350" algn="just">
              <a:buSzPct val="90000"/>
              <a:buFont typeface="+mj-lt"/>
              <a:buAutoNum type="arabicPeriod" startAt="5"/>
            </a:pPr>
            <a:r>
              <a:rPr lang="en-US" sz="2600" b="1" i="1" dirty="0" smtClean="0">
                <a:solidFill>
                  <a:srgbClr val="002060"/>
                </a:solidFill>
              </a:rPr>
              <a:t>Dissecting aortic aneurysm:</a:t>
            </a:r>
          </a:p>
          <a:p>
            <a:pPr marL="788670" lvl="1" indent="-514350" algn="just">
              <a:buSzPct val="90000"/>
              <a:buNone/>
            </a:pPr>
            <a:r>
              <a:rPr lang="en-US" sz="2600" dirty="0" smtClean="0"/>
              <a:t>Reduce cardiac contractile force &amp; aortic pulsation</a:t>
            </a:r>
          </a:p>
          <a:p>
            <a:pPr marL="788670" lvl="1" indent="-514350" algn="just">
              <a:buSzPct val="90000"/>
              <a:buFont typeface="+mj-lt"/>
              <a:buAutoNum type="arabicPeriod" startAt="5"/>
            </a:pPr>
            <a:endParaRPr lang="en-US" sz="600" dirty="0" smtClean="0"/>
          </a:p>
          <a:p>
            <a:pPr marL="514350" indent="-514350" algn="just">
              <a:buSzPct val="90000"/>
              <a:buFont typeface="+mj-lt"/>
              <a:buAutoNum type="arabicPeriod" startAt="5"/>
            </a:pPr>
            <a:r>
              <a:rPr lang="en-US" sz="2600" b="1" i="1" dirty="0" err="1" smtClean="0">
                <a:solidFill>
                  <a:srgbClr val="002060"/>
                </a:solidFill>
              </a:rPr>
              <a:t>Pheochromocytoma</a:t>
            </a:r>
            <a:r>
              <a:rPr lang="en-US" sz="2600" b="1" i="1" dirty="0" smtClean="0">
                <a:solidFill>
                  <a:srgbClr val="002060"/>
                </a:solidFill>
              </a:rPr>
              <a:t>:</a:t>
            </a:r>
          </a:p>
          <a:p>
            <a:pPr marL="788670" lvl="1" indent="-514350" algn="just">
              <a:buSzPct val="90000"/>
              <a:buNone/>
            </a:pPr>
            <a:r>
              <a:rPr lang="en-US" sz="2600" dirty="0" smtClean="0"/>
              <a:t>Control tachycardia &amp; arrhythmias</a:t>
            </a:r>
          </a:p>
          <a:p>
            <a:pPr marL="788670" lvl="1" indent="-514350" algn="just">
              <a:buSzPct val="90000"/>
              <a:buNone/>
            </a:pPr>
            <a:r>
              <a:rPr lang="en-US" sz="2600" b="1" i="1" dirty="0" smtClean="0"/>
              <a:t>Only after administration of an </a:t>
            </a:r>
            <a:r>
              <a:rPr lang="el-GR" sz="2600" b="1" i="1" dirty="0" smtClean="0"/>
              <a:t>α</a:t>
            </a:r>
            <a:r>
              <a:rPr lang="en-US" sz="2600" b="1" i="1" dirty="0" smtClean="0"/>
              <a:t>-blocker</a:t>
            </a:r>
          </a:p>
          <a:p>
            <a:pPr marL="514350" indent="-514350" algn="just">
              <a:buSzPct val="90000"/>
              <a:buFont typeface="+mj-lt"/>
              <a:buAutoNum type="arabicPeriod" startAt="5"/>
            </a:pPr>
            <a:endParaRPr lang="en-US" sz="2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14815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52484"/>
            <a:ext cx="8258204" cy="5857916"/>
          </a:xfrm>
        </p:spPr>
        <p:txBody>
          <a:bodyPr>
            <a:noAutofit/>
          </a:bodyPr>
          <a:lstStyle/>
          <a:p>
            <a:pPr marL="514350" indent="-514350" algn="just">
              <a:buNone/>
            </a:pPr>
            <a:r>
              <a:rPr lang="en-US" sz="2600" b="1" dirty="0" smtClean="0">
                <a:solidFill>
                  <a:schemeClr val="accent1"/>
                </a:solidFill>
              </a:rPr>
              <a:t>9.</a:t>
            </a:r>
            <a:r>
              <a:rPr lang="en-US" sz="2600" b="1" dirty="0" smtClean="0">
                <a:solidFill>
                  <a:srgbClr val="00B0F0"/>
                </a:solidFill>
              </a:rPr>
              <a:t>	</a:t>
            </a:r>
            <a:r>
              <a:rPr lang="en-US" sz="2600" b="1" i="1" dirty="0" err="1" smtClean="0">
                <a:solidFill>
                  <a:srgbClr val="002060"/>
                </a:solidFill>
              </a:rPr>
              <a:t>Thyrotoxicosis</a:t>
            </a:r>
            <a:r>
              <a:rPr lang="en-US" sz="2600" b="1" i="1" dirty="0" smtClean="0">
                <a:solidFill>
                  <a:srgbClr val="002060"/>
                </a:solidFill>
              </a:rPr>
              <a:t>: </a:t>
            </a:r>
          </a:p>
          <a:p>
            <a:pPr marL="834390" lvl="1" indent="-514350" algn="just">
              <a:buFont typeface="Wingdings" pitchFamily="2" charset="2"/>
              <a:buChar char="Ø"/>
            </a:pPr>
            <a:r>
              <a:rPr lang="en-US" sz="2600" dirty="0" smtClean="0"/>
              <a:t>Propranolol controls palpitation, tremors, severe </a:t>
            </a:r>
            <a:r>
              <a:rPr lang="en-US" sz="2600" dirty="0" err="1" smtClean="0"/>
              <a:t>myopathy</a:t>
            </a:r>
            <a:r>
              <a:rPr lang="en-US" sz="2600" dirty="0" smtClean="0"/>
              <a:t> &amp; sweating by controlling sympathetic symptoms</a:t>
            </a:r>
          </a:p>
          <a:p>
            <a:pPr marL="834390" lvl="1" indent="-514350" algn="just">
              <a:buNone/>
            </a:pPr>
            <a:endParaRPr lang="en-US" sz="600" dirty="0" smtClean="0"/>
          </a:p>
          <a:p>
            <a:pPr marL="514350" indent="-514350" algn="just">
              <a:buNone/>
            </a:pPr>
            <a:r>
              <a:rPr lang="en-US" sz="2600" b="1" dirty="0" smtClean="0">
                <a:solidFill>
                  <a:schemeClr val="accent1"/>
                </a:solidFill>
              </a:rPr>
              <a:t>10.	</a:t>
            </a:r>
            <a:r>
              <a:rPr lang="en-US" sz="2600" b="1" i="1" dirty="0" smtClean="0">
                <a:solidFill>
                  <a:srgbClr val="002060"/>
                </a:solidFill>
              </a:rPr>
              <a:t>Migraine:</a:t>
            </a:r>
            <a:r>
              <a:rPr lang="en-US" sz="2600" b="1" dirty="0" smtClean="0">
                <a:solidFill>
                  <a:srgbClr val="00B0F0"/>
                </a:solidFill>
              </a:rPr>
              <a:t>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600" dirty="0" smtClean="0"/>
              <a:t>Propranolol is the most effective drug in chronic prophylaxis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600" dirty="0" smtClean="0"/>
              <a:t>Reduces frequency &amp; severity</a:t>
            </a:r>
          </a:p>
          <a:p>
            <a:pPr marL="834390" lvl="1" indent="-514350" algn="just">
              <a:buNone/>
            </a:pPr>
            <a:endParaRPr lang="en-US" sz="600" dirty="0" smtClean="0"/>
          </a:p>
          <a:p>
            <a:pPr marL="514350" indent="-514350">
              <a:buNone/>
            </a:pPr>
            <a:r>
              <a:rPr lang="en-US" sz="2600" b="1" dirty="0" smtClean="0">
                <a:solidFill>
                  <a:schemeClr val="accent1"/>
                </a:solidFill>
              </a:rPr>
              <a:t>11.</a:t>
            </a:r>
            <a:r>
              <a:rPr lang="en-US" sz="2600" dirty="0" smtClean="0"/>
              <a:t>	</a:t>
            </a:r>
            <a:r>
              <a:rPr lang="en-US" sz="2600" b="1" i="1" dirty="0" smtClean="0">
                <a:solidFill>
                  <a:srgbClr val="002060"/>
                </a:solidFill>
              </a:rPr>
              <a:t>Anxiety:</a:t>
            </a:r>
            <a:endParaRPr lang="en-US" sz="2600" i="1" dirty="0" smtClean="0">
              <a:solidFill>
                <a:srgbClr val="002060"/>
              </a:solidFill>
            </a:endParaRPr>
          </a:p>
          <a:p>
            <a:pPr marL="788670" lvl="1" indent="-514350">
              <a:buFont typeface="Wingdings" pitchFamily="2" charset="2"/>
              <a:buChar char="Ø"/>
            </a:pPr>
            <a:r>
              <a:rPr lang="en-US" sz="2600" dirty="0" smtClean="0"/>
              <a:t>Propranolol blocks manifestations like palpitation, tremor</a:t>
            </a:r>
          </a:p>
          <a:p>
            <a:pPr algn="just">
              <a:buNone/>
            </a:pPr>
            <a:endParaRPr lang="en-IN" sz="26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109690"/>
            <a:ext cx="8120090" cy="4986310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en-US" sz="2600" b="1" dirty="0" smtClean="0">
                <a:solidFill>
                  <a:schemeClr val="accent1"/>
                </a:solidFill>
              </a:rPr>
              <a:t>12.	</a:t>
            </a:r>
            <a:r>
              <a:rPr lang="en-US" sz="2600" b="1" i="1" dirty="0" smtClean="0">
                <a:solidFill>
                  <a:srgbClr val="002060"/>
                </a:solidFill>
              </a:rPr>
              <a:t>Glaucoma:</a:t>
            </a:r>
            <a:endParaRPr lang="en-US" sz="2600" b="1" i="1" dirty="0">
              <a:solidFill>
                <a:srgbClr val="002060"/>
              </a:solidFill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US" sz="2600" dirty="0" smtClean="0"/>
              <a:t> </a:t>
            </a:r>
            <a:r>
              <a:rPr lang="en-US" sz="2600" dirty="0" err="1" smtClean="0"/>
              <a:t>Timolol</a:t>
            </a:r>
            <a:r>
              <a:rPr lang="en-US" sz="2600" dirty="0" smtClean="0"/>
              <a:t> </a:t>
            </a:r>
            <a:r>
              <a:rPr lang="en-US" sz="2600" dirty="0"/>
              <a:t>is </a:t>
            </a:r>
            <a:r>
              <a:rPr lang="en-US" sz="2600" dirty="0" smtClean="0"/>
              <a:t>used in open/wide </a:t>
            </a:r>
            <a:r>
              <a:rPr lang="en-US" sz="2600" dirty="0"/>
              <a:t>angel </a:t>
            </a:r>
            <a:r>
              <a:rPr lang="en-US" sz="2600" dirty="0" smtClean="0"/>
              <a:t>glaucoma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600" dirty="0" smtClean="0"/>
              <a:t>As adjuvant in angle closure glaucoma</a:t>
            </a:r>
            <a:endParaRPr lang="en-US" sz="2600" b="1" dirty="0" smtClean="0"/>
          </a:p>
          <a:p>
            <a:pPr marL="514350" indent="-514350" algn="just">
              <a:buNone/>
            </a:pPr>
            <a:endParaRPr lang="en-US" sz="2600" dirty="0" smtClean="0">
              <a:solidFill>
                <a:srgbClr val="00B0F0"/>
              </a:solidFill>
            </a:endParaRPr>
          </a:p>
          <a:p>
            <a:pPr marL="514350" indent="-514350" algn="just">
              <a:buNone/>
            </a:pPr>
            <a:r>
              <a:rPr lang="en-US" sz="2600" b="1" dirty="0" smtClean="0">
                <a:solidFill>
                  <a:schemeClr val="accent1"/>
                </a:solidFill>
              </a:rPr>
              <a:t>13.</a:t>
            </a:r>
            <a:r>
              <a:rPr lang="en-US" sz="2600" b="1" dirty="0" smtClean="0">
                <a:solidFill>
                  <a:srgbClr val="00B0F0"/>
                </a:solidFill>
              </a:rPr>
              <a:t>	</a:t>
            </a:r>
            <a:r>
              <a:rPr lang="en-US" sz="2600" b="1" i="1" dirty="0" smtClean="0">
                <a:solidFill>
                  <a:srgbClr val="002060"/>
                </a:solidFill>
              </a:rPr>
              <a:t>Essential tremor:</a:t>
            </a:r>
          </a:p>
          <a:p>
            <a:pPr marL="788670" lvl="1" indent="-514350" algn="just">
              <a:buFont typeface="Wingdings" pitchFamily="2" charset="2"/>
              <a:buChar char="Ø"/>
            </a:pPr>
            <a:r>
              <a:rPr lang="en-US" sz="2600" dirty="0" smtClean="0"/>
              <a:t>Propranolol commonly used</a:t>
            </a:r>
          </a:p>
          <a:p>
            <a:pPr marL="788670" lvl="1" indent="-514350" algn="just">
              <a:buFont typeface="Wingdings" pitchFamily="2" charset="2"/>
              <a:buChar char="Ø"/>
            </a:pPr>
            <a:r>
              <a:rPr lang="en-US" sz="2600" dirty="0" smtClean="0"/>
              <a:t>Not useful in parkinsonian tremor</a:t>
            </a:r>
          </a:p>
          <a:p>
            <a:pPr marL="788670" lvl="1" indent="-514350" algn="just">
              <a:buFont typeface="+mj-lt"/>
              <a:buAutoNum type="arabicPeriod" startAt="8"/>
            </a:pPr>
            <a:endParaRPr lang="en-US" sz="2600" dirty="0" smtClean="0"/>
          </a:p>
          <a:p>
            <a:pPr algn="just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156934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52400"/>
            <a:ext cx="7772400" cy="1143000"/>
          </a:xfrm>
        </p:spPr>
        <p:txBody>
          <a:bodyPr/>
          <a:lstStyle/>
          <a:p>
            <a:pPr algn="ctr"/>
            <a:r>
              <a:rPr lang="el-GR" sz="4400" b="1" cap="none" dirty="0" smtClean="0">
                <a:latin typeface="+mn-lt"/>
                <a:cs typeface="Times New Roman"/>
              </a:rPr>
              <a:t>α</a:t>
            </a:r>
            <a:r>
              <a:rPr lang="en-US" b="1" dirty="0" smtClean="0">
                <a:latin typeface="+mn-lt"/>
              </a:rPr>
              <a:t> - </a:t>
            </a:r>
            <a:r>
              <a:rPr lang="en-US" b="1" dirty="0" smtClean="0"/>
              <a:t>blockers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305800" cy="5562600"/>
          </a:xfrm>
        </p:spPr>
        <p:txBody>
          <a:bodyPr>
            <a:noAutofit/>
          </a:bodyPr>
          <a:lstStyle/>
          <a:p>
            <a:pPr marL="0" indent="0" algn="just">
              <a:buClr>
                <a:schemeClr val="accent1">
                  <a:lumMod val="50000"/>
                </a:schemeClr>
              </a:buClr>
              <a:buNone/>
            </a:pPr>
            <a:r>
              <a:rPr lang="en-US" sz="2600" b="1" u="sng" dirty="0" smtClean="0"/>
              <a:t>Classification</a:t>
            </a:r>
            <a:r>
              <a:rPr lang="en-US" sz="2600" b="1" dirty="0" smtClean="0"/>
              <a:t> :</a:t>
            </a:r>
          </a:p>
          <a:p>
            <a:pPr algn="just">
              <a:buNone/>
            </a:pPr>
            <a:r>
              <a:rPr lang="en-IN" sz="2600" dirty="0" smtClean="0"/>
              <a:t>I. </a:t>
            </a:r>
            <a:r>
              <a:rPr lang="en-IN" sz="2600" b="1" i="1" u="sng" dirty="0" smtClean="0">
                <a:solidFill>
                  <a:srgbClr val="002060"/>
                </a:solidFill>
              </a:rPr>
              <a:t>Non-equilibrium type</a:t>
            </a:r>
            <a:r>
              <a:rPr lang="en-IN" sz="2600" b="1" i="1" dirty="0" smtClean="0">
                <a:solidFill>
                  <a:srgbClr val="002060"/>
                </a:solidFill>
              </a:rPr>
              <a:t>:</a:t>
            </a:r>
            <a:r>
              <a:rPr lang="en-IN" sz="2600" b="1" i="1" dirty="0" smtClean="0"/>
              <a:t> </a:t>
            </a:r>
          </a:p>
          <a:p>
            <a:pPr algn="just">
              <a:buNone/>
            </a:pPr>
            <a:r>
              <a:rPr lang="el-GR" sz="2600" b="1" dirty="0" smtClean="0">
                <a:solidFill>
                  <a:schemeClr val="accent6">
                    <a:lumMod val="50000"/>
                  </a:schemeClr>
                </a:solidFill>
              </a:rPr>
              <a:t>β-</a:t>
            </a:r>
            <a:r>
              <a:rPr lang="en-IN" sz="2600" b="1" dirty="0" smtClean="0">
                <a:solidFill>
                  <a:schemeClr val="accent6">
                    <a:lumMod val="50000"/>
                  </a:schemeClr>
                </a:solidFill>
              </a:rPr>
              <a:t>Halo-</a:t>
            </a:r>
            <a:r>
              <a:rPr lang="en-IN" sz="2600" b="1" dirty="0" err="1" smtClean="0">
                <a:solidFill>
                  <a:schemeClr val="accent6">
                    <a:lumMod val="50000"/>
                  </a:schemeClr>
                </a:solidFill>
              </a:rPr>
              <a:t>alkylamines</a:t>
            </a:r>
            <a:r>
              <a:rPr lang="en-IN" sz="2600" b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r>
              <a:rPr lang="en-IN" sz="2600" i="1" dirty="0" smtClean="0"/>
              <a:t> </a:t>
            </a:r>
            <a:r>
              <a:rPr lang="en-IN" sz="2600" i="1" dirty="0" smtClean="0">
                <a:solidFill>
                  <a:schemeClr val="tx1"/>
                </a:solidFill>
              </a:rPr>
              <a:t>Phenoxybenzamine</a:t>
            </a:r>
          </a:p>
          <a:p>
            <a:pPr algn="just">
              <a:buNone/>
            </a:pPr>
            <a:endParaRPr lang="en-IN" sz="1400" i="1" dirty="0" smtClean="0"/>
          </a:p>
          <a:p>
            <a:pPr algn="just">
              <a:buNone/>
            </a:pPr>
            <a:r>
              <a:rPr lang="en-IN" sz="2600" dirty="0" smtClean="0"/>
              <a:t>II.</a:t>
            </a:r>
            <a:r>
              <a:rPr lang="en-IN" sz="2600" b="1" dirty="0" smtClean="0"/>
              <a:t> </a:t>
            </a:r>
            <a:r>
              <a:rPr lang="en-IN" sz="2600" b="1" i="1" u="sng" dirty="0" smtClean="0">
                <a:solidFill>
                  <a:srgbClr val="002060"/>
                </a:solidFill>
              </a:rPr>
              <a:t>Equilibrium type (competitive):</a:t>
            </a:r>
          </a:p>
          <a:p>
            <a:pPr algn="just">
              <a:buNone/>
            </a:pPr>
            <a:r>
              <a:rPr lang="en-IN" sz="26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IN" sz="2600" b="1" i="1" u="sng" dirty="0" err="1" smtClean="0">
                <a:solidFill>
                  <a:schemeClr val="accent2">
                    <a:lumMod val="50000"/>
                  </a:schemeClr>
                </a:solidFill>
              </a:rPr>
              <a:t>Nonselective</a:t>
            </a:r>
            <a:endParaRPr lang="en-IN" sz="2600" b="1" i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en-IN" sz="2600" dirty="0" smtClean="0"/>
              <a:t>(</a:t>
            </a:r>
            <a:r>
              <a:rPr lang="en-IN" sz="2600" dirty="0" err="1" smtClean="0"/>
              <a:t>i</a:t>
            </a:r>
            <a:r>
              <a:rPr lang="en-IN" sz="2600" dirty="0" smtClean="0"/>
              <a:t>) </a:t>
            </a:r>
            <a:r>
              <a:rPr lang="en-IN" sz="2600" b="1" dirty="0" smtClean="0">
                <a:solidFill>
                  <a:schemeClr val="accent6">
                    <a:lumMod val="50000"/>
                  </a:schemeClr>
                </a:solidFill>
              </a:rPr>
              <a:t>Ergot alkaloids</a:t>
            </a:r>
            <a:r>
              <a:rPr lang="en-IN" sz="2600" dirty="0" smtClean="0"/>
              <a:t> - </a:t>
            </a:r>
            <a:r>
              <a:rPr lang="en-IN" sz="2600" i="1" dirty="0" smtClean="0">
                <a:solidFill>
                  <a:schemeClr val="tx1"/>
                </a:solidFill>
              </a:rPr>
              <a:t>Ergotamine, </a:t>
            </a:r>
            <a:r>
              <a:rPr lang="en-IN" sz="2600" i="1" dirty="0" err="1" smtClean="0">
                <a:solidFill>
                  <a:schemeClr val="tx1"/>
                </a:solidFill>
              </a:rPr>
              <a:t>Ergotoxine</a:t>
            </a:r>
            <a:endParaRPr lang="en-IN" sz="2600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IN" sz="2600" dirty="0" smtClean="0"/>
              <a:t>(ii) </a:t>
            </a:r>
            <a:r>
              <a:rPr lang="en-IN" sz="2600" b="1" dirty="0" smtClean="0">
                <a:solidFill>
                  <a:schemeClr val="accent6">
                    <a:lumMod val="50000"/>
                  </a:schemeClr>
                </a:solidFill>
              </a:rPr>
              <a:t>Hydrogenated ergot alkaloids</a:t>
            </a:r>
            <a:r>
              <a:rPr lang="en-IN" sz="2600" dirty="0" smtClean="0"/>
              <a:t> - </a:t>
            </a:r>
            <a:r>
              <a:rPr lang="en-IN" sz="2600" i="1" dirty="0" err="1" smtClean="0">
                <a:solidFill>
                  <a:schemeClr val="tx1"/>
                </a:solidFill>
              </a:rPr>
              <a:t>Dihydroergotamine</a:t>
            </a:r>
            <a:r>
              <a:rPr lang="en-IN" sz="2600" i="1" dirty="0" smtClean="0">
                <a:solidFill>
                  <a:schemeClr val="tx1"/>
                </a:solidFill>
              </a:rPr>
              <a:t> </a:t>
            </a:r>
            <a:r>
              <a:rPr lang="en-IN" sz="2600" dirty="0" smtClean="0">
                <a:solidFill>
                  <a:schemeClr val="tx1"/>
                </a:solidFill>
              </a:rPr>
              <a:t>(DHE),  </a:t>
            </a:r>
            <a:r>
              <a:rPr lang="en-IN" sz="2600" dirty="0" err="1" smtClean="0">
                <a:solidFill>
                  <a:schemeClr val="tx1"/>
                </a:solidFill>
              </a:rPr>
              <a:t>Dihydroergotoxine</a:t>
            </a:r>
            <a:endParaRPr lang="en-IN" sz="2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IN" sz="2600" dirty="0" smtClean="0"/>
              <a:t>(iii) </a:t>
            </a:r>
            <a:r>
              <a:rPr lang="en-IN" sz="2600" b="1" dirty="0" err="1" smtClean="0">
                <a:solidFill>
                  <a:schemeClr val="accent6">
                    <a:lumMod val="50000"/>
                  </a:schemeClr>
                </a:solidFill>
              </a:rPr>
              <a:t>Imidazoline</a:t>
            </a:r>
            <a:r>
              <a:rPr lang="en-IN" sz="2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IN" sz="2600" dirty="0" smtClean="0"/>
              <a:t>- </a:t>
            </a:r>
            <a:r>
              <a:rPr lang="en-IN" sz="2600" i="1" dirty="0" smtClean="0">
                <a:solidFill>
                  <a:schemeClr val="tx1"/>
                </a:solidFill>
              </a:rPr>
              <a:t>Phentolamine</a:t>
            </a:r>
          </a:p>
          <a:p>
            <a:pPr algn="just">
              <a:buNone/>
            </a:pPr>
            <a:r>
              <a:rPr lang="en-IN" sz="2600" dirty="0" smtClean="0"/>
              <a:t>(iv) </a:t>
            </a:r>
            <a:r>
              <a:rPr lang="en-IN" sz="2600" b="1" dirty="0" smtClean="0">
                <a:solidFill>
                  <a:schemeClr val="accent6">
                    <a:lumMod val="50000"/>
                  </a:schemeClr>
                </a:solidFill>
              </a:rPr>
              <a:t>Miscellaneous</a:t>
            </a:r>
            <a:r>
              <a:rPr lang="en-IN" sz="2600" dirty="0" smtClean="0"/>
              <a:t> - </a:t>
            </a:r>
            <a:r>
              <a:rPr lang="en-IN" sz="2600" i="1" dirty="0" smtClean="0">
                <a:solidFill>
                  <a:schemeClr val="tx1"/>
                </a:solidFill>
              </a:rPr>
              <a:t>Chlorpromazine</a:t>
            </a:r>
          </a:p>
        </p:txBody>
      </p:sp>
    </p:spTree>
    <p:extLst>
      <p:ext uri="{BB962C8B-B14F-4D97-AF65-F5344CB8AC3E}">
        <p14:creationId xmlns:p14="http://schemas.microsoft.com/office/powerpoint/2010/main" xmlns="" val="188475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1414"/>
            <a:ext cx="7772400" cy="1143000"/>
          </a:xfrm>
        </p:spPr>
        <p:txBody>
          <a:bodyPr/>
          <a:lstStyle/>
          <a:p>
            <a:pPr algn="ctr"/>
            <a:r>
              <a:rPr lang="el-GR" u="sng" cap="none" dirty="0" smtClean="0">
                <a:cs typeface="Times New Roman"/>
              </a:rPr>
              <a:t>α</a:t>
            </a:r>
            <a:r>
              <a:rPr lang="en-US" u="sng" cap="none" dirty="0" smtClean="0">
                <a:cs typeface="Times New Roman"/>
              </a:rPr>
              <a:t>+</a:t>
            </a:r>
            <a:r>
              <a:rPr lang="el-GR" u="sng" cap="none" dirty="0" smtClean="0">
                <a:cs typeface="Times New Roman"/>
              </a:rPr>
              <a:t>β</a:t>
            </a:r>
            <a:r>
              <a:rPr lang="en-US" u="sng" dirty="0" smtClean="0">
                <a:cs typeface="Times New Roman"/>
              </a:rPr>
              <a:t> blockers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458200" cy="505779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600" b="1" u="sng" dirty="0" smtClean="0">
                <a:solidFill>
                  <a:srgbClr val="002060"/>
                </a:solidFill>
              </a:rPr>
              <a:t>LABETALOL</a:t>
            </a:r>
            <a:r>
              <a:rPr lang="en-US" sz="2600" b="1" dirty="0" smtClean="0">
                <a:solidFill>
                  <a:srgbClr val="002060"/>
                </a:solidFill>
              </a:rPr>
              <a:t>:</a:t>
            </a:r>
          </a:p>
          <a:p>
            <a:pPr algn="just">
              <a:buNone/>
            </a:pPr>
            <a:endParaRPr lang="en-US" sz="1600" b="1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/>
              <a:t>First </a:t>
            </a:r>
            <a:r>
              <a:rPr lang="el-GR" sz="2600" dirty="0" smtClean="0">
                <a:cs typeface="Times New Roman"/>
              </a:rPr>
              <a:t>α</a:t>
            </a:r>
            <a:r>
              <a:rPr lang="en-US" sz="2600" dirty="0" smtClean="0">
                <a:cs typeface="Times New Roman"/>
              </a:rPr>
              <a:t>+</a:t>
            </a:r>
            <a:r>
              <a:rPr lang="el-GR" sz="2600" dirty="0" smtClean="0">
                <a:cs typeface="Times New Roman"/>
              </a:rPr>
              <a:t>β</a:t>
            </a:r>
            <a:r>
              <a:rPr lang="en-US" sz="2600" dirty="0" smtClean="0">
                <a:cs typeface="Times New Roman"/>
              </a:rPr>
              <a:t> blocker</a:t>
            </a:r>
          </a:p>
          <a:p>
            <a:pPr algn="just">
              <a:buFont typeface="Wingdings" pitchFamily="2" charset="2"/>
              <a:buChar char="Ø"/>
            </a:pPr>
            <a:endParaRPr lang="en-US" sz="600" dirty="0" smtClean="0">
              <a:cs typeface="Times New Roman"/>
            </a:endParaRPr>
          </a:p>
          <a:p>
            <a:pPr algn="just">
              <a:buFont typeface="Wingdings" pitchFamily="2" charset="2"/>
              <a:buChar char="Ø"/>
            </a:pPr>
            <a:r>
              <a:rPr lang="el-GR" sz="2600" dirty="0" smtClean="0">
                <a:cs typeface="Times New Roman"/>
              </a:rPr>
              <a:t>β</a:t>
            </a:r>
            <a:r>
              <a:rPr lang="en-US" sz="2600" dirty="0" smtClean="0">
                <a:cs typeface="Times New Roman"/>
              </a:rPr>
              <a:t>1+</a:t>
            </a:r>
            <a:r>
              <a:rPr lang="el-GR" sz="2600" dirty="0" smtClean="0">
                <a:cs typeface="Times New Roman"/>
              </a:rPr>
              <a:t> β</a:t>
            </a:r>
            <a:r>
              <a:rPr lang="en-US" sz="2600" dirty="0" smtClean="0">
                <a:cs typeface="Times New Roman"/>
              </a:rPr>
              <a:t>2+</a:t>
            </a:r>
            <a:r>
              <a:rPr lang="el-GR" sz="2600" dirty="0" smtClean="0">
                <a:cs typeface="Times New Roman"/>
              </a:rPr>
              <a:t>α</a:t>
            </a:r>
            <a:r>
              <a:rPr lang="en-US" sz="2600" dirty="0" smtClean="0">
                <a:cs typeface="Times New Roman"/>
              </a:rPr>
              <a:t>1 blocking with weak </a:t>
            </a:r>
            <a:r>
              <a:rPr lang="el-GR" sz="2600" dirty="0" smtClean="0">
                <a:cs typeface="Times New Roman"/>
              </a:rPr>
              <a:t>β</a:t>
            </a:r>
            <a:r>
              <a:rPr lang="en-US" sz="2600" dirty="0" smtClean="0">
                <a:cs typeface="Times New Roman"/>
              </a:rPr>
              <a:t>2 agonist activity</a:t>
            </a:r>
          </a:p>
          <a:p>
            <a:pPr algn="just">
              <a:buFont typeface="Wingdings" pitchFamily="2" charset="2"/>
              <a:buChar char="Ø"/>
            </a:pPr>
            <a:endParaRPr lang="en-US" sz="600" dirty="0" smtClean="0">
              <a:cs typeface="Times New Roman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cs typeface="Times New Roman"/>
              </a:rPr>
              <a:t>Fall in BP – due to </a:t>
            </a:r>
            <a:r>
              <a:rPr lang="el-GR" sz="2600" dirty="0" smtClean="0">
                <a:cs typeface="Times New Roman"/>
              </a:rPr>
              <a:t>α</a:t>
            </a:r>
            <a:r>
              <a:rPr lang="en-US" sz="2600" dirty="0" smtClean="0">
                <a:cs typeface="Times New Roman"/>
              </a:rPr>
              <a:t>1 &amp; </a:t>
            </a:r>
            <a:r>
              <a:rPr lang="el-GR" sz="2600" dirty="0" smtClean="0">
                <a:cs typeface="Times New Roman"/>
              </a:rPr>
              <a:t>β</a:t>
            </a:r>
            <a:r>
              <a:rPr lang="en-US" sz="2600" dirty="0" smtClean="0">
                <a:cs typeface="Times New Roman"/>
              </a:rPr>
              <a:t>1 blockade,</a:t>
            </a:r>
            <a:r>
              <a:rPr lang="el-GR" sz="2600" dirty="0" smtClean="0">
                <a:cs typeface="Times New Roman"/>
              </a:rPr>
              <a:t> β</a:t>
            </a:r>
            <a:r>
              <a:rPr lang="en-US" sz="2600" dirty="0" smtClean="0">
                <a:cs typeface="Times New Roman"/>
              </a:rPr>
              <a:t>2 </a:t>
            </a:r>
            <a:r>
              <a:rPr lang="en-US" sz="2600" dirty="0" err="1" smtClean="0">
                <a:cs typeface="Times New Roman"/>
              </a:rPr>
              <a:t>agonism</a:t>
            </a:r>
            <a:endParaRPr lang="en-US" sz="2600" dirty="0" smtClean="0">
              <a:cs typeface="Times New Roman"/>
            </a:endParaRPr>
          </a:p>
          <a:p>
            <a:pPr algn="just">
              <a:buFont typeface="Wingdings" pitchFamily="2" charset="2"/>
              <a:buChar char="Ø"/>
            </a:pPr>
            <a:endParaRPr lang="en-US" sz="600" dirty="0" smtClean="0">
              <a:cs typeface="Times New Roman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cs typeface="Times New Roman"/>
              </a:rPr>
              <a:t>HR is unchanged or slightly decreased</a:t>
            </a:r>
          </a:p>
          <a:p>
            <a:pPr algn="just">
              <a:buFont typeface="Wingdings" pitchFamily="2" charset="2"/>
              <a:buChar char="Ø"/>
            </a:pPr>
            <a:endParaRPr lang="en-US" sz="600" dirty="0" smtClean="0">
              <a:cs typeface="Times New Roman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600" u="sng" dirty="0" smtClean="0">
                <a:cs typeface="Times New Roman"/>
              </a:rPr>
              <a:t>USES</a:t>
            </a:r>
            <a:r>
              <a:rPr lang="en-US" sz="2600" dirty="0" smtClean="0">
                <a:cs typeface="Times New Roman"/>
              </a:rPr>
              <a:t>: HT, pheochromocytoma, </a:t>
            </a:r>
            <a:r>
              <a:rPr lang="en-US" sz="2600" dirty="0" err="1" smtClean="0">
                <a:cs typeface="Times New Roman"/>
              </a:rPr>
              <a:t>clonidine</a:t>
            </a:r>
            <a:r>
              <a:rPr lang="en-US" sz="2600" dirty="0" smtClean="0">
                <a:cs typeface="Times New Roman"/>
              </a:rPr>
              <a:t> withdrawal, PIH</a:t>
            </a:r>
          </a:p>
          <a:p>
            <a:pPr algn="just">
              <a:buFont typeface="Wingdings" pitchFamily="2" charset="2"/>
              <a:buChar char="Ø"/>
            </a:pPr>
            <a:endParaRPr lang="en-US" sz="600" u="sng" dirty="0" smtClean="0">
              <a:cs typeface="Times New Roman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600" u="sng" dirty="0" smtClean="0">
                <a:cs typeface="Times New Roman"/>
              </a:rPr>
              <a:t>S/E</a:t>
            </a:r>
            <a:r>
              <a:rPr lang="en-US" sz="2600" dirty="0" smtClean="0">
                <a:cs typeface="Times New Roman"/>
              </a:rPr>
              <a:t>: postural hypotension, rashes, liver damage &amp; failure of ejaculation</a:t>
            </a:r>
            <a:endParaRPr lang="en-IN" sz="2600" u="sng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071546"/>
            <a:ext cx="8186766" cy="52864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600" b="1" u="sng" dirty="0" smtClean="0">
                <a:solidFill>
                  <a:srgbClr val="002060"/>
                </a:solidFill>
                <a:cs typeface="Times New Roman"/>
              </a:rPr>
              <a:t>CARVEDILOL</a:t>
            </a:r>
            <a:r>
              <a:rPr lang="en-US" sz="2600" b="1" dirty="0" smtClean="0">
                <a:solidFill>
                  <a:srgbClr val="002060"/>
                </a:solidFill>
                <a:cs typeface="Times New Roman"/>
              </a:rPr>
              <a:t>:</a:t>
            </a:r>
          </a:p>
          <a:p>
            <a:pPr algn="just">
              <a:buNone/>
            </a:pPr>
            <a:endParaRPr lang="en-US" sz="2600" b="1" u="sng" dirty="0" smtClean="0">
              <a:solidFill>
                <a:srgbClr val="002060"/>
              </a:solidFill>
              <a:cs typeface="Times New Roman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600" dirty="0" smtClean="0">
                <a:cs typeface="Times New Roman"/>
              </a:rPr>
              <a:t>β</a:t>
            </a:r>
            <a:r>
              <a:rPr lang="en-US" sz="2600" dirty="0" smtClean="0">
                <a:cs typeface="Times New Roman"/>
              </a:rPr>
              <a:t>1+</a:t>
            </a:r>
            <a:r>
              <a:rPr lang="el-GR" sz="2600" dirty="0" smtClean="0">
                <a:cs typeface="Times New Roman"/>
              </a:rPr>
              <a:t> β</a:t>
            </a:r>
            <a:r>
              <a:rPr lang="en-US" sz="2600" dirty="0" smtClean="0">
                <a:cs typeface="Times New Roman"/>
              </a:rPr>
              <a:t>2+</a:t>
            </a:r>
            <a:r>
              <a:rPr lang="el-GR" sz="2600" dirty="0" smtClean="0">
                <a:cs typeface="Times New Roman"/>
              </a:rPr>
              <a:t>α</a:t>
            </a:r>
            <a:r>
              <a:rPr lang="en-US" sz="2600" dirty="0" smtClean="0">
                <a:cs typeface="Times New Roman"/>
              </a:rPr>
              <a:t>1 blocker</a:t>
            </a:r>
            <a:endParaRPr lang="en-US" sz="2600" b="1" dirty="0" smtClean="0">
              <a:cs typeface="Times New Roman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n-US" sz="2600" dirty="0" smtClean="0">
                <a:cs typeface="Times New Roman"/>
              </a:rPr>
              <a:t>Vasodilatation due to </a:t>
            </a:r>
            <a:r>
              <a:rPr lang="el-GR" sz="2600" dirty="0" smtClean="0">
                <a:cs typeface="Times New Roman"/>
              </a:rPr>
              <a:t>α</a:t>
            </a:r>
            <a:r>
              <a:rPr lang="en-US" sz="2600" dirty="0" smtClean="0">
                <a:cs typeface="Times New Roman"/>
              </a:rPr>
              <a:t>1 blockade &amp; calcium channel blockade.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 smtClean="0">
                <a:cs typeface="Times New Roman"/>
              </a:rPr>
              <a:t>Anti-oxidant property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u="sng" dirty="0" smtClean="0">
                <a:cs typeface="Times New Roman"/>
              </a:rPr>
              <a:t>USES</a:t>
            </a:r>
            <a:r>
              <a:rPr lang="en-US" sz="2600" dirty="0" smtClean="0">
                <a:cs typeface="Times New Roman"/>
              </a:rPr>
              <a:t>: CHF, Angina, HT</a:t>
            </a:r>
            <a:endParaRPr lang="en-IN" sz="26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28600" y="1679573"/>
          <a:ext cx="8689976" cy="3197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2494"/>
                <a:gridCol w="2172494"/>
                <a:gridCol w="2172494"/>
                <a:gridCol w="2172494"/>
              </a:tblGrid>
              <a:tr h="1312528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Author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Chapter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Book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Level</a:t>
                      </a:r>
                      <a:r>
                        <a:rPr lang="en-IN" baseline="0" dirty="0" smtClean="0"/>
                        <a:t> of evidence</a:t>
                      </a:r>
                      <a:endParaRPr lang="en-IN" dirty="0"/>
                    </a:p>
                  </a:txBody>
                  <a:tcPr anchor="ctr"/>
                </a:tc>
              </a:tr>
              <a:tr h="1884699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K.D. </a:t>
                      </a:r>
                      <a:r>
                        <a:rPr lang="en-IN" dirty="0" err="1" smtClean="0"/>
                        <a:t>Tripathi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IN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Chapter 10: Anti-adrenergic Drugs (Adrenergic Receptor Antagonists)</a:t>
                      </a:r>
                      <a:endParaRPr lang="en-IN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Essentials of Medical Pharmacology, 8</a:t>
                      </a:r>
                      <a:r>
                        <a:rPr lang="en-IN" baseline="30000" dirty="0" smtClean="0"/>
                        <a:t>th</a:t>
                      </a:r>
                      <a:r>
                        <a:rPr lang="en-IN" dirty="0" smtClean="0"/>
                        <a:t> Edition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Level</a:t>
                      </a:r>
                      <a:r>
                        <a:rPr lang="en-IN" baseline="0" dirty="0" smtClean="0"/>
                        <a:t> 1</a:t>
                      </a:r>
                      <a:endParaRPr lang="en-IN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81000" y="4419600"/>
            <a:ext cx="8458200" cy="1222375"/>
          </a:xfrm>
        </p:spPr>
        <p:txBody>
          <a:bodyPr>
            <a:normAutofit/>
          </a:bodyPr>
          <a:lstStyle/>
          <a:p>
            <a:r>
              <a:rPr lang="en-US" sz="6600" dirty="0" smtClean="0"/>
              <a:t>THANK YOU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xmlns="" val="413282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22437"/>
            <a:ext cx="86868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600" b="1" i="1" u="sng" dirty="0" smtClean="0">
                <a:solidFill>
                  <a:schemeClr val="accent2">
                    <a:lumMod val="50000"/>
                  </a:schemeClr>
                </a:solidFill>
              </a:rPr>
              <a:t>α1 </a:t>
            </a:r>
            <a:r>
              <a:rPr lang="en-IN" sz="2600" b="1" i="1" u="sng" dirty="0" smtClean="0">
                <a:solidFill>
                  <a:schemeClr val="accent2">
                    <a:lumMod val="50000"/>
                  </a:schemeClr>
                </a:solidFill>
              </a:rPr>
              <a:t>selective</a:t>
            </a:r>
            <a:r>
              <a:rPr lang="en-IN" sz="2600" i="1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en-IN" sz="2600" i="1" dirty="0" err="1" smtClean="0">
                <a:solidFill>
                  <a:schemeClr val="tx1"/>
                </a:solidFill>
              </a:rPr>
              <a:t>Prazosin</a:t>
            </a:r>
            <a:r>
              <a:rPr lang="en-IN" sz="2600" i="1" dirty="0" smtClean="0">
                <a:solidFill>
                  <a:schemeClr val="tx1"/>
                </a:solidFill>
              </a:rPr>
              <a:t>, </a:t>
            </a:r>
            <a:r>
              <a:rPr lang="en-IN" sz="2600" i="1" dirty="0" err="1" smtClean="0">
                <a:solidFill>
                  <a:schemeClr val="tx1"/>
                </a:solidFill>
              </a:rPr>
              <a:t>Terazosin</a:t>
            </a:r>
            <a:r>
              <a:rPr lang="en-IN" sz="2600" i="1" dirty="0" smtClean="0">
                <a:solidFill>
                  <a:schemeClr val="tx1"/>
                </a:solidFill>
              </a:rPr>
              <a:t>, </a:t>
            </a:r>
            <a:r>
              <a:rPr lang="en-IN" sz="2600" i="1" dirty="0" err="1" smtClean="0">
                <a:solidFill>
                  <a:schemeClr val="tx1"/>
                </a:solidFill>
              </a:rPr>
              <a:t>Doxazosin</a:t>
            </a:r>
            <a:r>
              <a:rPr lang="en-IN" sz="2600" i="1" dirty="0" smtClean="0">
                <a:solidFill>
                  <a:schemeClr val="tx1"/>
                </a:solidFill>
              </a:rPr>
              <a:t>, </a:t>
            </a:r>
            <a:r>
              <a:rPr lang="en-IN" sz="2600" i="1" dirty="0" err="1" smtClean="0">
                <a:solidFill>
                  <a:schemeClr val="tx1"/>
                </a:solidFill>
              </a:rPr>
              <a:t>Tamsulosin</a:t>
            </a:r>
            <a:endParaRPr lang="en-IN" sz="2600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en-IN" sz="1400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l-GR" sz="2600" b="1" i="1" u="sng" dirty="0" smtClean="0">
                <a:solidFill>
                  <a:schemeClr val="accent2">
                    <a:lumMod val="50000"/>
                  </a:schemeClr>
                </a:solidFill>
              </a:rPr>
              <a:t>α2 </a:t>
            </a:r>
            <a:r>
              <a:rPr lang="en-IN" sz="2600" b="1" i="1" u="sng" dirty="0" smtClean="0">
                <a:solidFill>
                  <a:schemeClr val="accent2">
                    <a:lumMod val="50000"/>
                  </a:schemeClr>
                </a:solidFill>
              </a:rPr>
              <a:t>selective</a:t>
            </a:r>
            <a:r>
              <a:rPr lang="en-IN" sz="26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en-IN" sz="2600" i="1" dirty="0" err="1" smtClean="0">
                <a:solidFill>
                  <a:schemeClr val="tx1"/>
                </a:solidFill>
              </a:rPr>
              <a:t>Yohimbine</a:t>
            </a:r>
            <a:endParaRPr lang="en-US" sz="2600" b="1" i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IN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Pharmacological actions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357298"/>
            <a:ext cx="8286808" cy="4981596"/>
          </a:xfrm>
        </p:spPr>
        <p:txBody>
          <a:bodyPr>
            <a:noAutofit/>
          </a:bodyPr>
          <a:lstStyle/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el-GR" sz="2600" dirty="0" smtClean="0"/>
              <a:t>α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blockade:-</a:t>
            </a:r>
          </a:p>
          <a:p>
            <a:pPr lvl="1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/>
              <a:t>Inhibits vasoconstriction  </a:t>
            </a:r>
            <a:r>
              <a:rPr lang="en-US" sz="2600" dirty="0" smtClean="0">
                <a:sym typeface="Wingdings" pitchFamily="2" charset="2"/>
              </a:rPr>
              <a:t> vasodilatation  </a:t>
            </a:r>
            <a:r>
              <a:rPr lang="en-US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↓ </a:t>
            </a:r>
            <a:r>
              <a:rPr lang="en-US" sz="2600" dirty="0" smtClean="0">
                <a:solidFill>
                  <a:srgbClr val="00B050"/>
                </a:solidFill>
                <a:cs typeface="Times New Roman" pitchFamily="18" charset="0"/>
              </a:rPr>
              <a:t>BP </a:t>
            </a:r>
            <a:r>
              <a:rPr lang="en-US" sz="2600" dirty="0" smtClean="0"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600" i="1" dirty="0" smtClean="0">
                <a:cs typeface="Times New Roman" pitchFamily="18" charset="0"/>
                <a:sym typeface="Wingdings" pitchFamily="2" charset="2"/>
              </a:rPr>
              <a:t>reflex tachycardia</a:t>
            </a:r>
          </a:p>
          <a:p>
            <a:pPr lvl="1" algn="just">
              <a:buClr>
                <a:schemeClr val="accent1">
                  <a:lumMod val="50000"/>
                </a:schemeClr>
              </a:buClr>
            </a:pPr>
            <a:endParaRPr lang="en-US" sz="2600" dirty="0" smtClean="0"/>
          </a:p>
          <a:p>
            <a:pPr algn="just">
              <a:buClr>
                <a:schemeClr val="accent1">
                  <a:lumMod val="50000"/>
                </a:schemeClr>
              </a:buClr>
            </a:pPr>
            <a:r>
              <a:rPr lang="el-GR" sz="2600" dirty="0" smtClean="0"/>
              <a:t>α</a:t>
            </a:r>
            <a:r>
              <a:rPr lang="en-US" sz="2600" baseline="-25000" dirty="0"/>
              <a:t>2</a:t>
            </a:r>
            <a:r>
              <a:rPr lang="en-US" sz="2600" dirty="0" smtClean="0"/>
              <a:t> blockade:-</a:t>
            </a:r>
          </a:p>
          <a:p>
            <a:pPr lvl="1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/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↑ </a:t>
            </a:r>
            <a:r>
              <a:rPr lang="en-US" sz="2600" dirty="0" smtClean="0"/>
              <a:t>release of NA </a:t>
            </a:r>
            <a:r>
              <a:rPr lang="en-US" sz="2600" dirty="0" smtClean="0">
                <a:sym typeface="Wingdings" pitchFamily="2" charset="2"/>
              </a:rPr>
              <a:t>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↑ </a:t>
            </a:r>
            <a:r>
              <a:rPr lang="en-US" sz="2600" dirty="0" smtClean="0">
                <a:solidFill>
                  <a:srgbClr val="FF0000"/>
                </a:solidFill>
                <a:sym typeface="Wingdings" pitchFamily="2" charset="2"/>
              </a:rPr>
              <a:t>BP </a:t>
            </a:r>
            <a:r>
              <a:rPr lang="en-US" sz="2600" dirty="0" smtClean="0">
                <a:sym typeface="Wingdings" pitchFamily="2" charset="2"/>
              </a:rPr>
              <a:t>&amp; tachycardia</a:t>
            </a:r>
          </a:p>
          <a:p>
            <a:pPr lvl="1" algn="just">
              <a:buClr>
                <a:schemeClr val="accent1">
                  <a:lumMod val="50000"/>
                </a:schemeClr>
              </a:buClr>
              <a:buNone/>
            </a:pPr>
            <a:endParaRPr lang="en-US" sz="2600" dirty="0" smtClean="0">
              <a:sym typeface="Wingdings" pitchFamily="2" charset="2"/>
            </a:endParaRPr>
          </a:p>
          <a:p>
            <a:pPr lvl="1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/>
              <a:t>Inhibition of contraction of radial muscles of iris (α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) </a:t>
            </a:r>
            <a:r>
              <a:rPr lang="en-US" sz="2600" dirty="0" smtClean="0">
                <a:sym typeface="Wingdings" pitchFamily="2" charset="2"/>
              </a:rPr>
              <a:t> </a:t>
            </a:r>
            <a:r>
              <a:rPr lang="en-US" sz="2600" dirty="0" err="1" smtClean="0">
                <a:solidFill>
                  <a:srgbClr val="FF0000"/>
                </a:solidFill>
                <a:sym typeface="Wingdings" pitchFamily="2" charset="2"/>
              </a:rPr>
              <a:t>miosis</a:t>
            </a:r>
            <a:endParaRPr lang="en-US" sz="2600" dirty="0" smtClean="0">
              <a:solidFill>
                <a:srgbClr val="FF0000"/>
              </a:solidFill>
              <a:sym typeface="Wingdings" pitchFamily="2" charset="2"/>
            </a:endParaRPr>
          </a:p>
          <a:p>
            <a:pPr algn="just">
              <a:buClr>
                <a:schemeClr val="accent1">
                  <a:lumMod val="50000"/>
                </a:schemeClr>
              </a:buClr>
            </a:pPr>
            <a:endParaRPr lang="en-US" sz="2600" dirty="0" smtClean="0"/>
          </a:p>
          <a:p>
            <a:pPr lvl="1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u="sng" dirty="0" smtClean="0">
                <a:solidFill>
                  <a:srgbClr val="FF0000"/>
                </a:solidFill>
              </a:rPr>
              <a:t>↑ flow of urine</a:t>
            </a:r>
            <a:r>
              <a:rPr lang="en-US" sz="2600" dirty="0" smtClean="0"/>
              <a:t> </a:t>
            </a:r>
            <a:r>
              <a:rPr lang="en-US" sz="2600" dirty="0" smtClean="0">
                <a:sym typeface="Wingdings" pitchFamily="2" charset="2"/>
              </a:rPr>
              <a:t> trigone relaxation </a:t>
            </a:r>
            <a:endParaRPr lang="en-US" sz="2600" dirty="0" smtClean="0"/>
          </a:p>
          <a:p>
            <a:pPr algn="just">
              <a:buClr>
                <a:schemeClr val="accent1">
                  <a:lumMod val="50000"/>
                </a:schemeClr>
              </a:buClr>
            </a:pPr>
            <a:endParaRPr lang="en-US" sz="2600" dirty="0" smtClean="0">
              <a:solidFill>
                <a:schemeClr val="accent1"/>
              </a:solidFill>
            </a:endParaRPr>
          </a:p>
          <a:p>
            <a:pPr lvl="1"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en-US" sz="2600" dirty="0" smtClean="0"/>
          </a:p>
          <a:p>
            <a:pPr algn="just">
              <a:buClr>
                <a:schemeClr val="accent1">
                  <a:lumMod val="50000"/>
                </a:schemeClr>
              </a:buClr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312497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123912"/>
            <a:ext cx="8186766" cy="5429288"/>
          </a:xfrm>
        </p:spPr>
        <p:txBody>
          <a:bodyPr>
            <a:normAutofit lnSpcReduction="10000"/>
          </a:bodyPr>
          <a:lstStyle/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u="sng" dirty="0" smtClean="0">
                <a:solidFill>
                  <a:srgbClr val="FF0000"/>
                </a:solidFill>
              </a:rPr>
              <a:t>Nasal stuffiness</a:t>
            </a:r>
            <a:r>
              <a:rPr lang="en-US" sz="2600" dirty="0" smtClean="0"/>
              <a:t> – due to blockade of </a:t>
            </a:r>
            <a:r>
              <a:rPr lang="el-GR" sz="2600" dirty="0" smtClean="0">
                <a:latin typeface="Times New Roman"/>
                <a:cs typeface="Times New Roman"/>
              </a:rPr>
              <a:t>α</a:t>
            </a:r>
            <a:r>
              <a:rPr lang="en-US" sz="2600" dirty="0" smtClean="0">
                <a:latin typeface="Times New Roman"/>
                <a:cs typeface="Times New Roman"/>
              </a:rPr>
              <a:t> receptors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en-US" sz="2600" dirty="0" smtClean="0">
              <a:latin typeface="Times New Roman"/>
              <a:cs typeface="Times New Roman"/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>
                <a:latin typeface="Times New Roman"/>
                <a:cs typeface="Times New Roman"/>
              </a:rPr>
              <a:t> </a:t>
            </a:r>
            <a:r>
              <a:rPr lang="en-US" sz="2600" u="sng" dirty="0" smtClean="0">
                <a:solidFill>
                  <a:srgbClr val="FF0000"/>
                </a:solidFill>
                <a:cs typeface="Times New Roman"/>
              </a:rPr>
              <a:t>Increased intestinal motility</a:t>
            </a:r>
            <a:r>
              <a:rPr lang="en-US" sz="2600" dirty="0" smtClean="0">
                <a:cs typeface="Times New Roman"/>
              </a:rPr>
              <a:t> -</a:t>
            </a:r>
            <a:r>
              <a:rPr lang="en-US" sz="2600" dirty="0" smtClean="0">
                <a:latin typeface="Times New Roman"/>
                <a:cs typeface="Times New Roman"/>
              </a:rPr>
              <a:t> partial inhibition of relaxant sympathetic influences – loose motion may occur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en-US" sz="2600" dirty="0" smtClean="0">
              <a:latin typeface="Times New Roman"/>
              <a:cs typeface="Times New Roman"/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600" dirty="0" smtClean="0">
                <a:latin typeface="Times New Roman"/>
                <a:cs typeface="Times New Roman"/>
              </a:rPr>
              <a:t> Inhibition of contractions of vas deferens – inhibit ejaculation – </a:t>
            </a:r>
            <a:r>
              <a:rPr lang="en-US" sz="2600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Impotence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en-US" sz="2600" dirty="0" smtClean="0">
              <a:latin typeface="Times New Roman"/>
              <a:cs typeface="Times New Roman"/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None/>
            </a:pPr>
            <a:r>
              <a:rPr lang="en-US" sz="2600" i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	</a:t>
            </a:r>
            <a:r>
              <a:rPr lang="el-GR" sz="2600" i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α</a:t>
            </a:r>
            <a:r>
              <a:rPr lang="en-US" sz="2600" i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blockers have no effect on adrenergic cardiac stimulation, bronchodilatation, vasodilatation &amp; most of metabolic changes, because these are mediated prominently through </a:t>
            </a:r>
            <a:r>
              <a:rPr lang="el-GR" sz="2600" i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β</a:t>
            </a:r>
            <a:r>
              <a:rPr lang="en-US" sz="2600" i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 receptors.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en-US" sz="2600" dirty="0" smtClean="0">
              <a:latin typeface="Times New Roman"/>
              <a:cs typeface="Times New Roman"/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en-US" sz="26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21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24"/>
            <a:ext cx="7772400" cy="1143000"/>
          </a:xfrm>
        </p:spPr>
        <p:txBody>
          <a:bodyPr/>
          <a:lstStyle/>
          <a:p>
            <a:pPr algn="ctr"/>
            <a:r>
              <a:rPr lang="en-US" u="sng" dirty="0" smtClean="0"/>
              <a:t>Phenoxybenzamine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534400" cy="5486400"/>
          </a:xfrm>
        </p:spPr>
        <p:txBody>
          <a:bodyPr>
            <a:noAutofit/>
          </a:bodyPr>
          <a:lstStyle/>
          <a:p>
            <a:pPr algn="just"/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Causes </a:t>
            </a:r>
            <a:r>
              <a:rPr lang="el-GR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α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blockade - irreversible type </a:t>
            </a:r>
          </a:p>
          <a:p>
            <a:pPr algn="just"/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Blockade develops gradually &amp; lasts for 3-4 days till fresh receptors are synthesized.</a:t>
            </a:r>
          </a:p>
          <a:p>
            <a:pPr algn="just"/>
            <a:r>
              <a:rPr lang="en-IN" sz="2600" dirty="0" smtClean="0">
                <a:solidFill>
                  <a:schemeClr val="tx1"/>
                </a:solidFill>
              </a:rPr>
              <a:t>At higher doses - partial blockade of 5-HT, </a:t>
            </a:r>
            <a:r>
              <a:rPr lang="en-IN" sz="2600" dirty="0" err="1" smtClean="0">
                <a:solidFill>
                  <a:schemeClr val="tx1"/>
                </a:solidFill>
              </a:rPr>
              <a:t>histaminergic</a:t>
            </a:r>
            <a:r>
              <a:rPr lang="en-IN" sz="2600" dirty="0" smtClean="0">
                <a:solidFill>
                  <a:schemeClr val="tx1"/>
                </a:solidFill>
              </a:rPr>
              <a:t> &amp; cholinergic receptors, but not β receptors</a:t>
            </a:r>
            <a:endParaRPr lang="en-US" sz="26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Fall in BP (mainly postural) -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venodilatation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, more prominent than </a:t>
            </a:r>
            <a:r>
              <a:rPr lang="en-US" sz="26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arterio</a:t>
            </a:r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-dilatation.</a:t>
            </a:r>
          </a:p>
          <a:p>
            <a:pPr algn="just"/>
            <a:r>
              <a:rPr lang="en-US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In recumbent position - cardiac output &amp; blood flow increases due to reduction in peripheral resistance &amp; increase venous return.</a:t>
            </a: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Lipid soluble – penetrates brain, thus produces CNS stimulation, nausea &amp; vomiting on rapid i.v. injection.</a:t>
            </a:r>
            <a:endParaRPr lang="en-IN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223922"/>
            <a:ext cx="8258204" cy="5786478"/>
          </a:xfrm>
        </p:spPr>
        <p:txBody>
          <a:bodyPr>
            <a:normAutofit/>
          </a:bodyPr>
          <a:lstStyle/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Oral dose produce depression, tiredness &amp; lethargy.</a:t>
            </a:r>
          </a:p>
          <a:p>
            <a:pPr algn="just"/>
            <a:endParaRPr lang="en-US" sz="2600" dirty="0" smtClean="0">
              <a:solidFill>
                <a:schemeClr val="tx1"/>
              </a:solidFill>
            </a:endParaRPr>
          </a:p>
          <a:p>
            <a:pPr algn="just"/>
            <a:r>
              <a:rPr lang="en-US" sz="2600" dirty="0" smtClean="0">
                <a:solidFill>
                  <a:schemeClr val="tx1"/>
                </a:solidFill>
              </a:rPr>
              <a:t>Major S/E: - postural hypotension, palpitation, nasal blockage, miosis, inhibition of ejaculation.</a:t>
            </a:r>
          </a:p>
          <a:p>
            <a:pPr algn="just"/>
            <a:endParaRPr lang="en-US" sz="2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Uses: - 20-60 mg/day oral OR 1 mg/kg/hr by slow i.v. infusion</a:t>
            </a:r>
          </a:p>
          <a:p>
            <a:pPr algn="just">
              <a:buNone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	 - </a:t>
            </a:r>
            <a:r>
              <a:rPr lang="en-US" sz="2600" dirty="0" err="1" smtClean="0">
                <a:solidFill>
                  <a:schemeClr val="tx1"/>
                </a:solidFill>
              </a:rPr>
              <a:t>Pheochromocytoma</a:t>
            </a:r>
            <a:r>
              <a:rPr lang="en-US" sz="2600" dirty="0" smtClean="0">
                <a:solidFill>
                  <a:schemeClr val="tx1"/>
                </a:solidFill>
              </a:rPr>
              <a:t>, Secondary shock &amp; peripheral vascular disease</a:t>
            </a:r>
            <a:endParaRPr lang="en-IN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ustom 2">
      <a:majorFont>
        <a:latin typeface="Algerian"/>
        <a:ea typeface=""/>
        <a:cs typeface=""/>
      </a:majorFont>
      <a:minorFont>
        <a:latin typeface="Times New Roman"/>
        <a:ea typeface=""/>
        <a:cs typeface="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1512</TotalTime>
  <Words>1487</Words>
  <Application>Microsoft Office PowerPoint</Application>
  <PresentationFormat>On-screen Show (4:3)</PresentationFormat>
  <Paragraphs>326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Trek</vt:lpstr>
      <vt:lpstr>Anti-adrenergic drugs</vt:lpstr>
      <vt:lpstr>Slide 2</vt:lpstr>
      <vt:lpstr>Slide 3</vt:lpstr>
      <vt:lpstr>α - blockers</vt:lpstr>
      <vt:lpstr>Slide 5</vt:lpstr>
      <vt:lpstr>Pharmacological actions</vt:lpstr>
      <vt:lpstr>Slide 7</vt:lpstr>
      <vt:lpstr>Phenoxybenzamine</vt:lpstr>
      <vt:lpstr>Slide 9</vt:lpstr>
      <vt:lpstr>phentolamine</vt:lpstr>
      <vt:lpstr>Prazosin</vt:lpstr>
      <vt:lpstr>Slide 12</vt:lpstr>
      <vt:lpstr>Slide 13</vt:lpstr>
      <vt:lpstr>Terazosin</vt:lpstr>
      <vt:lpstr>tamsulosin</vt:lpstr>
      <vt:lpstr>Slide 16</vt:lpstr>
      <vt:lpstr>yohimbine</vt:lpstr>
      <vt:lpstr>Therapeutic uses </vt:lpstr>
      <vt:lpstr>Slide 19</vt:lpstr>
      <vt:lpstr>Slide 20</vt:lpstr>
      <vt:lpstr>Slide 21</vt:lpstr>
      <vt:lpstr>Slide 22</vt:lpstr>
      <vt:lpstr>Slide 23</vt:lpstr>
      <vt:lpstr>Adverse effects</vt:lpstr>
      <vt:lpstr>Slide 25</vt:lpstr>
      <vt:lpstr> β - blockers</vt:lpstr>
      <vt:lpstr>Pharmacological actions </vt:lpstr>
      <vt:lpstr>Slide 28</vt:lpstr>
      <vt:lpstr>Propranolol</vt:lpstr>
      <vt:lpstr>Pharmacokinetics</vt:lpstr>
      <vt:lpstr>Adverse effects</vt:lpstr>
      <vt:lpstr>Slide 32</vt:lpstr>
      <vt:lpstr>Metoprolol</vt:lpstr>
      <vt:lpstr>atenolol</vt:lpstr>
      <vt:lpstr>Therapeutic uses </vt:lpstr>
      <vt:lpstr>Slide 36</vt:lpstr>
      <vt:lpstr>Slide 37</vt:lpstr>
      <vt:lpstr>Slide 38</vt:lpstr>
      <vt:lpstr>Slide 39</vt:lpstr>
      <vt:lpstr>α+β blockers</vt:lpstr>
      <vt:lpstr>Slide 41</vt:lpstr>
      <vt:lpstr>Slide 42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Sneh</dc:creator>
  <cp:lastModifiedBy>Sneh</cp:lastModifiedBy>
  <cp:revision>122</cp:revision>
  <dcterms:created xsi:type="dcterms:W3CDTF">2006-08-16T00:00:00Z</dcterms:created>
  <dcterms:modified xsi:type="dcterms:W3CDTF">2022-06-01T04:28:03Z</dcterms:modified>
</cp:coreProperties>
</file>