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323" r:id="rId24"/>
    <p:sldId id="296" r:id="rId25"/>
    <p:sldId id="300" r:id="rId26"/>
    <p:sldId id="297" r:id="rId27"/>
    <p:sldId id="298" r:id="rId28"/>
    <p:sldId id="299" r:id="rId29"/>
    <p:sldId id="301" r:id="rId30"/>
    <p:sldId id="302" r:id="rId31"/>
    <p:sldId id="303" r:id="rId32"/>
    <p:sldId id="304" r:id="rId33"/>
    <p:sldId id="305" r:id="rId34"/>
    <p:sldId id="322" r:id="rId35"/>
    <p:sldId id="306" r:id="rId36"/>
    <p:sldId id="307" r:id="rId37"/>
    <p:sldId id="309" r:id="rId38"/>
    <p:sldId id="310" r:id="rId39"/>
    <p:sldId id="311" r:id="rId40"/>
    <p:sldId id="312" r:id="rId41"/>
    <p:sldId id="313" r:id="rId42"/>
    <p:sldId id="314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315" r:id="rId54"/>
    <p:sldId id="316" r:id="rId55"/>
    <p:sldId id="280" r:id="rId56"/>
    <p:sldId id="281" r:id="rId57"/>
    <p:sldId id="282" r:id="rId58"/>
    <p:sldId id="283" r:id="rId59"/>
    <p:sldId id="284" r:id="rId60"/>
    <p:sldId id="285" r:id="rId61"/>
    <p:sldId id="318" r:id="rId62"/>
    <p:sldId id="319" r:id="rId63"/>
    <p:sldId id="320" r:id="rId64"/>
    <p:sldId id="286" r:id="rId65"/>
    <p:sldId id="32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79" autoAdjust="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9AE0-1D39-4349-B01E-052C04520170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F5142-7C23-4620-8C30-BF057CCB04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2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Parts per million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F5142-7C23-4620-8C30-BF057CCB0486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36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Amorphous: having no definite shape, form or structure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F5142-7C23-4620-8C30-BF057CCB0486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141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peroxisome proliferator-activated receptor </a:t>
            </a:r>
            <a:r>
              <a:rPr lang="el-GR" dirty="0"/>
              <a:t>γ</a:t>
            </a:r>
            <a:r>
              <a:rPr lang="en-US" dirty="0"/>
              <a:t> (PPAR</a:t>
            </a:r>
            <a:r>
              <a:rPr lang="el-GR" dirty="0"/>
              <a:t> γ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5142-7C23-4620-8C30-BF057CCB0486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49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They will reduce postprandial as well as fasting glucose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5142-7C23-4620-8C30-BF057CCB0486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50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BB36-46FE-41B7-BAD0-AC423D98B43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A4E2-22B6-4812-8827-47786BDC5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Diabetes Mellitus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pPr algn="r"/>
            <a:r>
              <a:rPr lang="en-US" dirty="0"/>
              <a:t>Dr. Jayant Patharkar</a:t>
            </a:r>
          </a:p>
          <a:p>
            <a:pPr algn="r"/>
            <a:r>
              <a:rPr lang="en-US" dirty="0"/>
              <a:t>Associate Professor,</a:t>
            </a:r>
          </a:p>
          <a:p>
            <a:pPr algn="r"/>
            <a:r>
              <a:rPr lang="en-US" dirty="0"/>
              <a:t>Dept. of Pharmacology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400" b="1" dirty="0"/>
              <a:t>Hormonal control: </a:t>
            </a:r>
            <a:r>
              <a:rPr lang="en-US" sz="4400" dirty="0"/>
              <a:t>Different  cells of pancreatic islets  secretes  different hormones</a:t>
            </a:r>
          </a:p>
          <a:p>
            <a:pPr>
              <a:buNone/>
            </a:pPr>
            <a:endParaRPr lang="en-US" sz="4400" dirty="0"/>
          </a:p>
          <a:p>
            <a:r>
              <a:rPr lang="en-US" sz="4400" dirty="0"/>
              <a:t>The </a:t>
            </a:r>
            <a:r>
              <a:rPr lang="el-GR" sz="4400" dirty="0"/>
              <a:t>α </a:t>
            </a:r>
            <a:r>
              <a:rPr lang="en-US" sz="4400" dirty="0"/>
              <a:t>cells  secrete glucagon</a:t>
            </a:r>
          </a:p>
          <a:p>
            <a:endParaRPr lang="en-US" sz="4400" dirty="0"/>
          </a:p>
          <a:p>
            <a:r>
              <a:rPr lang="en-US" sz="4400" dirty="0"/>
              <a:t>The δ cells elaborating somatostatin </a:t>
            </a:r>
          </a:p>
          <a:p>
            <a:endParaRPr lang="en-US" sz="4400" dirty="0"/>
          </a:p>
          <a:p>
            <a:pPr>
              <a:buNone/>
            </a:pPr>
            <a:r>
              <a:rPr lang="en-US" sz="4400" dirty="0"/>
              <a:t>•  </a:t>
            </a:r>
            <a:r>
              <a:rPr lang="en-US" sz="4400" u="sng" dirty="0"/>
              <a:t>Somatostatin inhibits release of both insulin and glucagon.</a:t>
            </a:r>
          </a:p>
          <a:p>
            <a:pPr>
              <a:buNone/>
            </a:pPr>
            <a:endParaRPr lang="en-US" sz="4400" u="sng" dirty="0"/>
          </a:p>
          <a:p>
            <a:r>
              <a:rPr lang="en-US" sz="4400" u="sng" dirty="0"/>
              <a:t>Glucagon evokes release of insulin as well as somatostatin.</a:t>
            </a:r>
          </a:p>
          <a:p>
            <a:endParaRPr lang="en-US" sz="4400" u="sng" dirty="0"/>
          </a:p>
          <a:p>
            <a:r>
              <a:rPr lang="en-US" sz="4400" u="sng" dirty="0"/>
              <a:t>Insulin inhibits glucagon secretion. </a:t>
            </a:r>
          </a:p>
          <a:p>
            <a:endParaRPr lang="en-US" sz="4400" dirty="0"/>
          </a:p>
          <a:p>
            <a:r>
              <a:rPr lang="en-US" sz="4400" dirty="0"/>
              <a:t>Amylin, another β cell polypeptide released with insulin, inhibits glucagon secretion through a central site of action in the brain.</a:t>
            </a:r>
          </a:p>
          <a:p>
            <a:endParaRPr lang="en-US" sz="4400" dirty="0"/>
          </a:p>
          <a:p>
            <a:r>
              <a:rPr lang="en-US" sz="4400" dirty="0"/>
              <a:t>The three hormones released from closely situated cells influence each other’s secretion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Neural : </a:t>
            </a:r>
            <a:r>
              <a:rPr lang="en-US" dirty="0"/>
              <a:t>The islets are richly supplied by sympathetic and vagal nerves.</a:t>
            </a:r>
          </a:p>
          <a:p>
            <a:endParaRPr lang="en-US" dirty="0"/>
          </a:p>
          <a:p>
            <a:r>
              <a:rPr lang="en-US" u="sng" dirty="0"/>
              <a:t> Adrenergic α2 receptor activation decreases insulin release (predominant)</a:t>
            </a:r>
            <a:r>
              <a:rPr lang="en-US" dirty="0"/>
              <a:t> by inhibiting β cell adenylyl cyclase.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Adrenergic β2 stimulation increases insulin release (less prominent) by stimulating β cell adenylyl cyclase.</a:t>
            </a:r>
          </a:p>
          <a:p>
            <a:endParaRPr lang="en-US" dirty="0"/>
          </a:p>
          <a:p>
            <a:r>
              <a:rPr lang="en-US" u="sng" dirty="0"/>
              <a:t>Cholinergic—muscarinic activation by ACh or vagal stimulation causes insulin secretion</a:t>
            </a:r>
            <a:r>
              <a:rPr lang="en-US" dirty="0"/>
              <a:t> through IP3/DAG-increased intracellular Ca2+ in the </a:t>
            </a:r>
            <a:r>
              <a:rPr lang="el-GR" dirty="0"/>
              <a:t>β </a:t>
            </a:r>
            <a:r>
              <a:rPr lang="en-US" dirty="0"/>
              <a:t>cells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6019800"/>
          </a:xfrm>
        </p:spPr>
        <p:txBody>
          <a:bodyPr/>
          <a:lstStyle/>
          <a:p>
            <a:r>
              <a:rPr lang="en-US" dirty="0"/>
              <a:t>The primary central site of regulation of insulin secretion is in the </a:t>
            </a:r>
            <a:r>
              <a:rPr lang="en-US" b="1" dirty="0"/>
              <a:t>hypothalamus:</a:t>
            </a:r>
          </a:p>
          <a:p>
            <a:pPr>
              <a:buNone/>
            </a:pPr>
            <a:endParaRPr lang="en-US" dirty="0"/>
          </a:p>
          <a:p>
            <a:r>
              <a:rPr lang="en-US" u="sng" dirty="0"/>
              <a:t>stimulation of ventrolateral nuclei evokes insulin release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Whereas, </a:t>
            </a:r>
            <a:r>
              <a:rPr lang="en-US" u="sng" dirty="0"/>
              <a:t>stimulation of ventromedial nuclei has the opposite effect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7707-08C9-7F18-5515-DE92A50C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5563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Actions of Insulin: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4463C-BC16-CD1E-3F3B-EE46DDC5D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31837"/>
            <a:ext cx="8915400" cy="5821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Meal derived glucose, amino acids, fatty acids &amp; fuel storage</a:t>
            </a:r>
          </a:p>
          <a:p>
            <a:r>
              <a:rPr lang="en-US" u="sng" dirty="0"/>
              <a:t>Major anabolic hormone</a:t>
            </a:r>
            <a:r>
              <a:rPr lang="en-US" dirty="0"/>
              <a:t>- Synthesis of glycogen, lipids &amp; proteins</a:t>
            </a:r>
          </a:p>
          <a:p>
            <a:pPr marL="385763" indent="-385763">
              <a:buAutoNum type="arabicPeriod"/>
            </a:pPr>
            <a:r>
              <a:rPr lang="en-US" dirty="0"/>
              <a:t>Facilitates </a:t>
            </a:r>
            <a:r>
              <a:rPr lang="en-US" u="sng" dirty="0"/>
              <a:t>glucose transport across cell membrane</a:t>
            </a:r>
            <a:r>
              <a:rPr lang="en-US" dirty="0"/>
              <a:t>- Skeletal muscle &amp; fats. </a:t>
            </a:r>
            <a:r>
              <a:rPr lang="en-US" u="sng" dirty="0"/>
              <a:t>Liver, brain, RBC, WBC and renal medullary cells are independent</a:t>
            </a:r>
          </a:p>
          <a:p>
            <a:pPr marL="385763" indent="-385763">
              <a:buAutoNum type="arabicPeriod"/>
            </a:pPr>
            <a:r>
              <a:rPr lang="en-US" u="sng" dirty="0"/>
              <a:t>Intracellular utilization of glucose </a:t>
            </a:r>
            <a:r>
              <a:rPr lang="en-US" dirty="0"/>
              <a:t>- phosphorylation to form Glucose-6-PO4- increased production of glucokinase, also glycogen synthase</a:t>
            </a:r>
          </a:p>
          <a:p>
            <a:pPr marL="385763" indent="-385763">
              <a:buAutoNum type="arabicPeriod"/>
            </a:pPr>
            <a:r>
              <a:rPr lang="en-US" u="sng" dirty="0"/>
              <a:t>Inhibits gluconeogenesis</a:t>
            </a:r>
            <a:r>
              <a:rPr lang="en-US" dirty="0"/>
              <a:t> from protein, free fatty acids &amp; glycerol by decreasing synthesis of ( gene mediated) phosphophenol pyruvate carboxykinase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01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73FD-2663-474D-D9FA-04C9A7317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u="sng" dirty="0"/>
              <a:t>Inhibits lipolysis in adipose tissues</a:t>
            </a:r>
            <a:r>
              <a:rPr lang="en-US" dirty="0"/>
              <a:t>- favour    triglyceride synthesis</a:t>
            </a:r>
          </a:p>
          <a:p>
            <a:pPr marL="0" indent="0">
              <a:buNone/>
            </a:pPr>
            <a:r>
              <a:rPr lang="en-US" dirty="0"/>
              <a:t>    In diabetes, increased free fatty acids &amp; glycerol- ketone bodies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u="sng" dirty="0"/>
              <a:t>Facilitates amino acid entry &amp; their synthesis</a:t>
            </a:r>
            <a:r>
              <a:rPr lang="en-US" dirty="0"/>
              <a:t> to protein- also inhibits protein breakdown in muscles &amp; other cells.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u="sng" dirty="0"/>
              <a:t>In absence of insulin excess pyruvate, glucose &amp; urea ( Negative nitrogen balance)</a:t>
            </a: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142707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7F4F-4137-096F-3A0C-6DD52CA9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/>
              <a:t>Fate of Insulin: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AE2D-3551-BC03-4C1F-37FD76F98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867400"/>
          </a:xfrm>
        </p:spPr>
        <p:txBody>
          <a:bodyPr>
            <a:normAutofit/>
          </a:bodyPr>
          <a:lstStyle/>
          <a:p>
            <a:r>
              <a:rPr lang="en-US" dirty="0"/>
              <a:t>Distributed only extracellularly - Given orally gets degraded in GIT</a:t>
            </a:r>
          </a:p>
          <a:p>
            <a:r>
              <a:rPr lang="en-US" dirty="0"/>
              <a:t>Secreted &amp; Injected insulin metabolized in liver, kidneys &amp; muscles</a:t>
            </a:r>
          </a:p>
          <a:p>
            <a:r>
              <a:rPr lang="en-US" dirty="0"/>
              <a:t>First pass metabolism- 50% of insulin passing through portal vein.</a:t>
            </a:r>
          </a:p>
          <a:p>
            <a:r>
              <a:rPr lang="en-US" dirty="0"/>
              <a:t>Degraded after receptor mediated internalization</a:t>
            </a:r>
          </a:p>
          <a:p>
            <a:r>
              <a:rPr lang="en-US" dirty="0"/>
              <a:t>Biotransformation – Sulfide bonds are reduced- Chain A &amp; B are separated- Broken down to amino acids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02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A5D2-A1B5-51EA-9BE9-6DD3A470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55637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/>
              <a:t>Preparation of Insulin:</a:t>
            </a:r>
            <a:endParaRPr lang="en-IN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C2BCB-2DF7-5CD0-E07C-69E789D4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63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Classically – produced from beef &amp; pork pancrease</a:t>
            </a:r>
          </a:p>
          <a:p>
            <a:endParaRPr lang="en-US" dirty="0"/>
          </a:p>
          <a:p>
            <a:r>
              <a:rPr lang="en-US" dirty="0"/>
              <a:t>Contains 1% (10000 ppm) other proteins - Potentially antigenic</a:t>
            </a:r>
          </a:p>
          <a:p>
            <a:endParaRPr lang="en-US" dirty="0"/>
          </a:p>
          <a:p>
            <a:r>
              <a:rPr lang="en-US" dirty="0"/>
              <a:t>Replaced with highly purified pork/beef insulin / recombinant human insulin/ Insulin analogues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Single peak &amp; monocomponent insulin (MC) – proinsulin &lt; 10 ppm - </a:t>
            </a:r>
            <a:r>
              <a:rPr lang="en-US" u="sng" dirty="0"/>
              <a:t>Stable, less resistance &amp; lipodystrophy.</a:t>
            </a: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73725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6054-1CA6-B05D-C702-6568968B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Types of Insulin Preparations: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4C8F-92D8-E9DD-FFD3-E39D3FF3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1"/>
            <a:ext cx="8991600" cy="61721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u="sng" dirty="0"/>
              <a:t>Regular ( Soluble) Insulin:</a:t>
            </a:r>
          </a:p>
          <a:p>
            <a:r>
              <a:rPr lang="en-US" sz="4100" dirty="0"/>
              <a:t>Buffered neutral pH solution unmodified insulin stabilized by small amount of zinc</a:t>
            </a:r>
          </a:p>
          <a:p>
            <a:r>
              <a:rPr lang="en-US" sz="4100" dirty="0"/>
              <a:t>Forms hexamers around zinc ions- released slowly &amp; gradually by dilution on SC administration</a:t>
            </a:r>
          </a:p>
          <a:p>
            <a:r>
              <a:rPr lang="en-US" sz="4100" u="sng" dirty="0"/>
              <a:t>Peak onset 2-3 hours &amp; lasts for 6-8 hours</a:t>
            </a:r>
          </a:p>
          <a:p>
            <a:endParaRPr lang="en-US" sz="4100" dirty="0"/>
          </a:p>
          <a:p>
            <a:pPr marL="0" indent="0">
              <a:buNone/>
            </a:pPr>
            <a:r>
              <a:rPr lang="en-US" sz="4100" dirty="0"/>
              <a:t>Drawbacks:</a:t>
            </a:r>
          </a:p>
          <a:p>
            <a:r>
              <a:rPr lang="en-US" sz="4100" dirty="0"/>
              <a:t>Before meals - early postprandial hyperglycemia &amp; late postprandial hypoglycemia – injected ½ to 1 hour before</a:t>
            </a:r>
          </a:p>
          <a:p>
            <a:r>
              <a:rPr lang="en-US" sz="4100" dirty="0"/>
              <a:t>Do not provide basal level of action – interdigestive period</a:t>
            </a:r>
          </a:p>
          <a:p>
            <a:r>
              <a:rPr lang="en-US" sz="4100" dirty="0"/>
              <a:t>Slow onset of  action &amp; is not applicable for IV injection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277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CAF2-85E1-CB1A-D659-804502D7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79437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Long acting – Modified or retard preparations: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4117-F963-7A80-7C83-83A5A7C5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287963"/>
          </a:xfrm>
        </p:spPr>
        <p:txBody>
          <a:bodyPr/>
          <a:lstStyle/>
          <a:p>
            <a:r>
              <a:rPr lang="en-US" u="sng" dirty="0"/>
              <a:t>Rendered insoluble - Complexed with protamine or excess zinc</a:t>
            </a:r>
          </a:p>
          <a:p>
            <a:r>
              <a:rPr lang="en-US" dirty="0"/>
              <a:t>Lente (Insulin-zinc suspension) 2 types</a:t>
            </a:r>
          </a:p>
          <a:p>
            <a:r>
              <a:rPr lang="en-US" dirty="0"/>
              <a:t>Ultralente: Large particle size, crystalline &amp; insoluble in water- long acting</a:t>
            </a:r>
          </a:p>
          <a:p>
            <a:r>
              <a:rPr lang="en-IN" dirty="0"/>
              <a:t>Semilente: Small particle size, amorphous- short acting</a:t>
            </a:r>
          </a:p>
          <a:p>
            <a:r>
              <a:rPr lang="en-IN" dirty="0"/>
              <a:t>Lente: 7:3 ratio mixture</a:t>
            </a:r>
          </a:p>
        </p:txBody>
      </p:sp>
    </p:spTree>
    <p:extLst>
      <p:ext uri="{BB962C8B-B14F-4D97-AF65-F5344CB8AC3E}">
        <p14:creationId xmlns:p14="http://schemas.microsoft.com/office/powerpoint/2010/main" val="188917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Diabetes mellitus (DM) :  It is a metabolic disorder  </a:t>
            </a:r>
            <a:r>
              <a:rPr lang="en-US" dirty="0"/>
              <a:t>characterized by </a:t>
            </a:r>
          </a:p>
          <a:p>
            <a:endParaRPr lang="en-US" dirty="0"/>
          </a:p>
          <a:p>
            <a:r>
              <a:rPr lang="en-US" dirty="0"/>
              <a:t>hyperglycaemia, </a:t>
            </a:r>
          </a:p>
          <a:p>
            <a:endParaRPr lang="en-US" dirty="0"/>
          </a:p>
          <a:p>
            <a:r>
              <a:rPr lang="en-US" dirty="0"/>
              <a:t>glycosuria,</a:t>
            </a:r>
          </a:p>
          <a:p>
            <a:endParaRPr lang="en-US" dirty="0"/>
          </a:p>
          <a:p>
            <a:r>
              <a:rPr lang="it-IT" dirty="0"/>
              <a:t>hyperlipidaemia, </a:t>
            </a:r>
          </a:p>
          <a:p>
            <a:endParaRPr lang="it-IT" dirty="0"/>
          </a:p>
          <a:p>
            <a:r>
              <a:rPr lang="it-IT" dirty="0"/>
              <a:t>negative nitrogen balance and</a:t>
            </a:r>
          </a:p>
          <a:p>
            <a:endParaRPr lang="it-IT" dirty="0"/>
          </a:p>
          <a:p>
            <a:r>
              <a:rPr lang="en-US" dirty="0"/>
              <a:t>sometimes ketonaemia.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DC3A-A42B-A998-9AA3-522FBDFF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914400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/>
              <a:t>Isophane Insulin </a:t>
            </a:r>
            <a:r>
              <a:rPr lang="en-US" sz="3200" dirty="0"/>
              <a:t>( Neutral Protamine Hagedorn or NPH)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7EAA-D59C-A823-1FAA-789A54D29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Protamine added just sufficient to complex all insulin molecules</a:t>
            </a:r>
          </a:p>
          <a:p>
            <a:r>
              <a:rPr lang="en-US" dirty="0"/>
              <a:t>Neither are in free form - Neutral pH</a:t>
            </a:r>
          </a:p>
          <a:p>
            <a:r>
              <a:rPr lang="en-US" dirty="0"/>
              <a:t>On injection : Dissociate slowly- Intermediate action</a:t>
            </a:r>
          </a:p>
          <a:p>
            <a:r>
              <a:rPr lang="en-US" u="sng" dirty="0"/>
              <a:t>Used in combination with regular insulin in 70:30 ratio or 50:50</a:t>
            </a:r>
          </a:p>
          <a:p>
            <a:r>
              <a:rPr lang="en-US" dirty="0"/>
              <a:t>Injected twice daily before breakfast &amp; dinner ( Split regimen)</a:t>
            </a:r>
          </a:p>
          <a:p>
            <a:endParaRPr lang="en-US" dirty="0"/>
          </a:p>
          <a:p>
            <a:r>
              <a:rPr lang="en-US" dirty="0"/>
              <a:t>Available preparations: </a:t>
            </a:r>
          </a:p>
          <a:p>
            <a:r>
              <a:rPr lang="en-US" dirty="0"/>
              <a:t>Highly purified MC pork regular insulin</a:t>
            </a:r>
          </a:p>
          <a:p>
            <a:r>
              <a:rPr lang="en-US" dirty="0"/>
              <a:t>Highly purified MC pork Lente</a:t>
            </a:r>
          </a:p>
          <a:p>
            <a:r>
              <a:rPr lang="en-US" dirty="0"/>
              <a:t>Highly purified MC NPH</a:t>
            </a:r>
          </a:p>
          <a:p>
            <a:r>
              <a:rPr lang="en-US" dirty="0"/>
              <a:t>Highly purified regular insulin &amp; isophane (30:70 ratio)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142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2C19-606E-2A03-9CB4-F837C15C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Human Insulin: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A9355-E767-FB42-86B5-C1B7BF13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791200"/>
          </a:xfrm>
        </p:spPr>
        <p:txBody>
          <a:bodyPr>
            <a:normAutofit/>
          </a:bodyPr>
          <a:lstStyle/>
          <a:p>
            <a:r>
              <a:rPr lang="en-US" u="sng" dirty="0"/>
              <a:t>Same amino acid sequence as human insulin - produced by recombinant DNA technology</a:t>
            </a:r>
          </a:p>
          <a:p>
            <a:r>
              <a:rPr lang="en-US" dirty="0"/>
              <a:t>Prepared from Escherichia coli</a:t>
            </a:r>
          </a:p>
          <a:p>
            <a:r>
              <a:rPr lang="en-US" dirty="0"/>
              <a:t>Human actrapid ( Regular insulin) - 40 U/ml</a:t>
            </a:r>
          </a:p>
          <a:p>
            <a:r>
              <a:rPr lang="en-US" dirty="0"/>
              <a:t>Human monotard (Lente), Human insulatard (NPH)</a:t>
            </a:r>
          </a:p>
          <a:p>
            <a:r>
              <a:rPr lang="en-US" dirty="0"/>
              <a:t>Human mixtard (30:50), Insuman (50:50)</a:t>
            </a:r>
          </a:p>
          <a:p>
            <a:r>
              <a:rPr lang="en-US" dirty="0"/>
              <a:t>Advantages: More water soluble &amp; more rapid absorption than porcine or bovine, more defined peak, Shorter duration of action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106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321C-6E38-BFA0-3432-81C78EC2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Insulin analogues :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4EAB-CD6F-31F2-3350-0D7BBF7F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Recombinant DNA technology, modified pharmacokinetic – greater stability &amp; consistency</a:t>
            </a:r>
          </a:p>
          <a:p>
            <a:r>
              <a:rPr lang="en-US" u="sng" dirty="0"/>
              <a:t>Insulin Lispro: </a:t>
            </a:r>
            <a:r>
              <a:rPr lang="en-US" dirty="0"/>
              <a:t>Reversing Proline &amp; lysine at B28 &amp; B29 position- quick acting – just before meal</a:t>
            </a:r>
          </a:p>
          <a:p>
            <a:r>
              <a:rPr lang="en-US" u="sng" dirty="0"/>
              <a:t>Insulin Aspart </a:t>
            </a:r>
            <a:r>
              <a:rPr lang="en-US" dirty="0"/>
              <a:t>: B28 is replaced by aspartic acid- Mimics physiological insulin</a:t>
            </a:r>
          </a:p>
          <a:p>
            <a:r>
              <a:rPr lang="en-US" u="sng" dirty="0"/>
              <a:t>Insulin glulisine</a:t>
            </a:r>
            <a:r>
              <a:rPr lang="en-US" dirty="0"/>
              <a:t>: Replacing aspartic acid at B23 by lysine &amp; glutamic acid replacing lysine at B 29- Continuous SC insulin infusion</a:t>
            </a:r>
          </a:p>
          <a:p>
            <a:r>
              <a:rPr lang="en-US" u="sng" dirty="0"/>
              <a:t>Insulin glargine</a:t>
            </a:r>
            <a:r>
              <a:rPr lang="en-US" dirty="0"/>
              <a:t>: Long acting- precipitates at neutral pH on SC injection- Depot created- slow dissociation- 24 hours slow blood level- Usually bed time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6364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27CE-05DB-E765-12E3-CB9441C7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Summary of Insulin Preparations: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AA8C5-6BD4-612A-0C5A-F741683A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Short acting: Regular soluble insulin – clear appearance; 6-8 hours- can be mixed with others except glargine</a:t>
            </a:r>
          </a:p>
          <a:p>
            <a:endParaRPr lang="en-US" dirty="0"/>
          </a:p>
          <a:p>
            <a:r>
              <a:rPr lang="en-US" dirty="0"/>
              <a:t>Intermediate acting: Lente, NPH or Isophane- Cloudy; 20-24 hours- Regular</a:t>
            </a:r>
          </a:p>
          <a:p>
            <a:endParaRPr lang="en-US" dirty="0"/>
          </a:p>
          <a:p>
            <a:r>
              <a:rPr lang="en-US" dirty="0"/>
              <a:t>Long acting: Glargine &amp; Detemir- clear; 24 hours-can not be mixed with others ( can be combined)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Rapid acting: Lispro, Aspart, Glulisine- clear; 3-5 hours- can be mixed with Regular &amp; NPH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2777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BB9B-3118-B961-E66F-314A9AE0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ADRs &amp; Drug interactions: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E83D-2021-5695-43EB-8A9DB2AD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Hypoglycemia:</a:t>
            </a:r>
          </a:p>
          <a:p>
            <a:r>
              <a:rPr lang="en-US" dirty="0"/>
              <a:t>Injection of large doses, missing a meal after injection, vigorous exercise</a:t>
            </a:r>
          </a:p>
          <a:p>
            <a:endParaRPr lang="en-US" dirty="0"/>
          </a:p>
          <a:p>
            <a:r>
              <a:rPr lang="en-US" dirty="0"/>
              <a:t>Symptoms : Sweating, anxiety, palpitation, tremor- Counter regulatory: dizziness, headache, behavioral changes, visual disturbances, hunger, fatigue, weakness, muscular incoordination </a:t>
            </a:r>
            <a:r>
              <a:rPr lang="en-US" dirty="0" err="1"/>
              <a:t>etc</a:t>
            </a:r>
            <a:r>
              <a:rPr lang="en-US" dirty="0"/>
              <a:t>- due to deprivation.  below 40 mg/dL- seizures &amp; coma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Treatment Glucose orally &amp; IV- Glucagon 0.5 to1mg</a:t>
            </a:r>
          </a:p>
        </p:txBody>
      </p:sp>
    </p:spTree>
    <p:extLst>
      <p:ext uri="{BB962C8B-B14F-4D97-AF65-F5344CB8AC3E}">
        <p14:creationId xmlns:p14="http://schemas.microsoft.com/office/powerpoint/2010/main" val="1126063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4C78-8043-1A94-0C9A-27912727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7405-EEE3-00DE-28A9-73013BD70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 Interactions: </a:t>
            </a:r>
          </a:p>
          <a:p>
            <a:r>
              <a:rPr lang="en-US" dirty="0"/>
              <a:t>Beta blockers ( beta-2 prolong hypoglycemia), Thiazide, diuretics, steroids, OC pills, Acute alcohol ingestion ( Hypoglycemia- glycogen depletion) </a:t>
            </a:r>
          </a:p>
          <a:p>
            <a:r>
              <a:rPr lang="en-US" dirty="0"/>
              <a:t>Lithium &amp; aspirin ( Hypoglycemia – Enhance insulin secretion)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8403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C610-4BAE-5232-EFBE-5E9B68A9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323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Uses of Insulin: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E8AC4-C4D2-EB31-AE87-441B3F184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838200"/>
            <a:ext cx="8534401" cy="5715000"/>
          </a:xfrm>
        </p:spPr>
        <p:txBody>
          <a:bodyPr>
            <a:normAutofit/>
          </a:bodyPr>
          <a:lstStyle/>
          <a:p>
            <a:r>
              <a:rPr lang="en-US" dirty="0"/>
              <a:t>Purpose : Restore metabolism to normal, avoid symptoms due to hyperglycemia &amp; glycosuria &amp; prevent complications</a:t>
            </a:r>
          </a:p>
          <a:p>
            <a:r>
              <a:rPr lang="en-US" dirty="0"/>
              <a:t>Indications: Type 1 DM</a:t>
            </a:r>
          </a:p>
          <a:p>
            <a:r>
              <a:rPr lang="en-US" dirty="0"/>
              <a:t>Post pancreatectomy diabetes </a:t>
            </a:r>
          </a:p>
          <a:p>
            <a:r>
              <a:rPr lang="en-US" dirty="0"/>
              <a:t>Gestational diabetes</a:t>
            </a:r>
          </a:p>
          <a:p>
            <a:r>
              <a:rPr lang="en-US" dirty="0"/>
              <a:t>Type 2 DM : Not controlled by diet &amp; exercise, failure of oral hypoglycemics, underweight, tide over crisis &amp; complications ( Ketoacidosis)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428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ED616-812C-D2E3-781F-4FE9BBF5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6248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Treatment : </a:t>
            </a:r>
          </a:p>
          <a:p>
            <a:pPr marL="0" indent="0">
              <a:buNone/>
            </a:pPr>
            <a:r>
              <a:rPr lang="en-US" dirty="0"/>
              <a:t>According to requirement &amp; convenience of each patient- by testing urine &amp; blood glucose levels</a:t>
            </a:r>
          </a:p>
          <a:p>
            <a:pPr marL="0" indent="0">
              <a:buNone/>
            </a:pPr>
            <a:r>
              <a:rPr lang="en-US" u="sng" dirty="0"/>
              <a:t>Type1 DM: Usually 0.4 to 0.8 U/Kg/day </a:t>
            </a:r>
          </a:p>
          <a:p>
            <a:pPr marL="0" indent="0">
              <a:buNone/>
            </a:pPr>
            <a:r>
              <a:rPr lang="en-US" dirty="0"/>
              <a:t>Target : To obtain basal control- No single daily dose of long/intermediate/short acting ones can fulfill</a:t>
            </a:r>
          </a:p>
          <a:p>
            <a:pPr marL="0" indent="0">
              <a:buNone/>
            </a:pPr>
            <a:r>
              <a:rPr lang="en-US" dirty="0"/>
              <a:t>Multiple (2-4) injections daily of long &amp; short  acting or long acting with Oral hypoglycemics ( Meal time)</a:t>
            </a:r>
          </a:p>
          <a:p>
            <a:pPr marL="0" indent="0">
              <a:buNone/>
            </a:pPr>
            <a:r>
              <a:rPr lang="en-US" dirty="0"/>
              <a:t>Conventionally, </a:t>
            </a:r>
            <a:r>
              <a:rPr lang="en-US" u="sng" dirty="0"/>
              <a:t>split mixed regimen</a:t>
            </a:r>
            <a:r>
              <a:rPr lang="en-US" dirty="0"/>
              <a:t>: Mixture of regular with Lente/isophane ( 30:70 or 50:50) – before breakfast &amp; before diner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0190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DD5C3-5806-521F-4C7F-DC14D8DA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81000"/>
            <a:ext cx="8915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Basal bolus regimen: </a:t>
            </a:r>
            <a:r>
              <a:rPr lang="en-US" dirty="0"/>
              <a:t>3-4 daily injections- a long acting (glargine) insulin before breakfast or before bedtime with 2-3 meal time injections of short rapidly acting insulin ( Lispro or Aspart)</a:t>
            </a:r>
          </a:p>
          <a:p>
            <a:endParaRPr lang="en-US" dirty="0"/>
          </a:p>
          <a:p>
            <a:r>
              <a:rPr lang="en-US" dirty="0"/>
              <a:t>Other uses: Diabetic ketoacidosis ( Coma), Hyperosmolar ( non-</a:t>
            </a:r>
            <a:r>
              <a:rPr lang="en-US" dirty="0" err="1"/>
              <a:t>ketotic</a:t>
            </a:r>
            <a:r>
              <a:rPr lang="en-US" dirty="0"/>
              <a:t> hyperglycemia) coma</a:t>
            </a:r>
          </a:p>
          <a:p>
            <a:r>
              <a:rPr lang="en-US" dirty="0"/>
              <a:t>Insulin resistance: Type 2 DM, Age, large body fats, pregnancy</a:t>
            </a:r>
          </a:p>
          <a:p>
            <a:r>
              <a:rPr lang="en-US" dirty="0"/>
              <a:t>Acute insulin resistance: Infection, trauma, surgery, stress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Insulin devices: Insulin Pen devices, Inhaled insulin, Insulin pumps </a:t>
            </a:r>
            <a:r>
              <a:rPr lang="en-US" dirty="0" err="1"/>
              <a:t>etc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2066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Diabetes Mellitus-II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Dr.Jayant Patharkar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Incidence of type 2 diabetes mellitus(DM):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382 million worldwide</a:t>
            </a:r>
          </a:p>
          <a:p>
            <a:endParaRPr lang="en-US" dirty="0"/>
          </a:p>
          <a:p>
            <a:r>
              <a:rPr lang="en-US" dirty="0"/>
              <a:t>65 million in India</a:t>
            </a:r>
          </a:p>
          <a:p>
            <a:endParaRPr lang="en-US" dirty="0"/>
          </a:p>
          <a:p>
            <a:r>
              <a:rPr lang="en-US" dirty="0"/>
              <a:t>It is expected to increase to 109 million by 2035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Oral Hypoglycemic agents: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These drugs are effective orally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Classification:</a:t>
            </a:r>
          </a:p>
          <a:p>
            <a:pPr>
              <a:buNone/>
            </a:pPr>
            <a:r>
              <a:rPr lang="en-US" dirty="0"/>
              <a:t>A)  Enhance insulin secretion:</a:t>
            </a:r>
          </a:p>
          <a:p>
            <a:pPr>
              <a:buNone/>
            </a:pPr>
            <a:r>
              <a:rPr lang="en-US" b="1" dirty="0"/>
              <a:t>1. Sulfonylureas ( KATP channel blockers)</a:t>
            </a:r>
          </a:p>
          <a:p>
            <a:pPr>
              <a:buNone/>
            </a:pPr>
            <a:r>
              <a:rPr lang="en-US" dirty="0"/>
              <a:t>First generation: Tolbutamide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Second generation: </a:t>
            </a:r>
            <a:r>
              <a:rPr lang="en-US" b="1" dirty="0"/>
              <a:t>Glibenclamide (Glyburide)</a:t>
            </a:r>
          </a:p>
          <a:p>
            <a:pPr>
              <a:buNone/>
            </a:pPr>
            <a:r>
              <a:rPr lang="en-US" b="1" dirty="0"/>
              <a:t>Glipizide, Gliclazide, Glimepiride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2. Meglitinide  analogues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Repaglinide, Nateglinide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3. Glucagon-like peptide-1 (GLP-1) receptor agonists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Exenatide, Liraglutide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4. Dipeptidyl peptidase-4 (DPP-4)  inhibitors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Sitagliptin, Vildagliptin, Saxagliptin, Alogliptin, Linagliptin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B. Overcome insulin resistance</a:t>
            </a:r>
          </a:p>
          <a:p>
            <a:pPr marL="514350" indent="-514350">
              <a:buAutoNum type="arabicPeriod"/>
            </a:pPr>
            <a:r>
              <a:rPr lang="en-US" dirty="0"/>
              <a:t>Biguanide (AMPK activator)</a:t>
            </a:r>
          </a:p>
          <a:p>
            <a:pPr marL="514350" indent="-514350">
              <a:buNone/>
            </a:pPr>
            <a:r>
              <a:rPr lang="en-US" dirty="0"/>
              <a:t>    </a:t>
            </a:r>
            <a:r>
              <a:rPr lang="en-US" b="1" dirty="0"/>
              <a:t>Metformin</a:t>
            </a:r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en-US" dirty="0"/>
              <a:t>2. Thiazolidinediones ( PPAR </a:t>
            </a:r>
            <a:r>
              <a:rPr lang="en-US" dirty="0">
                <a:latin typeface="Calibri"/>
                <a:cs typeface="Calibri"/>
              </a:rPr>
              <a:t>√ activator)</a:t>
            </a:r>
          </a:p>
          <a:p>
            <a:pPr marL="514350" indent="-514350">
              <a:buNone/>
            </a:pPr>
            <a:r>
              <a:rPr lang="en-US" dirty="0">
                <a:latin typeface="Calibri"/>
                <a:cs typeface="Calibri"/>
              </a:rPr>
              <a:t>    </a:t>
            </a:r>
            <a:r>
              <a:rPr lang="en-US" b="1" dirty="0">
                <a:latin typeface="Calibri"/>
                <a:cs typeface="Calibri"/>
              </a:rPr>
              <a:t>Pioglitazone</a:t>
            </a:r>
          </a:p>
          <a:p>
            <a:pPr marL="514350" indent="-514350">
              <a:buNone/>
            </a:pPr>
            <a:endParaRPr lang="en-US" b="1" dirty="0">
              <a:latin typeface="Calibri"/>
              <a:cs typeface="Calibri"/>
            </a:endParaRPr>
          </a:p>
          <a:p>
            <a:pPr marL="514350" indent="-514350">
              <a:buNone/>
            </a:pPr>
            <a:r>
              <a:rPr lang="en-US" dirty="0">
                <a:latin typeface="Calibri"/>
                <a:cs typeface="Calibri"/>
              </a:rPr>
              <a:t>C. Miscellaneous antidiabetic drugs</a:t>
            </a:r>
          </a:p>
          <a:p>
            <a:pPr marL="514350" indent="-514350">
              <a:buAutoNum type="arabicPeriod"/>
            </a:pPr>
            <a:r>
              <a:rPr lang="el-GR" dirty="0">
                <a:latin typeface="Calibri"/>
                <a:cs typeface="Calibri"/>
              </a:rPr>
              <a:t>α</a:t>
            </a:r>
            <a:r>
              <a:rPr lang="en-US" dirty="0">
                <a:latin typeface="Calibri"/>
                <a:cs typeface="Calibri"/>
              </a:rPr>
              <a:t>-</a:t>
            </a:r>
            <a:r>
              <a:rPr lang="en-US" dirty="0" err="1">
                <a:latin typeface="Calibri"/>
                <a:cs typeface="Calibri"/>
              </a:rPr>
              <a:t>glucosidase</a:t>
            </a:r>
            <a:r>
              <a:rPr lang="en-US" dirty="0">
                <a:latin typeface="Calibri"/>
                <a:cs typeface="Calibri"/>
              </a:rPr>
              <a:t> inhibitors</a:t>
            </a:r>
          </a:p>
          <a:p>
            <a:pPr marL="514350" indent="-514350">
              <a:buNone/>
            </a:pPr>
            <a:r>
              <a:rPr lang="en-US" dirty="0">
                <a:latin typeface="Calibri"/>
                <a:cs typeface="Calibri"/>
              </a:rPr>
              <a:t>     </a:t>
            </a:r>
            <a:r>
              <a:rPr lang="en-US" b="1" dirty="0">
                <a:latin typeface="Calibri"/>
                <a:cs typeface="Calibri"/>
              </a:rPr>
              <a:t>Acarbose, Miglitol, Voglibose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2. Amylin analogue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Pramlintide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3. Dopamine –D2 receptor agonist</a:t>
            </a:r>
          </a:p>
          <a:p>
            <a:pPr>
              <a:buNone/>
            </a:pPr>
            <a:r>
              <a:rPr lang="en-US" b="1" dirty="0"/>
              <a:t>     </a:t>
            </a:r>
            <a:r>
              <a:rPr lang="en-US" b="1" dirty="0" err="1"/>
              <a:t>Bromocriptin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4. Sodium-glucose cotransport-2(SGLT-2) inhibitor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Dapagliflozin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lfonylureas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524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Sulfonylureas (K</a:t>
            </a:r>
            <a:r>
              <a:rPr lang="en-US" sz="3200" baseline="-25000" dirty="0"/>
              <a:t>ATP </a:t>
            </a:r>
            <a:r>
              <a:rPr lang="en-US" sz="3200" dirty="0"/>
              <a:t>channel)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↓ blood glucose level </a:t>
            </a:r>
          </a:p>
          <a:p>
            <a:endParaRPr lang="en-US" dirty="0"/>
          </a:p>
          <a:p>
            <a:r>
              <a:rPr lang="en-US" dirty="0"/>
              <a:t>Second generation sulfonylureas used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Mechanism of action:</a:t>
            </a:r>
          </a:p>
          <a:p>
            <a:r>
              <a:rPr lang="en-US" dirty="0"/>
              <a:t>Stimulate release of insulin from pancreas</a:t>
            </a:r>
          </a:p>
          <a:p>
            <a:endParaRPr lang="en-US" dirty="0"/>
          </a:p>
          <a:p>
            <a:r>
              <a:rPr lang="en-US" dirty="0"/>
              <a:t>Rate of insulin release at any concentration of glucose increased</a:t>
            </a:r>
          </a:p>
          <a:p>
            <a:endParaRPr lang="en-US" dirty="0"/>
          </a:p>
          <a:p>
            <a:r>
              <a:rPr lang="en-US" dirty="0"/>
              <a:t>Thus risk of hypoglycemia at low glucose concentration also</a:t>
            </a:r>
          </a:p>
        </p:txBody>
      </p:sp>
    </p:spTree>
    <p:extLst>
      <p:ext uri="{BB962C8B-B14F-4D97-AF65-F5344CB8AC3E}">
        <p14:creationId xmlns:p14="http://schemas.microsoft.com/office/powerpoint/2010/main" val="2771492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sulfonylureas (SU) block the sulfonylurea receptor (SUR1) </a:t>
            </a:r>
          </a:p>
          <a:p>
            <a:r>
              <a:rPr lang="en-US" dirty="0"/>
              <a:t>sulfonylurea receptor (SUR1) - ATP-sensitive K+ channel (KATP) in the membrane of pancreatic β cells blocked</a:t>
            </a:r>
          </a:p>
          <a:p>
            <a:pPr marL="0" indent="0">
              <a:buNone/>
            </a:pPr>
            <a:r>
              <a:rPr lang="en-US" dirty="0"/>
              <a:t>     outward flow of K+ ions is thereby restricted</a:t>
            </a:r>
          </a:p>
          <a:p>
            <a:pPr marL="0" indent="0">
              <a:buNone/>
            </a:pPr>
            <a:r>
              <a:rPr lang="en-US" dirty="0"/>
              <a:t>                                     ↓</a:t>
            </a:r>
          </a:p>
          <a:p>
            <a:pPr marL="0" indent="0">
              <a:buNone/>
            </a:pPr>
            <a:r>
              <a:rPr lang="en-US" dirty="0"/>
              <a:t>intracellular K+ concentration rises and the membrane is partially depolarized </a:t>
            </a:r>
          </a:p>
          <a:p>
            <a:pPr marL="0" indent="0">
              <a:buNone/>
            </a:pPr>
            <a:r>
              <a:rPr lang="en-US" dirty="0"/>
              <a:t>                                      ↓</a:t>
            </a:r>
          </a:p>
          <a:p>
            <a:pPr marL="0" indent="0">
              <a:buNone/>
            </a:pPr>
            <a:r>
              <a:rPr lang="en-US" dirty="0"/>
              <a:t>augmenting Ca2+ channel opening as well as release of Ca2+ from intracellular stores. </a:t>
            </a:r>
          </a:p>
          <a:p>
            <a:pPr marL="0" indent="0">
              <a:buNone/>
            </a:pPr>
            <a:r>
              <a:rPr lang="en-US" dirty="0"/>
              <a:t>                                       ↓</a:t>
            </a:r>
          </a:p>
          <a:p>
            <a:pPr marL="0" indent="0">
              <a:buNone/>
            </a:pPr>
            <a:r>
              <a:rPr lang="en-US" dirty="0"/>
              <a:t>The Ca2+ ions promote fusion of insulin containing intracellular granules with the plasma membrane</a:t>
            </a:r>
          </a:p>
          <a:p>
            <a:pPr marL="0" indent="0">
              <a:buNone/>
            </a:pPr>
            <a:r>
              <a:rPr lang="en-US" dirty="0"/>
              <a:t>                                       ↓ </a:t>
            </a:r>
          </a:p>
          <a:p>
            <a:pPr marL="0" indent="0">
              <a:buNone/>
            </a:pPr>
            <a:r>
              <a:rPr lang="en-US" dirty="0"/>
              <a:t>           exocytotic release of insulin</a:t>
            </a:r>
          </a:p>
        </p:txBody>
      </p:sp>
    </p:spTree>
    <p:extLst>
      <p:ext uri="{BB962C8B-B14F-4D97-AF65-F5344CB8AC3E}">
        <p14:creationId xmlns:p14="http://schemas.microsoft.com/office/powerpoint/2010/main" val="1196162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Extra hepatic action: Insulin releasing action of SUs decreases</a:t>
            </a:r>
          </a:p>
          <a:p>
            <a:r>
              <a:rPr lang="en-US" dirty="0"/>
              <a:t>This is due to down regulation of sulfonylurea receptors (SUR1) on </a:t>
            </a:r>
            <a:r>
              <a:rPr lang="el-GR" dirty="0"/>
              <a:t>β</a:t>
            </a:r>
            <a:r>
              <a:rPr lang="en-US" dirty="0"/>
              <a:t> cells</a:t>
            </a:r>
          </a:p>
          <a:p>
            <a:r>
              <a:rPr lang="en-US" dirty="0" err="1"/>
              <a:t>ln</a:t>
            </a:r>
            <a:r>
              <a:rPr lang="en-US" dirty="0"/>
              <a:t> this phase, they sensitize the target tissues</a:t>
            </a:r>
          </a:p>
          <a:p>
            <a:r>
              <a:rPr lang="en-US" dirty="0"/>
              <a:t>(especially liver) to the action of insulin</a:t>
            </a:r>
          </a:p>
          <a:p>
            <a:endParaRPr lang="en-US" dirty="0"/>
          </a:p>
          <a:p>
            <a:r>
              <a:rPr lang="en-US" dirty="0"/>
              <a:t>Pharmacokinetics: </a:t>
            </a:r>
          </a:p>
          <a:p>
            <a:r>
              <a:rPr lang="en-US" dirty="0"/>
              <a:t>Orally absorbed</a:t>
            </a:r>
          </a:p>
          <a:p>
            <a:r>
              <a:rPr lang="en-US" dirty="0"/>
              <a:t>90% or more plasma protein bound</a:t>
            </a:r>
          </a:p>
          <a:p>
            <a:r>
              <a:rPr lang="en-US" dirty="0"/>
              <a:t>Metabolites are excreted in urine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15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Drug interactions of SUs: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Drugs enhancing the SU action-</a:t>
            </a:r>
          </a:p>
          <a:p>
            <a:pPr>
              <a:buNone/>
            </a:pPr>
            <a:r>
              <a:rPr lang="en-US" dirty="0"/>
              <a:t>A) Displace from protein binding site- Phenylbutazone, sulfinpyrazone, salicylates, sulfonamides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B) Inhibit metabolism/ excretion- Cimetidine, ketoconazole, sulfonamides, warfarin, chloramphenicol, acute alcohol intake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C) Synergistic  action- salicylates, propranolol, sympatholytic antihypertensives, lithium, theophylline, alcohol</a:t>
            </a:r>
          </a:p>
        </p:txBody>
      </p:sp>
    </p:spTree>
    <p:extLst>
      <p:ext uri="{BB962C8B-B14F-4D97-AF65-F5344CB8AC3E}">
        <p14:creationId xmlns:p14="http://schemas.microsoft.com/office/powerpoint/2010/main" val="229118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Diabetes Mellitus: Two major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458201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300" dirty="0"/>
              <a:t>Type I Diabetes Mellitus: </a:t>
            </a:r>
          </a:p>
          <a:p>
            <a:pPr>
              <a:buNone/>
            </a:pPr>
            <a:r>
              <a:rPr lang="en-US" sz="3300" dirty="0"/>
              <a:t>     Insulin Dependent diabetes mellitus (IDDM)</a:t>
            </a:r>
          </a:p>
          <a:p>
            <a:pPr>
              <a:buNone/>
            </a:pPr>
            <a:r>
              <a:rPr lang="en-US" sz="3300" dirty="0"/>
              <a:t>     Juvenile onset diabetes mellitus</a:t>
            </a:r>
          </a:p>
          <a:p>
            <a:pPr>
              <a:buNone/>
            </a:pPr>
            <a:r>
              <a:rPr lang="en-US" sz="3300" dirty="0"/>
              <a:t>     </a:t>
            </a:r>
            <a:r>
              <a:rPr lang="el-GR" sz="3300" dirty="0">
                <a:latin typeface="Corbel"/>
              </a:rPr>
              <a:t>β</a:t>
            </a:r>
            <a:r>
              <a:rPr lang="en-US" sz="3300" dirty="0">
                <a:latin typeface="Corbel"/>
              </a:rPr>
              <a:t> cell destruction in pancreatic islet cells</a:t>
            </a:r>
          </a:p>
          <a:p>
            <a:pPr>
              <a:buNone/>
            </a:pPr>
            <a:endParaRPr lang="en-US" sz="3300" dirty="0">
              <a:latin typeface="Corbel"/>
            </a:endParaRPr>
          </a:p>
          <a:p>
            <a:pPr>
              <a:buNone/>
            </a:pPr>
            <a:r>
              <a:rPr lang="en-US" sz="3300" dirty="0">
                <a:latin typeface="Corbel"/>
              </a:rPr>
              <a:t>     </a:t>
            </a:r>
            <a:r>
              <a:rPr lang="en-US" sz="3300" u="sng" dirty="0">
                <a:latin typeface="Corbel"/>
              </a:rPr>
              <a:t>Type IA </a:t>
            </a:r>
            <a:r>
              <a:rPr lang="en-US" sz="3300" dirty="0">
                <a:latin typeface="Corbel"/>
              </a:rPr>
              <a:t>: Autoimmune antibodies against pancreatic </a:t>
            </a:r>
            <a:r>
              <a:rPr lang="el-GR" sz="3300" dirty="0">
                <a:latin typeface="Corbel"/>
              </a:rPr>
              <a:t>β</a:t>
            </a:r>
            <a:r>
              <a:rPr lang="en-US" sz="3300" dirty="0">
                <a:latin typeface="Corbel"/>
              </a:rPr>
              <a:t> cell detected in blood</a:t>
            </a:r>
          </a:p>
          <a:p>
            <a:pPr>
              <a:buNone/>
            </a:pPr>
            <a:r>
              <a:rPr lang="en-US" sz="3300" dirty="0">
                <a:latin typeface="Corbel"/>
              </a:rPr>
              <a:t>     </a:t>
            </a:r>
            <a:r>
              <a:rPr lang="en-US" sz="3300" u="sng" dirty="0">
                <a:latin typeface="Corbel"/>
              </a:rPr>
              <a:t>Type IB </a:t>
            </a:r>
            <a:r>
              <a:rPr lang="en-US" sz="3300" dirty="0">
                <a:latin typeface="Corbel"/>
              </a:rPr>
              <a:t>: Idiopathic , no </a:t>
            </a:r>
            <a:r>
              <a:rPr lang="el-GR" sz="3300" dirty="0">
                <a:latin typeface="Corbel"/>
              </a:rPr>
              <a:t>β</a:t>
            </a:r>
            <a:r>
              <a:rPr lang="en-US" sz="3300" dirty="0">
                <a:latin typeface="Corbel"/>
              </a:rPr>
              <a:t> cell antibodies found</a:t>
            </a:r>
          </a:p>
          <a:p>
            <a:pPr>
              <a:buNone/>
            </a:pPr>
            <a:endParaRPr lang="en-US" sz="3300" dirty="0">
              <a:latin typeface="Corbel"/>
            </a:endParaRPr>
          </a:p>
          <a:p>
            <a:pPr>
              <a:buNone/>
            </a:pPr>
            <a:r>
              <a:rPr lang="en-US" sz="3300" dirty="0">
                <a:latin typeface="Corbel"/>
              </a:rPr>
              <a:t>      In Type I DM , insulin levels are low or very low</a:t>
            </a:r>
          </a:p>
          <a:p>
            <a:pPr>
              <a:buNone/>
            </a:pPr>
            <a:r>
              <a:rPr lang="en-US" sz="3300" dirty="0">
                <a:latin typeface="Corbel"/>
              </a:rPr>
              <a:t>      Ketosis is common</a:t>
            </a:r>
          </a:p>
          <a:p>
            <a:pPr>
              <a:buNone/>
            </a:pPr>
            <a:r>
              <a:rPr lang="en-US" sz="3300" dirty="0">
                <a:latin typeface="Corbel"/>
              </a:rPr>
              <a:t>      Less common </a:t>
            </a:r>
          </a:p>
          <a:p>
            <a:pPr>
              <a:buNone/>
            </a:pPr>
            <a:r>
              <a:rPr lang="en-US" sz="3300" dirty="0">
                <a:latin typeface="Corbel"/>
              </a:rPr>
              <a:t>      Low degree of genetic predisposition</a:t>
            </a:r>
          </a:p>
          <a:p>
            <a:pPr>
              <a:buNone/>
            </a:pPr>
            <a:r>
              <a:rPr lang="en-US" sz="3300" dirty="0">
                <a:latin typeface="Corbel"/>
              </a:rPr>
              <a:t> </a:t>
            </a:r>
            <a:endParaRPr lang="en-US" sz="3300" dirty="0"/>
          </a:p>
          <a:p>
            <a:pPr>
              <a:buNone/>
            </a:pPr>
            <a:endParaRPr lang="en-US" sz="33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Drugs that decrease SU action-</a:t>
            </a:r>
          </a:p>
          <a:p>
            <a:pPr>
              <a:buNone/>
            </a:pPr>
            <a:endParaRPr lang="en-US" b="1" dirty="0"/>
          </a:p>
          <a:p>
            <a:pPr marL="514350" indent="-514350">
              <a:buAutoNum type="alphaUcParenR"/>
            </a:pPr>
            <a:r>
              <a:rPr lang="en-US" dirty="0"/>
              <a:t>Induce metabolism- Phenobarbitone, phenytoin, rifampicin, chronic alcoholism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>
              <a:buNone/>
            </a:pPr>
            <a:r>
              <a:rPr lang="en-US" dirty="0"/>
              <a:t>B) Opposite action/suppresses insulin release-corticosteroids, thiazides, furosemide, oral contraceptives</a:t>
            </a:r>
          </a:p>
        </p:txBody>
      </p:sp>
    </p:spTree>
    <p:extLst>
      <p:ext uri="{BB962C8B-B14F-4D97-AF65-F5344CB8AC3E}">
        <p14:creationId xmlns:p14="http://schemas.microsoft.com/office/powerpoint/2010/main" val="4149189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Hypoglycemia</a:t>
            </a:r>
          </a:p>
          <a:p>
            <a:endParaRPr lang="en-US" dirty="0"/>
          </a:p>
          <a:p>
            <a:r>
              <a:rPr lang="en-US" dirty="0"/>
              <a:t>Weight gain</a:t>
            </a:r>
          </a:p>
          <a:p>
            <a:endParaRPr lang="en-US" dirty="0"/>
          </a:p>
          <a:p>
            <a:r>
              <a:rPr lang="en-US" dirty="0"/>
              <a:t>Hypersensitivity- </a:t>
            </a:r>
          </a:p>
          <a:p>
            <a:pPr>
              <a:buNone/>
            </a:pPr>
            <a:r>
              <a:rPr lang="en-US" dirty="0"/>
              <a:t>    rashes, photosensitivity, purpura, transient leucopenia, agranulocytosis</a:t>
            </a:r>
          </a:p>
        </p:txBody>
      </p:sp>
    </p:spTree>
    <p:extLst>
      <p:ext uri="{BB962C8B-B14F-4D97-AF65-F5344CB8AC3E}">
        <p14:creationId xmlns:p14="http://schemas.microsoft.com/office/powerpoint/2010/main" val="1834831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Meglitinide (K</a:t>
            </a:r>
            <a:r>
              <a:rPr lang="en-US" sz="3200" baseline="-25000" dirty="0"/>
              <a:t>ATP</a:t>
            </a:r>
            <a:r>
              <a:rPr lang="en-US" sz="3200" dirty="0"/>
              <a:t> channel blockers)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have same mechanism of action as that of SUs</a:t>
            </a:r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ATP</a:t>
            </a:r>
            <a:r>
              <a:rPr lang="en-US" dirty="0"/>
              <a:t> channel blockers</a:t>
            </a:r>
          </a:p>
          <a:p>
            <a:endParaRPr lang="en-US" dirty="0"/>
          </a:p>
          <a:p>
            <a:r>
              <a:rPr lang="en-US" dirty="0"/>
              <a:t>Short &amp; quick release of insulin</a:t>
            </a:r>
          </a:p>
          <a:p>
            <a:endParaRPr lang="en-US" dirty="0"/>
          </a:p>
          <a:p>
            <a:r>
              <a:rPr lang="en-US" dirty="0"/>
              <a:t>i.e. Repaglinide, Nateglinide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Reduce meal time hyperglycemia</a:t>
            </a:r>
          </a:p>
        </p:txBody>
      </p:sp>
    </p:spTree>
    <p:extLst>
      <p:ext uri="{BB962C8B-B14F-4D97-AF65-F5344CB8AC3E}">
        <p14:creationId xmlns:p14="http://schemas.microsoft.com/office/powerpoint/2010/main" val="1786736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Autofit/>
          </a:bodyPr>
          <a:lstStyle/>
          <a:p>
            <a:r>
              <a:rPr lang="en-US" sz="3200" dirty="0"/>
              <a:t>Glucagon-like peptide-1(GLP-1) receptor agonists: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791200"/>
          </a:xfrm>
        </p:spPr>
        <p:txBody>
          <a:bodyPr>
            <a:noAutofit/>
          </a:bodyPr>
          <a:lstStyle/>
          <a:p>
            <a:r>
              <a:rPr lang="en-US" sz="2800" u="sng" dirty="0"/>
              <a:t>GLP-1: It is an important incretin</a:t>
            </a:r>
            <a:endParaRPr lang="en-US" sz="2800" dirty="0"/>
          </a:p>
          <a:p>
            <a:r>
              <a:rPr lang="en-US" sz="2800" dirty="0"/>
              <a:t>It is released from the gut in response to ingested glucose</a:t>
            </a:r>
          </a:p>
          <a:p>
            <a:r>
              <a:rPr lang="en-US" sz="2800" u="sng" dirty="0"/>
              <a:t>It induces insulin release from pancreatic </a:t>
            </a:r>
            <a:r>
              <a:rPr lang="el-GR" sz="2800" u="sng" dirty="0"/>
              <a:t>β</a:t>
            </a:r>
            <a:r>
              <a:rPr lang="en-US" sz="2800" u="sng" dirty="0"/>
              <a:t> cells</a:t>
            </a:r>
            <a:endParaRPr lang="en-US" sz="2800" dirty="0"/>
          </a:p>
          <a:p>
            <a:r>
              <a:rPr lang="en-US" sz="2800" u="sng" dirty="0"/>
              <a:t>Inhibit glucagon release from </a:t>
            </a:r>
            <a:r>
              <a:rPr lang="el-GR" sz="2800" u="sng" dirty="0"/>
              <a:t>α</a:t>
            </a:r>
            <a:r>
              <a:rPr lang="en-US" sz="2800" u="sng" dirty="0"/>
              <a:t> cells</a:t>
            </a:r>
          </a:p>
          <a:p>
            <a:r>
              <a:rPr lang="en-US" sz="2800" u="sng" dirty="0"/>
              <a:t>Slows gastric emptying &amp; suppresses appetite</a:t>
            </a:r>
          </a:p>
          <a:p>
            <a:r>
              <a:rPr lang="en-US" sz="2800" u="sng" dirty="0"/>
              <a:t>GLP-1 induces insulin release only at high glucose concentration</a:t>
            </a:r>
          </a:p>
          <a:p>
            <a:r>
              <a:rPr lang="en-US" sz="2800" u="sng" dirty="0"/>
              <a:t>Importantly they preserve </a:t>
            </a:r>
            <a:r>
              <a:rPr lang="el-GR" sz="2800" u="sng" dirty="0"/>
              <a:t>β</a:t>
            </a:r>
            <a:r>
              <a:rPr lang="en-US" sz="2800" u="sng" dirty="0"/>
              <a:t> cell function in type II DM</a:t>
            </a:r>
          </a:p>
          <a:p>
            <a:r>
              <a:rPr lang="en-US" sz="2800" dirty="0"/>
              <a:t>As they are peptide inactive orally &amp; are given by </a:t>
            </a:r>
            <a:r>
              <a:rPr lang="en-US" sz="2800" dirty="0" err="1"/>
              <a:t>s.c.</a:t>
            </a:r>
            <a:r>
              <a:rPr lang="en-US" sz="2800" dirty="0"/>
              <a:t> injection</a:t>
            </a:r>
          </a:p>
          <a:p>
            <a:r>
              <a:rPr lang="en-US" sz="2800" dirty="0"/>
              <a:t>i.e. Exenatide, Liraglutide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6470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Dipeptidyl peptidase-4(DPP-4) resistant analogues: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/>
              <a:t>GLP-1 itself is not suitable for clinical use</a:t>
            </a:r>
          </a:p>
          <a:p>
            <a:endParaRPr lang="en-US" dirty="0"/>
          </a:p>
          <a:p>
            <a:r>
              <a:rPr lang="en-US" dirty="0"/>
              <a:t>As it is rapidly degraded by the enzyme Dipeptidyl peptidase-4(DPP-4) </a:t>
            </a:r>
          </a:p>
          <a:p>
            <a:endParaRPr lang="en-US" dirty="0"/>
          </a:p>
          <a:p>
            <a:r>
              <a:rPr lang="en-US" dirty="0"/>
              <a:t>Hence, Dipeptidyl peptidase-4(DPP-4) resistant analogues have been developed</a:t>
            </a:r>
          </a:p>
          <a:p>
            <a:endParaRPr lang="en-US" dirty="0"/>
          </a:p>
          <a:p>
            <a:r>
              <a:rPr lang="en-US" dirty="0"/>
              <a:t>i.e. Sitagliptin, Vildagliptin, Saxagliptin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92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Dipeptidyl Peptidase-4 (DPP-4) inhibitors: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Orally acting drugs which inhibit enzyme DPP-4</a:t>
            </a:r>
          </a:p>
          <a:p>
            <a:endParaRPr lang="en-US" u="sng" dirty="0"/>
          </a:p>
          <a:p>
            <a:r>
              <a:rPr lang="en-US" u="sng" dirty="0"/>
              <a:t>Indirectly acting insulin secretagogues</a:t>
            </a:r>
          </a:p>
          <a:p>
            <a:endParaRPr lang="en-US" dirty="0"/>
          </a:p>
          <a:p>
            <a:r>
              <a:rPr lang="en-US" dirty="0"/>
              <a:t>They acts by preventing degradation of GLP-1 &amp; GIP (Gastric Inhibitory Polypeptide) incretins</a:t>
            </a:r>
          </a:p>
          <a:p>
            <a:endParaRPr lang="en-US" dirty="0"/>
          </a:p>
          <a:p>
            <a:r>
              <a:rPr lang="en-US" dirty="0"/>
              <a:t>DPP-4 inhibitors markedly increase insulin secretion in response to ingested glucose/meal </a:t>
            </a:r>
          </a:p>
          <a:p>
            <a:endParaRPr lang="en-US" dirty="0"/>
          </a:p>
          <a:p>
            <a:r>
              <a:rPr lang="en-US" dirty="0"/>
              <a:t>Thus decrease postprandial hyperglycemia</a:t>
            </a:r>
          </a:p>
          <a:p>
            <a:r>
              <a:rPr lang="en-US" dirty="0"/>
              <a:t>i.e. Sitagliptin, vildagliptin</a:t>
            </a:r>
          </a:p>
        </p:txBody>
      </p:sp>
    </p:spTree>
    <p:extLst>
      <p:ext uri="{BB962C8B-B14F-4D97-AF65-F5344CB8AC3E}">
        <p14:creationId xmlns:p14="http://schemas.microsoft.com/office/powerpoint/2010/main" val="3808770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Biguanide (AMPK activator):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Metformin: </a:t>
            </a:r>
          </a:p>
          <a:p>
            <a:r>
              <a:rPr lang="en-US" dirty="0"/>
              <a:t>It does not cause hypoglycemia in nondiabetic subjects</a:t>
            </a:r>
          </a:p>
          <a:p>
            <a:r>
              <a:rPr lang="en-US" dirty="0"/>
              <a:t>It does not stimulate pancreatic </a:t>
            </a:r>
            <a:r>
              <a:rPr lang="el-GR" dirty="0"/>
              <a:t>β</a:t>
            </a:r>
            <a:r>
              <a:rPr lang="en-US" dirty="0"/>
              <a:t> cells</a:t>
            </a:r>
          </a:p>
          <a:p>
            <a:r>
              <a:rPr lang="en-US" dirty="0"/>
              <a:t>It does not cause insulin release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Mechanism of action:</a:t>
            </a:r>
          </a:p>
          <a:p>
            <a:r>
              <a:rPr lang="en-US" u="sng" dirty="0"/>
              <a:t>It causes activation of AMP-dependent protein kinase(AMPK)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Suppresses hepatic gluconeogenesis &amp; glucose output from liver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>
              <a:buNone/>
            </a:pPr>
            <a:r>
              <a:rPr lang="en-US" dirty="0"/>
              <a:t>2. Enhances insulin mediated glucose uptake in skeletal &amp; fat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/>
              <a:t>Overcomes Insulin resistance in type II DM patients</a:t>
            </a:r>
          </a:p>
          <a:p>
            <a:endParaRPr lang="en-US" dirty="0"/>
          </a:p>
          <a:p>
            <a:r>
              <a:rPr lang="en-US" dirty="0"/>
              <a:t>Glycogen storage in skeletal muscles</a:t>
            </a:r>
          </a:p>
          <a:p>
            <a:endParaRPr lang="en-US" dirty="0"/>
          </a:p>
          <a:p>
            <a:r>
              <a:rPr lang="en-US" dirty="0"/>
              <a:t>Reduced lipogenesis in adipose tissue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3) Interferes with mitochondrial respiratory chain and promotes peripheral glucose utilization through anaerobic glycolysis.</a:t>
            </a:r>
          </a:p>
        </p:txBody>
      </p:sp>
    </p:spTree>
    <p:extLst>
      <p:ext uri="{BB962C8B-B14F-4D97-AF65-F5344CB8AC3E}">
        <p14:creationId xmlns:p14="http://schemas.microsoft.com/office/powerpoint/2010/main" val="29630342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Adverse drug reactions: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Abdominal pain, anorexia, bloating, nausea, metallic taste, diarrhoea</a:t>
            </a:r>
          </a:p>
          <a:p>
            <a:endParaRPr lang="en-US" dirty="0"/>
          </a:p>
          <a:p>
            <a:r>
              <a:rPr lang="en-US" b="1" dirty="0"/>
              <a:t>Lactic acidosis: </a:t>
            </a:r>
            <a:r>
              <a:rPr lang="en-US" dirty="0"/>
              <a:t>rare but serious ADR</a:t>
            </a:r>
          </a:p>
          <a:p>
            <a:endParaRPr lang="en-US" dirty="0"/>
          </a:p>
          <a:p>
            <a:r>
              <a:rPr lang="en-US" dirty="0"/>
              <a:t>Hence it is contraindicated in hypotensive states, heart failure, severe respiratory, hepatic &amp; renal disease</a:t>
            </a:r>
          </a:p>
          <a:p>
            <a:endParaRPr lang="en-US" dirty="0"/>
          </a:p>
          <a:p>
            <a:r>
              <a:rPr lang="en-US" dirty="0"/>
              <a:t>Vit B</a:t>
            </a:r>
            <a:r>
              <a:rPr lang="en-US" baseline="-25000" dirty="0"/>
              <a:t>12</a:t>
            </a:r>
            <a:r>
              <a:rPr lang="en-US" dirty="0"/>
              <a:t> deficiency</a:t>
            </a:r>
          </a:p>
          <a:p>
            <a:endParaRPr lang="en-US" dirty="0"/>
          </a:p>
          <a:p>
            <a:r>
              <a:rPr lang="en-US" u="sng" dirty="0"/>
              <a:t>Uses: First drug of choice in all type II DM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05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/>
              <a:t>Thiazolidinedione (PPAR</a:t>
            </a:r>
            <a:r>
              <a:rPr lang="el-GR" sz="3200" u="sng" dirty="0"/>
              <a:t>γ</a:t>
            </a:r>
            <a:r>
              <a:rPr lang="en-US" sz="3200" u="sng" dirty="0"/>
              <a:t> agonist):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drugs are selective agonists for nuclear peroxisome proliferator-activated receptor </a:t>
            </a:r>
            <a:r>
              <a:rPr lang="el-GR" dirty="0"/>
              <a:t>γ</a:t>
            </a:r>
            <a:r>
              <a:rPr lang="en-US" dirty="0"/>
              <a:t> (PPAR</a:t>
            </a:r>
            <a:r>
              <a:rPr lang="el-GR" dirty="0"/>
              <a:t> γ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It is expressed in fat cells</a:t>
            </a:r>
          </a:p>
          <a:p>
            <a:endParaRPr lang="en-US" dirty="0"/>
          </a:p>
          <a:p>
            <a:r>
              <a:rPr lang="en-US" u="sng" dirty="0"/>
              <a:t>It enhances GLUT4 expression &amp; translocation</a:t>
            </a:r>
          </a:p>
          <a:p>
            <a:endParaRPr lang="en-US" dirty="0"/>
          </a:p>
          <a:p>
            <a:r>
              <a:rPr lang="en-US" u="sng" dirty="0"/>
              <a:t>Thus entry of glucose in fat &amp; muscle cells improved</a:t>
            </a:r>
          </a:p>
          <a:p>
            <a:endParaRPr lang="en-US" u="sng" dirty="0"/>
          </a:p>
          <a:p>
            <a:r>
              <a:rPr lang="en-US" u="sng" dirty="0"/>
              <a:t>It has ability to reverse insulin resistance </a:t>
            </a:r>
          </a:p>
          <a:p>
            <a:r>
              <a:rPr lang="en-US" dirty="0"/>
              <a:t>i.e. Pioglitazone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0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Type II Diabetes Mellitus: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791200"/>
          </a:xfrm>
        </p:spPr>
        <p:txBody>
          <a:bodyPr>
            <a:normAutofit/>
          </a:bodyPr>
          <a:lstStyle/>
          <a:p>
            <a:r>
              <a:rPr lang="en-US" dirty="0"/>
              <a:t>Noninsulin dependent diabetes mellitus (NIDDM)</a:t>
            </a:r>
          </a:p>
          <a:p>
            <a:r>
              <a:rPr lang="en-US" dirty="0"/>
              <a:t>Maturity onset Diabetes mellitus</a:t>
            </a:r>
          </a:p>
          <a:p>
            <a:r>
              <a:rPr lang="en-US" dirty="0"/>
              <a:t>No or less destruction of </a:t>
            </a:r>
            <a:r>
              <a:rPr lang="el-GR" dirty="0">
                <a:latin typeface="Corbel"/>
              </a:rPr>
              <a:t>β</a:t>
            </a:r>
            <a:r>
              <a:rPr lang="en-US" dirty="0">
                <a:latin typeface="Corbel"/>
              </a:rPr>
              <a:t> cells of pancreatic islets</a:t>
            </a:r>
          </a:p>
          <a:p>
            <a:r>
              <a:rPr lang="en-US" dirty="0">
                <a:latin typeface="Corbel"/>
              </a:rPr>
              <a:t>No circulating antibodies found against pancreatic </a:t>
            </a:r>
            <a:r>
              <a:rPr lang="el-GR" dirty="0">
                <a:latin typeface="Corbel"/>
              </a:rPr>
              <a:t>β</a:t>
            </a:r>
            <a:r>
              <a:rPr lang="en-US" dirty="0">
                <a:latin typeface="Corbel"/>
              </a:rPr>
              <a:t> cells</a:t>
            </a:r>
          </a:p>
          <a:p>
            <a:r>
              <a:rPr lang="en-US" dirty="0">
                <a:latin typeface="Corbel"/>
              </a:rPr>
              <a:t>Very common &gt; 90% cases are Type II DM</a:t>
            </a:r>
          </a:p>
          <a:p>
            <a:r>
              <a:rPr lang="en-US" dirty="0">
                <a:latin typeface="Corbel"/>
              </a:rPr>
              <a:t>High rate of genetic predisposition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Adverse drug reactions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Plasma volume expansion, edema, weight gain, headache, myalgia</a:t>
            </a:r>
          </a:p>
          <a:p>
            <a:endParaRPr lang="en-US" dirty="0"/>
          </a:p>
          <a:p>
            <a:r>
              <a:rPr lang="en-US" u="sng" dirty="0"/>
              <a:t>CHF is precipitated </a:t>
            </a:r>
          </a:p>
          <a:p>
            <a:endParaRPr lang="en-US" dirty="0"/>
          </a:p>
          <a:p>
            <a:r>
              <a:rPr lang="en-US" dirty="0"/>
              <a:t>It is contraindicated in liver disease &amp; CHF</a:t>
            </a:r>
          </a:p>
          <a:p>
            <a:endParaRPr lang="en-US" dirty="0"/>
          </a:p>
          <a:p>
            <a:r>
              <a:rPr lang="en-US" dirty="0"/>
              <a:t>Drug interactions: Failure of oral contraceptives during Pioglitazone therapy</a:t>
            </a:r>
          </a:p>
          <a:p>
            <a:endParaRPr lang="en-US" dirty="0"/>
          </a:p>
          <a:p>
            <a:r>
              <a:rPr lang="en-US" dirty="0"/>
              <a:t>Ketoconazole inhibit &amp; rifampin induces metabolism of Pioglitazone</a:t>
            </a:r>
          </a:p>
        </p:txBody>
      </p:sp>
    </p:spTree>
    <p:extLst>
      <p:ext uri="{BB962C8B-B14F-4D97-AF65-F5344CB8AC3E}">
        <p14:creationId xmlns:p14="http://schemas.microsoft.com/office/powerpoint/2010/main" val="3801323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u="sng" dirty="0"/>
              <a:t>α</a:t>
            </a:r>
            <a:r>
              <a:rPr lang="en-US" sz="3200" u="sng" dirty="0"/>
              <a:t> Glucosidase inhibitors: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Acarbose: It reversibly inhibits </a:t>
            </a:r>
            <a:r>
              <a:rPr lang="el-GR" sz="4000" dirty="0"/>
              <a:t>α</a:t>
            </a:r>
            <a:r>
              <a:rPr lang="en-US" sz="4000" dirty="0"/>
              <a:t>-glucosidase</a:t>
            </a:r>
          </a:p>
          <a:p>
            <a:endParaRPr lang="en-US" sz="4000" dirty="0"/>
          </a:p>
          <a:p>
            <a:r>
              <a:rPr lang="el-GR" sz="4000" dirty="0"/>
              <a:t>α</a:t>
            </a:r>
            <a:r>
              <a:rPr lang="en-US" sz="4000" dirty="0"/>
              <a:t>-</a:t>
            </a:r>
            <a:r>
              <a:rPr lang="en-US" sz="4000" dirty="0" err="1"/>
              <a:t>glucosidase</a:t>
            </a:r>
            <a:r>
              <a:rPr lang="en-US" sz="4000" dirty="0"/>
              <a:t> is an enzyme required for digestion of carbohydrate in the brush border of small intestine mucosa</a:t>
            </a:r>
          </a:p>
          <a:p>
            <a:endParaRPr lang="en-US" sz="4000" dirty="0"/>
          </a:p>
          <a:p>
            <a:r>
              <a:rPr lang="en-US" sz="4000" u="sng" dirty="0"/>
              <a:t>It also slows down digestion &amp; absorption of polysaccharides &amp; sucrose</a:t>
            </a:r>
          </a:p>
          <a:p>
            <a:endParaRPr lang="en-US" sz="4000" dirty="0"/>
          </a:p>
          <a:p>
            <a:r>
              <a:rPr lang="en-US" sz="4000" dirty="0"/>
              <a:t>GLP-1 release is promoted</a:t>
            </a:r>
          </a:p>
          <a:p>
            <a:endParaRPr lang="en-US" sz="4000" dirty="0"/>
          </a:p>
          <a:p>
            <a:r>
              <a:rPr lang="en-US" sz="4000" dirty="0"/>
              <a:t>It reduces postprandial glycaemia</a:t>
            </a:r>
          </a:p>
          <a:p>
            <a:endParaRPr lang="en-US" sz="4000" dirty="0"/>
          </a:p>
          <a:p>
            <a:r>
              <a:rPr lang="en-US" sz="4000" dirty="0"/>
              <a:t>Other drugs miglitol, Voglibose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22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/>
              <a:t>Sodium-glucose co-transport-2(SGLT2)inhibitor: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SGLT-2 transport: As glucose filtered at glomerulus is reabsorbed in the proximal tubule </a:t>
            </a:r>
          </a:p>
          <a:p>
            <a:endParaRPr lang="en-US" dirty="0"/>
          </a:p>
          <a:p>
            <a:r>
              <a:rPr lang="en-US" u="sng" dirty="0"/>
              <a:t>Inhibition of this transport causes glycosuria &amp; lowers blood glucose in type II DM</a:t>
            </a:r>
          </a:p>
          <a:p>
            <a:endParaRPr lang="en-US" dirty="0"/>
          </a:p>
          <a:p>
            <a:r>
              <a:rPr lang="en-US" dirty="0"/>
              <a:t>It also induces weight loss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i.e. Dapagliflozin</a:t>
            </a:r>
          </a:p>
        </p:txBody>
      </p:sp>
    </p:spTree>
    <p:extLst>
      <p:ext uri="{BB962C8B-B14F-4D97-AF65-F5344CB8AC3E}">
        <p14:creationId xmlns:p14="http://schemas.microsoft.com/office/powerpoint/2010/main" val="2051381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/>
              <a:t>Role of oral hypoglycemic only in type II DM: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1.Age above 40 years at the onset of disease</a:t>
            </a:r>
          </a:p>
          <a:p>
            <a:pPr marL="514350" indent="-514350">
              <a:buAutoNum type="arabicPeriod"/>
            </a:pPr>
            <a:endParaRPr lang="en-US" sz="4000" dirty="0"/>
          </a:p>
          <a:p>
            <a:pPr>
              <a:buNone/>
            </a:pPr>
            <a:r>
              <a:rPr lang="en-US" sz="4000" dirty="0"/>
              <a:t>2.Obesity at the time of presentation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/>
              <a:t>3.Duration of disease &lt; 5 years when starting treatment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/>
              <a:t>4. Fasting blood sugar &lt; 200 mg/</a:t>
            </a:r>
            <a:r>
              <a:rPr lang="en-US" sz="4000" dirty="0" err="1"/>
              <a:t>dL</a:t>
            </a:r>
            <a:endParaRPr lang="en-US" sz="4000" dirty="0"/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/>
              <a:t>5. Insulin requirement &lt; 40 U/day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/>
              <a:t>6. No ketoacidosis or history of it or any other complication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98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            </a:t>
            </a:r>
            <a:r>
              <a:rPr lang="en-US" b="1" dirty="0"/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054763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1. This is true about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A) hyperglycaemia 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B) glycosuria</a:t>
            </a:r>
          </a:p>
          <a:p>
            <a:endParaRPr lang="en-US" dirty="0"/>
          </a:p>
          <a:p>
            <a:pPr>
              <a:buNone/>
            </a:pPr>
            <a:r>
              <a:rPr lang="it-IT" dirty="0"/>
              <a:t>C) negative nitrogen balance </a:t>
            </a:r>
          </a:p>
          <a:p>
            <a:endParaRPr lang="it-IT" dirty="0"/>
          </a:p>
          <a:p>
            <a:pPr>
              <a:buNone/>
            </a:pPr>
            <a:r>
              <a:rPr lang="en-US" dirty="0"/>
              <a:t>D) All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18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2. This not true about Type II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arenR"/>
            </a:pPr>
            <a:r>
              <a:rPr lang="en-US" dirty="0"/>
              <a:t>Insulin dependent diabetes mellitus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>
              <a:buNone/>
            </a:pPr>
            <a:r>
              <a:rPr lang="en-US" dirty="0"/>
              <a:t>B) No or less destruction of </a:t>
            </a:r>
            <a:r>
              <a:rPr lang="el-GR" dirty="0">
                <a:latin typeface="Corbel"/>
              </a:rPr>
              <a:t>β</a:t>
            </a:r>
            <a:r>
              <a:rPr lang="en-US" dirty="0">
                <a:latin typeface="Corbel"/>
              </a:rPr>
              <a:t> cells of pancreatic islets</a:t>
            </a:r>
          </a:p>
          <a:p>
            <a:pPr>
              <a:buNone/>
            </a:pPr>
            <a:endParaRPr lang="en-US" dirty="0">
              <a:latin typeface="Corbel"/>
            </a:endParaRPr>
          </a:p>
          <a:p>
            <a:pPr>
              <a:buNone/>
            </a:pPr>
            <a:r>
              <a:rPr lang="en-US" dirty="0">
                <a:latin typeface="Corbel"/>
              </a:rPr>
              <a:t>C) No circulating antibodies found against pancreatic </a:t>
            </a:r>
            <a:r>
              <a:rPr lang="el-GR" dirty="0">
                <a:latin typeface="Corbel"/>
              </a:rPr>
              <a:t>β</a:t>
            </a:r>
            <a:r>
              <a:rPr lang="en-US" dirty="0">
                <a:latin typeface="Corbel"/>
              </a:rPr>
              <a:t> cells</a:t>
            </a:r>
          </a:p>
          <a:p>
            <a:pPr>
              <a:buNone/>
            </a:pPr>
            <a:endParaRPr lang="en-US" dirty="0">
              <a:latin typeface="Corbel"/>
            </a:endParaRPr>
          </a:p>
          <a:p>
            <a:pPr>
              <a:buNone/>
            </a:pPr>
            <a:r>
              <a:rPr lang="en-US" dirty="0">
                <a:latin typeface="Corbel"/>
              </a:rPr>
              <a:t>D)Very common &gt; 90% cases are Type II DM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08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 3. These are actions of Insulin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arenR"/>
            </a:pPr>
            <a:r>
              <a:rPr lang="en-US" dirty="0"/>
              <a:t>Glucose transport across the cell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Glucose utilization intracellularly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Anabolic hormone- synthesis of glycogen, lipids &amp; proteins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All of the above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62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4. This is long acting insulin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Insulin glargine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Insulin lispro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Human insulin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Insulin aspart</a:t>
            </a:r>
          </a:p>
        </p:txBody>
      </p:sp>
    </p:spTree>
    <p:extLst>
      <p:ext uri="{BB962C8B-B14F-4D97-AF65-F5344CB8AC3E}">
        <p14:creationId xmlns:p14="http://schemas.microsoft.com/office/powerpoint/2010/main" val="357774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Causes of Type II DM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>
            <a:normAutofit fontScale="92500"/>
          </a:bodyPr>
          <a:lstStyle/>
          <a:p>
            <a:r>
              <a:rPr lang="en-US" dirty="0"/>
              <a:t>Abnormal gluco-receptors of </a:t>
            </a:r>
            <a:r>
              <a:rPr lang="el-GR" dirty="0">
                <a:latin typeface="Corbel"/>
              </a:rPr>
              <a:t>β</a:t>
            </a:r>
            <a:r>
              <a:rPr lang="en-US" dirty="0">
                <a:latin typeface="Corbel"/>
              </a:rPr>
              <a:t> cells – respond at higher glucose concentration</a:t>
            </a:r>
          </a:p>
          <a:p>
            <a:endParaRPr lang="en-US" dirty="0">
              <a:latin typeface="Corbel"/>
            </a:endParaRPr>
          </a:p>
          <a:p>
            <a:r>
              <a:rPr lang="en-US" dirty="0">
                <a:latin typeface="Corbel"/>
              </a:rPr>
              <a:t>Relative </a:t>
            </a:r>
            <a:r>
              <a:rPr lang="el-GR" dirty="0">
                <a:latin typeface="Corbel"/>
              </a:rPr>
              <a:t>β</a:t>
            </a:r>
            <a:r>
              <a:rPr lang="en-US" dirty="0">
                <a:latin typeface="Corbel"/>
              </a:rPr>
              <a:t> cell deficiency</a:t>
            </a:r>
          </a:p>
          <a:p>
            <a:endParaRPr lang="en-US" dirty="0">
              <a:latin typeface="Corbel"/>
            </a:endParaRPr>
          </a:p>
          <a:p>
            <a:r>
              <a:rPr lang="en-US" dirty="0">
                <a:latin typeface="Corbel"/>
                <a:cs typeface="Calibri"/>
              </a:rPr>
              <a:t>↓ sensitivity of peripheral tissues to insulin</a:t>
            </a:r>
          </a:p>
          <a:p>
            <a:endParaRPr lang="en-US" dirty="0">
              <a:latin typeface="Corbel"/>
              <a:cs typeface="Calibri"/>
            </a:endParaRPr>
          </a:p>
          <a:p>
            <a:r>
              <a:rPr lang="en-US" dirty="0">
                <a:latin typeface="Corbel"/>
                <a:cs typeface="Calibri"/>
              </a:rPr>
              <a:t>Reduction in no. of insulin receptors</a:t>
            </a:r>
          </a:p>
          <a:p>
            <a:endParaRPr lang="en-US" dirty="0">
              <a:latin typeface="Corbel"/>
              <a:cs typeface="Calibri"/>
            </a:endParaRPr>
          </a:p>
          <a:p>
            <a:r>
              <a:rPr lang="en-US" dirty="0">
                <a:latin typeface="Corbel"/>
                <a:cs typeface="Calibri"/>
              </a:rPr>
              <a:t>Excess of hyperglycemic hormones (i.e. glucagon) / obesity leads to relative insulin deficiency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5. These are adverse effects of insulin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Hypoglycemia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Lipodystrophy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Allergic reactions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8360118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1. This is true about Sulfonylureas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arenR"/>
            </a:pPr>
            <a:r>
              <a:rPr lang="en-US" dirty="0"/>
              <a:t>Stimulate release of insulin from pancreas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>
              <a:buNone/>
            </a:pPr>
            <a:r>
              <a:rPr lang="en-US" dirty="0"/>
              <a:t>B) Rate of insulin release at any concentration of glucose increased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C) Both A &amp; B are correct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D) None of the above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2. This not ADR of Sulfonylureas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Weight gain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Hypoglycemia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Lactic acidosis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All of the above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3. This is DPP-4 inhibitor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dirty="0"/>
              <a:t>A) Exenatide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B) Liraglutide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C) Saxagliptin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D) None of the above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4. Metformin acts by following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arenR"/>
            </a:pPr>
            <a:r>
              <a:rPr lang="en-US" dirty="0"/>
              <a:t>Suppresses hepatic gluconeogenesis &amp; glucose output from liver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>
              <a:buNone/>
            </a:pPr>
            <a:r>
              <a:rPr lang="en-US" dirty="0"/>
              <a:t>B) Enhances insulin mediated glucose uptake in skeletal &amp; fat cells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C) Reduced lipogenesis in adipose tissue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D) All of the above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5. These are adverse effect of Metformin 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Weight gain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Lactic acidosis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Vit B</a:t>
            </a:r>
            <a:r>
              <a:rPr lang="en-US" baseline="-25000" dirty="0"/>
              <a:t>12 </a:t>
            </a:r>
            <a:r>
              <a:rPr lang="en-US" dirty="0"/>
              <a:t>deficiency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Abdominal pain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323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Insulin: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35563"/>
          </a:xfrm>
        </p:spPr>
        <p:txBody>
          <a:bodyPr>
            <a:normAutofit fontScale="92500"/>
          </a:bodyPr>
          <a:lstStyle/>
          <a:p>
            <a:r>
              <a:rPr lang="en-US" dirty="0"/>
              <a:t>Insulin – Two chain polypeptide </a:t>
            </a:r>
          </a:p>
          <a:p>
            <a:endParaRPr lang="en-US" dirty="0"/>
          </a:p>
          <a:p>
            <a:r>
              <a:rPr lang="en-US" dirty="0"/>
              <a:t>51 amino acids with molecular weight 6000</a:t>
            </a:r>
          </a:p>
          <a:p>
            <a:endParaRPr lang="en-US" dirty="0"/>
          </a:p>
          <a:p>
            <a:r>
              <a:rPr lang="en-US" dirty="0"/>
              <a:t>A-chain has 21 while B-chain has 30 amino acids</a:t>
            </a:r>
          </a:p>
          <a:p>
            <a:endParaRPr lang="en-US" dirty="0"/>
          </a:p>
          <a:p>
            <a:r>
              <a:rPr lang="en-US" dirty="0"/>
              <a:t>Pork insulin is more homologous  than beef insulin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Insulin synthesized  in </a:t>
            </a:r>
            <a:r>
              <a:rPr lang="el-GR" dirty="0">
                <a:latin typeface="Corbel"/>
              </a:rPr>
              <a:t>β</a:t>
            </a:r>
            <a:r>
              <a:rPr lang="en-US" dirty="0">
                <a:latin typeface="Corbel"/>
              </a:rPr>
              <a:t> cells of  pancreatic islets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Human proinsulin; connecting peptide, having 35 amino acids, is split off leaving insulin molecule with two chains joined by two disulfide bridges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219200"/>
            <a:ext cx="85343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Regulation of insulin secretion: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Insulin secretion  from </a:t>
            </a:r>
            <a:r>
              <a:rPr lang="el-GR" u="sng" dirty="0">
                <a:latin typeface="Corbel"/>
              </a:rPr>
              <a:t>β</a:t>
            </a:r>
            <a:r>
              <a:rPr lang="en-US" u="sng" dirty="0">
                <a:latin typeface="Corbel"/>
              </a:rPr>
              <a:t> cells  - regulated by  chemical, hormonal &amp; neural mechanism</a:t>
            </a:r>
          </a:p>
          <a:p>
            <a:pPr marL="0" indent="0">
              <a:buNone/>
            </a:pPr>
            <a:endParaRPr lang="en-US" u="sng" dirty="0">
              <a:latin typeface="Corbel"/>
            </a:endParaRPr>
          </a:p>
          <a:p>
            <a:r>
              <a:rPr lang="en-US" u="sng" dirty="0">
                <a:latin typeface="Corbel"/>
              </a:rPr>
              <a:t>Chemical :</a:t>
            </a:r>
            <a:r>
              <a:rPr lang="en-US" dirty="0">
                <a:latin typeface="Corbel"/>
              </a:rPr>
              <a:t> </a:t>
            </a:r>
            <a:r>
              <a:rPr lang="el-GR" dirty="0">
                <a:latin typeface="Corbel"/>
              </a:rPr>
              <a:t>β</a:t>
            </a:r>
            <a:r>
              <a:rPr lang="en-US" dirty="0">
                <a:latin typeface="Corbel"/>
              </a:rPr>
              <a:t> cells have glucose sensing mechanism</a:t>
            </a:r>
          </a:p>
          <a:p>
            <a:pPr>
              <a:buNone/>
            </a:pPr>
            <a:r>
              <a:rPr lang="en-US" dirty="0">
                <a:latin typeface="Corbel"/>
              </a:rPr>
              <a:t> Entry of glucose into </a:t>
            </a:r>
            <a:r>
              <a:rPr lang="el-GR" dirty="0">
                <a:latin typeface="Corbel"/>
              </a:rPr>
              <a:t>β</a:t>
            </a:r>
            <a:r>
              <a:rPr lang="en-US" dirty="0">
                <a:latin typeface="Corbel"/>
              </a:rPr>
              <a:t> cells</a:t>
            </a:r>
          </a:p>
          <a:p>
            <a:pPr>
              <a:buNone/>
            </a:pPr>
            <a:r>
              <a:rPr lang="en-US" dirty="0">
                <a:latin typeface="Corbel"/>
              </a:rPr>
              <a:t>                           </a:t>
            </a:r>
            <a:r>
              <a:rPr lang="en-US" dirty="0">
                <a:latin typeface="Calibri"/>
                <a:cs typeface="Calibri"/>
              </a:rPr>
              <a:t>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Inhibition  of ATP sensitive  K+ channels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                        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Partial depolarization of  </a:t>
            </a:r>
            <a:r>
              <a:rPr lang="el-GR" dirty="0">
                <a:latin typeface="Corbel"/>
                <a:cs typeface="Calibri"/>
              </a:rPr>
              <a:t>β</a:t>
            </a:r>
            <a:r>
              <a:rPr lang="en-US" dirty="0">
                <a:latin typeface="Corbel"/>
                <a:cs typeface="Calibri"/>
              </a:rPr>
              <a:t> cells</a:t>
            </a:r>
          </a:p>
          <a:p>
            <a:pPr>
              <a:buNone/>
            </a:pPr>
            <a:r>
              <a:rPr lang="en-US" dirty="0">
                <a:latin typeface="Corbel"/>
                <a:cs typeface="Calibri"/>
              </a:rPr>
              <a:t>                            </a:t>
            </a:r>
            <a:r>
              <a:rPr lang="en-US" dirty="0">
                <a:latin typeface="Calibri"/>
                <a:cs typeface="Calibri"/>
              </a:rPr>
              <a:t>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Increase in intracellular  Ca2+  availability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                        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Exocytotic  release  of insulin storing granules</a:t>
            </a:r>
            <a:endParaRPr lang="en-US" dirty="0">
              <a:latin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3055</Words>
  <Application>Microsoft Office PowerPoint</Application>
  <PresentationFormat>On-screen Show (4:3)</PresentationFormat>
  <Paragraphs>507</Paragraphs>
  <Slides>65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Arial</vt:lpstr>
      <vt:lpstr>Calibri</vt:lpstr>
      <vt:lpstr>Corbel</vt:lpstr>
      <vt:lpstr>Office Theme</vt:lpstr>
      <vt:lpstr>Diabetes Mellitus </vt:lpstr>
      <vt:lpstr>PowerPoint Presentation</vt:lpstr>
      <vt:lpstr>Incidence of type 2 diabetes mellitus(DM):</vt:lpstr>
      <vt:lpstr>Diabetes Mellitus: Two major types</vt:lpstr>
      <vt:lpstr>Type II Diabetes Mellitus:</vt:lpstr>
      <vt:lpstr>Causes of Type II DM :</vt:lpstr>
      <vt:lpstr>Insulin:</vt:lpstr>
      <vt:lpstr>Human proinsulin; connecting peptide, having 35 amino acids, is split off leaving insulin molecule with two chains joined by two disulfide bridges</vt:lpstr>
      <vt:lpstr>Regulation of insulin secretion:</vt:lpstr>
      <vt:lpstr>PowerPoint Presentation</vt:lpstr>
      <vt:lpstr>PowerPoint Presentation</vt:lpstr>
      <vt:lpstr>PowerPoint Presentation</vt:lpstr>
      <vt:lpstr>PowerPoint Presentation</vt:lpstr>
      <vt:lpstr>Actions of Insulin:</vt:lpstr>
      <vt:lpstr>PowerPoint Presentation</vt:lpstr>
      <vt:lpstr>Fate of Insulin:</vt:lpstr>
      <vt:lpstr>Preparation of Insulin:</vt:lpstr>
      <vt:lpstr>Types of Insulin Preparations:</vt:lpstr>
      <vt:lpstr>Long acting – Modified or retard preparations:</vt:lpstr>
      <vt:lpstr>Isophane Insulin ( Neutral Protamine Hagedorn or NPH)</vt:lpstr>
      <vt:lpstr>Human Insulin:</vt:lpstr>
      <vt:lpstr>Insulin analogues :</vt:lpstr>
      <vt:lpstr>Summary of Insulin Preparations:</vt:lpstr>
      <vt:lpstr>ADRs &amp; Drug interactions:</vt:lpstr>
      <vt:lpstr>PowerPoint Presentation</vt:lpstr>
      <vt:lpstr>Uses of Insulin:</vt:lpstr>
      <vt:lpstr>PowerPoint Presentation</vt:lpstr>
      <vt:lpstr>PowerPoint Presentation</vt:lpstr>
      <vt:lpstr>Diabetes Mellitus-II</vt:lpstr>
      <vt:lpstr>Oral Hypoglycemic agents:</vt:lpstr>
      <vt:lpstr>PowerPoint Presentation</vt:lpstr>
      <vt:lpstr>PowerPoint Presentation</vt:lpstr>
      <vt:lpstr>PowerPoint Presentation</vt:lpstr>
      <vt:lpstr>PowerPoint Presentation</vt:lpstr>
      <vt:lpstr>Sulfonylureas (KATP channel)</vt:lpstr>
      <vt:lpstr>PowerPoint Presentation</vt:lpstr>
      <vt:lpstr>PowerPoint Presentation</vt:lpstr>
      <vt:lpstr>PowerPoint Presentation</vt:lpstr>
      <vt:lpstr>Drug interactions of SUs:</vt:lpstr>
      <vt:lpstr>PowerPoint Presentation</vt:lpstr>
      <vt:lpstr>Adverse effects:</vt:lpstr>
      <vt:lpstr>Meglitinide (KATP channel blockers) :</vt:lpstr>
      <vt:lpstr>Glucagon-like peptide-1(GLP-1) receptor agonists:</vt:lpstr>
      <vt:lpstr>Dipeptidyl peptidase-4(DPP-4) resistant analogues:</vt:lpstr>
      <vt:lpstr>Dipeptidyl Peptidase-4 (DPP-4) inhibitors:</vt:lpstr>
      <vt:lpstr>Biguanide (AMPK activator):</vt:lpstr>
      <vt:lpstr>PowerPoint Presentation</vt:lpstr>
      <vt:lpstr>Adverse drug reactions:</vt:lpstr>
      <vt:lpstr>Thiazolidinedione (PPARγ agonist):</vt:lpstr>
      <vt:lpstr>Adverse drug reactions:</vt:lpstr>
      <vt:lpstr>α Glucosidase inhibitors:</vt:lpstr>
      <vt:lpstr>Sodium-glucose co-transport-2(SGLT2)inhibitor:</vt:lpstr>
      <vt:lpstr>Role of oral hypoglycemic only in type II DM:</vt:lpstr>
      <vt:lpstr>PowerPoint Presentation</vt:lpstr>
      <vt:lpstr>PowerPoint Presentation</vt:lpstr>
      <vt:lpstr>Q 1. This is true about diabetes mellitus</vt:lpstr>
      <vt:lpstr>Q 2. This not true about Type II diabetes mellitus</vt:lpstr>
      <vt:lpstr>Q 3. These are actions of Insulin </vt:lpstr>
      <vt:lpstr>Q 4. This is long acting insulin</vt:lpstr>
      <vt:lpstr>Q 5. These are adverse effects of insulin</vt:lpstr>
      <vt:lpstr>Q 1. This is true about Sulfonylureas</vt:lpstr>
      <vt:lpstr>Q 2. This not ADR of Sulfonylureas</vt:lpstr>
      <vt:lpstr>Q 3. This is DPP-4 inhibitor</vt:lpstr>
      <vt:lpstr>Q 4. Metformin acts by following mechanisms</vt:lpstr>
      <vt:lpstr>Q 5. These are adverse effect of Metformin except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- I</dc:title>
  <dc:creator>MY</dc:creator>
  <cp:lastModifiedBy>Jayant Patharkar</cp:lastModifiedBy>
  <cp:revision>103</cp:revision>
  <dcterms:created xsi:type="dcterms:W3CDTF">2019-01-13T13:18:21Z</dcterms:created>
  <dcterms:modified xsi:type="dcterms:W3CDTF">2023-08-22T09:22:16Z</dcterms:modified>
</cp:coreProperties>
</file>