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5" r:id="rId4"/>
    <p:sldId id="326" r:id="rId5"/>
    <p:sldId id="327" r:id="rId6"/>
    <p:sldId id="328" r:id="rId7"/>
    <p:sldId id="329" r:id="rId8"/>
    <p:sldId id="330" r:id="rId9"/>
    <p:sldId id="331" r:id="rId10"/>
    <p:sldId id="298" r:id="rId11"/>
    <p:sldId id="337" r:id="rId12"/>
    <p:sldId id="332" r:id="rId13"/>
    <p:sldId id="333" r:id="rId14"/>
    <p:sldId id="334" r:id="rId15"/>
    <p:sldId id="335" r:id="rId16"/>
    <p:sldId id="336" r:id="rId17"/>
    <p:sldId id="258" r:id="rId18"/>
    <p:sldId id="259" r:id="rId19"/>
    <p:sldId id="260" r:id="rId20"/>
    <p:sldId id="261" r:id="rId21"/>
    <p:sldId id="303" r:id="rId22"/>
    <p:sldId id="304" r:id="rId23"/>
    <p:sldId id="262" r:id="rId24"/>
    <p:sldId id="263" r:id="rId25"/>
    <p:sldId id="264" r:id="rId26"/>
    <p:sldId id="265" r:id="rId27"/>
    <p:sldId id="305" r:id="rId28"/>
    <p:sldId id="266" r:id="rId29"/>
    <p:sldId id="267" r:id="rId30"/>
    <p:sldId id="306" r:id="rId31"/>
    <p:sldId id="268" r:id="rId32"/>
    <p:sldId id="307" r:id="rId33"/>
    <p:sldId id="269" r:id="rId34"/>
    <p:sldId id="308" r:id="rId35"/>
    <p:sldId id="270" r:id="rId36"/>
    <p:sldId id="309" r:id="rId37"/>
    <p:sldId id="272" r:id="rId38"/>
    <p:sldId id="321" r:id="rId39"/>
    <p:sldId id="322" r:id="rId40"/>
    <p:sldId id="300" r:id="rId41"/>
    <p:sldId id="310" r:id="rId42"/>
    <p:sldId id="323" r:id="rId43"/>
    <p:sldId id="274" r:id="rId44"/>
    <p:sldId id="324" r:id="rId45"/>
    <p:sldId id="276" r:id="rId46"/>
    <p:sldId id="278" r:id="rId47"/>
    <p:sldId id="285" r:id="rId48"/>
    <p:sldId id="288" r:id="rId49"/>
    <p:sldId id="289" r:id="rId50"/>
    <p:sldId id="290" r:id="rId51"/>
    <p:sldId id="287" r:id="rId52"/>
    <p:sldId id="291" r:id="rId53"/>
    <p:sldId id="292" r:id="rId54"/>
    <p:sldId id="318" r:id="rId55"/>
    <p:sldId id="311" r:id="rId56"/>
    <p:sldId id="293" r:id="rId57"/>
    <p:sldId id="294" r:id="rId58"/>
    <p:sldId id="295" r:id="rId59"/>
    <p:sldId id="29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31AA-49B8-399D-0288-CE381DB45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A178481-3A9C-6DDA-D411-81B681643F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F73675B-7519-38B2-27D6-716D8A38A187}"/>
              </a:ext>
            </a:extLst>
          </p:cNvPr>
          <p:cNvSpPr>
            <a:spLocks noGrp="1"/>
          </p:cNvSpPr>
          <p:nvPr>
            <p:ph type="dt" sz="half" idx="10"/>
          </p:nvPr>
        </p:nvSpPr>
        <p:spPr/>
        <p:txBody>
          <a:bodyPr/>
          <a:lstStyle/>
          <a:p>
            <a:fld id="{C79D2F7D-67A5-4D71-8233-E11F170252FA}" type="datetimeFigureOut">
              <a:rPr lang="en-IN" smtClean="0"/>
              <a:t>13-09-2023</a:t>
            </a:fld>
            <a:endParaRPr lang="en-IN"/>
          </a:p>
        </p:txBody>
      </p:sp>
      <p:sp>
        <p:nvSpPr>
          <p:cNvPr id="5" name="Footer Placeholder 4">
            <a:extLst>
              <a:ext uri="{FF2B5EF4-FFF2-40B4-BE49-F238E27FC236}">
                <a16:creationId xmlns:a16="http://schemas.microsoft.com/office/drawing/2014/main" id="{F77912DE-AB7A-5157-F566-57DF136563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500120-180B-BB88-6329-2BC3F78D332C}"/>
              </a:ext>
            </a:extLst>
          </p:cNvPr>
          <p:cNvSpPr>
            <a:spLocks noGrp="1"/>
          </p:cNvSpPr>
          <p:nvPr>
            <p:ph type="sldNum" sz="quarter" idx="12"/>
          </p:nvPr>
        </p:nvSpPr>
        <p:spPr/>
        <p:txBody>
          <a:bodyPr/>
          <a:lstStyle/>
          <a:p>
            <a:fld id="{DB36BB99-C3FE-4732-986F-90F58159F2FD}" type="slidenum">
              <a:rPr lang="en-IN" smtClean="0"/>
              <a:t>‹#›</a:t>
            </a:fld>
            <a:endParaRPr lang="en-IN"/>
          </a:p>
        </p:txBody>
      </p:sp>
    </p:spTree>
    <p:extLst>
      <p:ext uri="{BB962C8B-B14F-4D97-AF65-F5344CB8AC3E}">
        <p14:creationId xmlns:p14="http://schemas.microsoft.com/office/powerpoint/2010/main" val="186151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225F-3B87-5284-D8AA-A1493560832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328DFB3-27E8-AA55-5EED-321143D45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AB27DF2-23AF-E342-69F6-621BD8F2CBD7}"/>
              </a:ext>
            </a:extLst>
          </p:cNvPr>
          <p:cNvSpPr>
            <a:spLocks noGrp="1"/>
          </p:cNvSpPr>
          <p:nvPr>
            <p:ph type="dt" sz="half" idx="10"/>
          </p:nvPr>
        </p:nvSpPr>
        <p:spPr/>
        <p:txBody>
          <a:bodyPr/>
          <a:lstStyle/>
          <a:p>
            <a:fld id="{C79D2F7D-67A5-4D71-8233-E11F170252FA}" type="datetimeFigureOut">
              <a:rPr lang="en-IN" smtClean="0"/>
              <a:t>13-09-2023</a:t>
            </a:fld>
            <a:endParaRPr lang="en-IN"/>
          </a:p>
        </p:txBody>
      </p:sp>
      <p:sp>
        <p:nvSpPr>
          <p:cNvPr id="5" name="Footer Placeholder 4">
            <a:extLst>
              <a:ext uri="{FF2B5EF4-FFF2-40B4-BE49-F238E27FC236}">
                <a16:creationId xmlns:a16="http://schemas.microsoft.com/office/drawing/2014/main" id="{8076D995-3927-4321-D28B-AC7039703C1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3A75D69-16EB-E99A-6B29-181DD3E5763D}"/>
              </a:ext>
            </a:extLst>
          </p:cNvPr>
          <p:cNvSpPr>
            <a:spLocks noGrp="1"/>
          </p:cNvSpPr>
          <p:nvPr>
            <p:ph type="sldNum" sz="quarter" idx="12"/>
          </p:nvPr>
        </p:nvSpPr>
        <p:spPr/>
        <p:txBody>
          <a:bodyPr/>
          <a:lstStyle/>
          <a:p>
            <a:fld id="{DB36BB99-C3FE-4732-986F-90F58159F2FD}" type="slidenum">
              <a:rPr lang="en-IN" smtClean="0"/>
              <a:t>‹#›</a:t>
            </a:fld>
            <a:endParaRPr lang="en-IN"/>
          </a:p>
        </p:txBody>
      </p:sp>
    </p:spTree>
    <p:extLst>
      <p:ext uri="{BB962C8B-B14F-4D97-AF65-F5344CB8AC3E}">
        <p14:creationId xmlns:p14="http://schemas.microsoft.com/office/powerpoint/2010/main" val="368082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148F46-DD79-08D3-7410-C4D7BD213A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698D800-F3C1-74D3-9158-63B9D7CBE0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C990417-03E2-F872-0067-BEC3D48D86F2}"/>
              </a:ext>
            </a:extLst>
          </p:cNvPr>
          <p:cNvSpPr>
            <a:spLocks noGrp="1"/>
          </p:cNvSpPr>
          <p:nvPr>
            <p:ph type="dt" sz="half" idx="10"/>
          </p:nvPr>
        </p:nvSpPr>
        <p:spPr/>
        <p:txBody>
          <a:bodyPr/>
          <a:lstStyle/>
          <a:p>
            <a:fld id="{C79D2F7D-67A5-4D71-8233-E11F170252FA}" type="datetimeFigureOut">
              <a:rPr lang="en-IN" smtClean="0"/>
              <a:t>13-09-2023</a:t>
            </a:fld>
            <a:endParaRPr lang="en-IN"/>
          </a:p>
        </p:txBody>
      </p:sp>
      <p:sp>
        <p:nvSpPr>
          <p:cNvPr id="5" name="Footer Placeholder 4">
            <a:extLst>
              <a:ext uri="{FF2B5EF4-FFF2-40B4-BE49-F238E27FC236}">
                <a16:creationId xmlns:a16="http://schemas.microsoft.com/office/drawing/2014/main" id="{262F037B-428D-4249-CA17-1598E871A8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2B68CC8-0665-351C-EDDD-C43B525CF0DD}"/>
              </a:ext>
            </a:extLst>
          </p:cNvPr>
          <p:cNvSpPr>
            <a:spLocks noGrp="1"/>
          </p:cNvSpPr>
          <p:nvPr>
            <p:ph type="sldNum" sz="quarter" idx="12"/>
          </p:nvPr>
        </p:nvSpPr>
        <p:spPr/>
        <p:txBody>
          <a:bodyPr/>
          <a:lstStyle/>
          <a:p>
            <a:fld id="{DB36BB99-C3FE-4732-986F-90F58159F2FD}" type="slidenum">
              <a:rPr lang="en-IN" smtClean="0"/>
              <a:t>‹#›</a:t>
            </a:fld>
            <a:endParaRPr lang="en-IN"/>
          </a:p>
        </p:txBody>
      </p:sp>
    </p:spTree>
    <p:extLst>
      <p:ext uri="{BB962C8B-B14F-4D97-AF65-F5344CB8AC3E}">
        <p14:creationId xmlns:p14="http://schemas.microsoft.com/office/powerpoint/2010/main" val="102735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1318-8C33-CAB1-E045-4CCEE79D5CB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F4FBB0E-A0BC-39CD-AFE2-6B078EEB54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ED4E74-5219-B737-1F83-A053907DE236}"/>
              </a:ext>
            </a:extLst>
          </p:cNvPr>
          <p:cNvSpPr>
            <a:spLocks noGrp="1"/>
          </p:cNvSpPr>
          <p:nvPr>
            <p:ph type="dt" sz="half" idx="10"/>
          </p:nvPr>
        </p:nvSpPr>
        <p:spPr/>
        <p:txBody>
          <a:bodyPr/>
          <a:lstStyle/>
          <a:p>
            <a:fld id="{C79D2F7D-67A5-4D71-8233-E11F170252FA}" type="datetimeFigureOut">
              <a:rPr lang="en-IN" smtClean="0"/>
              <a:t>13-09-2023</a:t>
            </a:fld>
            <a:endParaRPr lang="en-IN"/>
          </a:p>
        </p:txBody>
      </p:sp>
      <p:sp>
        <p:nvSpPr>
          <p:cNvPr id="5" name="Footer Placeholder 4">
            <a:extLst>
              <a:ext uri="{FF2B5EF4-FFF2-40B4-BE49-F238E27FC236}">
                <a16:creationId xmlns:a16="http://schemas.microsoft.com/office/drawing/2014/main" id="{464A853E-A66F-61CB-3684-4698BB074B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DFEA69-91CB-562D-4375-06A96E331F92}"/>
              </a:ext>
            </a:extLst>
          </p:cNvPr>
          <p:cNvSpPr>
            <a:spLocks noGrp="1"/>
          </p:cNvSpPr>
          <p:nvPr>
            <p:ph type="sldNum" sz="quarter" idx="12"/>
          </p:nvPr>
        </p:nvSpPr>
        <p:spPr/>
        <p:txBody>
          <a:bodyPr/>
          <a:lstStyle/>
          <a:p>
            <a:fld id="{DB36BB99-C3FE-4732-986F-90F58159F2FD}" type="slidenum">
              <a:rPr lang="en-IN" smtClean="0"/>
              <a:t>‹#›</a:t>
            </a:fld>
            <a:endParaRPr lang="en-IN"/>
          </a:p>
        </p:txBody>
      </p:sp>
    </p:spTree>
    <p:extLst>
      <p:ext uri="{BB962C8B-B14F-4D97-AF65-F5344CB8AC3E}">
        <p14:creationId xmlns:p14="http://schemas.microsoft.com/office/powerpoint/2010/main" val="415941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B237-8735-723E-C50C-413191049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EEB3FE3-D7F5-7446-28E9-BD2EBDD5A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85E487-1D89-D4D5-FD45-1AC01C297B1B}"/>
              </a:ext>
            </a:extLst>
          </p:cNvPr>
          <p:cNvSpPr>
            <a:spLocks noGrp="1"/>
          </p:cNvSpPr>
          <p:nvPr>
            <p:ph type="dt" sz="half" idx="10"/>
          </p:nvPr>
        </p:nvSpPr>
        <p:spPr/>
        <p:txBody>
          <a:bodyPr/>
          <a:lstStyle/>
          <a:p>
            <a:fld id="{C79D2F7D-67A5-4D71-8233-E11F170252FA}" type="datetimeFigureOut">
              <a:rPr lang="en-IN" smtClean="0"/>
              <a:t>13-09-2023</a:t>
            </a:fld>
            <a:endParaRPr lang="en-IN"/>
          </a:p>
        </p:txBody>
      </p:sp>
      <p:sp>
        <p:nvSpPr>
          <p:cNvPr id="5" name="Footer Placeholder 4">
            <a:extLst>
              <a:ext uri="{FF2B5EF4-FFF2-40B4-BE49-F238E27FC236}">
                <a16:creationId xmlns:a16="http://schemas.microsoft.com/office/drawing/2014/main" id="{E205B792-637B-7CA6-2DDC-80CD60BCC8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4C5122-BCC3-9741-BB3D-9D3F9E182070}"/>
              </a:ext>
            </a:extLst>
          </p:cNvPr>
          <p:cNvSpPr>
            <a:spLocks noGrp="1"/>
          </p:cNvSpPr>
          <p:nvPr>
            <p:ph type="sldNum" sz="quarter" idx="12"/>
          </p:nvPr>
        </p:nvSpPr>
        <p:spPr/>
        <p:txBody>
          <a:bodyPr/>
          <a:lstStyle/>
          <a:p>
            <a:fld id="{DB36BB99-C3FE-4732-986F-90F58159F2FD}" type="slidenum">
              <a:rPr lang="en-IN" smtClean="0"/>
              <a:t>‹#›</a:t>
            </a:fld>
            <a:endParaRPr lang="en-IN"/>
          </a:p>
        </p:txBody>
      </p:sp>
    </p:spTree>
    <p:extLst>
      <p:ext uri="{BB962C8B-B14F-4D97-AF65-F5344CB8AC3E}">
        <p14:creationId xmlns:p14="http://schemas.microsoft.com/office/powerpoint/2010/main" val="357419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B30E-7BE5-38E1-02DB-02FF428469A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D8A00F6-E677-6A3E-8F58-0AF89A7C23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DA935AB-0652-0A15-7756-F8D2F2C7E4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F355008-2F63-3595-6DF0-BF6B8A1C28FB}"/>
              </a:ext>
            </a:extLst>
          </p:cNvPr>
          <p:cNvSpPr>
            <a:spLocks noGrp="1"/>
          </p:cNvSpPr>
          <p:nvPr>
            <p:ph type="dt" sz="half" idx="10"/>
          </p:nvPr>
        </p:nvSpPr>
        <p:spPr/>
        <p:txBody>
          <a:bodyPr/>
          <a:lstStyle/>
          <a:p>
            <a:fld id="{C79D2F7D-67A5-4D71-8233-E11F170252FA}" type="datetimeFigureOut">
              <a:rPr lang="en-IN" smtClean="0"/>
              <a:t>13-09-2023</a:t>
            </a:fld>
            <a:endParaRPr lang="en-IN"/>
          </a:p>
        </p:txBody>
      </p:sp>
      <p:sp>
        <p:nvSpPr>
          <p:cNvPr id="6" name="Footer Placeholder 5">
            <a:extLst>
              <a:ext uri="{FF2B5EF4-FFF2-40B4-BE49-F238E27FC236}">
                <a16:creationId xmlns:a16="http://schemas.microsoft.com/office/drawing/2014/main" id="{88C514A7-30C5-80CF-7446-D429CBB4221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84A00D-95C1-EA82-503B-EE0B436A6F94}"/>
              </a:ext>
            </a:extLst>
          </p:cNvPr>
          <p:cNvSpPr>
            <a:spLocks noGrp="1"/>
          </p:cNvSpPr>
          <p:nvPr>
            <p:ph type="sldNum" sz="quarter" idx="12"/>
          </p:nvPr>
        </p:nvSpPr>
        <p:spPr/>
        <p:txBody>
          <a:bodyPr/>
          <a:lstStyle/>
          <a:p>
            <a:fld id="{DB36BB99-C3FE-4732-986F-90F58159F2FD}" type="slidenum">
              <a:rPr lang="en-IN" smtClean="0"/>
              <a:t>‹#›</a:t>
            </a:fld>
            <a:endParaRPr lang="en-IN"/>
          </a:p>
        </p:txBody>
      </p:sp>
    </p:spTree>
    <p:extLst>
      <p:ext uri="{BB962C8B-B14F-4D97-AF65-F5344CB8AC3E}">
        <p14:creationId xmlns:p14="http://schemas.microsoft.com/office/powerpoint/2010/main" val="217039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D68B-329B-334A-096B-E49C89AF80B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1AC02A0-0D9C-75A8-F660-EAAEB61B2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A14FEE-19EA-6EDE-380B-667731E5F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44E1633-6036-6017-64B3-CE0C6B963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D6D791-C4C5-96B5-0093-FF33633977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81B24BF-57FF-CA48-6060-907A07084C0F}"/>
              </a:ext>
            </a:extLst>
          </p:cNvPr>
          <p:cNvSpPr>
            <a:spLocks noGrp="1"/>
          </p:cNvSpPr>
          <p:nvPr>
            <p:ph type="dt" sz="half" idx="10"/>
          </p:nvPr>
        </p:nvSpPr>
        <p:spPr/>
        <p:txBody>
          <a:bodyPr/>
          <a:lstStyle/>
          <a:p>
            <a:fld id="{C79D2F7D-67A5-4D71-8233-E11F170252FA}" type="datetimeFigureOut">
              <a:rPr lang="en-IN" smtClean="0"/>
              <a:t>13-09-2023</a:t>
            </a:fld>
            <a:endParaRPr lang="en-IN"/>
          </a:p>
        </p:txBody>
      </p:sp>
      <p:sp>
        <p:nvSpPr>
          <p:cNvPr id="8" name="Footer Placeholder 7">
            <a:extLst>
              <a:ext uri="{FF2B5EF4-FFF2-40B4-BE49-F238E27FC236}">
                <a16:creationId xmlns:a16="http://schemas.microsoft.com/office/drawing/2014/main" id="{B7366F39-558A-75D8-5BDA-D1BFEA3616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B1CD8DB-DA76-EF15-8A5F-87BCCFA3356E}"/>
              </a:ext>
            </a:extLst>
          </p:cNvPr>
          <p:cNvSpPr>
            <a:spLocks noGrp="1"/>
          </p:cNvSpPr>
          <p:nvPr>
            <p:ph type="sldNum" sz="quarter" idx="12"/>
          </p:nvPr>
        </p:nvSpPr>
        <p:spPr/>
        <p:txBody>
          <a:bodyPr/>
          <a:lstStyle/>
          <a:p>
            <a:fld id="{DB36BB99-C3FE-4732-986F-90F58159F2FD}" type="slidenum">
              <a:rPr lang="en-IN" smtClean="0"/>
              <a:t>‹#›</a:t>
            </a:fld>
            <a:endParaRPr lang="en-IN"/>
          </a:p>
        </p:txBody>
      </p:sp>
    </p:spTree>
    <p:extLst>
      <p:ext uri="{BB962C8B-B14F-4D97-AF65-F5344CB8AC3E}">
        <p14:creationId xmlns:p14="http://schemas.microsoft.com/office/powerpoint/2010/main" val="391647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13D2-4237-046C-3673-86B0C2AD0D4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147B1FD-780A-0D5F-E119-F5D711EA8EF7}"/>
              </a:ext>
            </a:extLst>
          </p:cNvPr>
          <p:cNvSpPr>
            <a:spLocks noGrp="1"/>
          </p:cNvSpPr>
          <p:nvPr>
            <p:ph type="dt" sz="half" idx="10"/>
          </p:nvPr>
        </p:nvSpPr>
        <p:spPr/>
        <p:txBody>
          <a:bodyPr/>
          <a:lstStyle/>
          <a:p>
            <a:fld id="{C79D2F7D-67A5-4D71-8233-E11F170252FA}" type="datetimeFigureOut">
              <a:rPr lang="en-IN" smtClean="0"/>
              <a:t>13-09-2023</a:t>
            </a:fld>
            <a:endParaRPr lang="en-IN"/>
          </a:p>
        </p:txBody>
      </p:sp>
      <p:sp>
        <p:nvSpPr>
          <p:cNvPr id="4" name="Footer Placeholder 3">
            <a:extLst>
              <a:ext uri="{FF2B5EF4-FFF2-40B4-BE49-F238E27FC236}">
                <a16:creationId xmlns:a16="http://schemas.microsoft.com/office/drawing/2014/main" id="{F5A67845-2195-E31C-6554-66E87BBDB40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43DEA67-25BD-BC89-2771-F81FC7D4DDB8}"/>
              </a:ext>
            </a:extLst>
          </p:cNvPr>
          <p:cNvSpPr>
            <a:spLocks noGrp="1"/>
          </p:cNvSpPr>
          <p:nvPr>
            <p:ph type="sldNum" sz="quarter" idx="12"/>
          </p:nvPr>
        </p:nvSpPr>
        <p:spPr/>
        <p:txBody>
          <a:bodyPr/>
          <a:lstStyle/>
          <a:p>
            <a:fld id="{DB36BB99-C3FE-4732-986F-90F58159F2FD}" type="slidenum">
              <a:rPr lang="en-IN" smtClean="0"/>
              <a:t>‹#›</a:t>
            </a:fld>
            <a:endParaRPr lang="en-IN"/>
          </a:p>
        </p:txBody>
      </p:sp>
    </p:spTree>
    <p:extLst>
      <p:ext uri="{BB962C8B-B14F-4D97-AF65-F5344CB8AC3E}">
        <p14:creationId xmlns:p14="http://schemas.microsoft.com/office/powerpoint/2010/main" val="380435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D3D5F-D03F-DEFF-5DF5-463B5B917789}"/>
              </a:ext>
            </a:extLst>
          </p:cNvPr>
          <p:cNvSpPr>
            <a:spLocks noGrp="1"/>
          </p:cNvSpPr>
          <p:nvPr>
            <p:ph type="dt" sz="half" idx="10"/>
          </p:nvPr>
        </p:nvSpPr>
        <p:spPr/>
        <p:txBody>
          <a:bodyPr/>
          <a:lstStyle/>
          <a:p>
            <a:fld id="{C79D2F7D-67A5-4D71-8233-E11F170252FA}" type="datetimeFigureOut">
              <a:rPr lang="en-IN" smtClean="0"/>
              <a:t>13-09-2023</a:t>
            </a:fld>
            <a:endParaRPr lang="en-IN"/>
          </a:p>
        </p:txBody>
      </p:sp>
      <p:sp>
        <p:nvSpPr>
          <p:cNvPr id="3" name="Footer Placeholder 2">
            <a:extLst>
              <a:ext uri="{FF2B5EF4-FFF2-40B4-BE49-F238E27FC236}">
                <a16:creationId xmlns:a16="http://schemas.microsoft.com/office/drawing/2014/main" id="{C8CA1251-918A-1FAB-2A7C-EA998FB4C0B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B40EC0F-B4DE-72A4-EA47-7857A228E69C}"/>
              </a:ext>
            </a:extLst>
          </p:cNvPr>
          <p:cNvSpPr>
            <a:spLocks noGrp="1"/>
          </p:cNvSpPr>
          <p:nvPr>
            <p:ph type="sldNum" sz="quarter" idx="12"/>
          </p:nvPr>
        </p:nvSpPr>
        <p:spPr/>
        <p:txBody>
          <a:bodyPr/>
          <a:lstStyle/>
          <a:p>
            <a:fld id="{DB36BB99-C3FE-4732-986F-90F58159F2FD}" type="slidenum">
              <a:rPr lang="en-IN" smtClean="0"/>
              <a:t>‹#›</a:t>
            </a:fld>
            <a:endParaRPr lang="en-IN"/>
          </a:p>
        </p:txBody>
      </p:sp>
    </p:spTree>
    <p:extLst>
      <p:ext uri="{BB962C8B-B14F-4D97-AF65-F5344CB8AC3E}">
        <p14:creationId xmlns:p14="http://schemas.microsoft.com/office/powerpoint/2010/main" val="208130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534C-09CD-2CF7-57E4-1DF392F5E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5CCD43B-44BD-920A-1DD2-443A9B7A91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2799DFD-1557-598F-786C-7D410289C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87EEA-CD1C-C735-A5F5-4DBC29D4F5F7}"/>
              </a:ext>
            </a:extLst>
          </p:cNvPr>
          <p:cNvSpPr>
            <a:spLocks noGrp="1"/>
          </p:cNvSpPr>
          <p:nvPr>
            <p:ph type="dt" sz="half" idx="10"/>
          </p:nvPr>
        </p:nvSpPr>
        <p:spPr/>
        <p:txBody>
          <a:bodyPr/>
          <a:lstStyle/>
          <a:p>
            <a:fld id="{C79D2F7D-67A5-4D71-8233-E11F170252FA}" type="datetimeFigureOut">
              <a:rPr lang="en-IN" smtClean="0"/>
              <a:t>13-09-2023</a:t>
            </a:fld>
            <a:endParaRPr lang="en-IN"/>
          </a:p>
        </p:txBody>
      </p:sp>
      <p:sp>
        <p:nvSpPr>
          <p:cNvPr id="6" name="Footer Placeholder 5">
            <a:extLst>
              <a:ext uri="{FF2B5EF4-FFF2-40B4-BE49-F238E27FC236}">
                <a16:creationId xmlns:a16="http://schemas.microsoft.com/office/drawing/2014/main" id="{782579D8-08C6-4888-AE10-3251BE60A9A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355D464-6F33-22B1-0284-2A94E4B19E81}"/>
              </a:ext>
            </a:extLst>
          </p:cNvPr>
          <p:cNvSpPr>
            <a:spLocks noGrp="1"/>
          </p:cNvSpPr>
          <p:nvPr>
            <p:ph type="sldNum" sz="quarter" idx="12"/>
          </p:nvPr>
        </p:nvSpPr>
        <p:spPr/>
        <p:txBody>
          <a:bodyPr/>
          <a:lstStyle/>
          <a:p>
            <a:fld id="{DB36BB99-C3FE-4732-986F-90F58159F2FD}" type="slidenum">
              <a:rPr lang="en-IN" smtClean="0"/>
              <a:t>‹#›</a:t>
            </a:fld>
            <a:endParaRPr lang="en-IN"/>
          </a:p>
        </p:txBody>
      </p:sp>
    </p:spTree>
    <p:extLst>
      <p:ext uri="{BB962C8B-B14F-4D97-AF65-F5344CB8AC3E}">
        <p14:creationId xmlns:p14="http://schemas.microsoft.com/office/powerpoint/2010/main" val="230697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1B20-3F33-61C7-3FBB-F9785EEAE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DBC0BE5-092A-A7AD-1962-E7CCDD4CF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80BB739-650E-2BC1-2FCE-E8982F9BD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F6BFB-9C1E-5793-29CE-E27197C8A725}"/>
              </a:ext>
            </a:extLst>
          </p:cNvPr>
          <p:cNvSpPr>
            <a:spLocks noGrp="1"/>
          </p:cNvSpPr>
          <p:nvPr>
            <p:ph type="dt" sz="half" idx="10"/>
          </p:nvPr>
        </p:nvSpPr>
        <p:spPr/>
        <p:txBody>
          <a:bodyPr/>
          <a:lstStyle/>
          <a:p>
            <a:fld id="{C79D2F7D-67A5-4D71-8233-E11F170252FA}" type="datetimeFigureOut">
              <a:rPr lang="en-IN" smtClean="0"/>
              <a:t>13-09-2023</a:t>
            </a:fld>
            <a:endParaRPr lang="en-IN"/>
          </a:p>
        </p:txBody>
      </p:sp>
      <p:sp>
        <p:nvSpPr>
          <p:cNvPr id="6" name="Footer Placeholder 5">
            <a:extLst>
              <a:ext uri="{FF2B5EF4-FFF2-40B4-BE49-F238E27FC236}">
                <a16:creationId xmlns:a16="http://schemas.microsoft.com/office/drawing/2014/main" id="{7FB236FA-C57F-AC27-3467-8108911C5E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6D58CFF-4650-F2FE-3F97-94F210C6A3CC}"/>
              </a:ext>
            </a:extLst>
          </p:cNvPr>
          <p:cNvSpPr>
            <a:spLocks noGrp="1"/>
          </p:cNvSpPr>
          <p:nvPr>
            <p:ph type="sldNum" sz="quarter" idx="12"/>
          </p:nvPr>
        </p:nvSpPr>
        <p:spPr/>
        <p:txBody>
          <a:bodyPr/>
          <a:lstStyle/>
          <a:p>
            <a:fld id="{DB36BB99-C3FE-4732-986F-90F58159F2FD}" type="slidenum">
              <a:rPr lang="en-IN" smtClean="0"/>
              <a:t>‹#›</a:t>
            </a:fld>
            <a:endParaRPr lang="en-IN"/>
          </a:p>
        </p:txBody>
      </p:sp>
    </p:spTree>
    <p:extLst>
      <p:ext uri="{BB962C8B-B14F-4D97-AF65-F5344CB8AC3E}">
        <p14:creationId xmlns:p14="http://schemas.microsoft.com/office/powerpoint/2010/main" val="73001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AD4E1-522B-3928-5FC5-67390B8BA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E1DCC1D-6404-71D8-91D2-571064FE3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EF44F3-E343-06F7-20F8-34C81F82B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D2F7D-67A5-4D71-8233-E11F170252FA}" type="datetimeFigureOut">
              <a:rPr lang="en-IN" smtClean="0"/>
              <a:t>13-09-2023</a:t>
            </a:fld>
            <a:endParaRPr lang="en-IN"/>
          </a:p>
        </p:txBody>
      </p:sp>
      <p:sp>
        <p:nvSpPr>
          <p:cNvPr id="5" name="Footer Placeholder 4">
            <a:extLst>
              <a:ext uri="{FF2B5EF4-FFF2-40B4-BE49-F238E27FC236}">
                <a16:creationId xmlns:a16="http://schemas.microsoft.com/office/drawing/2014/main" id="{559A1FCB-7E06-A275-0676-E89E22F96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9783185-AF70-E04C-1604-5D8B897835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6BB99-C3FE-4732-986F-90F58159F2FD}" type="slidenum">
              <a:rPr lang="en-IN" smtClean="0"/>
              <a:t>‹#›</a:t>
            </a:fld>
            <a:endParaRPr lang="en-IN"/>
          </a:p>
        </p:txBody>
      </p:sp>
    </p:spTree>
    <p:extLst>
      <p:ext uri="{BB962C8B-B14F-4D97-AF65-F5344CB8AC3E}">
        <p14:creationId xmlns:p14="http://schemas.microsoft.com/office/powerpoint/2010/main" val="49460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5D12-2CF3-876C-3B35-D6B10930E614}"/>
              </a:ext>
            </a:extLst>
          </p:cNvPr>
          <p:cNvSpPr>
            <a:spLocks noGrp="1"/>
          </p:cNvSpPr>
          <p:nvPr>
            <p:ph type="ctrTitle"/>
          </p:nvPr>
        </p:nvSpPr>
        <p:spPr>
          <a:xfrm>
            <a:off x="0" y="1122363"/>
            <a:ext cx="12192000" cy="2387600"/>
          </a:xfrm>
        </p:spPr>
        <p:style>
          <a:lnRef idx="2">
            <a:schemeClr val="accent4"/>
          </a:lnRef>
          <a:fillRef idx="1">
            <a:schemeClr val="lt1"/>
          </a:fillRef>
          <a:effectRef idx="0">
            <a:schemeClr val="accent4"/>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BONE MARROW &amp; HEMOPOIESIS</a:t>
            </a:r>
            <a:endParaRPr lang="en-IN"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79BA79B-8BBF-4BF6-C6E1-65063FA5EE37}"/>
              </a:ext>
            </a:extLst>
          </p:cNvPr>
          <p:cNvSpPr>
            <a:spLocks noGrp="1"/>
          </p:cNvSpPr>
          <p:nvPr>
            <p:ph type="subTitle" idx="1"/>
          </p:nvPr>
        </p:nvSpPr>
        <p:spPr>
          <a:xfrm>
            <a:off x="7390614" y="3602038"/>
            <a:ext cx="4801386" cy="1655762"/>
          </a:xfrm>
        </p:spPr>
        <p:txBody>
          <a:bodyPr>
            <a:normAutofit/>
          </a:bodyPr>
          <a:lstStyle/>
          <a:p>
            <a:r>
              <a:rPr lang="en-US" sz="3200" b="1" dirty="0">
                <a:solidFill>
                  <a:srgbClr val="FF0000"/>
                </a:solidFill>
              </a:rPr>
              <a:t>DR SHALINI RANJAN</a:t>
            </a:r>
            <a:endParaRPr lang="en-IN" sz="3200" b="1" dirty="0">
              <a:solidFill>
                <a:srgbClr val="FF0000"/>
              </a:solidFill>
            </a:endParaRPr>
          </a:p>
        </p:txBody>
      </p:sp>
    </p:spTree>
    <p:extLst>
      <p:ext uri="{BB962C8B-B14F-4D97-AF65-F5344CB8AC3E}">
        <p14:creationId xmlns:p14="http://schemas.microsoft.com/office/powerpoint/2010/main" val="49477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EB2A6-8FC5-66C1-0A99-9C890D2D47BA}"/>
              </a:ext>
            </a:extLst>
          </p:cNvPr>
          <p:cNvPicPr>
            <a:picLocks noChangeAspect="1"/>
          </p:cNvPicPr>
          <p:nvPr/>
        </p:nvPicPr>
        <p:blipFill>
          <a:blip r:embed="rId2"/>
          <a:stretch>
            <a:fillRect/>
          </a:stretch>
        </p:blipFill>
        <p:spPr>
          <a:xfrm>
            <a:off x="938337" y="581921"/>
            <a:ext cx="10315326" cy="5694158"/>
          </a:xfrm>
          <a:prstGeom prst="rect">
            <a:avLst/>
          </a:prstGeom>
        </p:spPr>
      </p:pic>
    </p:spTree>
    <p:extLst>
      <p:ext uri="{BB962C8B-B14F-4D97-AF65-F5344CB8AC3E}">
        <p14:creationId xmlns:p14="http://schemas.microsoft.com/office/powerpoint/2010/main" val="101584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25108-6B53-12B9-4BAC-E9B6162A0B1D}"/>
              </a:ext>
            </a:extLst>
          </p:cNvPr>
          <p:cNvPicPr>
            <a:picLocks noChangeAspect="1"/>
          </p:cNvPicPr>
          <p:nvPr/>
        </p:nvPicPr>
        <p:blipFill>
          <a:blip r:embed="rId2"/>
          <a:stretch>
            <a:fillRect/>
          </a:stretch>
        </p:blipFill>
        <p:spPr>
          <a:xfrm>
            <a:off x="1253765" y="-1"/>
            <a:ext cx="10218656" cy="6711885"/>
          </a:xfrm>
          <a:prstGeom prst="rect">
            <a:avLst/>
          </a:prstGeom>
        </p:spPr>
      </p:pic>
    </p:spTree>
    <p:extLst>
      <p:ext uri="{BB962C8B-B14F-4D97-AF65-F5344CB8AC3E}">
        <p14:creationId xmlns:p14="http://schemas.microsoft.com/office/powerpoint/2010/main" val="151652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D3A8D6-EF64-1BCD-984B-FD80D7CF490D}"/>
              </a:ext>
            </a:extLst>
          </p:cNvPr>
          <p:cNvSpPr txBox="1"/>
          <p:nvPr/>
        </p:nvSpPr>
        <p:spPr>
          <a:xfrm>
            <a:off x="0" y="94268"/>
            <a:ext cx="12192000" cy="2554545"/>
          </a:xfrm>
          <a:prstGeom prst="rect">
            <a:avLst/>
          </a:prstGeom>
          <a:noFill/>
        </p:spPr>
        <p:txBody>
          <a:bodyPr wrap="square" rtlCol="0">
            <a:spAutoFit/>
          </a:bodyPr>
          <a:lstStyle/>
          <a:p>
            <a:pPr algn="l"/>
            <a:r>
              <a:rPr lang="en-US" sz="3200" b="1" dirty="0">
                <a:solidFill>
                  <a:srgbClr val="FF0000"/>
                </a:solidFill>
              </a:rPr>
              <a:t>White Marrow</a:t>
            </a:r>
          </a:p>
          <a:p>
            <a:pPr algn="l"/>
            <a:endParaRPr lang="en-US" sz="3200" dirty="0"/>
          </a:p>
          <a:p>
            <a:pPr marL="457200" indent="-457200" algn="l">
              <a:buFont typeface="Wingdings" panose="05000000000000000000" pitchFamily="2" charset="2"/>
              <a:buChar char="§"/>
            </a:pPr>
            <a:r>
              <a:rPr lang="en-US" sz="3200" dirty="0"/>
              <a:t>In very old </a:t>
            </a:r>
            <a:r>
              <a:rPr lang="en-US" sz="3200" dirty="0" err="1"/>
              <a:t>persons,there</a:t>
            </a:r>
            <a:r>
              <a:rPr lang="en-US" sz="3200" dirty="0"/>
              <a:t> is a Gelatinous transformation of Fat to Mucoid material in Bone </a:t>
            </a:r>
            <a:r>
              <a:rPr lang="en-US" sz="3200" dirty="0" err="1"/>
              <a:t>Marrow,which</a:t>
            </a:r>
            <a:r>
              <a:rPr lang="en-US" sz="3200" dirty="0"/>
              <a:t> is referred to as </a:t>
            </a:r>
            <a:r>
              <a:rPr lang="en-US" sz="3200" b="1" dirty="0"/>
              <a:t>“White Marrow”</a:t>
            </a:r>
            <a:endParaRPr lang="en-IN" sz="3200" b="1" dirty="0"/>
          </a:p>
        </p:txBody>
      </p:sp>
    </p:spTree>
    <p:extLst>
      <p:ext uri="{BB962C8B-B14F-4D97-AF65-F5344CB8AC3E}">
        <p14:creationId xmlns:p14="http://schemas.microsoft.com/office/powerpoint/2010/main" val="125900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2EC54D-3FEE-61AE-F81E-5529F138C2B6}"/>
              </a:ext>
            </a:extLst>
          </p:cNvPr>
          <p:cNvSpPr>
            <a:spLocks noGrp="1"/>
          </p:cNvSpPr>
          <p:nvPr>
            <p:ph type="ctrTitle"/>
          </p:nvPr>
        </p:nvSpPr>
        <p:spPr>
          <a:xfrm>
            <a:off x="0" y="1857079"/>
            <a:ext cx="12192000" cy="2215299"/>
          </a:xfrm>
          <a:solidFill>
            <a:schemeClr val="accent5">
              <a:lumMod val="60000"/>
              <a:lumOff val="40000"/>
            </a:schemeClr>
          </a:solidFill>
        </p:spPr>
        <p:txBody>
          <a:bodyPr/>
          <a:lstStyle/>
          <a:p>
            <a:r>
              <a:rPr lang="en-US" dirty="0">
                <a:latin typeface="Times New Roman" panose="02020603050405020304" pitchFamily="18" charset="0"/>
                <a:cs typeface="Times New Roman" panose="02020603050405020304" pitchFamily="18" charset="0"/>
              </a:rPr>
              <a:t>BONE MARROW EXAMINATION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59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1460D2-3DD8-4370-71EA-15E3FDD16F4E}"/>
              </a:ext>
            </a:extLst>
          </p:cNvPr>
          <p:cNvSpPr txBox="1"/>
          <p:nvPr/>
        </p:nvSpPr>
        <p:spPr>
          <a:xfrm>
            <a:off x="0" y="94268"/>
            <a:ext cx="12192000" cy="2554545"/>
          </a:xfrm>
          <a:prstGeom prst="rect">
            <a:avLst/>
          </a:prstGeom>
          <a:noFill/>
        </p:spPr>
        <p:txBody>
          <a:bodyPr wrap="square" rtlCol="0">
            <a:spAutoFit/>
          </a:bodyPr>
          <a:lstStyle/>
          <a:p>
            <a:pPr algn="l"/>
            <a:r>
              <a:rPr lang="en-US" sz="3200" b="1" dirty="0"/>
              <a:t>Bone Marrow Examination </a:t>
            </a:r>
            <a:r>
              <a:rPr lang="en-US" sz="3200" dirty="0"/>
              <a:t>is indicated in </a:t>
            </a:r>
            <a:r>
              <a:rPr lang="en-US" sz="3200" b="1" dirty="0"/>
              <a:t>Complex Hematological Disorders &amp; Malignant Hematological Conditions</a:t>
            </a:r>
          </a:p>
          <a:p>
            <a:pPr algn="l"/>
            <a:endParaRPr lang="en-US" sz="3200" dirty="0"/>
          </a:p>
          <a:p>
            <a:pPr algn="l"/>
            <a:r>
              <a:rPr lang="en-US" sz="3200" dirty="0"/>
              <a:t>These Clinical Conditions require Detailed Analysis of Cellularity &amp; Activity of Marrow</a:t>
            </a:r>
            <a:endParaRPr lang="en-IN" sz="3200" dirty="0"/>
          </a:p>
        </p:txBody>
      </p:sp>
      <p:pic>
        <p:nvPicPr>
          <p:cNvPr id="7" name="Picture 6">
            <a:extLst>
              <a:ext uri="{FF2B5EF4-FFF2-40B4-BE49-F238E27FC236}">
                <a16:creationId xmlns:a16="http://schemas.microsoft.com/office/drawing/2014/main" id="{1B9B9EE3-1BCD-019E-9222-5216289316BF}"/>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Layer>
                </a14:imgProps>
              </a:ext>
            </a:extLst>
          </a:blip>
          <a:srcRect t="39078" r="8144" b="16186"/>
          <a:stretch/>
        </p:blipFill>
        <p:spPr>
          <a:xfrm>
            <a:off x="0" y="3560277"/>
            <a:ext cx="6592480" cy="1513168"/>
          </a:xfrm>
          <a:prstGeom prst="rect">
            <a:avLst/>
          </a:prstGeom>
        </p:spPr>
      </p:pic>
      <p:pic>
        <p:nvPicPr>
          <p:cNvPr id="8" name="Picture 7">
            <a:extLst>
              <a:ext uri="{FF2B5EF4-FFF2-40B4-BE49-F238E27FC236}">
                <a16:creationId xmlns:a16="http://schemas.microsoft.com/office/drawing/2014/main" id="{F5362C60-626D-43A0-7146-4310C4B8FFC7}"/>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Photocopy/>
                    </a14:imgEffect>
                  </a14:imgLayer>
                </a14:imgProps>
              </a:ext>
            </a:extLst>
          </a:blip>
          <a:srcRect t="4066" r="23562"/>
          <a:stretch/>
        </p:blipFill>
        <p:spPr>
          <a:xfrm>
            <a:off x="6592480" y="3591612"/>
            <a:ext cx="5530390" cy="2960016"/>
          </a:xfrm>
          <a:prstGeom prst="rect">
            <a:avLst/>
          </a:prstGeom>
        </p:spPr>
      </p:pic>
      <p:pic>
        <p:nvPicPr>
          <p:cNvPr id="2" name="Picture 1">
            <a:extLst>
              <a:ext uri="{FF2B5EF4-FFF2-40B4-BE49-F238E27FC236}">
                <a16:creationId xmlns:a16="http://schemas.microsoft.com/office/drawing/2014/main" id="{9E16C507-218B-5E58-6E6A-EF7E710733BB}"/>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Layer>
                </a14:imgProps>
              </a:ext>
            </a:extLst>
          </a:blip>
          <a:srcRect t="23797" r="8144" b="59651"/>
          <a:stretch/>
        </p:blipFill>
        <p:spPr>
          <a:xfrm>
            <a:off x="2467897" y="2740530"/>
            <a:ext cx="6592480" cy="647374"/>
          </a:xfrm>
          <a:prstGeom prst="rect">
            <a:avLst/>
          </a:prstGeom>
        </p:spPr>
      </p:pic>
    </p:spTree>
    <p:extLst>
      <p:ext uri="{BB962C8B-B14F-4D97-AF65-F5344CB8AC3E}">
        <p14:creationId xmlns:p14="http://schemas.microsoft.com/office/powerpoint/2010/main" val="1286065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BA2CF9-0528-8DB4-D3F8-604142EFC628}"/>
              </a:ext>
            </a:extLst>
          </p:cNvPr>
          <p:cNvSpPr txBox="1"/>
          <p:nvPr/>
        </p:nvSpPr>
        <p:spPr>
          <a:xfrm>
            <a:off x="0" y="84841"/>
            <a:ext cx="12192000" cy="4524315"/>
          </a:xfrm>
          <a:prstGeom prst="rect">
            <a:avLst/>
          </a:prstGeom>
          <a:noFill/>
        </p:spPr>
        <p:txBody>
          <a:bodyPr wrap="square" rtlCol="0">
            <a:spAutoFit/>
          </a:bodyPr>
          <a:lstStyle/>
          <a:p>
            <a:pPr algn="l"/>
            <a:r>
              <a:rPr lang="en-US" sz="3200" b="1" dirty="0"/>
              <a:t>Bone Marrow Examination gives the following assessments---</a:t>
            </a:r>
          </a:p>
          <a:p>
            <a:pPr algn="l"/>
            <a:endParaRPr lang="en-US" sz="3200" b="1" dirty="0"/>
          </a:p>
          <a:p>
            <a:pPr algn="l"/>
            <a:r>
              <a:rPr lang="en-US" sz="3200" dirty="0"/>
              <a:t>1.Cellularity of Marrow</a:t>
            </a:r>
          </a:p>
          <a:p>
            <a:pPr algn="l"/>
            <a:r>
              <a:rPr lang="en-US" sz="3200" dirty="0"/>
              <a:t>2.Myeloid-Erythroid Ratio</a:t>
            </a:r>
          </a:p>
          <a:p>
            <a:pPr algn="l"/>
            <a:r>
              <a:rPr lang="en-US" sz="3200" dirty="0"/>
              <a:t>3.State of </a:t>
            </a:r>
            <a:r>
              <a:rPr lang="en-US" sz="3200" dirty="0" err="1"/>
              <a:t>Erythropoiesis,Myelopoiesis</a:t>
            </a:r>
            <a:r>
              <a:rPr lang="en-US" sz="3200" dirty="0"/>
              <a:t> &amp; </a:t>
            </a:r>
            <a:r>
              <a:rPr lang="en-US" sz="3200" dirty="0" err="1"/>
              <a:t>Megakaryopoiesis</a:t>
            </a:r>
            <a:endParaRPr lang="en-US" sz="3200" dirty="0"/>
          </a:p>
          <a:p>
            <a:pPr algn="l"/>
            <a:r>
              <a:rPr lang="en-US" sz="3200" dirty="0"/>
              <a:t>4.Number of Lymphocytes</a:t>
            </a:r>
          </a:p>
          <a:p>
            <a:pPr algn="l"/>
            <a:r>
              <a:rPr lang="en-US" sz="3200" dirty="0"/>
              <a:t>5.Plasma Cells</a:t>
            </a:r>
          </a:p>
          <a:p>
            <a:pPr algn="l"/>
            <a:r>
              <a:rPr lang="en-US" sz="3200" dirty="0"/>
              <a:t>6.Other Cells-Metastatic Tumor </a:t>
            </a:r>
            <a:r>
              <a:rPr lang="en-US" sz="3200" dirty="0" err="1"/>
              <a:t>Cells,Parasites,Fungus</a:t>
            </a:r>
            <a:r>
              <a:rPr lang="en-US" sz="3200" dirty="0"/>
              <a:t> </a:t>
            </a:r>
            <a:r>
              <a:rPr lang="en-US" sz="3200" dirty="0" err="1"/>
              <a:t>etc</a:t>
            </a:r>
            <a:endParaRPr lang="en-US" sz="3200" dirty="0"/>
          </a:p>
          <a:p>
            <a:pPr algn="l"/>
            <a:r>
              <a:rPr lang="en-US" sz="3200" dirty="0"/>
              <a:t>7.Evaluation of Iron Stores</a:t>
            </a:r>
            <a:endParaRPr lang="en-IN" sz="3200" dirty="0"/>
          </a:p>
        </p:txBody>
      </p:sp>
    </p:spTree>
    <p:extLst>
      <p:ext uri="{BB962C8B-B14F-4D97-AF65-F5344CB8AC3E}">
        <p14:creationId xmlns:p14="http://schemas.microsoft.com/office/powerpoint/2010/main" val="376933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8F8C04-EF96-B09E-0F32-3ADFC3C225E1}"/>
              </a:ext>
            </a:extLst>
          </p:cNvPr>
          <p:cNvSpPr txBox="1"/>
          <p:nvPr/>
        </p:nvSpPr>
        <p:spPr>
          <a:xfrm>
            <a:off x="0" y="94268"/>
            <a:ext cx="12192000" cy="2554545"/>
          </a:xfrm>
          <a:prstGeom prst="rect">
            <a:avLst/>
          </a:prstGeom>
          <a:noFill/>
        </p:spPr>
        <p:txBody>
          <a:bodyPr wrap="square" rtlCol="0">
            <a:spAutoFit/>
          </a:bodyPr>
          <a:lstStyle/>
          <a:p>
            <a:pPr algn="l"/>
            <a:r>
              <a:rPr lang="en-US" sz="3200" b="1" dirty="0"/>
              <a:t>Bone Marrow Transplantation (BMT) :-</a:t>
            </a:r>
          </a:p>
          <a:p>
            <a:pPr algn="l"/>
            <a:endParaRPr lang="en-US" sz="3200" dirty="0"/>
          </a:p>
          <a:p>
            <a:pPr algn="l"/>
            <a:r>
              <a:rPr lang="en-US" sz="3200" dirty="0"/>
              <a:t>Process of Collection &amp; Infusion of Hematopoietic Stem Cells obtained from the Bone Marrow into the Bone Marrow/Peripheral </a:t>
            </a:r>
            <a:r>
              <a:rPr lang="en-US" sz="3200" dirty="0" err="1"/>
              <a:t>Blood,of</a:t>
            </a:r>
            <a:r>
              <a:rPr lang="en-US" sz="3200" dirty="0"/>
              <a:t> either of the other Individuals or of the own Hematopoietic Stem Cells (HSCs)</a:t>
            </a:r>
            <a:endParaRPr lang="en-IN" sz="3200" dirty="0"/>
          </a:p>
        </p:txBody>
      </p:sp>
    </p:spTree>
    <p:extLst>
      <p:ext uri="{BB962C8B-B14F-4D97-AF65-F5344CB8AC3E}">
        <p14:creationId xmlns:p14="http://schemas.microsoft.com/office/powerpoint/2010/main" val="228934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7529"/>
            <a:ext cx="12192000" cy="5880471"/>
          </a:xfrm>
        </p:spPr>
        <p:txBody>
          <a:bodyPr>
            <a:normAutofit/>
          </a:bodyPr>
          <a:lstStyle/>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 process of Development, Maturation &amp; Release of Red blood cells into the Circulation is called </a:t>
            </a:r>
            <a:r>
              <a:rPr lang="en-US" b="1" i="1" dirty="0">
                <a:latin typeface="Arial" panose="020B0604020202020204" pitchFamily="34" charset="0"/>
                <a:cs typeface="Arial" panose="020B0604020202020204" pitchFamily="34" charset="0"/>
              </a:rPr>
              <a:t>Erythropoiesis</a:t>
            </a:r>
            <a:r>
              <a:rPr lang="en-US" dirty="0">
                <a:latin typeface="Arial" panose="020B0604020202020204" pitchFamily="34" charset="0"/>
                <a:cs typeface="Arial" panose="020B0604020202020204" pitchFamily="34" charset="0"/>
              </a:rPr>
              <a:t>.</a:t>
            </a: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RBCs have a finite life span of about 120 days.</a:t>
            </a: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Bone marrow precisely replaces the red cells lost by senescence, hemorrhage or destruction. </a:t>
            </a:r>
          </a:p>
          <a:p>
            <a:pPr marL="0" indent="0" algn="just">
              <a:lnSpc>
                <a:spcPct val="100000"/>
              </a:lnSpc>
              <a:spcBef>
                <a:spcPts val="600"/>
              </a:spcBef>
              <a:buNone/>
            </a:pPr>
            <a:endParaRPr lang="en-US" b="1"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7A17AD6-C8FD-455A-8117-F49615AF5201}"/>
              </a:ext>
            </a:extLst>
          </p:cNvPr>
          <p:cNvSpPr txBox="1">
            <a:spLocks/>
          </p:cNvSpPr>
          <p:nvPr/>
        </p:nvSpPr>
        <p:spPr>
          <a:xfrm>
            <a:off x="379412" y="342900"/>
            <a:ext cx="10821987" cy="5715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highlight>
                  <a:srgbClr val="FFFF00"/>
                </a:highlight>
                <a:uLnTx/>
                <a:uFillTx/>
                <a:latin typeface="Calibri"/>
                <a:ea typeface="+mj-ea"/>
                <a:cs typeface="+mj-cs"/>
              </a:rPr>
              <a:t>ERYTHROPOIESIS</a:t>
            </a:r>
            <a:endParaRPr kumimoji="0" lang="en-IN" sz="3600" b="0" i="0" u="none" strike="noStrike" kern="1200" cap="none" spc="0" normalizeH="0" baseline="0" noProof="0" dirty="0">
              <a:ln>
                <a:noFill/>
              </a:ln>
              <a:solidFill>
                <a:srgbClr val="FF0000"/>
              </a:solidFill>
              <a:effectLst/>
              <a:highlight>
                <a:srgbClr val="FFFF00"/>
              </a:highlight>
              <a:uLnTx/>
              <a:uFillTx/>
              <a:latin typeface="Calibri"/>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247" y="926722"/>
            <a:ext cx="11343467" cy="5492931"/>
          </a:xfrm>
        </p:spPr>
        <p:txBody>
          <a:bodyPr>
            <a:normAutofit/>
          </a:bodyPr>
          <a:lstStyle/>
          <a:p>
            <a:pPr marL="0" indent="0" algn="just">
              <a:lnSpc>
                <a:spcPct val="100000"/>
              </a:lnSpc>
              <a:spcBef>
                <a:spcPts val="600"/>
              </a:spcBef>
              <a:buNone/>
            </a:pPr>
            <a:endParaRPr lang="en-US" sz="2000"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sz="3200" dirty="0">
                <a:latin typeface="Arial" panose="020B0604020202020204" pitchFamily="34" charset="0"/>
                <a:cs typeface="Arial" panose="020B0604020202020204" pitchFamily="34" charset="0"/>
              </a:rPr>
              <a:t>There are </a:t>
            </a:r>
            <a:r>
              <a:rPr lang="en-US" sz="3200" b="1" dirty="0">
                <a:latin typeface="Arial" panose="020B0604020202020204" pitchFamily="34" charset="0"/>
                <a:cs typeface="Arial" panose="020B0604020202020204" pitchFamily="34" charset="0"/>
              </a:rPr>
              <a:t>three stages</a:t>
            </a:r>
            <a:r>
              <a:rPr lang="en-US" sz="3200" dirty="0">
                <a:latin typeface="Arial" panose="020B0604020202020204" pitchFamily="34" charset="0"/>
                <a:cs typeface="Arial" panose="020B0604020202020204" pitchFamily="34" charset="0"/>
              </a:rPr>
              <a:t> of erythropoiesis</a:t>
            </a:r>
          </a:p>
          <a:p>
            <a:pPr marL="341313" lvl="1" indent="-341313" algn="just">
              <a:lnSpc>
                <a:spcPct val="100000"/>
              </a:lnSpc>
              <a:spcBef>
                <a:spcPts val="600"/>
              </a:spcBef>
            </a:pPr>
            <a:endParaRPr lang="en-US" sz="3200" dirty="0">
              <a:latin typeface="Arial" panose="020B0604020202020204" pitchFamily="34" charset="0"/>
              <a:cs typeface="Arial" panose="020B0604020202020204" pitchFamily="34" charset="0"/>
            </a:endParaRPr>
          </a:p>
          <a:p>
            <a:pPr marL="341313" lvl="1" indent="-341313" algn="just">
              <a:lnSpc>
                <a:spcPct val="100000"/>
              </a:lnSpc>
              <a:spcBef>
                <a:spcPts val="600"/>
              </a:spcBef>
            </a:pPr>
            <a:r>
              <a:rPr lang="en-US" sz="3200" b="1" dirty="0">
                <a:solidFill>
                  <a:srgbClr val="FF0000"/>
                </a:solidFill>
                <a:latin typeface="Arial" panose="020B0604020202020204" pitchFamily="34" charset="0"/>
                <a:cs typeface="Arial" panose="020B0604020202020204" pitchFamily="34" charset="0"/>
              </a:rPr>
              <a:t>Mesoblastic,</a:t>
            </a:r>
          </a:p>
          <a:p>
            <a:pPr marL="341313" lvl="1" indent="-341313" algn="just">
              <a:lnSpc>
                <a:spcPct val="100000"/>
              </a:lnSpc>
              <a:spcBef>
                <a:spcPts val="600"/>
              </a:spcBef>
            </a:pPr>
            <a:endParaRPr lang="en-US" sz="3200" b="1" dirty="0">
              <a:solidFill>
                <a:srgbClr val="FF0000"/>
              </a:solidFill>
              <a:latin typeface="Arial" panose="020B0604020202020204" pitchFamily="34" charset="0"/>
              <a:cs typeface="Arial" panose="020B0604020202020204" pitchFamily="34" charset="0"/>
            </a:endParaRPr>
          </a:p>
          <a:p>
            <a:pPr marL="341313" lvl="1" indent="-341313" algn="just">
              <a:lnSpc>
                <a:spcPct val="100000"/>
              </a:lnSpc>
              <a:spcBef>
                <a:spcPts val="600"/>
              </a:spcBef>
            </a:pPr>
            <a:r>
              <a:rPr lang="en-US" sz="3200" b="1" dirty="0">
                <a:solidFill>
                  <a:srgbClr val="FF0000"/>
                </a:solidFill>
                <a:latin typeface="Arial" panose="020B0604020202020204" pitchFamily="34" charset="0"/>
                <a:cs typeface="Arial" panose="020B0604020202020204" pitchFamily="34" charset="0"/>
              </a:rPr>
              <a:t>Hepatic and</a:t>
            </a:r>
          </a:p>
          <a:p>
            <a:pPr marL="341313" lvl="1" indent="-341313" algn="just">
              <a:lnSpc>
                <a:spcPct val="100000"/>
              </a:lnSpc>
              <a:spcBef>
                <a:spcPts val="600"/>
              </a:spcBef>
            </a:pPr>
            <a:endParaRPr lang="en-US" sz="3200" b="1" dirty="0">
              <a:solidFill>
                <a:srgbClr val="FF0000"/>
              </a:solidFill>
              <a:latin typeface="Arial" panose="020B0604020202020204" pitchFamily="34" charset="0"/>
              <a:cs typeface="Arial" panose="020B0604020202020204" pitchFamily="34" charset="0"/>
            </a:endParaRPr>
          </a:p>
          <a:p>
            <a:pPr marL="341313" lvl="1" indent="-341313" algn="just">
              <a:lnSpc>
                <a:spcPct val="100000"/>
              </a:lnSpc>
              <a:spcBef>
                <a:spcPts val="600"/>
              </a:spcBef>
            </a:pPr>
            <a:r>
              <a:rPr lang="en-US" sz="3200" b="1" dirty="0">
                <a:solidFill>
                  <a:srgbClr val="FF0000"/>
                </a:solidFill>
                <a:latin typeface="Arial" panose="020B0604020202020204" pitchFamily="34" charset="0"/>
                <a:cs typeface="Arial" panose="020B0604020202020204" pitchFamily="34" charset="0"/>
              </a:rPr>
              <a:t>Medullary </a:t>
            </a:r>
            <a:endParaRPr lang="en-IN" sz="3200" b="1" dirty="0">
              <a:solidFill>
                <a:srgbClr val="FF0000"/>
              </a:solidFill>
              <a:latin typeface="Arial" panose="020B0604020202020204" pitchFamily="34" charset="0"/>
              <a:cs typeface="Arial" panose="020B0604020202020204" pitchFamily="34" charset="0"/>
            </a:endParaRPr>
          </a:p>
          <a:p>
            <a:pPr>
              <a:lnSpc>
                <a:spcPct val="100000"/>
              </a:lnSpc>
              <a:spcBef>
                <a:spcPts val="600"/>
              </a:spcBef>
            </a:pPr>
            <a:endParaRPr lang="en-IN"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D4EA2F9-A542-4721-93B4-54362949E28F}"/>
              </a:ext>
            </a:extLst>
          </p:cNvPr>
          <p:cNvSpPr txBox="1">
            <a:spLocks/>
          </p:cNvSpPr>
          <p:nvPr/>
        </p:nvSpPr>
        <p:spPr>
          <a:xfrm>
            <a:off x="379412" y="0"/>
            <a:ext cx="10821987"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j-ea"/>
                <a:cs typeface="+mj-cs"/>
              </a:rPr>
              <a:t>SITES &amp; STAGES OF ERYTHROPOIESIS</a:t>
            </a:r>
            <a:endParaRPr kumimoji="0" lang="en-IN" sz="3600" b="0" i="0" u="none" strike="noStrike" kern="1200" cap="none" spc="0" normalizeH="0" baseline="0" noProof="0" dirty="0">
              <a:ln>
                <a:noFill/>
              </a:ln>
              <a:solidFill>
                <a:srgbClr val="00B050"/>
              </a:solidFill>
              <a:effectLst/>
              <a:uLnTx/>
              <a:uFillTx/>
              <a:latin typeface="Calibri"/>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959" y="1"/>
            <a:ext cx="11453248" cy="6928700"/>
          </a:xfrm>
        </p:spPr>
        <p:txBody>
          <a:bodyPr>
            <a:noAutofit/>
          </a:bodyPr>
          <a:lstStyle/>
          <a:p>
            <a:pPr marL="0" indent="0" algn="just">
              <a:lnSpc>
                <a:spcPct val="100000"/>
              </a:lnSpc>
              <a:spcBef>
                <a:spcPts val="600"/>
              </a:spcBef>
              <a:buNone/>
            </a:pPr>
            <a:r>
              <a:rPr lang="en-US" b="1" dirty="0" err="1">
                <a:solidFill>
                  <a:srgbClr val="0000FF"/>
                </a:solidFill>
                <a:latin typeface="Arial" panose="020B0604020202020204" pitchFamily="34" charset="0"/>
                <a:cs typeface="Arial" panose="020B0604020202020204" pitchFamily="34" charset="0"/>
              </a:rPr>
              <a:t>Mesoblastic</a:t>
            </a:r>
            <a:r>
              <a:rPr lang="en-US" b="1" dirty="0">
                <a:solidFill>
                  <a:srgbClr val="0000FF"/>
                </a:solidFill>
                <a:latin typeface="Arial" panose="020B0604020202020204" pitchFamily="34" charset="0"/>
                <a:cs typeface="Arial" panose="020B0604020202020204" pitchFamily="34" charset="0"/>
              </a:rPr>
              <a:t> Stage</a:t>
            </a:r>
            <a:r>
              <a:rPr lang="en-US" dirty="0">
                <a:latin typeface="Arial" panose="020B0604020202020204" pitchFamily="34" charset="0"/>
                <a:cs typeface="Arial" panose="020B0604020202020204" pitchFamily="34" charset="0"/>
              </a:rPr>
              <a:t> </a:t>
            </a:r>
            <a:endParaRPr lang="en-IN" dirty="0">
              <a:latin typeface="Arial" panose="020B0604020202020204" pitchFamily="34" charset="0"/>
              <a:cs typeface="Arial" panose="020B0604020202020204" pitchFamily="34" charset="0"/>
            </a:endParaRP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During </a:t>
            </a:r>
            <a:r>
              <a:rPr lang="en-US" b="1" dirty="0">
                <a:latin typeface="Arial" panose="020B0604020202020204" pitchFamily="34" charset="0"/>
                <a:cs typeface="Arial" panose="020B0604020202020204" pitchFamily="34" charset="0"/>
              </a:rPr>
              <a:t>Early Embryonic life</a:t>
            </a:r>
            <a:r>
              <a:rPr lang="en-US" dirty="0">
                <a:latin typeface="Arial" panose="020B0604020202020204" pitchFamily="34" charset="0"/>
                <a:cs typeface="Arial" panose="020B0604020202020204" pitchFamily="34" charset="0"/>
              </a:rPr>
              <a:t>, erythropoiesis takes place in the </a:t>
            </a:r>
            <a:r>
              <a:rPr lang="en-US" b="1" dirty="0">
                <a:latin typeface="Arial" panose="020B0604020202020204" pitchFamily="34" charset="0"/>
                <a:cs typeface="Arial" panose="020B0604020202020204" pitchFamily="34" charset="0"/>
              </a:rPr>
              <a:t>mesoderm of yolk sac</a:t>
            </a:r>
            <a:r>
              <a:rPr lang="en-US" dirty="0">
                <a:latin typeface="Arial" panose="020B0604020202020204" pitchFamily="34" charset="0"/>
                <a:cs typeface="Arial" panose="020B0604020202020204" pitchFamily="34" charset="0"/>
              </a:rPr>
              <a:t> .This is called </a:t>
            </a:r>
            <a:r>
              <a:rPr lang="en-US" b="1" dirty="0">
                <a:latin typeface="Arial" panose="020B0604020202020204" pitchFamily="34" charset="0"/>
                <a:cs typeface="Arial" panose="020B0604020202020204" pitchFamily="34" charset="0"/>
              </a:rPr>
              <a:t>mesoblastic stage</a:t>
            </a:r>
            <a:r>
              <a:rPr lang="en-US" dirty="0">
                <a:latin typeface="Arial" panose="020B0604020202020204" pitchFamily="34" charset="0"/>
                <a:cs typeface="Arial" panose="020B0604020202020204" pitchFamily="34" charset="0"/>
              </a:rPr>
              <a:t>. </a:t>
            </a: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sz="2000" dirty="0">
                <a:latin typeface="Arial" panose="020B0604020202020204" pitchFamily="34" charset="0"/>
                <a:cs typeface="Arial" panose="020B0604020202020204" pitchFamily="34" charset="0"/>
              </a:rPr>
              <a:t> </a:t>
            </a:r>
            <a:endParaRPr lang="en-IN" sz="2000"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b="1" dirty="0">
                <a:solidFill>
                  <a:srgbClr val="0000FF"/>
                </a:solidFill>
                <a:latin typeface="Arial" panose="020B0604020202020204" pitchFamily="34" charset="0"/>
                <a:cs typeface="Arial" panose="020B0604020202020204" pitchFamily="34" charset="0"/>
              </a:rPr>
              <a:t>Hepatic Stage</a:t>
            </a:r>
            <a:r>
              <a:rPr lang="en-US" dirty="0">
                <a:latin typeface="Arial" panose="020B0604020202020204" pitchFamily="34" charset="0"/>
                <a:cs typeface="Arial" panose="020B0604020202020204" pitchFamily="34" charset="0"/>
              </a:rPr>
              <a:t> </a:t>
            </a:r>
            <a:endParaRPr lang="en-IN" dirty="0">
              <a:latin typeface="Arial" panose="020B0604020202020204" pitchFamily="34" charset="0"/>
              <a:cs typeface="Arial" panose="020B0604020202020204" pitchFamily="34" charset="0"/>
            </a:endParaRP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5th week to 5</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month of gestation</a:t>
            </a:r>
            <a:r>
              <a:rPr lang="en-US" dirty="0">
                <a:latin typeface="Arial" panose="020B0604020202020204" pitchFamily="34" charset="0"/>
                <a:cs typeface="Arial" panose="020B0604020202020204" pitchFamily="34" charset="0"/>
              </a:rPr>
              <a:t>, erythropoiesis takes place in the </a:t>
            </a:r>
            <a:r>
              <a:rPr lang="en-US" b="1" dirty="0">
                <a:latin typeface="Arial" panose="020B0604020202020204" pitchFamily="34" charset="0"/>
                <a:cs typeface="Arial" panose="020B0604020202020204" pitchFamily="34" charset="0"/>
              </a:rPr>
              <a:t>liver and spleen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hepatic stage</a:t>
            </a:r>
            <a:r>
              <a:rPr lang="en-US" dirty="0">
                <a:latin typeface="Arial" panose="020B0604020202020204" pitchFamily="34" charset="0"/>
                <a:cs typeface="Arial" panose="020B0604020202020204" pitchFamily="34" charset="0"/>
              </a:rPr>
              <a:t>). </a:t>
            </a:r>
            <a:endParaRPr lang="en-IN" dirty="0">
              <a:latin typeface="Arial" panose="020B0604020202020204" pitchFamily="34" charset="0"/>
              <a:cs typeface="Arial" panose="020B0604020202020204" pitchFamily="34" charset="0"/>
            </a:endParaRPr>
          </a:p>
          <a:p>
            <a:pPr marL="0" indent="0">
              <a:lnSpc>
                <a:spcPct val="100000"/>
              </a:lnSpc>
              <a:spcBef>
                <a:spcPts val="600"/>
              </a:spcBef>
              <a:buNone/>
            </a:pPr>
            <a:endParaRPr lang="en-IN" sz="20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5924B4-F54B-E8A8-3832-7E75479EB4E8}"/>
              </a:ext>
            </a:extLst>
          </p:cNvPr>
          <p:cNvSpPr txBox="1"/>
          <p:nvPr/>
        </p:nvSpPr>
        <p:spPr>
          <a:xfrm>
            <a:off x="0" y="103695"/>
            <a:ext cx="12192000" cy="6001643"/>
          </a:xfrm>
          <a:prstGeom prst="rect">
            <a:avLst/>
          </a:prstGeom>
          <a:noFill/>
        </p:spPr>
        <p:txBody>
          <a:bodyPr wrap="square" rtlCol="0">
            <a:spAutoFit/>
          </a:bodyPr>
          <a:lstStyle/>
          <a:p>
            <a:r>
              <a:rPr lang="en-US" sz="3200" b="1" dirty="0">
                <a:highlight>
                  <a:srgbClr val="00FF00"/>
                </a:highlight>
              </a:rPr>
              <a:t>BONE MARROW</a:t>
            </a:r>
          </a:p>
          <a:p>
            <a:endParaRPr lang="en-US" sz="3200" dirty="0"/>
          </a:p>
          <a:p>
            <a:pPr marL="457200" indent="-457200">
              <a:buFont typeface="Wingdings" panose="05000000000000000000" pitchFamily="2" charset="2"/>
              <a:buChar char="§"/>
            </a:pPr>
            <a:r>
              <a:rPr lang="en-US" sz="3200" dirty="0"/>
              <a:t>It is the site of Normal Hemopoiesis after Birth</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Hemopoiesis/Hematopoiesis = Active Process of Formation of Blood Cells that maintains the Normal number of Blood Cells in Peripheral blood &amp; also responds to the Increased demands in situations like Hemorrhage or Infections</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IN" sz="3200" dirty="0"/>
              <a:t>Bone Marrow contains a range of Hemopoietic Precursor cells &amp; a Storage pool of Mature Cells for their release into peripheral circulation</a:t>
            </a:r>
          </a:p>
        </p:txBody>
      </p:sp>
    </p:spTree>
    <p:extLst>
      <p:ext uri="{BB962C8B-B14F-4D97-AF65-F5344CB8AC3E}">
        <p14:creationId xmlns:p14="http://schemas.microsoft.com/office/powerpoint/2010/main" val="428469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058" y="0"/>
            <a:ext cx="11434649" cy="6858000"/>
          </a:xfrm>
        </p:spPr>
        <p:txBody>
          <a:bodyPr>
            <a:noAutofit/>
          </a:bodyPr>
          <a:lstStyle/>
          <a:p>
            <a:pPr marL="0" indent="0" algn="just">
              <a:lnSpc>
                <a:spcPct val="100000"/>
              </a:lnSpc>
              <a:spcBef>
                <a:spcPts val="600"/>
              </a:spcBef>
              <a:buNone/>
            </a:pPr>
            <a:r>
              <a:rPr lang="en-US" b="1" dirty="0">
                <a:solidFill>
                  <a:srgbClr val="0000FF"/>
                </a:solidFill>
                <a:latin typeface="Arial" panose="020B0604020202020204" pitchFamily="34" charset="0"/>
                <a:cs typeface="Arial" panose="020B0604020202020204" pitchFamily="34" charset="0"/>
              </a:rPr>
              <a:t>Medullary Stage</a:t>
            </a: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5th month of intrauterine life till whole life</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bone marrow </a:t>
            </a:r>
            <a:r>
              <a:rPr lang="en-US" dirty="0">
                <a:latin typeface="Arial" panose="020B0604020202020204" pitchFamily="34" charset="0"/>
                <a:cs typeface="Arial" panose="020B0604020202020204" pitchFamily="34" charset="0"/>
              </a:rPr>
              <a:t>starts forming red cells (</a:t>
            </a:r>
            <a:r>
              <a:rPr lang="en-US" b="1" dirty="0">
                <a:latin typeface="Arial" panose="020B0604020202020204" pitchFamily="34" charset="0"/>
                <a:cs typeface="Arial" panose="020B0604020202020204" pitchFamily="34" charset="0"/>
              </a:rPr>
              <a:t>medullary stage</a:t>
            </a:r>
            <a:r>
              <a:rPr lang="en-US" dirty="0">
                <a:latin typeface="Arial" panose="020B0604020202020204" pitchFamily="34" charset="0"/>
                <a:cs typeface="Arial" panose="020B0604020202020204" pitchFamily="34" charset="0"/>
              </a:rPr>
              <a:t>). </a:t>
            </a: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However, erythropoiesis in bone marrow is </a:t>
            </a:r>
            <a:r>
              <a:rPr lang="en-US" b="1" dirty="0">
                <a:latin typeface="Arial" panose="020B0604020202020204" pitchFamily="34" charset="0"/>
                <a:cs typeface="Arial" panose="020B0604020202020204" pitchFamily="34" charset="0"/>
              </a:rPr>
              <a:t>very slow in second trimester. </a:t>
            </a:r>
          </a:p>
          <a:p>
            <a:pPr marL="0" indent="0" algn="just">
              <a:lnSpc>
                <a:spcPct val="100000"/>
              </a:lnSpc>
              <a:spcBef>
                <a:spcPts val="600"/>
              </a:spcBef>
              <a:buNone/>
            </a:pPr>
            <a:endParaRPr lang="en-IN"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Medullary erythropoiesis</a:t>
            </a:r>
            <a:r>
              <a:rPr lang="en-US" dirty="0">
                <a:latin typeface="Arial" panose="020B0604020202020204" pitchFamily="34" charset="0"/>
                <a:cs typeface="Arial" panose="020B0604020202020204" pitchFamily="34" charset="0"/>
              </a:rPr>
              <a:t> becomes </a:t>
            </a:r>
            <a:r>
              <a:rPr lang="en-US" b="1" dirty="0">
                <a:latin typeface="Arial" panose="020B0604020202020204" pitchFamily="34" charset="0"/>
                <a:cs typeface="Arial" panose="020B0604020202020204" pitchFamily="34" charset="0"/>
              </a:rPr>
              <a:t>more effective towards end of third trimester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After birth, bone marrow becomes the sole site of erythropoiesis. </a:t>
            </a:r>
          </a:p>
          <a:p>
            <a:pPr marL="341313" indent="-341313" algn="just">
              <a:lnSpc>
                <a:spcPct val="100000"/>
              </a:lnSpc>
              <a:spcBef>
                <a:spcPts val="600"/>
              </a:spcBef>
            </a:pPr>
            <a:r>
              <a:rPr lang="en-US" b="1" u="sng" dirty="0">
                <a:solidFill>
                  <a:srgbClr val="FF0000"/>
                </a:solidFill>
                <a:latin typeface="Arial" panose="020B0604020202020204" pitchFamily="34" charset="0"/>
                <a:cs typeface="Arial" panose="020B0604020202020204" pitchFamily="34" charset="0"/>
              </a:rPr>
              <a:t>Extramedullary erythropoiesis in postnatal life is always considered abnormal</a:t>
            </a:r>
            <a:endParaRPr lang="en-IN" sz="2000" b="1" u="sng"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94F0CB-697F-40CF-87DA-3BD4E6D9EEE7}"/>
              </a:ext>
            </a:extLst>
          </p:cNvPr>
          <p:cNvSpPr>
            <a:spLocks noGrp="1"/>
          </p:cNvSpPr>
          <p:nvPr>
            <p:ph idx="1"/>
          </p:nvPr>
        </p:nvSpPr>
        <p:spPr>
          <a:xfrm>
            <a:off x="0" y="791851"/>
            <a:ext cx="12192000" cy="6702458"/>
          </a:xfrm>
        </p:spPr>
        <p:txBody>
          <a:bodyPr>
            <a:normAutofit/>
          </a:bodyPr>
          <a:lstStyle/>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From </a:t>
            </a:r>
            <a:r>
              <a:rPr lang="en-US" b="1" dirty="0">
                <a:latin typeface="Arial" panose="020B0604020202020204" pitchFamily="34" charset="0"/>
                <a:cs typeface="Arial" panose="020B0604020202020204" pitchFamily="34" charset="0"/>
              </a:rPr>
              <a:t>Birth Till adolescent </a:t>
            </a:r>
            <a:r>
              <a:rPr lang="en-US" dirty="0">
                <a:latin typeface="Arial" panose="020B0604020202020204" pitchFamily="34" charset="0"/>
                <a:cs typeface="Arial" panose="020B0604020202020204" pitchFamily="34" charset="0"/>
              </a:rPr>
              <a:t>period, </a:t>
            </a:r>
            <a:r>
              <a:rPr lang="en-US" b="1" dirty="0">
                <a:latin typeface="Arial" panose="020B0604020202020204" pitchFamily="34" charset="0"/>
                <a:cs typeface="Arial" panose="020B0604020202020204" pitchFamily="34" charset="0"/>
              </a:rPr>
              <a:t>marrow cavity of all bones </a:t>
            </a:r>
            <a:r>
              <a:rPr lang="en-US" dirty="0">
                <a:latin typeface="Arial" panose="020B0604020202020204" pitchFamily="34" charset="0"/>
                <a:cs typeface="Arial" panose="020B0604020202020204" pitchFamily="34" charset="0"/>
              </a:rPr>
              <a:t>are involved in Erythropoiesis, </a:t>
            </a: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After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Adolescence</a:t>
            </a:r>
            <a:r>
              <a:rPr lang="en-US" dirty="0">
                <a:latin typeface="Arial" panose="020B0604020202020204" pitchFamily="34" charset="0"/>
                <a:cs typeface="Arial" panose="020B0604020202020204" pitchFamily="34" charset="0"/>
              </a:rPr>
              <a:t> Erythropoiesis </a:t>
            </a:r>
            <a:r>
              <a:rPr lang="en-US" b="1" dirty="0">
                <a:latin typeface="Arial" panose="020B0604020202020204" pitchFamily="34" charset="0"/>
                <a:cs typeface="Arial" panose="020B0604020202020204" pitchFamily="34" charset="0"/>
              </a:rPr>
              <a:t>regresses in the limb bones. (Long Bones)</a:t>
            </a:r>
            <a:endParaRPr lang="en-IN" b="1" dirty="0">
              <a:latin typeface="Arial" panose="020B0604020202020204" pitchFamily="34" charset="0"/>
              <a:cs typeface="Arial" panose="020B0604020202020204" pitchFamily="34" charset="0"/>
            </a:endParaRP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After the age of </a:t>
            </a:r>
            <a:r>
              <a:rPr lang="en-US" b="1" dirty="0">
                <a:latin typeface="Arial" panose="020B0604020202020204" pitchFamily="34" charset="0"/>
                <a:cs typeface="Arial" panose="020B0604020202020204" pitchFamily="34" charset="0"/>
              </a:rPr>
              <a:t>20–30 years</a:t>
            </a:r>
            <a:r>
              <a:rPr lang="en-US" dirty="0">
                <a:latin typeface="Arial" panose="020B0604020202020204" pitchFamily="34" charset="0"/>
                <a:cs typeface="Arial" panose="020B0604020202020204" pitchFamily="34" charset="0"/>
              </a:rPr>
              <a:t>, erythropoiesis is mostly limited to </a:t>
            </a:r>
            <a:r>
              <a:rPr lang="en-US" b="1" dirty="0">
                <a:latin typeface="Arial" panose="020B0604020202020204" pitchFamily="34" charset="0"/>
                <a:cs typeface="Arial" panose="020B0604020202020204" pitchFamily="34" charset="0"/>
              </a:rPr>
              <a:t>Membranous Bones--Sternum, ribs, vertebrae, skull, pelvic and pectoral girdles </a:t>
            </a: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380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0016"/>
            <a:ext cx="12192000" cy="5937984"/>
          </a:xfrm>
        </p:spPr>
        <p:txBody>
          <a:bodyPr>
            <a:normAutofit/>
          </a:bodyPr>
          <a:lstStyle/>
          <a:p>
            <a:pPr marL="0" indent="0" algn="just">
              <a:lnSpc>
                <a:spcPct val="100000"/>
              </a:lnSpc>
              <a:spcBef>
                <a:spcPts val="600"/>
              </a:spcBef>
              <a:buNone/>
            </a:pPr>
            <a:r>
              <a:rPr lang="en-US" dirty="0">
                <a:latin typeface="Arial" panose="020B0604020202020204" pitchFamily="34" charset="0"/>
                <a:cs typeface="Arial" panose="020B0604020202020204" pitchFamily="34" charset="0"/>
              </a:rPr>
              <a:t>There are </a:t>
            </a:r>
            <a:r>
              <a:rPr lang="en-US" b="1" dirty="0">
                <a:latin typeface="Arial" panose="020B0604020202020204" pitchFamily="34" charset="0"/>
                <a:cs typeface="Arial" panose="020B0604020202020204" pitchFamily="34" charset="0"/>
              </a:rPr>
              <a:t>four major steps</a:t>
            </a:r>
            <a:r>
              <a:rPr lang="en-US" dirty="0">
                <a:latin typeface="Arial" panose="020B0604020202020204" pitchFamily="34" charset="0"/>
                <a:cs typeface="Arial" panose="020B0604020202020204" pitchFamily="34" charset="0"/>
              </a:rPr>
              <a:t> of erythropoiesis: </a:t>
            </a:r>
          </a:p>
          <a:p>
            <a:pPr lvl="1" algn="just">
              <a:lnSpc>
                <a:spcPct val="100000"/>
              </a:lnSpc>
              <a:spcBef>
                <a:spcPts val="600"/>
              </a:spcBef>
            </a:pPr>
            <a:endParaRPr lang="en-US" sz="2800" b="1" i="1" dirty="0">
              <a:latin typeface="Arial" panose="020B0604020202020204" pitchFamily="34" charset="0"/>
              <a:cs typeface="Arial" panose="020B0604020202020204" pitchFamily="34" charset="0"/>
            </a:endParaRPr>
          </a:p>
          <a:p>
            <a:pPr lvl="1" algn="just">
              <a:lnSpc>
                <a:spcPct val="100000"/>
              </a:lnSpc>
              <a:spcBef>
                <a:spcPts val="600"/>
              </a:spcBef>
            </a:pPr>
            <a:r>
              <a:rPr lang="en-US" sz="2800" b="1" i="1" dirty="0">
                <a:latin typeface="Arial" panose="020B0604020202020204" pitchFamily="34" charset="0"/>
                <a:cs typeface="Arial" panose="020B0604020202020204" pitchFamily="34" charset="0"/>
              </a:rPr>
              <a:t>Stem cells, </a:t>
            </a:r>
          </a:p>
          <a:p>
            <a:pPr lvl="1" algn="just">
              <a:lnSpc>
                <a:spcPct val="100000"/>
              </a:lnSpc>
              <a:spcBef>
                <a:spcPts val="600"/>
              </a:spcBef>
            </a:pPr>
            <a:endParaRPr lang="en-US" sz="2800" b="1" i="1" dirty="0">
              <a:latin typeface="Arial" panose="020B0604020202020204" pitchFamily="34" charset="0"/>
              <a:cs typeface="Arial" panose="020B0604020202020204" pitchFamily="34" charset="0"/>
            </a:endParaRPr>
          </a:p>
          <a:p>
            <a:pPr lvl="1" algn="just">
              <a:lnSpc>
                <a:spcPct val="100000"/>
              </a:lnSpc>
              <a:spcBef>
                <a:spcPts val="600"/>
              </a:spcBef>
            </a:pPr>
            <a:r>
              <a:rPr lang="en-US" sz="2800" b="1" i="1" dirty="0">
                <a:latin typeface="Arial" panose="020B0604020202020204" pitchFamily="34" charset="0"/>
                <a:cs typeface="Arial" panose="020B0604020202020204" pitchFamily="34" charset="0"/>
              </a:rPr>
              <a:t>Progenitor cells,</a:t>
            </a:r>
          </a:p>
          <a:p>
            <a:pPr lvl="1" algn="just">
              <a:lnSpc>
                <a:spcPct val="100000"/>
              </a:lnSpc>
              <a:spcBef>
                <a:spcPts val="600"/>
              </a:spcBef>
            </a:pPr>
            <a:endParaRPr lang="en-US" sz="2800" b="1" i="1" dirty="0">
              <a:latin typeface="Arial" panose="020B0604020202020204" pitchFamily="34" charset="0"/>
              <a:cs typeface="Arial" panose="020B0604020202020204" pitchFamily="34" charset="0"/>
            </a:endParaRPr>
          </a:p>
          <a:p>
            <a:pPr lvl="1" algn="just">
              <a:lnSpc>
                <a:spcPct val="100000"/>
              </a:lnSpc>
              <a:spcBef>
                <a:spcPts val="600"/>
              </a:spcBef>
            </a:pPr>
            <a:r>
              <a:rPr lang="en-US" sz="2800" b="1" i="1" dirty="0">
                <a:latin typeface="Arial" panose="020B0604020202020204" pitchFamily="34" charset="0"/>
                <a:cs typeface="Arial" panose="020B0604020202020204" pitchFamily="34" charset="0"/>
              </a:rPr>
              <a:t>Precursor cells and</a:t>
            </a:r>
          </a:p>
          <a:p>
            <a:pPr lvl="1" algn="just">
              <a:lnSpc>
                <a:spcPct val="100000"/>
              </a:lnSpc>
              <a:spcBef>
                <a:spcPts val="600"/>
              </a:spcBef>
            </a:pPr>
            <a:endParaRPr lang="en-US" sz="2800" b="1" i="1" dirty="0">
              <a:latin typeface="Arial" panose="020B0604020202020204" pitchFamily="34" charset="0"/>
              <a:cs typeface="Arial" panose="020B0604020202020204" pitchFamily="34" charset="0"/>
            </a:endParaRPr>
          </a:p>
          <a:p>
            <a:pPr lvl="1" algn="just">
              <a:lnSpc>
                <a:spcPct val="100000"/>
              </a:lnSpc>
              <a:spcBef>
                <a:spcPts val="600"/>
              </a:spcBef>
            </a:pPr>
            <a:r>
              <a:rPr lang="en-US" sz="2800" b="1" i="1" dirty="0">
                <a:latin typeface="Arial" panose="020B0604020202020204" pitchFamily="34" charset="0"/>
                <a:cs typeface="Arial" panose="020B0604020202020204" pitchFamily="34" charset="0"/>
              </a:rPr>
              <a:t>Mature cells</a:t>
            </a:r>
            <a:endParaRPr lang="en-US" sz="2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0031BACE-6533-43B8-8831-C51DEADC89BB}"/>
              </a:ext>
            </a:extLst>
          </p:cNvPr>
          <p:cNvSpPr txBox="1">
            <a:spLocks/>
          </p:cNvSpPr>
          <p:nvPr/>
        </p:nvSpPr>
        <p:spPr>
          <a:xfrm>
            <a:off x="379412" y="0"/>
            <a:ext cx="10821987"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j-ea"/>
                <a:cs typeface="+mj-cs"/>
              </a:rPr>
              <a:t>STEPS OF ERYTHROPOIESIS</a:t>
            </a:r>
            <a:endParaRPr kumimoji="0" lang="en-IN" sz="3600" b="0" i="0" u="none" strike="noStrike" kern="1200" cap="none" spc="0" normalizeH="0" baseline="0" noProof="0" dirty="0">
              <a:ln>
                <a:noFill/>
              </a:ln>
              <a:solidFill>
                <a:srgbClr val="00B050"/>
              </a:solidFill>
              <a:effectLst/>
              <a:uLnTx/>
              <a:uFillTx/>
              <a:latin typeface="Calibri"/>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just">
              <a:lnSpc>
                <a:spcPct val="100000"/>
              </a:lnSpc>
              <a:spcBef>
                <a:spcPts val="600"/>
              </a:spcBef>
              <a:buNone/>
            </a:pPr>
            <a:r>
              <a:rPr lang="en-US" b="1" dirty="0">
                <a:solidFill>
                  <a:srgbClr val="0070C0"/>
                </a:solidFill>
                <a:latin typeface="Arial" panose="020B0604020202020204" pitchFamily="34" charset="0"/>
                <a:cs typeface="Arial" panose="020B0604020202020204" pitchFamily="34" charset="0"/>
              </a:rPr>
              <a:t>In general, during </a:t>
            </a:r>
            <a:r>
              <a:rPr lang="en-US" b="1" dirty="0" err="1">
                <a:solidFill>
                  <a:srgbClr val="0070C0"/>
                </a:solidFill>
                <a:latin typeface="Arial" panose="020B0604020202020204" pitchFamily="34" charset="0"/>
                <a:cs typeface="Arial" panose="020B0604020202020204" pitchFamily="34" charset="0"/>
              </a:rPr>
              <a:t>erythropoiesis</a:t>
            </a:r>
            <a:r>
              <a:rPr lang="en-US" b="1" dirty="0">
                <a:solidFill>
                  <a:srgbClr val="0070C0"/>
                </a:solidFill>
                <a:latin typeface="Arial" panose="020B0604020202020204" pitchFamily="34" charset="0"/>
                <a:cs typeface="Arial" panose="020B0604020202020204" pitchFamily="34" charset="0"/>
              </a:rPr>
              <a:t>, following cellular changes take place: </a:t>
            </a:r>
            <a:endParaRPr lang="en-IN" b="1" dirty="0">
              <a:solidFill>
                <a:srgbClr val="0070C0"/>
              </a:solidFill>
              <a:latin typeface="Arial" panose="020B0604020202020204" pitchFamily="34" charset="0"/>
              <a:cs typeface="Arial" panose="020B0604020202020204" pitchFamily="34" charset="0"/>
            </a:endParaRPr>
          </a:p>
          <a:p>
            <a:pPr marL="341313" lvl="0"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b="1" dirty="0">
                <a:latin typeface="Arial" panose="020B0604020202020204" pitchFamily="34" charset="0"/>
                <a:cs typeface="Arial" panose="020B0604020202020204" pitchFamily="34" charset="0"/>
              </a:rPr>
              <a:t>Cell size </a:t>
            </a:r>
            <a:r>
              <a:rPr lang="en-US" dirty="0">
                <a:latin typeface="Arial" panose="020B0604020202020204" pitchFamily="34" charset="0"/>
                <a:cs typeface="Arial" panose="020B0604020202020204" pitchFamily="34" charset="0"/>
              </a:rPr>
              <a:t>progressively </a:t>
            </a:r>
            <a:r>
              <a:rPr lang="en-US" b="1" dirty="0">
                <a:latin typeface="Arial" panose="020B0604020202020204" pitchFamily="34" charset="0"/>
                <a:cs typeface="Arial" panose="020B0604020202020204" pitchFamily="34" charset="0"/>
              </a:rPr>
              <a:t>reduces.</a:t>
            </a:r>
            <a:endParaRPr lang="en-IN" b="1" dirty="0">
              <a:latin typeface="Arial" panose="020B0604020202020204" pitchFamily="34" charset="0"/>
              <a:cs typeface="Arial" panose="020B0604020202020204" pitchFamily="34" charset="0"/>
            </a:endParaRPr>
          </a:p>
          <a:p>
            <a:pPr marL="341313" lvl="0"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b="1" dirty="0">
                <a:latin typeface="Arial" panose="020B0604020202020204" pitchFamily="34" charset="0"/>
                <a:cs typeface="Arial" panose="020B0604020202020204" pitchFamily="34" charset="0"/>
              </a:rPr>
              <a:t>Size of nucleus and number of nucleoli decreases</a:t>
            </a:r>
            <a:r>
              <a:rPr lang="en-US" dirty="0">
                <a:latin typeface="Arial" panose="020B0604020202020204" pitchFamily="34" charset="0"/>
                <a:cs typeface="Arial" panose="020B0604020202020204" pitchFamily="34" charset="0"/>
              </a:rPr>
              <a:t>, chromatin material condenses and finally nucleus </a:t>
            </a:r>
            <a:r>
              <a:rPr lang="en-US" b="1" dirty="0">
                <a:latin typeface="Arial" panose="020B0604020202020204" pitchFamily="34" charset="0"/>
                <a:cs typeface="Arial" panose="020B0604020202020204" pitchFamily="34" charset="0"/>
              </a:rPr>
              <a:t>disappears.</a:t>
            </a:r>
            <a:r>
              <a:rPr lang="en-US" dirty="0">
                <a:latin typeface="Arial" panose="020B0604020202020204" pitchFamily="34" charset="0"/>
                <a:cs typeface="Arial" panose="020B0604020202020204" pitchFamily="34" charset="0"/>
              </a:rPr>
              <a:t> </a:t>
            </a:r>
            <a:endParaRPr lang="en-IN" dirty="0">
              <a:latin typeface="Arial" panose="020B0604020202020204" pitchFamily="34" charset="0"/>
              <a:cs typeface="Arial" panose="020B0604020202020204" pitchFamily="34" charset="0"/>
            </a:endParaRPr>
          </a:p>
          <a:p>
            <a:pPr marL="341313" lvl="0"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b="1" dirty="0">
                <a:latin typeface="Arial" panose="020B0604020202020204" pitchFamily="34" charset="0"/>
                <a:cs typeface="Arial" panose="020B0604020202020204" pitchFamily="34" charset="0"/>
              </a:rPr>
              <a:t>Staining reaction of cytoplasm</a:t>
            </a:r>
            <a:r>
              <a:rPr lang="en-US" dirty="0">
                <a:latin typeface="Arial" panose="020B0604020202020204" pitchFamily="34" charset="0"/>
                <a:cs typeface="Arial" panose="020B0604020202020204" pitchFamily="34" charset="0"/>
              </a:rPr>
              <a:t> changes from </a:t>
            </a:r>
            <a:r>
              <a:rPr lang="en-US" b="1" dirty="0">
                <a:latin typeface="Arial" panose="020B0604020202020204" pitchFamily="34" charset="0"/>
                <a:cs typeface="Arial" panose="020B0604020202020204" pitchFamily="34" charset="0"/>
              </a:rPr>
              <a:t>deep basophilic </a:t>
            </a:r>
            <a:r>
              <a:rPr lang="en-US" dirty="0">
                <a:latin typeface="Arial" panose="020B0604020202020204" pitchFamily="34" charset="0"/>
                <a:cs typeface="Arial" panose="020B0604020202020204" pitchFamily="34" charset="0"/>
              </a:rPr>
              <a:t>to </a:t>
            </a:r>
            <a:r>
              <a:rPr lang="en-US" b="1" dirty="0">
                <a:latin typeface="Arial" panose="020B0604020202020204" pitchFamily="34" charset="0"/>
                <a:cs typeface="Arial" panose="020B0604020202020204" pitchFamily="34" charset="0"/>
              </a:rPr>
              <a:t>polychromatophilic </a:t>
            </a:r>
            <a:r>
              <a:rPr lang="en-US" dirty="0">
                <a:latin typeface="Arial" panose="020B0604020202020204" pitchFamily="34" charset="0"/>
                <a:cs typeface="Arial" panose="020B0604020202020204" pitchFamily="34" charset="0"/>
              </a:rPr>
              <a:t>(acidophilic plus basophilic) and finally to </a:t>
            </a:r>
            <a:r>
              <a:rPr lang="en-US" b="1" dirty="0">
                <a:latin typeface="Arial" panose="020B0604020202020204" pitchFamily="34" charset="0"/>
                <a:cs typeface="Arial" panose="020B0604020202020204" pitchFamily="34" charset="0"/>
              </a:rPr>
              <a:t>acidophilic </a:t>
            </a:r>
            <a:r>
              <a:rPr lang="en-US" b="1" dirty="0" err="1">
                <a:latin typeface="Arial" panose="020B0604020202020204" pitchFamily="34" charset="0"/>
                <a:cs typeface="Arial" panose="020B0604020202020204" pitchFamily="34" charset="0"/>
              </a:rPr>
              <a:t>type</a:t>
            </a:r>
            <a:r>
              <a:rPr lang="en-US" dirty="0" err="1">
                <a:latin typeface="Arial" panose="020B0604020202020204" pitchFamily="34" charset="0"/>
                <a:cs typeface="Arial" panose="020B0604020202020204" pitchFamily="34" charset="0"/>
              </a:rPr>
              <a:t>.This</a:t>
            </a:r>
            <a:r>
              <a:rPr lang="en-US" dirty="0">
                <a:latin typeface="Arial" panose="020B0604020202020204" pitchFamily="34" charset="0"/>
                <a:cs typeface="Arial" panose="020B0604020202020204" pitchFamily="34" charset="0"/>
              </a:rPr>
              <a:t> occurs mainly due to gradual reduction in quantity of RNA material. </a:t>
            </a:r>
            <a:endParaRPr lang="en-IN" dirty="0">
              <a:latin typeface="Arial" panose="020B0604020202020204" pitchFamily="34" charset="0"/>
              <a:cs typeface="Arial" panose="020B0604020202020204" pitchFamily="34" charset="0"/>
            </a:endParaRPr>
          </a:p>
          <a:p>
            <a:pPr>
              <a:lnSpc>
                <a:spcPct val="100000"/>
              </a:lnSpc>
              <a:spcBef>
                <a:spcPts val="600"/>
              </a:spcBef>
            </a:pPr>
            <a:endParaRPr lang="en-IN" sz="2000"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248" y="485481"/>
            <a:ext cx="11358966" cy="6372519"/>
          </a:xfrm>
        </p:spPr>
        <p:txBody>
          <a:bodyPr>
            <a:normAutofit lnSpcReduction="10000"/>
          </a:bodyPr>
          <a:lstStyle/>
          <a:p>
            <a:pPr marL="0" indent="0">
              <a:lnSpc>
                <a:spcPct val="100000"/>
              </a:lnSpc>
              <a:spcBef>
                <a:spcPts val="600"/>
              </a:spcBef>
              <a:buNone/>
            </a:pPr>
            <a:r>
              <a:rPr lang="en-US" b="1" i="1" dirty="0">
                <a:solidFill>
                  <a:srgbClr val="0000FF"/>
                </a:solidFill>
                <a:latin typeface="Arial" panose="020B0604020202020204" pitchFamily="34" charset="0"/>
                <a:cs typeface="Arial" panose="020B0604020202020204" pitchFamily="34" charset="0"/>
              </a:rPr>
              <a:t>A) Pluripotent Stem Cells</a:t>
            </a:r>
            <a:r>
              <a:rPr lang="en-US" dirty="0">
                <a:latin typeface="Arial" panose="020B0604020202020204" pitchFamily="34" charset="0"/>
                <a:cs typeface="Arial" panose="020B0604020202020204" pitchFamily="34" charset="0"/>
              </a:rPr>
              <a:t> </a:t>
            </a:r>
            <a:endParaRPr lang="en-IN" dirty="0">
              <a:latin typeface="Arial" panose="020B0604020202020204" pitchFamily="34" charset="0"/>
              <a:cs typeface="Arial" panose="020B0604020202020204" pitchFamily="34" charset="0"/>
            </a:endParaRP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Pluripotent stem cells are the mother stem cells that form stem cells for different cell lines. </a:t>
            </a: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Stem cells have two unique properties: </a:t>
            </a:r>
          </a:p>
          <a:p>
            <a:pPr marL="341313" indent="-341313">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nSpc>
                <a:spcPct val="100000"/>
              </a:lnSpc>
              <a:spcBef>
                <a:spcPts val="600"/>
              </a:spcBef>
            </a:pPr>
            <a:r>
              <a:rPr lang="en-US" b="1" dirty="0">
                <a:latin typeface="Arial" panose="020B0604020202020204" pitchFamily="34" charset="0"/>
                <a:cs typeface="Arial" panose="020B0604020202020204" pitchFamily="34" charset="0"/>
              </a:rPr>
              <a:t>1. Self renewal</a:t>
            </a:r>
          </a:p>
          <a:p>
            <a:pPr marL="457200" lvl="1" indent="0">
              <a:lnSpc>
                <a:spcPct val="100000"/>
              </a:lnSpc>
              <a:spcBef>
                <a:spcPts val="600"/>
              </a:spcBef>
              <a:buNone/>
            </a:pPr>
            <a:r>
              <a:rPr lang="en-US" sz="2800" dirty="0">
                <a:latin typeface="Arial" panose="020B0604020202020204" pitchFamily="34" charset="0"/>
                <a:cs typeface="Arial" panose="020B0604020202020204" pitchFamily="34" charset="0"/>
              </a:rPr>
              <a:t>They have the capacity to renew themselves. Therefore, at no time bone marrow is depleted of the stem cells. </a:t>
            </a:r>
          </a:p>
          <a:p>
            <a:pPr marL="0" indent="0">
              <a:lnSpc>
                <a:spcPct val="100000"/>
              </a:lnSpc>
              <a:spcBef>
                <a:spcPts val="600"/>
              </a:spcBef>
              <a:buNone/>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 Differentiation. </a:t>
            </a:r>
          </a:p>
          <a:p>
            <a:pPr marL="798513" lvl="1" indent="-341313" algn="just">
              <a:lnSpc>
                <a:spcPct val="100000"/>
              </a:lnSpc>
              <a:spcBef>
                <a:spcPts val="600"/>
              </a:spcBef>
            </a:pPr>
            <a:r>
              <a:rPr lang="en-US" sz="2800" dirty="0">
                <a:latin typeface="Arial" panose="020B0604020202020204" pitchFamily="34" charset="0"/>
                <a:cs typeface="Arial" panose="020B0604020202020204" pitchFamily="34" charset="0"/>
              </a:rPr>
              <a:t>They have the capacity to develop (differentiate) into the subsequent progenitor cells.</a:t>
            </a:r>
            <a:endParaRPr lang="en-IN" sz="2800" dirty="0">
              <a:latin typeface="Arial" panose="020B0604020202020204" pitchFamily="34" charset="0"/>
              <a:cs typeface="Arial" panose="020B0604020202020204" pitchFamily="34" charset="0"/>
            </a:endParaRPr>
          </a:p>
          <a:p>
            <a:pPr>
              <a:lnSpc>
                <a:spcPct val="100000"/>
              </a:lnSpc>
              <a:spcBef>
                <a:spcPts val="600"/>
              </a:spcBef>
            </a:pPr>
            <a:endParaRPr lang="en-IN"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5EB5EB3-396D-455D-8D7D-6C757F7C3E3C}"/>
              </a:ext>
            </a:extLst>
          </p:cNvPr>
          <p:cNvSpPr txBox="1">
            <a:spLocks/>
          </p:cNvSpPr>
          <p:nvPr/>
        </p:nvSpPr>
        <p:spPr>
          <a:xfrm>
            <a:off x="404248" y="0"/>
            <a:ext cx="10821987" cy="5715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00FF"/>
                </a:solidFill>
                <a:effectLst/>
                <a:uLnTx/>
                <a:uFillTx/>
                <a:latin typeface="Calibri"/>
                <a:ea typeface="+mj-ea"/>
                <a:cs typeface="+mj-cs"/>
              </a:rPr>
              <a:t>I.STEM CELLS</a:t>
            </a:r>
            <a:endParaRPr kumimoji="0" lang="en-IN" sz="3600" b="0" i="0" u="none" strike="noStrike" kern="1200" cap="none" spc="0" normalizeH="0" baseline="0" noProof="0" dirty="0">
              <a:ln>
                <a:noFill/>
              </a:ln>
              <a:solidFill>
                <a:srgbClr val="FF00FF"/>
              </a:solidFill>
              <a:effectLst/>
              <a:uLnTx/>
              <a:uFillTx/>
              <a:latin typeface="Calibri"/>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004" y="1"/>
            <a:ext cx="11409206" cy="6438506"/>
          </a:xfrm>
        </p:spPr>
        <p:txBody>
          <a:bodyPr>
            <a:normAutofit/>
          </a:bodyPr>
          <a:lstStyle/>
          <a:p>
            <a:pPr marL="0" indent="0" algn="just">
              <a:lnSpc>
                <a:spcPct val="110000"/>
              </a:lnSpc>
              <a:spcBef>
                <a:spcPts val="600"/>
              </a:spcBef>
              <a:buNone/>
            </a:pPr>
            <a:r>
              <a:rPr lang="en-US" b="1" i="1" dirty="0">
                <a:solidFill>
                  <a:srgbClr val="0000FF"/>
                </a:solidFill>
                <a:latin typeface="Arial" panose="020B0604020202020204" pitchFamily="34" charset="0"/>
                <a:cs typeface="Arial" panose="020B0604020202020204" pitchFamily="34" charset="0"/>
              </a:rPr>
              <a:t>B) Committed Stem Cell</a:t>
            </a:r>
            <a:endParaRPr lang="en-IN" b="1" i="1" dirty="0">
              <a:solidFill>
                <a:srgbClr val="0000FF"/>
              </a:solidFill>
              <a:latin typeface="Arial" panose="020B0604020202020204" pitchFamily="34" charset="0"/>
              <a:cs typeface="Arial" panose="020B0604020202020204" pitchFamily="34" charset="0"/>
            </a:endParaRPr>
          </a:p>
          <a:p>
            <a:pPr marL="341313" indent="-341313" algn="just">
              <a:lnSpc>
                <a:spcPct val="11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10000"/>
              </a:lnSpc>
              <a:spcBef>
                <a:spcPts val="600"/>
              </a:spcBef>
            </a:pPr>
            <a:r>
              <a:rPr lang="en-US" dirty="0">
                <a:latin typeface="Arial" panose="020B0604020202020204" pitchFamily="34" charset="0"/>
                <a:cs typeface="Arial" panose="020B0604020202020204" pitchFamily="34" charset="0"/>
              </a:rPr>
              <a:t>These cells develop from pluripotent stem cells. </a:t>
            </a:r>
          </a:p>
          <a:p>
            <a:pPr marL="341313" indent="-341313" algn="just">
              <a:lnSpc>
                <a:spcPct val="110000"/>
              </a:lnSpc>
              <a:spcBef>
                <a:spcPts val="600"/>
              </a:spcBef>
            </a:pPr>
            <a:r>
              <a:rPr lang="en-US" dirty="0">
                <a:latin typeface="Arial" panose="020B0604020202020204" pitchFamily="34" charset="0"/>
                <a:cs typeface="Arial" panose="020B0604020202020204" pitchFamily="34" charset="0"/>
              </a:rPr>
              <a:t>There are specific two categories of stem cells: </a:t>
            </a:r>
            <a:r>
              <a:rPr lang="en-US" b="1" dirty="0">
                <a:latin typeface="Arial" panose="020B0604020202020204" pitchFamily="34" charset="0"/>
                <a:cs typeface="Arial" panose="020B0604020202020204" pitchFamily="34" charset="0"/>
              </a:rPr>
              <a:t>Stem cells for Myeloid series and Stem Cells for Lymphoid series.</a:t>
            </a:r>
          </a:p>
          <a:p>
            <a:pPr marL="341313" indent="-341313" algn="just">
              <a:lnSpc>
                <a:spcPct val="110000"/>
              </a:lnSpc>
              <a:spcBef>
                <a:spcPts val="600"/>
              </a:spcBef>
            </a:pPr>
            <a:r>
              <a:rPr lang="en-US" b="1" dirty="0">
                <a:latin typeface="Arial" panose="020B0604020202020204" pitchFamily="34" charset="0"/>
                <a:cs typeface="Arial" panose="020B0604020202020204" pitchFamily="34" charset="0"/>
              </a:rPr>
              <a:t>Myeloid stem cells</a:t>
            </a:r>
            <a:r>
              <a:rPr lang="en-US" dirty="0">
                <a:latin typeface="Arial" panose="020B0604020202020204" pitchFamily="34" charset="0"/>
                <a:cs typeface="Arial" panose="020B0604020202020204" pitchFamily="34" charset="0"/>
              </a:rPr>
              <a:t> form </a:t>
            </a:r>
            <a:r>
              <a:rPr lang="en-US" dirty="0" err="1">
                <a:latin typeface="Arial" panose="020B0604020202020204" pitchFamily="34" charset="0"/>
                <a:cs typeface="Arial" panose="020B0604020202020204" pitchFamily="34" charset="0"/>
              </a:rPr>
              <a:t>erythroid</a:t>
            </a:r>
            <a:r>
              <a:rPr lang="en-US" dirty="0">
                <a:latin typeface="Arial" panose="020B0604020202020204" pitchFamily="34" charset="0"/>
                <a:cs typeface="Arial" panose="020B0604020202020204" pitchFamily="34" charset="0"/>
              </a:rPr>
              <a:t> series, </a:t>
            </a:r>
            <a:r>
              <a:rPr lang="en-US" dirty="0" err="1">
                <a:latin typeface="Arial" panose="020B0604020202020204" pitchFamily="34" charset="0"/>
                <a:cs typeface="Arial" panose="020B0604020202020204" pitchFamily="34" charset="0"/>
              </a:rPr>
              <a:t>megakaryoid</a:t>
            </a:r>
            <a:r>
              <a:rPr lang="en-US" dirty="0">
                <a:latin typeface="Arial" panose="020B0604020202020204" pitchFamily="34" charset="0"/>
                <a:cs typeface="Arial" panose="020B0604020202020204" pitchFamily="34" charset="0"/>
              </a:rPr>
              <a:t> series, </a:t>
            </a:r>
            <a:r>
              <a:rPr lang="en-US" dirty="0" err="1">
                <a:latin typeface="Arial" panose="020B0604020202020204" pitchFamily="34" charset="0"/>
                <a:cs typeface="Arial" panose="020B0604020202020204" pitchFamily="34" charset="0"/>
              </a:rPr>
              <a:t>monocytic</a:t>
            </a:r>
            <a:r>
              <a:rPr lang="en-US" dirty="0">
                <a:latin typeface="Arial" panose="020B0604020202020204" pitchFamily="34" charset="0"/>
                <a:cs typeface="Arial" panose="020B0604020202020204" pitchFamily="34" charset="0"/>
              </a:rPr>
              <a:t> series and granulocytic series .</a:t>
            </a:r>
          </a:p>
          <a:p>
            <a:pPr marL="341313" indent="-341313" algn="just">
              <a:lnSpc>
                <a:spcPct val="110000"/>
              </a:lnSpc>
              <a:spcBef>
                <a:spcPts val="600"/>
              </a:spcBef>
            </a:pPr>
            <a:r>
              <a:rPr lang="en-US" b="1" dirty="0">
                <a:latin typeface="Arial" panose="020B0604020202020204" pitchFamily="34" charset="0"/>
                <a:cs typeface="Arial" panose="020B0604020202020204" pitchFamily="34" charset="0"/>
              </a:rPr>
              <a:t>Stem cells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for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Erythroid Series </a:t>
            </a:r>
            <a:r>
              <a:rPr lang="en-US" dirty="0">
                <a:latin typeface="Arial" panose="020B0604020202020204" pitchFamily="34" charset="0"/>
                <a:cs typeface="Arial" panose="020B0604020202020204" pitchFamily="34" charset="0"/>
              </a:rPr>
              <a:t>give rise to progenitor cells for Erythroid cell lines. </a:t>
            </a:r>
          </a:p>
          <a:p>
            <a:pPr marL="341313" indent="-341313" algn="just">
              <a:lnSpc>
                <a:spcPct val="110000"/>
              </a:lnSpc>
              <a:spcBef>
                <a:spcPts val="600"/>
              </a:spcBef>
            </a:pPr>
            <a:r>
              <a:rPr lang="en-US" dirty="0">
                <a:latin typeface="Arial" panose="020B0604020202020204" pitchFamily="34" charset="0"/>
                <a:cs typeface="Arial" panose="020B0604020202020204" pitchFamily="34" charset="0"/>
              </a:rPr>
              <a:t>There are two progenitor cells: </a:t>
            </a:r>
          </a:p>
          <a:p>
            <a:pPr marL="971550" lvl="1" indent="-514350" algn="just">
              <a:lnSpc>
                <a:spcPct val="110000"/>
              </a:lnSpc>
              <a:spcBef>
                <a:spcPts val="600"/>
              </a:spcBef>
              <a:buFont typeface="+mj-lt"/>
              <a:buAutoNum type="arabicPeriod"/>
            </a:pPr>
            <a:r>
              <a:rPr lang="en-US" sz="2800" b="1" dirty="0">
                <a:latin typeface="Arial" panose="020B0604020202020204" pitchFamily="34" charset="0"/>
                <a:cs typeface="Arial" panose="020B0604020202020204" pitchFamily="34" charset="0"/>
              </a:rPr>
              <a:t>BFU-E and </a:t>
            </a:r>
          </a:p>
          <a:p>
            <a:pPr marL="971550" lvl="1" indent="-514350" algn="just">
              <a:lnSpc>
                <a:spcPct val="110000"/>
              </a:lnSpc>
              <a:spcBef>
                <a:spcPts val="600"/>
              </a:spcBef>
              <a:buFont typeface="+mj-lt"/>
              <a:buAutoNum type="arabicPeriod"/>
            </a:pPr>
            <a:r>
              <a:rPr lang="en-US" sz="2800" b="1" dirty="0">
                <a:latin typeface="Arial" panose="020B0604020202020204" pitchFamily="34" charset="0"/>
                <a:cs typeface="Arial" panose="020B0604020202020204" pitchFamily="34" charset="0"/>
              </a:rPr>
              <a:t>CFU-E</a:t>
            </a:r>
            <a:endParaRPr lang="en-IN" sz="2800" b="1"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745" y="968957"/>
            <a:ext cx="11693697" cy="3932981"/>
          </a:xfrm>
        </p:spPr>
        <p:txBody>
          <a:bodyPr>
            <a:normAutofit/>
          </a:bodyPr>
          <a:lstStyle/>
          <a:p>
            <a:pPr marL="0" indent="0">
              <a:lnSpc>
                <a:spcPct val="100000"/>
              </a:lnSpc>
              <a:spcBef>
                <a:spcPts val="600"/>
              </a:spcBef>
              <a:buNone/>
            </a:pPr>
            <a:r>
              <a:rPr lang="en-US" dirty="0">
                <a:latin typeface="Arial" panose="020B0604020202020204" pitchFamily="34" charset="0"/>
                <a:cs typeface="Arial" panose="020B0604020202020204" pitchFamily="34" charset="0"/>
              </a:rPr>
              <a:t>There are two types of progenitor cells: </a:t>
            </a:r>
          </a:p>
          <a:p>
            <a:pPr marL="0" indent="0">
              <a:lnSpc>
                <a:spcPct val="100000"/>
              </a:lnSpc>
              <a:spcBef>
                <a:spcPts val="600"/>
              </a:spcBef>
              <a:buNone/>
            </a:pPr>
            <a:endParaRPr lang="en-US" dirty="0">
              <a:latin typeface="Arial" panose="020B0604020202020204" pitchFamily="34" charset="0"/>
              <a:cs typeface="Arial" panose="020B0604020202020204" pitchFamily="34" charset="0"/>
            </a:endParaRPr>
          </a:p>
          <a:p>
            <a:pPr marL="341313" indent="-341313">
              <a:lnSpc>
                <a:spcPct val="100000"/>
              </a:lnSpc>
              <a:spcBef>
                <a:spcPts val="600"/>
              </a:spcBef>
              <a:buNone/>
            </a:pPr>
            <a:r>
              <a:rPr lang="en-US" b="1" dirty="0">
                <a:latin typeface="Arial" panose="020B0604020202020204" pitchFamily="34" charset="0"/>
                <a:cs typeface="Arial" panose="020B0604020202020204" pitchFamily="34" charset="0"/>
              </a:rPr>
              <a:t>1) 	BFU-E and </a:t>
            </a:r>
          </a:p>
          <a:p>
            <a:pPr marL="341313" indent="-341313">
              <a:lnSpc>
                <a:spcPct val="100000"/>
              </a:lnSpc>
              <a:spcBef>
                <a:spcPts val="600"/>
              </a:spcBef>
              <a:buNone/>
            </a:pPr>
            <a:r>
              <a:rPr lang="en-US" b="1" dirty="0">
                <a:latin typeface="Arial" panose="020B0604020202020204" pitchFamily="34" charset="0"/>
                <a:cs typeface="Arial" panose="020B0604020202020204" pitchFamily="34" charset="0"/>
              </a:rPr>
              <a:t>2) 	CFU-E</a:t>
            </a:r>
            <a:r>
              <a:rPr lang="en-US" dirty="0">
                <a:latin typeface="Arial" panose="020B0604020202020204" pitchFamily="34" charset="0"/>
                <a:cs typeface="Arial" panose="020B0604020202020204" pitchFamily="34" charset="0"/>
              </a:rPr>
              <a:t>.</a:t>
            </a:r>
          </a:p>
          <a:p>
            <a:pPr marL="0" indent="0">
              <a:lnSpc>
                <a:spcPct val="100000"/>
              </a:lnSpc>
              <a:spcBef>
                <a:spcPts val="600"/>
              </a:spcBef>
              <a:buNone/>
            </a:pPr>
            <a:endParaRPr lang="en-IN" dirty="0">
              <a:latin typeface="Arial" panose="020B0604020202020204" pitchFamily="34" charset="0"/>
              <a:cs typeface="Arial" panose="020B0604020202020204" pitchFamily="34" charset="0"/>
            </a:endParaRPr>
          </a:p>
          <a:p>
            <a:pPr marL="0" indent="0">
              <a:lnSpc>
                <a:spcPct val="100000"/>
              </a:lnSpc>
              <a:spcBef>
                <a:spcPts val="600"/>
              </a:spcBef>
              <a:buNone/>
            </a:pPr>
            <a:r>
              <a:rPr lang="en-IN" dirty="0">
                <a:latin typeface="Arial" panose="020B0604020202020204" pitchFamily="34" charset="0"/>
                <a:cs typeface="Arial" panose="020B0604020202020204" pitchFamily="34" charset="0"/>
              </a:rPr>
              <a:t>The BFU-E and CFU-E develop from a common progenitor </a:t>
            </a:r>
            <a:r>
              <a:rPr lang="en-IN" b="1" dirty="0">
                <a:latin typeface="Arial" panose="020B0604020202020204" pitchFamily="34" charset="0"/>
                <a:cs typeface="Arial" panose="020B0604020202020204" pitchFamily="34" charset="0"/>
              </a:rPr>
              <a:t>CFU-Mg/E</a:t>
            </a:r>
            <a:endParaRPr lang="en-IN" sz="20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6949CB6-812F-4D30-8FC0-53D074CED241}"/>
              </a:ext>
            </a:extLst>
          </p:cNvPr>
          <p:cNvSpPr txBox="1">
            <a:spLocks/>
          </p:cNvSpPr>
          <p:nvPr/>
        </p:nvSpPr>
        <p:spPr>
          <a:xfrm>
            <a:off x="379412" y="0"/>
            <a:ext cx="10821987"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00FF"/>
                </a:solidFill>
                <a:effectLst/>
                <a:uLnTx/>
                <a:uFillTx/>
                <a:latin typeface="Calibri"/>
                <a:ea typeface="+mj-ea"/>
                <a:cs typeface="+mj-cs"/>
              </a:rPr>
              <a:t>2.PROGENITOR CELLS</a:t>
            </a:r>
            <a:endParaRPr kumimoji="0" lang="en-IN" sz="3600" b="0" i="0" u="none" strike="noStrike" kern="1200" cap="none" spc="0" normalizeH="0" baseline="0" noProof="0" dirty="0">
              <a:ln>
                <a:noFill/>
              </a:ln>
              <a:solidFill>
                <a:srgbClr val="FF00FF"/>
              </a:solidFill>
              <a:effectLst/>
              <a:uLnTx/>
              <a:uFillTx/>
              <a:latin typeface="Calibri"/>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5B37C-0E48-4040-84D3-F8EE2D7BD813}"/>
              </a:ext>
            </a:extLst>
          </p:cNvPr>
          <p:cNvSpPr>
            <a:spLocks noGrp="1"/>
          </p:cNvSpPr>
          <p:nvPr>
            <p:ph idx="1"/>
          </p:nvPr>
        </p:nvSpPr>
        <p:spPr>
          <a:xfrm>
            <a:off x="0" y="990463"/>
            <a:ext cx="12192000" cy="5212374"/>
          </a:xfrm>
        </p:spPr>
        <p:txBody>
          <a:bodyPr>
            <a:normAutofit/>
          </a:bodyPr>
          <a:lstStyle/>
          <a:p>
            <a:pPr marL="0" indent="0" algn="just">
              <a:lnSpc>
                <a:spcPct val="100000"/>
              </a:lnSpc>
              <a:spcBef>
                <a:spcPts val="600"/>
              </a:spcBef>
              <a:buNone/>
            </a:pPr>
            <a:r>
              <a:rPr lang="en-US" b="1" dirty="0">
                <a:latin typeface="Arial" panose="020B0604020202020204" pitchFamily="34" charset="0"/>
                <a:cs typeface="Arial" panose="020B0604020202020204" pitchFamily="34" charset="0"/>
              </a:rPr>
              <a:t>BFUs-E</a:t>
            </a:r>
            <a:r>
              <a:rPr lang="en-US" dirty="0">
                <a:latin typeface="Arial" panose="020B0604020202020204" pitchFamily="34" charset="0"/>
                <a:cs typeface="Arial" panose="020B0604020202020204" pitchFamily="34" charset="0"/>
              </a:rPr>
              <a:t> are burst forming units-erythroid progenitor cells that give rise to large number of CFU-erythroid cells.</a:t>
            </a:r>
          </a:p>
          <a:p>
            <a:pPr marL="0" indent="0" algn="just">
              <a:lnSpc>
                <a:spcPct val="100000"/>
              </a:lnSpc>
              <a:spcBef>
                <a:spcPts val="600"/>
              </a:spcBef>
              <a:buNone/>
            </a:pPr>
            <a:endParaRPr lang="en-IN"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b="1" dirty="0">
                <a:latin typeface="Arial" panose="020B0604020202020204" pitchFamily="34" charset="0"/>
                <a:cs typeface="Arial" panose="020B0604020202020204" pitchFamily="34" charset="0"/>
              </a:rPr>
              <a:t>CFUs-E</a:t>
            </a:r>
            <a:r>
              <a:rPr lang="en-US" dirty="0">
                <a:latin typeface="Arial" panose="020B0604020202020204" pitchFamily="34" charset="0"/>
                <a:cs typeface="Arial" panose="020B0604020202020204" pitchFamily="34" charset="0"/>
              </a:rPr>
              <a:t> are colony forming units-erythroid progenitor cells that give rise to moderate number of blast cells of erythrocytic series. </a:t>
            </a: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Thus, </a:t>
            </a:r>
            <a:r>
              <a:rPr lang="en-US" b="1" dirty="0">
                <a:latin typeface="Arial" panose="020B0604020202020204" pitchFamily="34" charset="0"/>
                <a:cs typeface="Arial" panose="020B0604020202020204" pitchFamily="34" charset="0"/>
              </a:rPr>
              <a:t>BFU-E forms CFU-E, which in turn forms blast cells (erythroblasts).</a:t>
            </a:r>
            <a:endParaRPr lang="en-I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22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96965"/>
            <a:ext cx="12192000" cy="5961035"/>
          </a:xfrm>
        </p:spPr>
        <p:txBody>
          <a:bodyPr>
            <a:noAutofit/>
          </a:bodyPr>
          <a:lstStyle/>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 precursors for erythrocytes are called </a:t>
            </a:r>
            <a:r>
              <a:rPr lang="en-US" b="1" dirty="0">
                <a:latin typeface="Arial" panose="020B0604020202020204" pitchFamily="34" charset="0"/>
                <a:cs typeface="Arial" panose="020B0604020202020204" pitchFamily="34" charset="0"/>
              </a:rPr>
              <a:t>Erythroblasts/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Normoblasts</a:t>
            </a:r>
            <a:r>
              <a:rPr lang="en-US" dirty="0">
                <a:latin typeface="Arial" panose="020B0604020202020204" pitchFamily="34" charset="0"/>
                <a:cs typeface="Arial" panose="020B0604020202020204" pitchFamily="34" charset="0"/>
              </a:rPr>
              <a:t>.</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Normoblasts develop from </a:t>
            </a:r>
            <a:r>
              <a:rPr lang="en-US" b="1" dirty="0" err="1">
                <a:latin typeface="Arial" panose="020B0604020202020204" pitchFamily="34" charset="0"/>
                <a:cs typeface="Arial" panose="020B0604020202020204" pitchFamily="34" charset="0"/>
              </a:rPr>
              <a:t>Pronormoblasts</a:t>
            </a:r>
            <a:r>
              <a:rPr lang="en-US" dirty="0">
                <a:latin typeface="Arial" panose="020B0604020202020204" pitchFamily="34" charset="0"/>
                <a:cs typeface="Arial" panose="020B0604020202020204" pitchFamily="34" charset="0"/>
              </a:rPr>
              <a:t>. </a:t>
            </a:r>
          </a:p>
          <a:p>
            <a:pPr marL="341313" indent="-341313"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buNone/>
            </a:pPr>
            <a:r>
              <a:rPr lang="en-US" dirty="0">
                <a:latin typeface="Arial" panose="020B0604020202020204" pitchFamily="34" charset="0"/>
                <a:cs typeface="Arial" panose="020B0604020202020204" pitchFamily="34" charset="0"/>
              </a:rPr>
              <a:t>There are </a:t>
            </a:r>
            <a:r>
              <a:rPr lang="en-US" b="1" dirty="0">
                <a:latin typeface="Arial" panose="020B0604020202020204" pitchFamily="34" charset="0"/>
                <a:cs typeface="Arial" panose="020B0604020202020204" pitchFamily="34" charset="0"/>
              </a:rPr>
              <a:t>three successive forms </a:t>
            </a:r>
            <a:r>
              <a:rPr lang="en-US" dirty="0">
                <a:latin typeface="Arial" panose="020B0604020202020204" pitchFamily="34" charset="0"/>
                <a:cs typeface="Arial" panose="020B0604020202020204" pitchFamily="34" charset="0"/>
              </a:rPr>
              <a:t>of </a:t>
            </a: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Normoblasts</a:t>
            </a:r>
            <a:r>
              <a:rPr lang="en-US" dirty="0">
                <a:latin typeface="Arial" panose="020B0604020202020204" pitchFamily="34" charset="0"/>
                <a:cs typeface="Arial" panose="020B0604020202020204" pitchFamily="34" charset="0"/>
              </a:rPr>
              <a:t>: Early, Intermediate and Late</a:t>
            </a:r>
            <a:endParaRPr lang="en-IN"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A96C4D71-FF98-48AB-84BE-D74BD4834D0E}"/>
              </a:ext>
            </a:extLst>
          </p:cNvPr>
          <p:cNvSpPr txBox="1">
            <a:spLocks/>
          </p:cNvSpPr>
          <p:nvPr/>
        </p:nvSpPr>
        <p:spPr>
          <a:xfrm>
            <a:off x="379412" y="0"/>
            <a:ext cx="10821987"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00FF"/>
                </a:solidFill>
                <a:effectLst/>
                <a:uLnTx/>
                <a:uFillTx/>
                <a:latin typeface="Calibri"/>
                <a:ea typeface="+mj-ea"/>
                <a:cs typeface="+mj-cs"/>
              </a:rPr>
              <a:t>3.PRECURSOR CELLS</a:t>
            </a:r>
            <a:endParaRPr kumimoji="0" lang="en-IN" sz="3600" b="0" i="0" u="none" strike="noStrike" kern="1200" cap="none" spc="0" normalizeH="0" baseline="0" noProof="0" dirty="0">
              <a:ln>
                <a:noFill/>
              </a:ln>
              <a:solidFill>
                <a:srgbClr val="FF00FF"/>
              </a:solidFill>
              <a:effectLst/>
              <a:uLnTx/>
              <a:uFillTx/>
              <a:latin typeface="Calibri"/>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5693"/>
            <a:ext cx="12192000" cy="6018422"/>
          </a:xfrm>
        </p:spPr>
        <p:txBody>
          <a:bodyPr>
            <a:normAutofit lnSpcReduction="10000"/>
          </a:bodyPr>
          <a:lstStyle/>
          <a:p>
            <a:pPr marL="0" indent="0" algn="just">
              <a:lnSpc>
                <a:spcPct val="100000"/>
              </a:lnSpc>
              <a:spcBef>
                <a:spcPts val="600"/>
              </a:spcBef>
              <a:buNone/>
            </a:pPr>
            <a:r>
              <a:rPr lang="en-US" dirty="0" err="1">
                <a:latin typeface="Arial" panose="020B0604020202020204" pitchFamily="34" charset="0"/>
                <a:cs typeface="Arial" panose="020B0604020202020204" pitchFamily="34" charset="0"/>
              </a:rPr>
              <a:t>Pronormoblasts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proerythroblast</a:t>
            </a:r>
            <a:r>
              <a:rPr lang="en-US" dirty="0">
                <a:latin typeface="Arial" panose="020B0604020202020204" pitchFamily="34" charset="0"/>
                <a:cs typeface="Arial" panose="020B0604020202020204" pitchFamily="34" charset="0"/>
              </a:rPr>
              <a:t>) are the first blast cells to appear in bone marrow and the </a:t>
            </a:r>
            <a:r>
              <a:rPr lang="en-US" b="1" dirty="0">
                <a:latin typeface="Arial" panose="020B0604020202020204" pitchFamily="34" charset="0"/>
                <a:cs typeface="Arial" panose="020B0604020202020204" pitchFamily="34" charset="0"/>
              </a:rPr>
              <a:t>first identifiable cells of erythrocyte series</a:t>
            </a:r>
            <a:r>
              <a:rPr lang="en-US" dirty="0">
                <a:latin typeface="Arial" panose="020B0604020202020204" pitchFamily="34" charset="0"/>
                <a:cs typeface="Arial" panose="020B0604020202020204" pitchFamily="34" charset="0"/>
              </a:rPr>
              <a:t>. </a:t>
            </a:r>
          </a:p>
          <a:p>
            <a:pPr marL="0" indent="0" algn="just">
              <a:lnSpc>
                <a:spcPct val="100000"/>
              </a:lnSpc>
              <a:spcBef>
                <a:spcPts val="600"/>
              </a:spcBef>
              <a:buNone/>
            </a:pPr>
            <a:endParaRPr lang="en-US" b="1" dirty="0">
              <a:highlight>
                <a:srgbClr val="FFFF00"/>
              </a:highlight>
              <a:latin typeface="Arial" panose="020B0604020202020204" pitchFamily="34" charset="0"/>
              <a:cs typeface="Arial" panose="020B0604020202020204" pitchFamily="34" charset="0"/>
            </a:endParaRPr>
          </a:p>
          <a:p>
            <a:pPr marL="0" indent="0" algn="just">
              <a:lnSpc>
                <a:spcPct val="100000"/>
              </a:lnSpc>
              <a:spcBef>
                <a:spcPts val="600"/>
              </a:spcBef>
              <a:buNone/>
            </a:pPr>
            <a:r>
              <a:rPr lang="en-US" b="1" dirty="0">
                <a:highlight>
                  <a:srgbClr val="FFFF00"/>
                </a:highlight>
                <a:latin typeface="Arial" panose="020B0604020202020204" pitchFamily="34" charset="0"/>
                <a:cs typeface="Arial" panose="020B0604020202020204" pitchFamily="34" charset="0"/>
              </a:rPr>
              <a:t>CHARACTERISTICS:-</a:t>
            </a: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SIZE=</a:t>
            </a:r>
            <a:r>
              <a:rPr lang="en-US" dirty="0">
                <a:latin typeface="Arial" panose="020B0604020202020204" pitchFamily="34" charset="0"/>
                <a:cs typeface="Arial" panose="020B0604020202020204" pitchFamily="34" charset="0"/>
              </a:rPr>
              <a:t> 15–20 </a:t>
            </a:r>
            <a:r>
              <a:rPr lang="en-US" dirty="0" err="1">
                <a:latin typeface="Arial" panose="020B0604020202020204" pitchFamily="34" charset="0"/>
                <a:cs typeface="Arial" panose="020B0604020202020204" pitchFamily="34" charset="0"/>
              </a:rPr>
              <a:t>μm</a:t>
            </a:r>
            <a:r>
              <a:rPr lang="en-US" dirty="0">
                <a:latin typeface="Arial" panose="020B0604020202020204" pitchFamily="34" charset="0"/>
                <a:cs typeface="Arial" panose="020B0604020202020204" pitchFamily="34" charset="0"/>
              </a:rPr>
              <a:t> in Dia. </a:t>
            </a:r>
            <a:r>
              <a:rPr lang="en-US" b="1" dirty="0">
                <a:latin typeface="Arial" panose="020B0604020202020204" pitchFamily="34" charset="0"/>
                <a:cs typeface="Arial" panose="020B0604020202020204" pitchFamily="34" charset="0"/>
              </a:rPr>
              <a:t>SHAPE= </a:t>
            </a:r>
            <a:r>
              <a:rPr lang="en-US" dirty="0">
                <a:latin typeface="Arial" panose="020B0604020202020204" pitchFamily="34" charset="0"/>
                <a:cs typeface="Arial" panose="020B0604020202020204" pitchFamily="34" charset="0"/>
              </a:rPr>
              <a:t>Irregularly rounded or slightly oval.</a:t>
            </a:r>
          </a:p>
          <a:p>
            <a:pPr marL="0" indent="0" algn="just">
              <a:lnSpc>
                <a:spcPct val="100000"/>
              </a:lnSpc>
              <a:spcBef>
                <a:spcPts val="600"/>
              </a:spcBef>
              <a:buNone/>
            </a:pPr>
            <a:endParaRPr lang="en-IN" b="1" dirty="0">
              <a:highlight>
                <a:srgbClr val="FFFF00"/>
              </a:highlight>
              <a:latin typeface="Arial" panose="020B0604020202020204" pitchFamily="34" charset="0"/>
              <a:cs typeface="Arial" panose="020B0604020202020204" pitchFamily="34" charset="0"/>
            </a:endParaRPr>
          </a:p>
          <a:p>
            <a:pPr marL="0" indent="0" algn="just">
              <a:lnSpc>
                <a:spcPct val="100000"/>
              </a:lnSpc>
              <a:spcBef>
                <a:spcPts val="600"/>
              </a:spcBef>
              <a:buNone/>
            </a:pPr>
            <a:r>
              <a:rPr lang="en-IN" b="1" dirty="0">
                <a:highlight>
                  <a:srgbClr val="FFFF00"/>
                </a:highlight>
                <a:latin typeface="Arial" panose="020B0604020202020204" pitchFamily="34" charset="0"/>
                <a:cs typeface="Arial" panose="020B0604020202020204" pitchFamily="34" charset="0"/>
              </a:rPr>
              <a:t>CYTOPLASM</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 cytoplasm is less in amount, occupies about 20% of the cell. Presence of </a:t>
            </a:r>
            <a:r>
              <a:rPr lang="en-US" b="1" i="1" dirty="0">
                <a:latin typeface="Arial" panose="020B0604020202020204" pitchFamily="34" charset="0"/>
                <a:cs typeface="Arial" panose="020B0604020202020204" pitchFamily="34" charset="0"/>
              </a:rPr>
              <a:t>high concentration of polyribosomes</a:t>
            </a:r>
            <a:r>
              <a:rPr lang="en-US" dirty="0">
                <a:latin typeface="Arial" panose="020B0604020202020204" pitchFamily="34" charset="0"/>
                <a:cs typeface="Arial" panose="020B0604020202020204" pitchFamily="34" charset="0"/>
              </a:rPr>
              <a:t> makes the cytoplasm </a:t>
            </a:r>
            <a:r>
              <a:rPr lang="en-US" b="1" dirty="0">
                <a:latin typeface="Arial" panose="020B0604020202020204" pitchFamily="34" charset="0"/>
                <a:cs typeface="Arial" panose="020B0604020202020204" pitchFamily="34" charset="0"/>
              </a:rPr>
              <a:t>intensely basophilic.</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Cytoplasm has </a:t>
            </a:r>
            <a:r>
              <a:rPr lang="en-US" b="1" i="1" dirty="0">
                <a:latin typeface="Arial" panose="020B0604020202020204" pitchFamily="34" charset="0"/>
                <a:cs typeface="Arial" panose="020B0604020202020204" pitchFamily="34" charset="0"/>
              </a:rPr>
              <a:t>high content of RNA</a:t>
            </a:r>
            <a:r>
              <a:rPr lang="en-US" b="1" dirty="0">
                <a:latin typeface="Arial" panose="020B0604020202020204" pitchFamily="34" charset="0"/>
                <a:cs typeface="Arial" panose="020B0604020202020204" pitchFamily="34" charset="0"/>
              </a:rPr>
              <a:t>, which indicates vigorous protein synthesis in the cell.</a:t>
            </a:r>
            <a:endParaRPr lang="en-IN" b="1"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 </a:t>
            </a:r>
          </a:p>
        </p:txBody>
      </p:sp>
      <p:sp>
        <p:nvSpPr>
          <p:cNvPr id="4" name="Title 1">
            <a:extLst>
              <a:ext uri="{FF2B5EF4-FFF2-40B4-BE49-F238E27FC236}">
                <a16:creationId xmlns:a16="http://schemas.microsoft.com/office/drawing/2014/main" id="{810D2749-A4C6-4E21-8D83-9CEF56726B34}"/>
              </a:ext>
            </a:extLst>
          </p:cNvPr>
          <p:cNvSpPr txBox="1">
            <a:spLocks/>
          </p:cNvSpPr>
          <p:nvPr/>
        </p:nvSpPr>
        <p:spPr>
          <a:xfrm>
            <a:off x="379412" y="0"/>
            <a:ext cx="10821987"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2">
                    <a:lumMod val="75000"/>
                  </a:schemeClr>
                </a:solidFill>
                <a:effectLst/>
                <a:uLnTx/>
                <a:uFillTx/>
                <a:latin typeface="Calibri"/>
                <a:ea typeface="+mj-ea"/>
                <a:cs typeface="+mj-cs"/>
              </a:rPr>
              <a:t>PRONORMOBLAST</a:t>
            </a:r>
            <a:endParaRPr kumimoji="0" lang="en-IN" sz="3600" b="0" i="0" u="none" strike="noStrike" kern="1200" cap="none" spc="0" normalizeH="0" baseline="0" noProof="0" dirty="0">
              <a:ln>
                <a:noFill/>
              </a:ln>
              <a:solidFill>
                <a:schemeClr val="accent2">
                  <a:lumMod val="75000"/>
                </a:schemeClr>
              </a:solidFill>
              <a:effectLst/>
              <a:uLnTx/>
              <a:uFillTx/>
              <a:latin typeface="Calibri"/>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AADCC1-059F-4501-703A-3BBB5652E98C}"/>
              </a:ext>
            </a:extLst>
          </p:cNvPr>
          <p:cNvSpPr txBox="1"/>
          <p:nvPr/>
        </p:nvSpPr>
        <p:spPr>
          <a:xfrm>
            <a:off x="0" y="970961"/>
            <a:ext cx="12192000" cy="3539430"/>
          </a:xfrm>
          <a:prstGeom prst="rect">
            <a:avLst/>
          </a:prstGeom>
          <a:noFill/>
        </p:spPr>
        <p:txBody>
          <a:bodyPr wrap="square" rtlCol="0">
            <a:spAutoFit/>
          </a:bodyPr>
          <a:lstStyle/>
          <a:p>
            <a:pPr marL="457200" indent="-457200" algn="l">
              <a:buFont typeface="Wingdings" panose="05000000000000000000" pitchFamily="2" charset="2"/>
              <a:buChar char="§"/>
            </a:pPr>
            <a:r>
              <a:rPr lang="en-US" sz="3200" dirty="0"/>
              <a:t>All Blood Cells are derived from the Pluripotent Stem </a:t>
            </a:r>
            <a:r>
              <a:rPr lang="en-US" sz="3200" dirty="0" err="1"/>
              <a:t>Cells,referred</a:t>
            </a:r>
            <a:r>
              <a:rPr lang="en-US" sz="3200" dirty="0"/>
              <a:t> to as “Hematopoietic Stem Cells (HSCs)”</a:t>
            </a:r>
          </a:p>
          <a:p>
            <a:pPr marL="457200" indent="-457200" algn="l">
              <a:buFont typeface="Wingdings" panose="05000000000000000000" pitchFamily="2" charset="2"/>
              <a:buChar char="§"/>
            </a:pPr>
            <a:endParaRPr lang="en-US" sz="3200" dirty="0"/>
          </a:p>
          <a:p>
            <a:pPr marL="457200" indent="-457200" algn="l">
              <a:buFont typeface="Wingdings" panose="05000000000000000000" pitchFamily="2" charset="2"/>
              <a:buChar char="§"/>
            </a:pPr>
            <a:r>
              <a:rPr lang="en-US" sz="3200" dirty="0"/>
              <a:t>HSCs sustain life long production of all Blood Lineages</a:t>
            </a:r>
          </a:p>
          <a:p>
            <a:pPr marL="457200" indent="-457200" algn="l">
              <a:buFont typeface="Wingdings" panose="05000000000000000000" pitchFamily="2" charset="2"/>
              <a:buChar char="§"/>
            </a:pPr>
            <a:endParaRPr lang="en-US" sz="3200" dirty="0"/>
          </a:p>
          <a:p>
            <a:pPr marL="457200" indent="-457200" algn="l">
              <a:buFont typeface="Wingdings" panose="05000000000000000000" pitchFamily="2" charset="2"/>
              <a:buChar char="§"/>
            </a:pPr>
            <a:r>
              <a:rPr lang="en-US" sz="3200" dirty="0"/>
              <a:t>HSCs maintain Homeostasis of Blood Cells by generating numerous </a:t>
            </a:r>
            <a:r>
              <a:rPr lang="en-US" sz="3200" dirty="0" err="1"/>
              <a:t>RBCs,WBCs</a:t>
            </a:r>
            <a:r>
              <a:rPr lang="en-US" sz="3200" dirty="0"/>
              <a:t> &amp; Platelets needed everyday</a:t>
            </a:r>
            <a:endParaRPr lang="en-IN" sz="3200" dirty="0"/>
          </a:p>
        </p:txBody>
      </p:sp>
    </p:spTree>
    <p:extLst>
      <p:ext uri="{BB962C8B-B14F-4D97-AF65-F5344CB8AC3E}">
        <p14:creationId xmlns:p14="http://schemas.microsoft.com/office/powerpoint/2010/main" val="2148230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7D90C6-D7EB-4F3D-8EF8-DB7E460480F2}"/>
              </a:ext>
            </a:extLst>
          </p:cNvPr>
          <p:cNvSpPr>
            <a:spLocks noGrp="1"/>
          </p:cNvSpPr>
          <p:nvPr>
            <p:ph idx="1"/>
          </p:nvPr>
        </p:nvSpPr>
        <p:spPr>
          <a:xfrm>
            <a:off x="0" y="0"/>
            <a:ext cx="11794209" cy="6268825"/>
          </a:xfrm>
        </p:spPr>
        <p:txBody>
          <a:bodyPr>
            <a:normAutofit/>
          </a:bodyPr>
          <a:lstStyle/>
          <a:p>
            <a:pPr marL="0" indent="0" algn="just">
              <a:lnSpc>
                <a:spcPct val="100000"/>
              </a:lnSpc>
              <a:spcBef>
                <a:spcPts val="600"/>
              </a:spcBef>
              <a:buNone/>
            </a:pPr>
            <a:r>
              <a:rPr lang="en-US" b="1" dirty="0">
                <a:highlight>
                  <a:srgbClr val="FFFF00"/>
                </a:highlight>
                <a:latin typeface="Arial" panose="020B0604020202020204" pitchFamily="34" charset="0"/>
                <a:cs typeface="Arial" panose="020B0604020202020204" pitchFamily="34" charset="0"/>
              </a:rPr>
              <a:t>NUCLEUS</a:t>
            </a: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 nucleus is large and occupies </a:t>
            </a:r>
            <a:r>
              <a:rPr lang="en-US" b="1" dirty="0">
                <a:latin typeface="Arial" panose="020B0604020202020204" pitchFamily="34" charset="0"/>
                <a:cs typeface="Arial" panose="020B0604020202020204" pitchFamily="34" charset="0"/>
              </a:rPr>
              <a:t>80% of the cell</a:t>
            </a:r>
            <a:r>
              <a:rPr lang="en-US" dirty="0">
                <a:latin typeface="Arial" panose="020B0604020202020204" pitchFamily="34" charset="0"/>
                <a:cs typeface="Arial" panose="020B0604020202020204" pitchFamily="34" charset="0"/>
              </a:rPr>
              <a:t>. It contains </a:t>
            </a:r>
            <a:r>
              <a:rPr lang="en-US" b="1" dirty="0">
                <a:latin typeface="Arial" panose="020B0604020202020204" pitchFamily="34" charset="0"/>
                <a:cs typeface="Arial" panose="020B0604020202020204" pitchFamily="34" charset="0"/>
              </a:rPr>
              <a:t>multiple nucleoli.</a:t>
            </a:r>
            <a:endParaRPr lang="en-IN" b="1"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Mitosis is present</a:t>
            </a:r>
            <a:r>
              <a:rPr lang="en-US" dirty="0">
                <a:latin typeface="Arial" panose="020B0604020202020204" pitchFamily="34" charset="0"/>
                <a:cs typeface="Arial" panose="020B0604020202020204" pitchFamily="34" charset="0"/>
              </a:rPr>
              <a:t>.</a:t>
            </a:r>
          </a:p>
          <a:p>
            <a:pPr marL="0" indent="0" algn="just">
              <a:lnSpc>
                <a:spcPct val="100000"/>
              </a:lnSpc>
              <a:spcBef>
                <a:spcPts val="600"/>
              </a:spcBef>
              <a:buNone/>
            </a:pPr>
            <a:endParaRPr lang="en-IN"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b="1" dirty="0">
                <a:highlight>
                  <a:srgbClr val="FFFF00"/>
                </a:highlight>
                <a:latin typeface="Arial" panose="020B0604020202020204" pitchFamily="34" charset="0"/>
                <a:cs typeface="Arial" panose="020B0604020202020204" pitchFamily="34" charset="0"/>
              </a:rPr>
              <a:t>HEMOGLOBIN</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Hemoglobin is </a:t>
            </a:r>
            <a:r>
              <a:rPr lang="en-US" b="1" dirty="0">
                <a:latin typeface="Arial" panose="020B0604020202020204" pitchFamily="34" charset="0"/>
                <a:cs typeface="Arial" panose="020B0604020202020204" pitchFamily="34" charset="0"/>
              </a:rPr>
              <a:t>not yet formed </a:t>
            </a:r>
            <a:r>
              <a:rPr lang="en-US" dirty="0">
                <a:latin typeface="Arial" panose="020B0604020202020204" pitchFamily="34" charset="0"/>
                <a:cs typeface="Arial" panose="020B0604020202020204" pitchFamily="34" charset="0"/>
              </a:rPr>
              <a:t>in the cell.</a:t>
            </a:r>
            <a:endParaRPr lang="en-IN" dirty="0">
              <a:latin typeface="Arial" panose="020B0604020202020204" pitchFamily="34" charset="0"/>
              <a:cs typeface="Arial" panose="020B0604020202020204" pitchFamily="34" charset="0"/>
            </a:endParaRPr>
          </a:p>
          <a:p>
            <a:pPr marL="341313" indent="-341313" algn="just">
              <a:lnSpc>
                <a:spcPct val="100000"/>
              </a:lnSpc>
              <a:spcBef>
                <a:spcPts val="600"/>
              </a:spcBef>
            </a:pP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321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969" y="973219"/>
            <a:ext cx="11441237" cy="5814080"/>
          </a:xfrm>
        </p:spPr>
        <p:txBody>
          <a:bodyPr>
            <a:noAutofit/>
          </a:bodyPr>
          <a:lstStyle/>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CHARACTERISTICS:-</a:t>
            </a:r>
          </a:p>
          <a:p>
            <a:pPr marL="0" indent="0" algn="just">
              <a:lnSpc>
                <a:spcPct val="100000"/>
              </a:lnSpc>
              <a:spcBef>
                <a:spcPts val="600"/>
              </a:spcBef>
              <a:buNone/>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SIZE=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12-18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μm</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Dia;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ACTIVE MITOSIS</a:t>
            </a:r>
          </a:p>
          <a:p>
            <a:pPr marL="0" indent="0" algn="just">
              <a:lnSpc>
                <a:spcPct val="100000"/>
              </a:lnSpc>
              <a:spcBef>
                <a:spcPts val="600"/>
              </a:spcBef>
              <a:buNone/>
            </a:pPr>
            <a:endParaRPr lang="en-US" b="1"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IN"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CYTOPLASM</a:t>
            </a:r>
          </a:p>
          <a:p>
            <a:pPr marL="0" indent="0" algn="just">
              <a:lnSpc>
                <a:spcPct val="100000"/>
              </a:lnSpc>
              <a:spcBef>
                <a:spcPts val="600"/>
              </a:spcBef>
              <a:buNone/>
            </a:pPr>
            <a:endParaRPr lang="en-US" sz="2000" b="1"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Cytoplasm is </a:t>
            </a:r>
            <a:r>
              <a:rPr lang="en-US" b="1" dirty="0">
                <a:latin typeface="Arial" panose="020B0604020202020204" pitchFamily="34" charset="0"/>
                <a:cs typeface="Arial" panose="020B0604020202020204" pitchFamily="34" charset="0"/>
              </a:rPr>
              <a:t>scanty, deep blue and basophilic</a:t>
            </a:r>
            <a:r>
              <a:rPr lang="en-US" dirty="0">
                <a:latin typeface="Arial" panose="020B0604020202020204" pitchFamily="34" charset="0"/>
                <a:cs typeface="Arial" panose="020B0604020202020204" pitchFamily="34" charset="0"/>
              </a:rPr>
              <a:t>. The basophilic cytoplasm is due to continuation of many </a:t>
            </a:r>
            <a:r>
              <a:rPr lang="en-US" b="1" dirty="0">
                <a:latin typeface="Arial" panose="020B0604020202020204" pitchFamily="34" charset="0"/>
                <a:cs typeface="Arial" panose="020B0604020202020204" pitchFamily="34" charset="0"/>
              </a:rPr>
              <a:t>polyribosomes</a:t>
            </a:r>
            <a:r>
              <a:rPr lang="en-US" dirty="0">
                <a:latin typeface="Arial" panose="020B0604020202020204" pitchFamily="34" charset="0"/>
                <a:cs typeface="Arial" panose="020B0604020202020204" pitchFamily="34" charset="0"/>
              </a:rPr>
              <a:t> in it. </a:t>
            </a:r>
            <a:endParaRPr lang="en-IN"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6B2CB4B-D017-4799-AE1B-1866C64F73F8}"/>
              </a:ext>
            </a:extLst>
          </p:cNvPr>
          <p:cNvSpPr txBox="1">
            <a:spLocks/>
          </p:cNvSpPr>
          <p:nvPr/>
        </p:nvSpPr>
        <p:spPr>
          <a:xfrm>
            <a:off x="379412" y="342900"/>
            <a:ext cx="10821987" cy="5715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j-ea"/>
                <a:cs typeface="+mj-cs"/>
              </a:rPr>
              <a:t>EARLY NORMOBLAST </a:t>
            </a:r>
            <a:r>
              <a:rPr kumimoji="0" lang="en-US" sz="3600" b="1" i="0" u="none" strike="noStrike" kern="1200" cap="none" spc="0" normalizeH="0" baseline="0" noProof="0" dirty="0">
                <a:ln>
                  <a:noFill/>
                </a:ln>
                <a:solidFill>
                  <a:srgbClr val="0070C0"/>
                </a:solidFill>
                <a:effectLst/>
                <a:uLnTx/>
                <a:uFillTx/>
                <a:latin typeface="Calibri"/>
                <a:ea typeface="+mj-ea"/>
                <a:cs typeface="+mj-cs"/>
              </a:rPr>
              <a:t>(BASOPHILIC ERYTHROBLAST)</a:t>
            </a:r>
            <a:endParaRPr kumimoji="0" lang="en-IN" sz="3600" b="0" i="0" u="none" strike="noStrike" kern="1200" cap="none" spc="0" normalizeH="0" baseline="0" noProof="0" dirty="0">
              <a:ln>
                <a:noFill/>
              </a:ln>
              <a:solidFill>
                <a:srgbClr val="0070C0"/>
              </a:solidFill>
              <a:effectLst/>
              <a:uLnTx/>
              <a:uFillTx/>
              <a:latin typeface="Calibri"/>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850C8-4527-415C-AA84-09BCF8DEB716}"/>
              </a:ext>
            </a:extLst>
          </p:cNvPr>
          <p:cNvSpPr>
            <a:spLocks noGrp="1"/>
          </p:cNvSpPr>
          <p:nvPr>
            <p:ph idx="1"/>
          </p:nvPr>
        </p:nvSpPr>
        <p:spPr>
          <a:xfrm>
            <a:off x="0" y="0"/>
            <a:ext cx="11809708" cy="6858000"/>
          </a:xfrm>
        </p:spPr>
        <p:txBody>
          <a:bodyPr>
            <a:normAutofit/>
          </a:bodyPr>
          <a:lstStyle/>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NUCLEUS</a:t>
            </a:r>
          </a:p>
          <a:p>
            <a:pPr marL="0" indent="0" algn="just">
              <a:lnSpc>
                <a:spcPct val="100000"/>
              </a:lnSpc>
              <a:spcBef>
                <a:spcPts val="600"/>
              </a:spcBef>
              <a:buNone/>
            </a:pPr>
            <a:endParaRPr lang="en-US" sz="2000" dirty="0">
              <a:latin typeface="Arial" panose="020B0604020202020204" pitchFamily="34" charset="0"/>
              <a:cs typeface="Arial" panose="020B0604020202020204" pitchFamily="34" charset="0"/>
            </a:endParaRPr>
          </a:p>
          <a:p>
            <a:pPr lvl="1" algn="just">
              <a:lnSpc>
                <a:spcPct val="100000"/>
              </a:lnSpc>
              <a:spcBef>
                <a:spcPts val="600"/>
              </a:spcBef>
            </a:pPr>
            <a:r>
              <a:rPr lang="en-US" sz="2800" dirty="0">
                <a:latin typeface="Arial" panose="020B0604020202020204" pitchFamily="34" charset="0"/>
                <a:cs typeface="Arial" panose="020B0604020202020204" pitchFamily="34" charset="0"/>
              </a:rPr>
              <a:t>  Nucleus is large and occupies </a:t>
            </a:r>
            <a:r>
              <a:rPr lang="en-US" sz="2800" b="1" dirty="0">
                <a:latin typeface="Arial" panose="020B0604020202020204" pitchFamily="34" charset="0"/>
                <a:cs typeface="Arial" panose="020B0604020202020204" pitchFamily="34" charset="0"/>
              </a:rPr>
              <a:t>three-fourth</a:t>
            </a:r>
            <a:r>
              <a:rPr lang="en-US" sz="2800" dirty="0">
                <a:latin typeface="Arial" panose="020B0604020202020204" pitchFamily="34" charset="0"/>
                <a:cs typeface="Arial" panose="020B0604020202020204" pitchFamily="34" charset="0"/>
              </a:rPr>
              <a:t> of the cell area. </a:t>
            </a:r>
          </a:p>
          <a:p>
            <a:pPr marL="798513" lvl="1" indent="-457200" algn="just">
              <a:lnSpc>
                <a:spcPct val="100000"/>
              </a:lnSpc>
              <a:spcBef>
                <a:spcPts val="600"/>
              </a:spcBef>
            </a:pPr>
            <a:r>
              <a:rPr lang="en-US" sz="2800" dirty="0">
                <a:latin typeface="Arial" panose="020B0604020202020204" pitchFamily="34" charset="0"/>
                <a:cs typeface="Arial" panose="020B0604020202020204" pitchFamily="34" charset="0"/>
              </a:rPr>
              <a:t> Nucleus is composed of dark violet </a:t>
            </a:r>
            <a:r>
              <a:rPr lang="en-US" sz="2800" b="1" dirty="0">
                <a:latin typeface="Arial" panose="020B0604020202020204" pitchFamily="34" charset="0"/>
                <a:cs typeface="Arial" panose="020B0604020202020204" pitchFamily="34" charset="0"/>
              </a:rPr>
              <a:t>heterochromatin clumps</a:t>
            </a:r>
            <a:r>
              <a:rPr lang="en-US" sz="2800" dirty="0">
                <a:latin typeface="Arial" panose="020B0604020202020204" pitchFamily="34" charset="0"/>
                <a:cs typeface="Arial" panose="020B0604020202020204" pitchFamily="34" charset="0"/>
              </a:rPr>
              <a:t>   </a:t>
            </a:r>
          </a:p>
          <a:p>
            <a:pPr marL="341313" lvl="1" indent="0" algn="just">
              <a:lnSpc>
                <a:spcPct val="100000"/>
              </a:lnSpc>
              <a:spcBef>
                <a:spcPts val="600"/>
              </a:spcBef>
              <a:buNone/>
            </a:pPr>
            <a:r>
              <a:rPr lang="en-US" sz="2800" dirty="0">
                <a:latin typeface="Arial" panose="020B0604020202020204" pitchFamily="34" charset="0"/>
                <a:cs typeface="Arial" panose="020B0604020202020204" pitchFamily="34" charset="0"/>
              </a:rPr>
              <a:t>      interspersed with pink clumps of euchromatin. </a:t>
            </a:r>
          </a:p>
          <a:p>
            <a:pPr marL="798513" lvl="1" indent="-457200" algn="just">
              <a:lnSpc>
                <a:spcPct val="100000"/>
              </a:lnSpc>
              <a:spcBef>
                <a:spcPts val="600"/>
              </a:spcBef>
            </a:pPr>
            <a:r>
              <a:rPr lang="en-US" sz="2800" dirty="0">
                <a:latin typeface="Arial" panose="020B0604020202020204" pitchFamily="34" charset="0"/>
                <a:cs typeface="Arial" panose="020B0604020202020204" pitchFamily="34" charset="0"/>
              </a:rPr>
              <a:t> The </a:t>
            </a:r>
            <a:r>
              <a:rPr lang="en-US" sz="2800" b="1" dirty="0">
                <a:latin typeface="Arial" panose="020B0604020202020204" pitchFamily="34" charset="0"/>
                <a:cs typeface="Arial" panose="020B0604020202020204" pitchFamily="34" charset="0"/>
              </a:rPr>
              <a:t>chromatins</a:t>
            </a:r>
            <a:r>
              <a:rPr lang="en-US" sz="2800" dirty="0">
                <a:latin typeface="Arial" panose="020B0604020202020204" pitchFamily="34" charset="0"/>
                <a:cs typeface="Arial" panose="020B0604020202020204" pitchFamily="34" charset="0"/>
              </a:rPr>
              <a:t> are </a:t>
            </a:r>
            <a:r>
              <a:rPr lang="en-US" sz="2800" b="1" dirty="0">
                <a:latin typeface="Arial" panose="020B0604020202020204" pitchFamily="34" charset="0"/>
                <a:cs typeface="Arial" panose="020B0604020202020204" pitchFamily="34" charset="0"/>
              </a:rPr>
              <a:t>connected by linear strands.</a:t>
            </a:r>
            <a:r>
              <a:rPr lang="en-US" sz="2800" dirty="0">
                <a:latin typeface="Arial" panose="020B0604020202020204" pitchFamily="34" charset="0"/>
                <a:cs typeface="Arial" panose="020B0604020202020204" pitchFamily="34" charset="0"/>
              </a:rPr>
              <a:t> This often   </a:t>
            </a:r>
          </a:p>
          <a:p>
            <a:pPr marL="341313" lvl="1" indent="0" algn="just">
              <a:lnSpc>
                <a:spcPct val="100000"/>
              </a:lnSpc>
              <a:spcBef>
                <a:spcPts val="600"/>
              </a:spcBef>
              <a:buNone/>
            </a:pPr>
            <a:r>
              <a:rPr lang="en-US" sz="2800" dirty="0">
                <a:latin typeface="Arial" panose="020B0604020202020204" pitchFamily="34" charset="0"/>
                <a:cs typeface="Arial" panose="020B0604020202020204" pitchFamily="34" charset="0"/>
              </a:rPr>
              <a:t>      gives nucleus the </a:t>
            </a:r>
            <a:r>
              <a:rPr lang="en-US" sz="2800" b="1" i="1" dirty="0">
                <a:latin typeface="Arial" panose="020B0604020202020204" pitchFamily="34" charset="0"/>
                <a:cs typeface="Arial" panose="020B0604020202020204" pitchFamily="34" charset="0"/>
              </a:rPr>
              <a:t>appearance of wheel spokes</a:t>
            </a:r>
            <a:r>
              <a:rPr lang="en-US" sz="2800" dirty="0">
                <a:latin typeface="Arial" panose="020B0604020202020204" pitchFamily="34" charset="0"/>
                <a:cs typeface="Arial" panose="020B0604020202020204" pitchFamily="34" charset="0"/>
              </a:rPr>
              <a:t>.</a:t>
            </a:r>
          </a:p>
          <a:p>
            <a:pPr marL="0" indent="0" algn="just">
              <a:lnSpc>
                <a:spcPct val="100000"/>
              </a:lnSpc>
              <a:spcBef>
                <a:spcPts val="600"/>
              </a:spcBef>
              <a:buNone/>
            </a:pPr>
            <a:endParaRPr lang="en-IN" sz="20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HEMOGLOBIN</a:t>
            </a:r>
          </a:p>
          <a:p>
            <a:pPr marL="0" indent="0" algn="just">
              <a:lnSpc>
                <a:spcPct val="100000"/>
              </a:lnSpc>
              <a:spcBef>
                <a:spcPts val="600"/>
              </a:spcBef>
              <a:buNone/>
            </a:pPr>
            <a:endParaRPr lang="en-IN" sz="2000"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b="1" u="sng" dirty="0">
                <a:solidFill>
                  <a:srgbClr val="FF0000"/>
                </a:solidFill>
                <a:latin typeface="Arial" panose="020B0604020202020204" pitchFamily="34" charset="0"/>
                <a:cs typeface="Arial" panose="020B0604020202020204" pitchFamily="34" charset="0"/>
              </a:rPr>
              <a:t>Hemoglobin appears for the first time in Early Normoblasts in erythropoiesis.</a:t>
            </a:r>
            <a:endParaRPr lang="en-IN" b="1" u="sng" dirty="0">
              <a:solidFill>
                <a:srgbClr val="FF0000"/>
              </a:solidFill>
              <a:latin typeface="Arial" panose="020B0604020202020204" pitchFamily="34" charset="0"/>
              <a:cs typeface="Arial" panose="020B0604020202020204" pitchFamily="34" charset="0"/>
            </a:endParaRPr>
          </a:p>
          <a:p>
            <a:pPr>
              <a:lnSpc>
                <a:spcPct val="100000"/>
              </a:lnSpc>
              <a:spcBef>
                <a:spcPts val="600"/>
              </a:spcBef>
            </a:pP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747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1070"/>
            <a:ext cx="12191999" cy="5916929"/>
          </a:xfrm>
        </p:spPr>
        <p:txBody>
          <a:bodyPr>
            <a:noAutofit/>
          </a:bodyPr>
          <a:lstStyle/>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CHARACTERISTICS:-</a:t>
            </a: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SIZE=</a:t>
            </a:r>
            <a:r>
              <a:rPr lang="en-US" dirty="0">
                <a:latin typeface="Arial" panose="020B0604020202020204" pitchFamily="34" charset="0"/>
                <a:cs typeface="Arial" panose="020B0604020202020204" pitchFamily="34" charset="0"/>
              </a:rPr>
              <a:t>10–15 µm in Dia</a:t>
            </a: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20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IN"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CYTOPLASM</a:t>
            </a: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IN" sz="2000"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The cytoplasm changes from </a:t>
            </a:r>
            <a:r>
              <a:rPr lang="en-US" b="1" dirty="0">
                <a:latin typeface="Arial" panose="020B0604020202020204" pitchFamily="34" charset="0"/>
                <a:cs typeface="Arial" panose="020B0604020202020204" pitchFamily="34" charset="0"/>
              </a:rPr>
              <a:t>blue to pink as hemoglobin dilutes the polyribosome content.</a:t>
            </a:r>
          </a:p>
          <a:p>
            <a:pPr marL="0" indent="0" algn="just">
              <a:lnSpc>
                <a:spcPct val="100000"/>
              </a:lnSpc>
              <a:spcBef>
                <a:spcPts val="600"/>
              </a:spcBef>
              <a:buNone/>
            </a:pPr>
            <a:endParaRPr lang="en-IN"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NUCLEUS</a:t>
            </a: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Nucleus is </a:t>
            </a:r>
            <a:r>
              <a:rPr lang="en-US" b="1" dirty="0">
                <a:latin typeface="Arial" panose="020B0604020202020204" pitchFamily="34" charset="0"/>
                <a:cs typeface="Arial" panose="020B0604020202020204" pitchFamily="34" charset="0"/>
              </a:rPr>
              <a:t>small</a:t>
            </a:r>
            <a:r>
              <a:rPr lang="en-US" dirty="0">
                <a:latin typeface="Arial" panose="020B0604020202020204" pitchFamily="34" charset="0"/>
                <a:cs typeface="Arial" panose="020B0604020202020204" pitchFamily="34" charset="0"/>
              </a:rPr>
              <a:t> and occupies about </a:t>
            </a:r>
            <a:r>
              <a:rPr lang="en-US" b="1" dirty="0">
                <a:latin typeface="Arial" panose="020B0604020202020204" pitchFamily="34" charset="0"/>
                <a:cs typeface="Arial" panose="020B0604020202020204" pitchFamily="34" charset="0"/>
              </a:rPr>
              <a:t>half</a:t>
            </a:r>
            <a:r>
              <a:rPr lang="en-US" dirty="0">
                <a:latin typeface="Arial" panose="020B0604020202020204" pitchFamily="34" charset="0"/>
                <a:cs typeface="Arial" panose="020B0604020202020204" pitchFamily="34" charset="0"/>
              </a:rPr>
              <a:t> of the cell area. The distribution of </a:t>
            </a:r>
            <a:r>
              <a:rPr lang="en-US" b="1" dirty="0">
                <a:latin typeface="Arial" panose="020B0604020202020204" pitchFamily="34" charset="0"/>
                <a:cs typeface="Arial" panose="020B0604020202020204" pitchFamily="34" charset="0"/>
              </a:rPr>
              <a:t>heterochromatin clumps</a:t>
            </a:r>
            <a:r>
              <a:rPr lang="en-US" dirty="0">
                <a:latin typeface="Arial" panose="020B0604020202020204" pitchFamily="34" charset="0"/>
                <a:cs typeface="Arial" panose="020B0604020202020204" pitchFamily="34" charset="0"/>
              </a:rPr>
              <a:t> in nucleus gives the appearance of </a:t>
            </a:r>
            <a:r>
              <a:rPr lang="en-US" b="1" i="1" dirty="0">
                <a:latin typeface="Arial" panose="020B0604020202020204" pitchFamily="34" charset="0"/>
                <a:cs typeface="Arial" panose="020B0604020202020204" pitchFamily="34" charset="0"/>
              </a:rPr>
              <a:t>checkerboard pattern</a:t>
            </a:r>
            <a:r>
              <a:rPr lang="en-US" dirty="0">
                <a:latin typeface="Arial" panose="020B0604020202020204" pitchFamily="34" charset="0"/>
                <a:cs typeface="Arial" panose="020B0604020202020204" pitchFamily="34" charset="0"/>
              </a:rPr>
              <a:t>. There are </a:t>
            </a:r>
            <a:r>
              <a:rPr lang="en-US" b="1" dirty="0">
                <a:latin typeface="Arial" panose="020B0604020202020204" pitchFamily="34" charset="0"/>
                <a:cs typeface="Arial" panose="020B0604020202020204" pitchFamily="34" charset="0"/>
              </a:rPr>
              <a:t>no nucleoli</a:t>
            </a:r>
            <a:r>
              <a:rPr lang="en-US" dirty="0">
                <a:latin typeface="Arial" panose="020B0604020202020204" pitchFamily="34" charset="0"/>
                <a:cs typeface="Arial" panose="020B0604020202020204" pitchFamily="34" charset="0"/>
              </a:rPr>
              <a:t>.</a:t>
            </a:r>
            <a:endParaRPr lang="en-IN" dirty="0">
              <a:latin typeface="Arial" panose="020B0604020202020204" pitchFamily="34" charset="0"/>
              <a:cs typeface="Arial" panose="020B0604020202020204" pitchFamily="34" charset="0"/>
            </a:endParaRPr>
          </a:p>
          <a:p>
            <a:pPr>
              <a:lnSpc>
                <a:spcPct val="100000"/>
              </a:lnSpc>
              <a:spcBef>
                <a:spcPts val="600"/>
              </a:spcBef>
            </a:pPr>
            <a:endParaRPr lang="en-IN" sz="20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9D6517F-656F-48C8-BEB2-A926775B7757}"/>
              </a:ext>
            </a:extLst>
          </p:cNvPr>
          <p:cNvSpPr txBox="1">
            <a:spLocks/>
          </p:cNvSpPr>
          <p:nvPr/>
        </p:nvSpPr>
        <p:spPr>
          <a:xfrm>
            <a:off x="0" y="-65988"/>
            <a:ext cx="12192000" cy="9803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j-ea"/>
                <a:cs typeface="+mj-cs"/>
              </a:rPr>
              <a:t>INTERMEDIATE NORMOBLAST </a:t>
            </a:r>
            <a:r>
              <a:rPr kumimoji="0" lang="en-US" sz="3600" b="1" i="0" u="none" strike="noStrike" kern="1200" cap="none" spc="0" normalizeH="0" baseline="0" noProof="0" dirty="0">
                <a:ln>
                  <a:noFill/>
                </a:ln>
                <a:solidFill>
                  <a:schemeClr val="accent1"/>
                </a:solidFill>
                <a:effectLst/>
                <a:uLnTx/>
                <a:uFillTx/>
                <a:latin typeface="Calibri"/>
                <a:ea typeface="+mj-ea"/>
                <a:cs typeface="+mj-cs"/>
              </a:rPr>
              <a:t>(POLYCHROMATIC ERYTHROBLAST)</a:t>
            </a:r>
            <a:endParaRPr kumimoji="0" lang="en-IN" sz="3600" b="0" i="0" u="none" strike="noStrike" kern="1200" cap="none" spc="0" normalizeH="0" baseline="0" noProof="0" dirty="0">
              <a:ln>
                <a:noFill/>
              </a:ln>
              <a:solidFill>
                <a:schemeClr val="accent1"/>
              </a:solidFill>
              <a:effectLst/>
              <a:uLnTx/>
              <a:uFillTx/>
              <a:latin typeface="Calibri"/>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7A2D5-6BE0-4BBD-9F4C-4C9B5A1A1E47}"/>
              </a:ext>
            </a:extLst>
          </p:cNvPr>
          <p:cNvSpPr>
            <a:spLocks noGrp="1"/>
          </p:cNvSpPr>
          <p:nvPr>
            <p:ph idx="1"/>
          </p:nvPr>
        </p:nvSpPr>
        <p:spPr>
          <a:xfrm>
            <a:off x="266308" y="1326472"/>
            <a:ext cx="11389962" cy="3089586"/>
          </a:xfrm>
        </p:spPr>
        <p:txBody>
          <a:bodyPr>
            <a:normAutofit/>
          </a:bodyPr>
          <a:lstStyle/>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Hemoglobin </a:t>
            </a:r>
            <a:r>
              <a:rPr lang="en-US" b="1" dirty="0">
                <a:latin typeface="Arial" panose="020B0604020202020204" pitchFamily="34" charset="0"/>
                <a:cs typeface="Arial" panose="020B0604020202020204" pitchFamily="34" charset="0"/>
              </a:rPr>
              <a:t>synthesis increases</a:t>
            </a:r>
            <a:r>
              <a:rPr lang="en-US" dirty="0">
                <a:latin typeface="Arial" panose="020B0604020202020204" pitchFamily="34" charset="0"/>
                <a:cs typeface="Arial" panose="020B0604020202020204" pitchFamily="34" charset="0"/>
              </a:rPr>
              <a:t>, which makes the </a:t>
            </a:r>
            <a:r>
              <a:rPr lang="en-US" b="1" dirty="0">
                <a:latin typeface="Arial" panose="020B0604020202020204" pitchFamily="34" charset="0"/>
                <a:cs typeface="Arial" panose="020B0604020202020204" pitchFamily="34" charset="0"/>
              </a:rPr>
              <a:t>cell acidophilic</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presence of RNA material makes the cytoplasm basophilic</a:t>
            </a:r>
            <a:r>
              <a:rPr lang="en-US" dirty="0">
                <a:latin typeface="Arial" panose="020B0604020202020204" pitchFamily="34" charset="0"/>
                <a:cs typeface="Arial" panose="020B0604020202020204" pitchFamily="34" charset="0"/>
              </a:rPr>
              <a:t>.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Thus, mixture of </a:t>
            </a:r>
            <a:r>
              <a:rPr lang="en-US" b="1" dirty="0">
                <a:latin typeface="Arial" panose="020B0604020202020204" pitchFamily="34" charset="0"/>
                <a:cs typeface="Arial" panose="020B0604020202020204" pitchFamily="34" charset="0"/>
              </a:rPr>
              <a:t>acidophilic hemoglobin and basophilic RNA </a:t>
            </a:r>
            <a:r>
              <a:rPr lang="en-US" dirty="0">
                <a:latin typeface="Arial" panose="020B0604020202020204" pitchFamily="34" charset="0"/>
                <a:cs typeface="Arial" panose="020B0604020202020204" pitchFamily="34" charset="0"/>
              </a:rPr>
              <a:t>in cytoplasm makes it </a:t>
            </a:r>
            <a:r>
              <a:rPr lang="en-US" b="1" dirty="0">
                <a:latin typeface="Arial" panose="020B0604020202020204" pitchFamily="34" charset="0"/>
                <a:cs typeface="Arial" panose="020B0604020202020204" pitchFamily="34" charset="0"/>
              </a:rPr>
              <a:t>polychromatic</a:t>
            </a:r>
            <a:r>
              <a:rPr lang="en-US" dirty="0">
                <a:latin typeface="Arial" panose="020B0604020202020204" pitchFamily="34" charset="0"/>
                <a:cs typeface="Arial" panose="020B0604020202020204" pitchFamily="34" charset="0"/>
              </a:rPr>
              <a:t>. </a:t>
            </a:r>
          </a:p>
          <a:p>
            <a:pPr marL="0" indent="0">
              <a:lnSpc>
                <a:spcPct val="100000"/>
              </a:lnSpc>
              <a:spcBef>
                <a:spcPts val="600"/>
              </a:spcBef>
              <a:buNone/>
            </a:pPr>
            <a:endParaRPr lang="en-IN"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189E74D-F952-15C3-DD29-810C3CA6C105}"/>
              </a:ext>
            </a:extLst>
          </p:cNvPr>
          <p:cNvSpPr txBox="1"/>
          <p:nvPr/>
        </p:nvSpPr>
        <p:spPr>
          <a:xfrm>
            <a:off x="266308" y="416753"/>
            <a:ext cx="6094428"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HEMOGLOBIN</a:t>
            </a:r>
          </a:p>
        </p:txBody>
      </p:sp>
    </p:spTree>
    <p:extLst>
      <p:ext uri="{BB962C8B-B14F-4D97-AF65-F5344CB8AC3E}">
        <p14:creationId xmlns:p14="http://schemas.microsoft.com/office/powerpoint/2010/main" val="137100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68257"/>
            <a:ext cx="12192000" cy="5889743"/>
          </a:xfrm>
        </p:spPr>
        <p:txBody>
          <a:bodyPr>
            <a:normAutofit/>
          </a:bodyPr>
          <a:lstStyle/>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CHARACTERISTICS:-</a:t>
            </a:r>
          </a:p>
          <a:p>
            <a:pPr marL="0" indent="0" algn="just">
              <a:lnSpc>
                <a:spcPct val="100000"/>
              </a:lnSpc>
              <a:spcBef>
                <a:spcPts val="600"/>
              </a:spcBef>
              <a:buNone/>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SIZE=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7-12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μm</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Dia;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MITOSIS</a:t>
            </a:r>
          </a:p>
          <a:p>
            <a:pPr marL="0" indent="0" algn="just">
              <a:lnSpc>
                <a:spcPct val="100000"/>
              </a:lnSpc>
              <a:spcBef>
                <a:spcPts val="600"/>
              </a:spcBef>
              <a:buNone/>
            </a:pPr>
            <a:endParaRPr lang="en-US" b="1"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IN"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CYTOPLASM</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Cytoplasm is </a:t>
            </a:r>
            <a:r>
              <a:rPr lang="en-US" b="1" dirty="0">
                <a:latin typeface="Arial" panose="020B0604020202020204" pitchFamily="34" charset="0"/>
                <a:cs typeface="Arial" panose="020B0604020202020204" pitchFamily="34" charset="0"/>
              </a:rPr>
              <a:t>deeply eosinophilic </a:t>
            </a:r>
            <a:r>
              <a:rPr lang="en-US" dirty="0">
                <a:latin typeface="Arial" panose="020B0604020202020204" pitchFamily="34" charset="0"/>
                <a:cs typeface="Arial" panose="020B0604020202020204" pitchFamily="34" charset="0"/>
              </a:rPr>
              <a:t>giving the appearance of an orthochromatic cell. </a:t>
            </a:r>
          </a:p>
        </p:txBody>
      </p:sp>
      <p:sp>
        <p:nvSpPr>
          <p:cNvPr id="4" name="Title 1">
            <a:extLst>
              <a:ext uri="{FF2B5EF4-FFF2-40B4-BE49-F238E27FC236}">
                <a16:creationId xmlns:a16="http://schemas.microsoft.com/office/drawing/2014/main" id="{91816217-C957-4B9B-969E-70FCF4209456}"/>
              </a:ext>
            </a:extLst>
          </p:cNvPr>
          <p:cNvSpPr txBox="1">
            <a:spLocks/>
          </p:cNvSpPr>
          <p:nvPr/>
        </p:nvSpPr>
        <p:spPr>
          <a:xfrm>
            <a:off x="379412" y="0"/>
            <a:ext cx="10821987"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j-ea"/>
                <a:cs typeface="+mj-cs"/>
              </a:rPr>
              <a:t>LATE NORMOBLAST </a:t>
            </a:r>
            <a:r>
              <a:rPr kumimoji="0" lang="en-US" sz="3600" b="1" i="0" u="none" strike="noStrike" kern="1200" cap="none" spc="0" normalizeH="0" baseline="0" noProof="0" dirty="0">
                <a:ln>
                  <a:noFill/>
                </a:ln>
                <a:solidFill>
                  <a:srgbClr val="0070C0"/>
                </a:solidFill>
                <a:effectLst/>
                <a:uLnTx/>
                <a:uFillTx/>
                <a:latin typeface="Calibri"/>
                <a:ea typeface="+mj-ea"/>
                <a:cs typeface="+mj-cs"/>
              </a:rPr>
              <a:t>(ORTHOCHROMATIC ERYTHROBLAST)</a:t>
            </a:r>
            <a:endParaRPr kumimoji="0" lang="en-IN" sz="3600" b="0" i="0" u="none" strike="noStrike" kern="1200" cap="none" spc="0" normalizeH="0" baseline="0" noProof="0" dirty="0">
              <a:ln>
                <a:noFill/>
              </a:ln>
              <a:solidFill>
                <a:srgbClr val="0070C0"/>
              </a:solidFill>
              <a:effectLst/>
              <a:uLnTx/>
              <a:uFillTx/>
              <a:latin typeface="Calibri"/>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34425-FA21-43BF-A1B5-757FB4045346}"/>
              </a:ext>
            </a:extLst>
          </p:cNvPr>
          <p:cNvSpPr>
            <a:spLocks noGrp="1"/>
          </p:cNvSpPr>
          <p:nvPr>
            <p:ph idx="1"/>
          </p:nvPr>
        </p:nvSpPr>
        <p:spPr>
          <a:xfrm>
            <a:off x="0" y="0"/>
            <a:ext cx="12192000" cy="6858000"/>
          </a:xfrm>
        </p:spPr>
        <p:txBody>
          <a:bodyPr>
            <a:normAutofit/>
          </a:bodyPr>
          <a:lstStyle/>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NUCLEUS</a:t>
            </a:r>
          </a:p>
          <a:p>
            <a:pPr marL="341313" indent="-341313" algn="just">
              <a:lnSpc>
                <a:spcPct val="100000"/>
              </a:lnSpc>
              <a:spcBef>
                <a:spcPts val="600"/>
              </a:spcBef>
            </a:pPr>
            <a:endParaRPr lang="en-US" sz="2000"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Nucleus is </a:t>
            </a:r>
            <a:r>
              <a:rPr lang="en-US" b="1" dirty="0">
                <a:latin typeface="Arial" panose="020B0604020202020204" pitchFamily="34" charset="0"/>
                <a:cs typeface="Arial" panose="020B0604020202020204" pitchFamily="34" charset="0"/>
              </a:rPr>
              <a:t>small and pyknotic </a:t>
            </a:r>
            <a:r>
              <a:rPr lang="en-US" dirty="0">
                <a:latin typeface="Arial" panose="020B0604020202020204" pitchFamily="34" charset="0"/>
                <a:cs typeface="Arial" panose="020B0604020202020204" pitchFamily="34" charset="0"/>
              </a:rPr>
              <a:t>at the beginning.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Sometimes, </a:t>
            </a:r>
            <a:r>
              <a:rPr lang="en-US" b="1" dirty="0">
                <a:latin typeface="Arial" panose="020B0604020202020204" pitchFamily="34" charset="0"/>
                <a:cs typeface="Arial" panose="020B0604020202020204" pitchFamily="34" charset="0"/>
              </a:rPr>
              <a:t>dark nuclear chromatin materials </a:t>
            </a:r>
            <a:r>
              <a:rPr lang="en-US" dirty="0">
                <a:latin typeface="Arial" panose="020B0604020202020204" pitchFamily="34" charset="0"/>
                <a:cs typeface="Arial" panose="020B0604020202020204" pitchFamily="34" charset="0"/>
              </a:rPr>
              <a:t>are arranged in a typical pattern to give the appearance of a </a:t>
            </a:r>
            <a:r>
              <a:rPr lang="en-US" b="1" i="1" dirty="0">
                <a:latin typeface="Arial" panose="020B0604020202020204" pitchFamily="34" charset="0"/>
                <a:cs typeface="Arial" panose="020B0604020202020204" pitchFamily="34" charset="0"/>
              </a:rPr>
              <a:t>cart-wheel</a:t>
            </a:r>
            <a:r>
              <a:rPr lang="en-US" b="1" dirty="0">
                <a:latin typeface="Arial" panose="020B0604020202020204" pitchFamily="34" charset="0"/>
                <a:cs typeface="Arial" panose="020B0604020202020204" pitchFamily="34" charset="0"/>
              </a:rPr>
              <a:t>.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Finally, the </a:t>
            </a:r>
            <a:r>
              <a:rPr lang="en-US" b="1" dirty="0">
                <a:latin typeface="Arial" panose="020B0604020202020204" pitchFamily="34" charset="0"/>
                <a:cs typeface="Arial" panose="020B0604020202020204" pitchFamily="34" charset="0"/>
              </a:rPr>
              <a:t>pyknotic nucleus disintegrates</a:t>
            </a:r>
            <a:r>
              <a:rPr lang="en-US" dirty="0">
                <a:latin typeface="Arial" panose="020B0604020202020204" pitchFamily="34" charset="0"/>
                <a:cs typeface="Arial" panose="020B0604020202020204" pitchFamily="34" charset="0"/>
              </a:rPr>
              <a:t>.</a:t>
            </a:r>
            <a:endParaRPr lang="en-IN" dirty="0">
              <a:latin typeface="Arial" panose="020B0604020202020204" pitchFamily="34" charset="0"/>
              <a:cs typeface="Arial" panose="020B0604020202020204" pitchFamily="34" charset="0"/>
            </a:endParaRP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600"/>
              </a:spcBef>
              <a:buNone/>
            </a:pPr>
            <a:r>
              <a:rPr kumimoji="0" lang="en-U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HEMOGLOBIN</a:t>
            </a: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Hemoglobin </a:t>
            </a:r>
            <a:r>
              <a:rPr lang="en-US" b="1" dirty="0">
                <a:latin typeface="Arial" panose="020B0604020202020204" pitchFamily="34" charset="0"/>
                <a:cs typeface="Arial" panose="020B0604020202020204" pitchFamily="34" charset="0"/>
              </a:rPr>
              <a:t>synthesis increases and almost completes </a:t>
            </a:r>
            <a:r>
              <a:rPr lang="en-US" dirty="0">
                <a:latin typeface="Arial" panose="020B0604020202020204" pitchFamily="34" charset="0"/>
                <a:cs typeface="Arial" panose="020B0604020202020204" pitchFamily="34" charset="0"/>
              </a:rPr>
              <a:t>in this stage.</a:t>
            </a:r>
            <a:endParaRPr lang="en-IN" dirty="0">
              <a:latin typeface="Arial" panose="020B0604020202020204" pitchFamily="34" charset="0"/>
              <a:cs typeface="Arial" panose="020B0604020202020204" pitchFamily="34" charset="0"/>
            </a:endParaRPr>
          </a:p>
          <a:p>
            <a:pPr marL="341313" indent="-341313">
              <a:lnSpc>
                <a:spcPct val="100000"/>
              </a:lnSpc>
              <a:spcBef>
                <a:spcPts val="600"/>
              </a:spcBef>
            </a:pP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372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776" y="499621"/>
            <a:ext cx="11521440" cy="6447933"/>
          </a:xfrm>
        </p:spPr>
        <p:txBody>
          <a:bodyPr>
            <a:noAutofit/>
          </a:bodyPr>
          <a:lstStyle/>
          <a:p>
            <a:pPr marL="341313" indent="-341313" algn="ctr">
              <a:lnSpc>
                <a:spcPct val="100000"/>
              </a:lnSpc>
              <a:spcBef>
                <a:spcPts val="600"/>
              </a:spcBef>
              <a:buNone/>
            </a:pPr>
            <a:r>
              <a:rPr lang="en-US" sz="3200" b="1" i="1" u="sng" dirty="0">
                <a:solidFill>
                  <a:srgbClr val="0000FF"/>
                </a:solidFill>
                <a:latin typeface="Arial" panose="020B0604020202020204" pitchFamily="34" charset="0"/>
                <a:cs typeface="Arial" panose="020B0604020202020204" pitchFamily="34" charset="0"/>
              </a:rPr>
              <a:t>Reticulocytes</a:t>
            </a:r>
            <a:r>
              <a:rPr lang="en-US" sz="3200" u="sng" dirty="0">
                <a:solidFill>
                  <a:srgbClr val="0000FF"/>
                </a:solidFill>
                <a:latin typeface="Arial" panose="020B0604020202020204" pitchFamily="34" charset="0"/>
                <a:cs typeface="Arial" panose="020B0604020202020204" pitchFamily="34" charset="0"/>
              </a:rPr>
              <a:t> </a:t>
            </a:r>
            <a:endParaRPr lang="en-IN" sz="3200" u="sng" dirty="0">
              <a:solidFill>
                <a:srgbClr val="0000FF"/>
              </a:solidFill>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err="1">
                <a:latin typeface="Arial" panose="020B0604020202020204" pitchFamily="34" charset="0"/>
                <a:cs typeface="Arial" panose="020B0604020202020204" pitchFamily="34" charset="0"/>
              </a:rPr>
              <a:t>Reticulocytes</a:t>
            </a:r>
            <a:r>
              <a:rPr lang="en-US" dirty="0">
                <a:latin typeface="Arial" panose="020B0604020202020204" pitchFamily="34" charset="0"/>
                <a:cs typeface="Arial" panose="020B0604020202020204" pitchFamily="34" charset="0"/>
              </a:rPr>
              <a:t> are the </a:t>
            </a:r>
            <a:r>
              <a:rPr lang="en-US" b="1" dirty="0">
                <a:latin typeface="Arial" panose="020B0604020202020204" pitchFamily="34" charset="0"/>
                <a:cs typeface="Arial" panose="020B0604020202020204" pitchFamily="34" charset="0"/>
              </a:rPr>
              <a:t>immediate precursors </a:t>
            </a:r>
            <a:r>
              <a:rPr lang="en-US" dirty="0">
                <a:latin typeface="Arial" panose="020B0604020202020204" pitchFamily="34" charset="0"/>
                <a:cs typeface="Arial" panose="020B0604020202020204" pitchFamily="34" charset="0"/>
              </a:rPr>
              <a:t>of red cells. Therefore, they are also called as </a:t>
            </a:r>
            <a:r>
              <a:rPr lang="en-US" b="1" dirty="0">
                <a:latin typeface="Arial" panose="020B0604020202020204" pitchFamily="34" charset="0"/>
                <a:cs typeface="Arial" panose="020B0604020202020204" pitchFamily="34" charset="0"/>
              </a:rPr>
              <a:t>Juvenile red cells</a:t>
            </a:r>
            <a:r>
              <a:rPr lang="en-US" dirty="0">
                <a:latin typeface="Arial" panose="020B0604020202020204" pitchFamily="34" charset="0"/>
                <a:cs typeface="Arial" panose="020B0604020202020204" pitchFamily="34" charset="0"/>
              </a:rPr>
              <a:t>. </a:t>
            </a:r>
            <a:endParaRPr lang="en-IN"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They are mature cells with </a:t>
            </a:r>
            <a:r>
              <a:rPr lang="en-US" b="1" dirty="0">
                <a:latin typeface="Arial" panose="020B0604020202020204" pitchFamily="34" charset="0"/>
                <a:cs typeface="Arial" panose="020B0604020202020204" pitchFamily="34" charset="0"/>
              </a:rPr>
              <a:t>full complement of hemoglobin. </a:t>
            </a:r>
            <a:endParaRPr lang="en-IN" b="1"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They are </a:t>
            </a:r>
            <a:r>
              <a:rPr lang="en-US" b="1" dirty="0">
                <a:latin typeface="Arial" panose="020B0604020202020204" pitchFamily="34" charset="0"/>
                <a:cs typeface="Arial" panose="020B0604020202020204" pitchFamily="34" charset="0"/>
              </a:rPr>
              <a:t>slightly larger than red cells.</a:t>
            </a:r>
            <a:endParaRPr lang="en-IN" b="1"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They have a </a:t>
            </a:r>
            <a:r>
              <a:rPr lang="en-US" b="1" dirty="0">
                <a:latin typeface="Arial" panose="020B0604020202020204" pitchFamily="34" charset="0"/>
                <a:cs typeface="Arial" panose="020B0604020202020204" pitchFamily="34" charset="0"/>
              </a:rPr>
              <a:t>network of reticular nuclear material</a:t>
            </a:r>
            <a:r>
              <a:rPr lang="en-US" dirty="0">
                <a:latin typeface="Arial" panose="020B0604020202020204" pitchFamily="34" charset="0"/>
                <a:cs typeface="Arial" panose="020B0604020202020204" pitchFamily="34" charset="0"/>
              </a:rPr>
              <a:t>. The reticular network is nothing but the </a:t>
            </a:r>
            <a:r>
              <a:rPr lang="en-US" b="1" dirty="0">
                <a:latin typeface="Arial" panose="020B0604020202020204" pitchFamily="34" charset="0"/>
                <a:cs typeface="Arial" panose="020B0604020202020204" pitchFamily="34" charset="0"/>
              </a:rPr>
              <a:t>remnants of disintegrated organelles, and especially of the nuclear fragments</a:t>
            </a:r>
            <a:r>
              <a:rPr lang="en-US" dirty="0">
                <a:latin typeface="Arial" panose="020B0604020202020204" pitchFamily="34" charset="0"/>
                <a:cs typeface="Arial" panose="020B0604020202020204" pitchFamily="34" charset="0"/>
              </a:rPr>
              <a:t>.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Due to the </a:t>
            </a:r>
            <a:r>
              <a:rPr lang="en-US" b="1" dirty="0">
                <a:latin typeface="Arial" panose="020B0604020202020204" pitchFamily="34" charset="0"/>
                <a:cs typeface="Arial" panose="020B0604020202020204" pitchFamily="34" charset="0"/>
              </a:rPr>
              <a:t>presence of reticular network, the cells are called reticulocytes. </a:t>
            </a: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The reticulum is stained by Supravital stains</a:t>
            </a:r>
            <a:r>
              <a:rPr lang="en-US" dirty="0">
                <a:latin typeface="Arial" panose="020B0604020202020204" pitchFamily="34" charset="0"/>
                <a:cs typeface="Arial" panose="020B0604020202020204" pitchFamily="34" charset="0"/>
              </a:rPr>
              <a:t>. </a:t>
            </a:r>
            <a:endParaRPr lang="en-IN"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Normal Reticulocyte count </a:t>
            </a:r>
            <a:r>
              <a:rPr lang="en-US" dirty="0">
                <a:latin typeface="Arial" panose="020B0604020202020204" pitchFamily="34" charset="0"/>
                <a:cs typeface="Arial" panose="020B0604020202020204" pitchFamily="34" charset="0"/>
              </a:rPr>
              <a:t>is </a:t>
            </a:r>
            <a:r>
              <a:rPr lang="en-US" b="1" dirty="0">
                <a:latin typeface="Arial" panose="020B0604020202020204" pitchFamily="34" charset="0"/>
                <a:cs typeface="Arial" panose="020B0604020202020204" pitchFamily="34" charset="0"/>
              </a:rPr>
              <a:t>0–1 per cent of red cells in adults</a:t>
            </a:r>
            <a:endParaRPr lang="en-IN" b="1" dirty="0">
              <a:latin typeface="Arial" panose="020B0604020202020204" pitchFamily="34" charset="0"/>
              <a:cs typeface="Arial" panose="020B0604020202020204" pitchFamily="34" charset="0"/>
            </a:endParaRPr>
          </a:p>
          <a:p>
            <a:pPr marL="0" indent="0" algn="just">
              <a:lnSpc>
                <a:spcPct val="100000"/>
              </a:lnSpc>
              <a:spcBef>
                <a:spcPts val="600"/>
              </a:spcBef>
              <a:buNone/>
            </a:pPr>
            <a:endParaRPr lang="en-IN"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8044CE53-D388-4483-9374-ED00B104EB1B}"/>
              </a:ext>
            </a:extLst>
          </p:cNvPr>
          <p:cNvSpPr txBox="1">
            <a:spLocks/>
          </p:cNvSpPr>
          <p:nvPr/>
        </p:nvSpPr>
        <p:spPr>
          <a:xfrm>
            <a:off x="381776" y="0"/>
            <a:ext cx="10821987" cy="5715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j-ea"/>
                <a:cs typeface="+mj-cs"/>
              </a:rPr>
              <a:t>      4.MATURE CELLS</a:t>
            </a:r>
            <a:endParaRPr kumimoji="0" lang="en-IN" sz="3600" b="0" i="0" u="none" strike="noStrike" kern="1200" cap="none" spc="0" normalizeH="0" baseline="0" noProof="0" dirty="0">
              <a:ln>
                <a:noFill/>
              </a:ln>
              <a:solidFill>
                <a:srgbClr val="00B050"/>
              </a:solidFill>
              <a:effectLst/>
              <a:uLnTx/>
              <a:uFillTx/>
              <a:latin typeface="Calibri"/>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6CB8C-CAFC-4BB7-A1A2-215BFBDD7855}"/>
              </a:ext>
            </a:extLst>
          </p:cNvPr>
          <p:cNvPicPr>
            <a:picLocks noChangeAspect="1"/>
          </p:cNvPicPr>
          <p:nvPr/>
        </p:nvPicPr>
        <p:blipFill>
          <a:blip r:embed="rId2"/>
          <a:stretch>
            <a:fillRect/>
          </a:stretch>
        </p:blipFill>
        <p:spPr>
          <a:xfrm>
            <a:off x="1970202" y="531758"/>
            <a:ext cx="8097625" cy="5598597"/>
          </a:xfrm>
          <a:prstGeom prst="rect">
            <a:avLst/>
          </a:prstGeom>
        </p:spPr>
      </p:pic>
    </p:spTree>
    <p:extLst>
      <p:ext uri="{BB962C8B-B14F-4D97-AF65-F5344CB8AC3E}">
        <p14:creationId xmlns:p14="http://schemas.microsoft.com/office/powerpoint/2010/main" val="1941311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97F7D9-C7F0-4150-BF6C-8348A4F0D46E}"/>
              </a:ext>
            </a:extLst>
          </p:cNvPr>
          <p:cNvPicPr>
            <a:picLocks noChangeAspect="1"/>
          </p:cNvPicPr>
          <p:nvPr/>
        </p:nvPicPr>
        <p:blipFill>
          <a:blip r:embed="rId2"/>
          <a:stretch>
            <a:fillRect/>
          </a:stretch>
        </p:blipFill>
        <p:spPr>
          <a:xfrm>
            <a:off x="631596" y="311085"/>
            <a:ext cx="10718276" cy="6052008"/>
          </a:xfrm>
          <a:prstGeom prst="rect">
            <a:avLst/>
          </a:prstGeom>
        </p:spPr>
      </p:pic>
    </p:spTree>
    <p:extLst>
      <p:ext uri="{BB962C8B-B14F-4D97-AF65-F5344CB8AC3E}">
        <p14:creationId xmlns:p14="http://schemas.microsoft.com/office/powerpoint/2010/main" val="291256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82DF80-861A-99F8-29D5-6B5F05A85A33}"/>
              </a:ext>
            </a:extLst>
          </p:cNvPr>
          <p:cNvSpPr txBox="1"/>
          <p:nvPr/>
        </p:nvSpPr>
        <p:spPr>
          <a:xfrm>
            <a:off x="0" y="0"/>
            <a:ext cx="12192000" cy="4524315"/>
          </a:xfrm>
          <a:prstGeom prst="rect">
            <a:avLst/>
          </a:prstGeom>
          <a:noFill/>
        </p:spPr>
        <p:txBody>
          <a:bodyPr wrap="square" rtlCol="0">
            <a:spAutoFit/>
          </a:bodyPr>
          <a:lstStyle/>
          <a:p>
            <a:pPr algn="l"/>
            <a:r>
              <a:rPr lang="en-US" sz="3200" b="1" dirty="0">
                <a:highlight>
                  <a:srgbClr val="00FF00"/>
                </a:highlight>
              </a:rPr>
              <a:t>Types of Bone Marrow :-</a:t>
            </a:r>
          </a:p>
          <a:p>
            <a:pPr algn="l"/>
            <a:endParaRPr lang="en-US" sz="3200" b="1" dirty="0">
              <a:highlight>
                <a:srgbClr val="00FF00"/>
              </a:highlight>
            </a:endParaRPr>
          </a:p>
          <a:p>
            <a:pPr algn="l"/>
            <a:r>
              <a:rPr lang="en-US" sz="3200" dirty="0"/>
              <a:t>3 types :-</a:t>
            </a:r>
          </a:p>
          <a:p>
            <a:pPr algn="l"/>
            <a:endParaRPr lang="en-US" sz="3200" dirty="0"/>
          </a:p>
          <a:p>
            <a:pPr marL="514350" indent="-514350" algn="l">
              <a:buAutoNum type="alphaLcParenR"/>
            </a:pPr>
            <a:r>
              <a:rPr lang="en-US" sz="3200" b="1" dirty="0"/>
              <a:t>Red Marrow</a:t>
            </a:r>
          </a:p>
          <a:p>
            <a:pPr marL="514350" indent="-514350" algn="l">
              <a:buAutoNum type="alphaLcParenR"/>
            </a:pPr>
            <a:endParaRPr lang="en-US" sz="3200" b="1" dirty="0"/>
          </a:p>
          <a:p>
            <a:pPr marL="514350" indent="-514350" algn="l">
              <a:buAutoNum type="alphaLcParenR"/>
            </a:pPr>
            <a:r>
              <a:rPr lang="en-US" sz="3200" b="1" dirty="0"/>
              <a:t>Yellow Marrow</a:t>
            </a:r>
          </a:p>
          <a:p>
            <a:pPr marL="514350" indent="-514350" algn="l">
              <a:buAutoNum type="alphaLcParenR"/>
            </a:pPr>
            <a:endParaRPr lang="en-US" sz="3200" b="1" dirty="0"/>
          </a:p>
          <a:p>
            <a:pPr marL="514350" indent="-514350" algn="l">
              <a:buAutoNum type="alphaLcParenR"/>
            </a:pPr>
            <a:r>
              <a:rPr lang="en-US" sz="3200" b="1" dirty="0"/>
              <a:t>White Marrow</a:t>
            </a:r>
            <a:endParaRPr lang="en-IN" sz="3200" b="1" dirty="0"/>
          </a:p>
        </p:txBody>
      </p:sp>
    </p:spTree>
    <p:extLst>
      <p:ext uri="{BB962C8B-B14F-4D97-AF65-F5344CB8AC3E}">
        <p14:creationId xmlns:p14="http://schemas.microsoft.com/office/powerpoint/2010/main" val="5249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2192000" cy="6857999"/>
          </a:xfrm>
        </p:spPr>
        <p:txBody>
          <a:bodyPr>
            <a:normAutofit fontScale="92500" lnSpcReduction="20000"/>
          </a:bodyPr>
          <a:lstStyle/>
          <a:p>
            <a:pPr marL="341313" indent="-341313">
              <a:lnSpc>
                <a:spcPct val="100000"/>
              </a:lnSpc>
              <a:spcBef>
                <a:spcPts val="600"/>
              </a:spcBef>
              <a:buNone/>
            </a:pPr>
            <a:r>
              <a:rPr lang="en-US" b="1" dirty="0" err="1">
                <a:solidFill>
                  <a:srgbClr val="0000FF"/>
                </a:solidFill>
                <a:latin typeface="Arial" panose="020B0604020202020204" pitchFamily="34" charset="0"/>
                <a:cs typeface="Arial" panose="020B0604020202020204" pitchFamily="34" charset="0"/>
              </a:rPr>
              <a:t>Reticulocyte</a:t>
            </a:r>
            <a:r>
              <a:rPr lang="en-US" b="1" dirty="0">
                <a:solidFill>
                  <a:srgbClr val="0000FF"/>
                </a:solidFill>
                <a:latin typeface="Arial" panose="020B0604020202020204" pitchFamily="34" charset="0"/>
                <a:cs typeface="Arial" panose="020B0604020202020204" pitchFamily="34" charset="0"/>
              </a:rPr>
              <a:t> Response</a:t>
            </a:r>
            <a:endParaRPr lang="en-IN" dirty="0">
              <a:solidFill>
                <a:srgbClr val="0000FF"/>
              </a:solidFill>
              <a:latin typeface="Arial" panose="020B0604020202020204" pitchFamily="34" charset="0"/>
              <a:cs typeface="Arial" panose="020B0604020202020204" pitchFamily="34" charset="0"/>
            </a:endParaRP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 reticulocyte count is performed to assess the </a:t>
            </a:r>
            <a:r>
              <a:rPr lang="en-US" b="1" i="1" dirty="0">
                <a:latin typeface="Arial" panose="020B0604020202020204" pitchFamily="34" charset="0"/>
                <a:cs typeface="Arial" panose="020B0604020202020204" pitchFamily="34" charset="0"/>
              </a:rPr>
              <a:t>therapeutic response of anemias to treatment</a:t>
            </a:r>
            <a:r>
              <a:rPr lang="en-US" dirty="0">
                <a:latin typeface="Arial" panose="020B0604020202020204" pitchFamily="34" charset="0"/>
                <a:cs typeface="Arial" panose="020B0604020202020204" pitchFamily="34" charset="0"/>
              </a:rPr>
              <a:t> in which the patient is </a:t>
            </a:r>
            <a:r>
              <a:rPr lang="en-US" b="1" dirty="0">
                <a:latin typeface="Arial" panose="020B0604020202020204" pitchFamily="34" charset="0"/>
                <a:cs typeface="Arial" panose="020B0604020202020204" pitchFamily="34" charset="0"/>
              </a:rPr>
              <a:t>deficient in one of the substrates essential for the synthesis of red cells. </a:t>
            </a: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Therapy begins, new red cells are formed and released rapidly into the circulation before cells are fully matured. Therefore, many reticulocytes are also released with the release of young red cells. </a:t>
            </a: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This results in increase in Reticulocyte Count, which is called </a:t>
            </a:r>
            <a:r>
              <a:rPr lang="en-US" b="1" i="1" dirty="0">
                <a:latin typeface="Arial" panose="020B0604020202020204" pitchFamily="34" charset="0"/>
                <a:cs typeface="Arial" panose="020B0604020202020204" pitchFamily="34" charset="0"/>
              </a:rPr>
              <a:t>Reticulocyte response</a:t>
            </a:r>
            <a:r>
              <a:rPr lang="en-US" dirty="0">
                <a:latin typeface="Arial" panose="020B0604020202020204" pitchFamily="34" charset="0"/>
                <a:cs typeface="Arial" panose="020B0604020202020204" pitchFamily="34" charset="0"/>
              </a:rPr>
              <a:t>. </a:t>
            </a:r>
            <a:endParaRPr lang="en-IN" dirty="0">
              <a:latin typeface="Arial" panose="020B0604020202020204" pitchFamily="34" charset="0"/>
              <a:cs typeface="Arial" panose="020B0604020202020204" pitchFamily="34" charset="0"/>
            </a:endParaRPr>
          </a:p>
          <a:p>
            <a:pPr marL="341313" lvl="0"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b="1" dirty="0">
                <a:latin typeface="Arial" panose="020B0604020202020204" pitchFamily="34" charset="0"/>
                <a:cs typeface="Arial" panose="020B0604020202020204" pitchFamily="34" charset="0"/>
              </a:rPr>
              <a:t>Reticulocyte response indicates a favorable response to treatment. </a:t>
            </a:r>
            <a:endParaRPr lang="en-IN" b="1" dirty="0">
              <a:latin typeface="Arial" panose="020B0604020202020204" pitchFamily="34" charset="0"/>
              <a:cs typeface="Arial" panose="020B0604020202020204" pitchFamily="34" charset="0"/>
            </a:endParaRPr>
          </a:p>
          <a:p>
            <a:pPr marL="341313" lvl="0"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sz="3000" dirty="0">
                <a:latin typeface="Arial" panose="020B0604020202020204" pitchFamily="34" charset="0"/>
                <a:cs typeface="Arial" panose="020B0604020202020204" pitchFamily="34" charset="0"/>
              </a:rPr>
              <a:t>This is typically observed at the beginning of treatment for </a:t>
            </a:r>
            <a:r>
              <a:rPr lang="en-US" sz="3000" b="1" dirty="0">
                <a:latin typeface="Arial" panose="020B0604020202020204" pitchFamily="34" charset="0"/>
                <a:cs typeface="Arial" panose="020B0604020202020204" pitchFamily="34" charset="0"/>
              </a:rPr>
              <a:t>Megaloblastic anemia and Iron </a:t>
            </a:r>
            <a:r>
              <a:rPr lang="en-US" b="1" dirty="0">
                <a:latin typeface="Arial" panose="020B0604020202020204" pitchFamily="34" charset="0"/>
                <a:cs typeface="Arial" panose="020B0604020202020204" pitchFamily="34" charset="0"/>
              </a:rPr>
              <a:t>deficiency anemia.</a:t>
            </a:r>
            <a:endParaRPr lang="en-IN" b="1" dirty="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37E51-0149-49BD-8E85-E6B65A5D4FD5}"/>
              </a:ext>
            </a:extLst>
          </p:cNvPr>
          <p:cNvSpPr>
            <a:spLocks noGrp="1"/>
          </p:cNvSpPr>
          <p:nvPr>
            <p:ph idx="4294967295"/>
          </p:nvPr>
        </p:nvSpPr>
        <p:spPr>
          <a:xfrm>
            <a:off x="0" y="0"/>
            <a:ext cx="12192000" cy="7913688"/>
          </a:xfrm>
        </p:spPr>
        <p:txBody>
          <a:bodyPr>
            <a:normAutofit/>
          </a:bodyPr>
          <a:lstStyle/>
          <a:p>
            <a:pPr marL="0" indent="0" algn="just">
              <a:lnSpc>
                <a:spcPct val="100000"/>
              </a:lnSpc>
              <a:spcBef>
                <a:spcPts val="600"/>
              </a:spcBef>
              <a:buNone/>
            </a:pPr>
            <a:endParaRPr lang="en-US" sz="2000" b="1" i="1" dirty="0">
              <a:latin typeface="Arial" panose="020B0604020202020204" pitchFamily="34" charset="0"/>
              <a:cs typeface="Arial" panose="020B0604020202020204" pitchFamily="34" charset="0"/>
            </a:endParaRPr>
          </a:p>
          <a:p>
            <a:pPr marL="0" indent="0" algn="ctr">
              <a:lnSpc>
                <a:spcPct val="100000"/>
              </a:lnSpc>
              <a:spcBef>
                <a:spcPts val="600"/>
              </a:spcBef>
              <a:buNone/>
            </a:pPr>
            <a:r>
              <a:rPr lang="en-US" sz="3600" b="1" i="1" u="sng" dirty="0">
                <a:solidFill>
                  <a:srgbClr val="0070C0"/>
                </a:solidFill>
                <a:latin typeface="Arial" panose="020B0604020202020204" pitchFamily="34" charset="0"/>
                <a:cs typeface="Arial" panose="020B0604020202020204" pitchFamily="34" charset="0"/>
              </a:rPr>
              <a:t>Erythrocytes</a:t>
            </a:r>
          </a:p>
          <a:p>
            <a:pPr marL="0" indent="0" algn="ctr">
              <a:lnSpc>
                <a:spcPct val="100000"/>
              </a:lnSpc>
              <a:spcBef>
                <a:spcPts val="600"/>
              </a:spcBef>
              <a:buNone/>
            </a:pPr>
            <a:endParaRPr lang="en-IN" sz="3600" u="sng" dirty="0">
              <a:solidFill>
                <a:schemeClr val="accent5"/>
              </a:solidFill>
              <a:latin typeface="Arial" panose="020B0604020202020204" pitchFamily="34" charset="0"/>
              <a:cs typeface="Arial" panose="020B0604020202020204" pitchFamily="34" charset="0"/>
            </a:endParaRPr>
          </a:p>
          <a:p>
            <a:pPr lvl="2" algn="just">
              <a:lnSpc>
                <a:spcPct val="100000"/>
              </a:lnSpc>
              <a:spcBef>
                <a:spcPts val="600"/>
              </a:spcBef>
            </a:pPr>
            <a:r>
              <a:rPr lang="en-US" sz="2800" dirty="0">
                <a:latin typeface="Arial" panose="020B0604020202020204" pitchFamily="34" charset="0"/>
                <a:cs typeface="Arial" panose="020B0604020202020204" pitchFamily="34" charset="0"/>
              </a:rPr>
              <a:t>Erythrocytes are the final cells in erythropoiesis. </a:t>
            </a:r>
          </a:p>
          <a:p>
            <a:pPr lvl="2" algn="just">
              <a:lnSpc>
                <a:spcPct val="100000"/>
              </a:lnSpc>
              <a:spcBef>
                <a:spcPts val="600"/>
              </a:spcBef>
            </a:pPr>
            <a:r>
              <a:rPr lang="en-US" sz="2800" dirty="0">
                <a:latin typeface="Arial" panose="020B0604020202020204" pitchFamily="34" charset="0"/>
                <a:cs typeface="Arial" panose="020B0604020202020204" pitchFamily="34" charset="0"/>
              </a:rPr>
              <a:t>They are </a:t>
            </a:r>
            <a:r>
              <a:rPr lang="en-US" sz="2800" b="1" dirty="0">
                <a:latin typeface="Arial" panose="020B0604020202020204" pitchFamily="34" charset="0"/>
                <a:cs typeface="Arial" panose="020B0604020202020204" pitchFamily="34" charset="0"/>
              </a:rPr>
              <a:t>biconcave discs. </a:t>
            </a:r>
          </a:p>
          <a:p>
            <a:pPr lvl="2" algn="just">
              <a:lnSpc>
                <a:spcPct val="100000"/>
              </a:lnSpc>
              <a:spcBef>
                <a:spcPts val="600"/>
              </a:spcBef>
            </a:pPr>
            <a:r>
              <a:rPr lang="en-US" sz="2800" dirty="0">
                <a:latin typeface="Arial" panose="020B0604020202020204" pitchFamily="34" charset="0"/>
                <a:cs typeface="Arial" panose="020B0604020202020204" pitchFamily="34" charset="0"/>
              </a:rPr>
              <a:t>They have the diameter of about </a:t>
            </a:r>
            <a:r>
              <a:rPr lang="en-US" sz="2800" b="1" dirty="0">
                <a:latin typeface="Arial" panose="020B0604020202020204" pitchFamily="34" charset="0"/>
                <a:cs typeface="Arial" panose="020B0604020202020204" pitchFamily="34" charset="0"/>
              </a:rPr>
              <a:t>7.5 µm</a:t>
            </a:r>
            <a:endParaRPr lang="en-IN" sz="2800" b="1" dirty="0">
              <a:latin typeface="Arial" panose="020B0604020202020204" pitchFamily="34" charset="0"/>
              <a:cs typeface="Arial" panose="020B0604020202020204" pitchFamily="34" charset="0"/>
            </a:endParaRPr>
          </a:p>
          <a:p>
            <a:pPr>
              <a:lnSpc>
                <a:spcPct val="100000"/>
              </a:lnSpc>
              <a:spcBef>
                <a:spcPts val="600"/>
              </a:spcBef>
            </a:pP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956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9EF9D79-9871-0A1F-872F-7C372DA18601}"/>
              </a:ext>
            </a:extLst>
          </p:cNvPr>
          <p:cNvSpPr/>
          <p:nvPr/>
        </p:nvSpPr>
        <p:spPr>
          <a:xfrm>
            <a:off x="5711078" y="0"/>
            <a:ext cx="2253007" cy="8409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t>CFU-GEMM</a:t>
            </a:r>
          </a:p>
        </p:txBody>
      </p:sp>
      <p:sp>
        <p:nvSpPr>
          <p:cNvPr id="6" name="Rectangle: Rounded Corners 5">
            <a:extLst>
              <a:ext uri="{FF2B5EF4-FFF2-40B4-BE49-F238E27FC236}">
                <a16:creationId xmlns:a16="http://schemas.microsoft.com/office/drawing/2014/main" id="{F92E9BA7-ABAD-6280-69B9-08F5CF164802}"/>
              </a:ext>
            </a:extLst>
          </p:cNvPr>
          <p:cNvSpPr/>
          <p:nvPr/>
        </p:nvSpPr>
        <p:spPr>
          <a:xfrm>
            <a:off x="2971015" y="0"/>
            <a:ext cx="2383405" cy="8409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Myeloid Stem Cell</a:t>
            </a:r>
          </a:p>
        </p:txBody>
      </p:sp>
      <p:sp>
        <p:nvSpPr>
          <p:cNvPr id="2" name="Rectangle: Rounded Corners 1">
            <a:extLst>
              <a:ext uri="{FF2B5EF4-FFF2-40B4-BE49-F238E27FC236}">
                <a16:creationId xmlns:a16="http://schemas.microsoft.com/office/drawing/2014/main" id="{FAB7A3D9-79CD-BF3D-99BE-E8BD6FE10FAC}"/>
              </a:ext>
            </a:extLst>
          </p:cNvPr>
          <p:cNvSpPr/>
          <p:nvPr/>
        </p:nvSpPr>
        <p:spPr>
          <a:xfrm>
            <a:off x="8509270" y="1749452"/>
            <a:ext cx="2686639" cy="3798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latin typeface="Arial" panose="020B0604020202020204" pitchFamily="34" charset="0"/>
                <a:cs typeface="Arial" panose="020B0604020202020204" pitchFamily="34" charset="0"/>
              </a:rPr>
              <a:t>CFU-E</a:t>
            </a:r>
            <a:endParaRPr lang="en-IN" sz="2800" dirty="0"/>
          </a:p>
        </p:txBody>
      </p:sp>
      <p:sp>
        <p:nvSpPr>
          <p:cNvPr id="3" name="Rectangle: Rounded Corners 2">
            <a:extLst>
              <a:ext uri="{FF2B5EF4-FFF2-40B4-BE49-F238E27FC236}">
                <a16:creationId xmlns:a16="http://schemas.microsoft.com/office/drawing/2014/main" id="{D0621D09-6827-96F3-3228-A29814E6C8A7}"/>
              </a:ext>
            </a:extLst>
          </p:cNvPr>
          <p:cNvSpPr/>
          <p:nvPr/>
        </p:nvSpPr>
        <p:spPr>
          <a:xfrm>
            <a:off x="8509270" y="1105292"/>
            <a:ext cx="2686639" cy="3798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latin typeface="Arial" panose="020B0604020202020204" pitchFamily="34" charset="0"/>
                <a:cs typeface="Arial" panose="020B0604020202020204" pitchFamily="34" charset="0"/>
              </a:rPr>
              <a:t>BFU-E</a:t>
            </a:r>
            <a:endParaRPr lang="en-IN" sz="2800" dirty="0"/>
          </a:p>
        </p:txBody>
      </p:sp>
      <p:sp>
        <p:nvSpPr>
          <p:cNvPr id="8" name="Rectangle: Rounded Corners 7">
            <a:extLst>
              <a:ext uri="{FF2B5EF4-FFF2-40B4-BE49-F238E27FC236}">
                <a16:creationId xmlns:a16="http://schemas.microsoft.com/office/drawing/2014/main" id="{3AFBECDF-EEE8-C103-8933-C5866A5F85BA}"/>
              </a:ext>
            </a:extLst>
          </p:cNvPr>
          <p:cNvSpPr/>
          <p:nvPr/>
        </p:nvSpPr>
        <p:spPr>
          <a:xfrm>
            <a:off x="8443282" y="0"/>
            <a:ext cx="2686639" cy="8409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latin typeface="Arial" panose="020B0604020202020204" pitchFamily="34" charset="0"/>
                <a:cs typeface="Arial" panose="020B0604020202020204" pitchFamily="34" charset="0"/>
              </a:rPr>
              <a:t>CFU-Mg/E</a:t>
            </a:r>
            <a:endParaRPr lang="en-IN" sz="2800" dirty="0"/>
          </a:p>
        </p:txBody>
      </p:sp>
      <p:sp>
        <p:nvSpPr>
          <p:cNvPr id="9" name="Rectangle: Rounded Corners 8">
            <a:extLst>
              <a:ext uri="{FF2B5EF4-FFF2-40B4-BE49-F238E27FC236}">
                <a16:creationId xmlns:a16="http://schemas.microsoft.com/office/drawing/2014/main" id="{08A8F3D7-53DC-AD06-4C78-F0F8E40E4A0D}"/>
              </a:ext>
            </a:extLst>
          </p:cNvPr>
          <p:cNvSpPr/>
          <p:nvPr/>
        </p:nvSpPr>
        <p:spPr>
          <a:xfrm>
            <a:off x="-12570" y="-20817"/>
            <a:ext cx="2686639" cy="8617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latin typeface="Arial" panose="020B0604020202020204" pitchFamily="34" charset="0"/>
                <a:cs typeface="Arial" panose="020B0604020202020204" pitchFamily="34" charset="0"/>
              </a:rPr>
              <a:t>Pluripotent Stem Cells</a:t>
            </a:r>
            <a:endParaRPr lang="en-IN" sz="2800" dirty="0"/>
          </a:p>
        </p:txBody>
      </p:sp>
      <p:sp>
        <p:nvSpPr>
          <p:cNvPr id="10" name="Rectangle: Rounded Corners 9">
            <a:extLst>
              <a:ext uri="{FF2B5EF4-FFF2-40B4-BE49-F238E27FC236}">
                <a16:creationId xmlns:a16="http://schemas.microsoft.com/office/drawing/2014/main" id="{324ECC18-EA25-4BD1-A51D-56EEEB3D3EAF}"/>
              </a:ext>
            </a:extLst>
          </p:cNvPr>
          <p:cNvSpPr/>
          <p:nvPr/>
        </p:nvSpPr>
        <p:spPr>
          <a:xfrm>
            <a:off x="8179332" y="2391256"/>
            <a:ext cx="3016577" cy="6033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err="1">
                <a:latin typeface="Arial" panose="020B0604020202020204" pitchFamily="34" charset="0"/>
                <a:cs typeface="Arial" panose="020B0604020202020204" pitchFamily="34" charset="0"/>
              </a:rPr>
              <a:t>Pronormoblasts</a:t>
            </a:r>
            <a:endParaRPr lang="en-IN" sz="2800" dirty="0"/>
          </a:p>
        </p:txBody>
      </p:sp>
      <p:sp>
        <p:nvSpPr>
          <p:cNvPr id="11" name="Rectangle: Rounded Corners 10">
            <a:extLst>
              <a:ext uri="{FF2B5EF4-FFF2-40B4-BE49-F238E27FC236}">
                <a16:creationId xmlns:a16="http://schemas.microsoft.com/office/drawing/2014/main" id="{2DCDC334-9755-5933-F72E-9C0162F8F38F}"/>
              </a:ext>
            </a:extLst>
          </p:cNvPr>
          <p:cNvSpPr/>
          <p:nvPr/>
        </p:nvSpPr>
        <p:spPr>
          <a:xfrm>
            <a:off x="6001739" y="3245562"/>
            <a:ext cx="5194170" cy="6033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latin typeface="Arial" panose="020B0604020202020204" pitchFamily="34" charset="0"/>
                <a:cs typeface="Arial" panose="020B0604020202020204" pitchFamily="34" charset="0"/>
              </a:rPr>
              <a:t>Early Normoblasts</a:t>
            </a:r>
            <a:endParaRPr lang="en-IN" sz="2800" dirty="0"/>
          </a:p>
        </p:txBody>
      </p:sp>
      <p:sp>
        <p:nvSpPr>
          <p:cNvPr id="12" name="Rectangle: Rounded Corners 11">
            <a:extLst>
              <a:ext uri="{FF2B5EF4-FFF2-40B4-BE49-F238E27FC236}">
                <a16:creationId xmlns:a16="http://schemas.microsoft.com/office/drawing/2014/main" id="{ECB93131-F6F5-9CC0-4FC3-2D39E02ABE29}"/>
              </a:ext>
            </a:extLst>
          </p:cNvPr>
          <p:cNvSpPr/>
          <p:nvPr/>
        </p:nvSpPr>
        <p:spPr>
          <a:xfrm>
            <a:off x="6001739" y="4068056"/>
            <a:ext cx="5194170" cy="6033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latin typeface="Arial" panose="020B0604020202020204" pitchFamily="34" charset="0"/>
                <a:cs typeface="Arial" panose="020B0604020202020204" pitchFamily="34" charset="0"/>
              </a:rPr>
              <a:t>Intermediate Normoblasts</a:t>
            </a:r>
            <a:endParaRPr lang="en-IN" sz="2800" dirty="0"/>
          </a:p>
        </p:txBody>
      </p:sp>
      <p:sp>
        <p:nvSpPr>
          <p:cNvPr id="13" name="Rectangle: Rounded Corners 12">
            <a:extLst>
              <a:ext uri="{FF2B5EF4-FFF2-40B4-BE49-F238E27FC236}">
                <a16:creationId xmlns:a16="http://schemas.microsoft.com/office/drawing/2014/main" id="{A3318DDC-09B4-0992-FF82-54A9049C44C1}"/>
              </a:ext>
            </a:extLst>
          </p:cNvPr>
          <p:cNvSpPr/>
          <p:nvPr/>
        </p:nvSpPr>
        <p:spPr>
          <a:xfrm>
            <a:off x="6001739" y="4878748"/>
            <a:ext cx="5194170" cy="6033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latin typeface="Arial" panose="020B0604020202020204" pitchFamily="34" charset="0"/>
                <a:cs typeface="Arial" panose="020B0604020202020204" pitchFamily="34" charset="0"/>
              </a:rPr>
              <a:t>Late Normoblasts</a:t>
            </a:r>
            <a:endParaRPr lang="en-IN" sz="2800" dirty="0"/>
          </a:p>
        </p:txBody>
      </p:sp>
      <p:sp>
        <p:nvSpPr>
          <p:cNvPr id="14" name="Rectangle: Rounded Corners 13">
            <a:extLst>
              <a:ext uri="{FF2B5EF4-FFF2-40B4-BE49-F238E27FC236}">
                <a16:creationId xmlns:a16="http://schemas.microsoft.com/office/drawing/2014/main" id="{4535B333-7E80-AE1E-9606-045E423E1CAF}"/>
              </a:ext>
            </a:extLst>
          </p:cNvPr>
          <p:cNvSpPr/>
          <p:nvPr/>
        </p:nvSpPr>
        <p:spPr>
          <a:xfrm>
            <a:off x="6001739" y="5607961"/>
            <a:ext cx="5194170" cy="4440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latin typeface="Arial" panose="020B0604020202020204" pitchFamily="34" charset="0"/>
                <a:cs typeface="Arial" panose="020B0604020202020204" pitchFamily="34" charset="0"/>
              </a:rPr>
              <a:t>Reticulocytes</a:t>
            </a:r>
            <a:endParaRPr lang="en-IN" sz="2800" dirty="0"/>
          </a:p>
        </p:txBody>
      </p:sp>
      <p:sp>
        <p:nvSpPr>
          <p:cNvPr id="15" name="Rectangle: Rounded Corners 14">
            <a:extLst>
              <a:ext uri="{FF2B5EF4-FFF2-40B4-BE49-F238E27FC236}">
                <a16:creationId xmlns:a16="http://schemas.microsoft.com/office/drawing/2014/main" id="{15E4AF9A-5ED9-CF97-212B-91F22E28A4F5}"/>
              </a:ext>
            </a:extLst>
          </p:cNvPr>
          <p:cNvSpPr/>
          <p:nvPr/>
        </p:nvSpPr>
        <p:spPr>
          <a:xfrm>
            <a:off x="6001739" y="6254685"/>
            <a:ext cx="5194170" cy="6033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latin typeface="Arial" panose="020B0604020202020204" pitchFamily="34" charset="0"/>
                <a:cs typeface="Arial" panose="020B0604020202020204" pitchFamily="34" charset="0"/>
              </a:rPr>
              <a:t>Erythrocytes</a:t>
            </a:r>
            <a:endParaRPr lang="en-IN" sz="2800" dirty="0"/>
          </a:p>
        </p:txBody>
      </p:sp>
      <p:sp>
        <p:nvSpPr>
          <p:cNvPr id="16" name="Arrow: Right 15">
            <a:extLst>
              <a:ext uri="{FF2B5EF4-FFF2-40B4-BE49-F238E27FC236}">
                <a16:creationId xmlns:a16="http://schemas.microsoft.com/office/drawing/2014/main" id="{573FEE5A-70D3-D9E9-48D5-9F4C0FFEAB85}"/>
              </a:ext>
            </a:extLst>
          </p:cNvPr>
          <p:cNvSpPr/>
          <p:nvPr/>
        </p:nvSpPr>
        <p:spPr>
          <a:xfrm>
            <a:off x="2558215" y="279073"/>
            <a:ext cx="412800" cy="26198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Right 16">
            <a:extLst>
              <a:ext uri="{FF2B5EF4-FFF2-40B4-BE49-F238E27FC236}">
                <a16:creationId xmlns:a16="http://schemas.microsoft.com/office/drawing/2014/main" id="{C8CC694C-968C-5683-C953-89BB59679C75}"/>
              </a:ext>
            </a:extLst>
          </p:cNvPr>
          <p:cNvSpPr/>
          <p:nvPr/>
        </p:nvSpPr>
        <p:spPr>
          <a:xfrm>
            <a:off x="5326349" y="289481"/>
            <a:ext cx="412800" cy="26198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555FFC7C-E05B-E1B6-E578-92486FAD6B97}"/>
              </a:ext>
            </a:extLst>
          </p:cNvPr>
          <p:cNvSpPr/>
          <p:nvPr/>
        </p:nvSpPr>
        <p:spPr>
          <a:xfrm>
            <a:off x="7996875" y="370778"/>
            <a:ext cx="412800" cy="26198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Down 18">
            <a:extLst>
              <a:ext uri="{FF2B5EF4-FFF2-40B4-BE49-F238E27FC236}">
                <a16:creationId xmlns:a16="http://schemas.microsoft.com/office/drawing/2014/main" id="{05B8CEA1-D28E-2550-68BB-474DA7AA4081}"/>
              </a:ext>
            </a:extLst>
          </p:cNvPr>
          <p:cNvSpPr/>
          <p:nvPr/>
        </p:nvSpPr>
        <p:spPr>
          <a:xfrm>
            <a:off x="9541505" y="6019361"/>
            <a:ext cx="311084" cy="43165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Arrow: Down 20">
            <a:extLst>
              <a:ext uri="{FF2B5EF4-FFF2-40B4-BE49-F238E27FC236}">
                <a16:creationId xmlns:a16="http://schemas.microsoft.com/office/drawing/2014/main" id="{B56541D4-7439-B893-37CE-052716E31C78}"/>
              </a:ext>
            </a:extLst>
          </p:cNvPr>
          <p:cNvSpPr/>
          <p:nvPr/>
        </p:nvSpPr>
        <p:spPr>
          <a:xfrm>
            <a:off x="9587068" y="5408315"/>
            <a:ext cx="311084" cy="43165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Arrow: Down 21">
            <a:extLst>
              <a:ext uri="{FF2B5EF4-FFF2-40B4-BE49-F238E27FC236}">
                <a16:creationId xmlns:a16="http://schemas.microsoft.com/office/drawing/2014/main" id="{815F671B-D64A-32BC-FD71-F63FA642E94A}"/>
              </a:ext>
            </a:extLst>
          </p:cNvPr>
          <p:cNvSpPr/>
          <p:nvPr/>
        </p:nvSpPr>
        <p:spPr>
          <a:xfrm>
            <a:off x="9587068" y="4581442"/>
            <a:ext cx="311084" cy="43165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Arrow: Down 22">
            <a:extLst>
              <a:ext uri="{FF2B5EF4-FFF2-40B4-BE49-F238E27FC236}">
                <a16:creationId xmlns:a16="http://schemas.microsoft.com/office/drawing/2014/main" id="{72719D98-1DCA-3C43-566C-51A7D6ED1A7C}"/>
              </a:ext>
            </a:extLst>
          </p:cNvPr>
          <p:cNvSpPr/>
          <p:nvPr/>
        </p:nvSpPr>
        <p:spPr>
          <a:xfrm>
            <a:off x="9631059" y="3811747"/>
            <a:ext cx="311084" cy="43165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Arrow: Down 23">
            <a:extLst>
              <a:ext uri="{FF2B5EF4-FFF2-40B4-BE49-F238E27FC236}">
                <a16:creationId xmlns:a16="http://schemas.microsoft.com/office/drawing/2014/main" id="{8460DF6E-85D3-B08B-93E2-F527C1A13E45}"/>
              </a:ext>
            </a:extLst>
          </p:cNvPr>
          <p:cNvSpPr/>
          <p:nvPr/>
        </p:nvSpPr>
        <p:spPr>
          <a:xfrm>
            <a:off x="9631059" y="2888334"/>
            <a:ext cx="311084" cy="43165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Arrow: Down 24">
            <a:extLst>
              <a:ext uri="{FF2B5EF4-FFF2-40B4-BE49-F238E27FC236}">
                <a16:creationId xmlns:a16="http://schemas.microsoft.com/office/drawing/2014/main" id="{183B9DE8-E38B-1682-FECE-ABB03F34EFB9}"/>
              </a:ext>
            </a:extLst>
          </p:cNvPr>
          <p:cNvSpPr/>
          <p:nvPr/>
        </p:nvSpPr>
        <p:spPr>
          <a:xfrm>
            <a:off x="9687620" y="2049531"/>
            <a:ext cx="311084" cy="43165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Arrow: Down 25">
            <a:extLst>
              <a:ext uri="{FF2B5EF4-FFF2-40B4-BE49-F238E27FC236}">
                <a16:creationId xmlns:a16="http://schemas.microsoft.com/office/drawing/2014/main" id="{01EFD93B-29D1-767F-C73C-5B49104F495D}"/>
              </a:ext>
            </a:extLst>
          </p:cNvPr>
          <p:cNvSpPr/>
          <p:nvPr/>
        </p:nvSpPr>
        <p:spPr>
          <a:xfrm>
            <a:off x="9697047" y="1395180"/>
            <a:ext cx="311084" cy="43165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Arrow: Down 26">
            <a:extLst>
              <a:ext uri="{FF2B5EF4-FFF2-40B4-BE49-F238E27FC236}">
                <a16:creationId xmlns:a16="http://schemas.microsoft.com/office/drawing/2014/main" id="{7BBA10F7-A711-CD9F-D9D4-C61BB7073969}"/>
              </a:ext>
            </a:extLst>
          </p:cNvPr>
          <p:cNvSpPr/>
          <p:nvPr/>
        </p:nvSpPr>
        <p:spPr>
          <a:xfrm>
            <a:off x="9687620" y="696014"/>
            <a:ext cx="311084" cy="43165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Left Brace 6">
            <a:extLst>
              <a:ext uri="{FF2B5EF4-FFF2-40B4-BE49-F238E27FC236}">
                <a16:creationId xmlns:a16="http://schemas.microsoft.com/office/drawing/2014/main" id="{D7AFDE94-DCE6-70E7-A84B-BEB2B9F72F39}"/>
              </a:ext>
            </a:extLst>
          </p:cNvPr>
          <p:cNvSpPr/>
          <p:nvPr/>
        </p:nvSpPr>
        <p:spPr>
          <a:xfrm rot="16200000">
            <a:off x="2781701" y="-795199"/>
            <a:ext cx="988436" cy="4100865"/>
          </a:xfrm>
          <a:prstGeom prst="leftBrace">
            <a:avLst>
              <a:gd name="adj1" fmla="val 8333"/>
              <a:gd name="adj2" fmla="val 50337"/>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20" name="TextBox 19">
            <a:extLst>
              <a:ext uri="{FF2B5EF4-FFF2-40B4-BE49-F238E27FC236}">
                <a16:creationId xmlns:a16="http://schemas.microsoft.com/office/drawing/2014/main" id="{C55CBE0D-67A5-9CBA-9E70-88988270757B}"/>
              </a:ext>
            </a:extLst>
          </p:cNvPr>
          <p:cNvSpPr txBox="1"/>
          <p:nvPr/>
        </p:nvSpPr>
        <p:spPr>
          <a:xfrm>
            <a:off x="549903" y="1764340"/>
            <a:ext cx="5750350" cy="461665"/>
          </a:xfrm>
          <a:prstGeom prst="rect">
            <a:avLst/>
          </a:prstGeom>
          <a:noFill/>
        </p:spPr>
        <p:txBody>
          <a:bodyPr wrap="square" rtlCol="0">
            <a:spAutoFit/>
          </a:bodyPr>
          <a:lstStyle/>
          <a:p>
            <a:pPr algn="ctr"/>
            <a:r>
              <a:rPr lang="en-US" sz="2400" b="1" dirty="0">
                <a:highlight>
                  <a:srgbClr val="FFFF00"/>
                </a:highlight>
              </a:rPr>
              <a:t>Stem Cells</a:t>
            </a:r>
            <a:endParaRPr lang="en-IN" sz="2400" b="1" dirty="0">
              <a:highlight>
                <a:srgbClr val="FFFF00"/>
              </a:highlight>
            </a:endParaRPr>
          </a:p>
        </p:txBody>
      </p:sp>
      <p:sp>
        <p:nvSpPr>
          <p:cNvPr id="28" name="Left Brace 27">
            <a:extLst>
              <a:ext uri="{FF2B5EF4-FFF2-40B4-BE49-F238E27FC236}">
                <a16:creationId xmlns:a16="http://schemas.microsoft.com/office/drawing/2014/main" id="{EBD4C029-7513-E93A-346C-DA63697B1B34}"/>
              </a:ext>
            </a:extLst>
          </p:cNvPr>
          <p:cNvSpPr/>
          <p:nvPr/>
        </p:nvSpPr>
        <p:spPr>
          <a:xfrm>
            <a:off x="7841446" y="279073"/>
            <a:ext cx="648969" cy="1850197"/>
          </a:xfrm>
          <a:prstGeom prst="lef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29" name="TextBox 28">
            <a:extLst>
              <a:ext uri="{FF2B5EF4-FFF2-40B4-BE49-F238E27FC236}">
                <a16:creationId xmlns:a16="http://schemas.microsoft.com/office/drawing/2014/main" id="{FC082CD3-3938-D391-6D54-CB9705C72A68}"/>
              </a:ext>
            </a:extLst>
          </p:cNvPr>
          <p:cNvSpPr txBox="1"/>
          <p:nvPr/>
        </p:nvSpPr>
        <p:spPr>
          <a:xfrm>
            <a:off x="5914784" y="1268897"/>
            <a:ext cx="2197525" cy="461665"/>
          </a:xfrm>
          <a:prstGeom prst="rect">
            <a:avLst/>
          </a:prstGeom>
          <a:noFill/>
        </p:spPr>
        <p:txBody>
          <a:bodyPr wrap="none" rtlCol="0">
            <a:spAutoFit/>
          </a:bodyPr>
          <a:lstStyle/>
          <a:p>
            <a:r>
              <a:rPr lang="en-US" sz="2400" b="1" dirty="0">
                <a:highlight>
                  <a:srgbClr val="FFFF00"/>
                </a:highlight>
              </a:rPr>
              <a:t>Progenitor Cells</a:t>
            </a:r>
            <a:endParaRPr lang="en-IN" sz="2400" b="1" dirty="0">
              <a:highlight>
                <a:srgbClr val="FFFF00"/>
              </a:highlight>
            </a:endParaRPr>
          </a:p>
        </p:txBody>
      </p:sp>
      <p:sp>
        <p:nvSpPr>
          <p:cNvPr id="30" name="Left Brace 29">
            <a:extLst>
              <a:ext uri="{FF2B5EF4-FFF2-40B4-BE49-F238E27FC236}">
                <a16:creationId xmlns:a16="http://schemas.microsoft.com/office/drawing/2014/main" id="{DA2A3081-85AF-661F-94CC-9C0B41814E5D}"/>
              </a:ext>
            </a:extLst>
          </p:cNvPr>
          <p:cNvSpPr/>
          <p:nvPr/>
        </p:nvSpPr>
        <p:spPr>
          <a:xfrm>
            <a:off x="5208264" y="2428420"/>
            <a:ext cx="985146" cy="2979895"/>
          </a:xfrm>
          <a:prstGeom prst="leftBrace">
            <a:avLst>
              <a:gd name="adj1" fmla="val 0"/>
              <a:gd name="adj2" fmla="val 50000"/>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31" name="TextBox 30">
            <a:extLst>
              <a:ext uri="{FF2B5EF4-FFF2-40B4-BE49-F238E27FC236}">
                <a16:creationId xmlns:a16="http://schemas.microsoft.com/office/drawing/2014/main" id="{B1AC94C3-9DD9-6830-E110-D089CC93A485}"/>
              </a:ext>
            </a:extLst>
          </p:cNvPr>
          <p:cNvSpPr txBox="1"/>
          <p:nvPr/>
        </p:nvSpPr>
        <p:spPr>
          <a:xfrm>
            <a:off x="3063711" y="3811747"/>
            <a:ext cx="2144553" cy="461665"/>
          </a:xfrm>
          <a:prstGeom prst="rect">
            <a:avLst/>
          </a:prstGeom>
          <a:noFill/>
        </p:spPr>
        <p:txBody>
          <a:bodyPr wrap="square" rtlCol="0">
            <a:spAutoFit/>
          </a:bodyPr>
          <a:lstStyle/>
          <a:p>
            <a:r>
              <a:rPr lang="en-US" sz="2400" b="1" dirty="0">
                <a:highlight>
                  <a:srgbClr val="FFFF00"/>
                </a:highlight>
              </a:rPr>
              <a:t>Precursor Cells</a:t>
            </a:r>
            <a:endParaRPr lang="en-IN" sz="2400" b="1" dirty="0">
              <a:highlight>
                <a:srgbClr val="FFFF00"/>
              </a:highlight>
            </a:endParaRPr>
          </a:p>
        </p:txBody>
      </p:sp>
      <p:sp>
        <p:nvSpPr>
          <p:cNvPr id="32" name="Left Brace 31">
            <a:extLst>
              <a:ext uri="{FF2B5EF4-FFF2-40B4-BE49-F238E27FC236}">
                <a16:creationId xmlns:a16="http://schemas.microsoft.com/office/drawing/2014/main" id="{C2309D0B-336F-4749-16B6-C3FCDB170ACE}"/>
              </a:ext>
            </a:extLst>
          </p:cNvPr>
          <p:cNvSpPr/>
          <p:nvPr/>
        </p:nvSpPr>
        <p:spPr>
          <a:xfrm>
            <a:off x="5618375" y="5589103"/>
            <a:ext cx="445258" cy="1274190"/>
          </a:xfrm>
          <a:prstGeom prst="lef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34" name="TextBox 33">
            <a:extLst>
              <a:ext uri="{FF2B5EF4-FFF2-40B4-BE49-F238E27FC236}">
                <a16:creationId xmlns:a16="http://schemas.microsoft.com/office/drawing/2014/main" id="{1AC7E8D3-F574-D066-D366-25B3DA41D8FF}"/>
              </a:ext>
            </a:extLst>
          </p:cNvPr>
          <p:cNvSpPr txBox="1"/>
          <p:nvPr/>
        </p:nvSpPr>
        <p:spPr>
          <a:xfrm>
            <a:off x="3665504" y="6013093"/>
            <a:ext cx="2144553" cy="461665"/>
          </a:xfrm>
          <a:prstGeom prst="rect">
            <a:avLst/>
          </a:prstGeom>
          <a:noFill/>
        </p:spPr>
        <p:txBody>
          <a:bodyPr wrap="square" rtlCol="0">
            <a:spAutoFit/>
          </a:bodyPr>
          <a:lstStyle/>
          <a:p>
            <a:r>
              <a:rPr lang="en-US" sz="2400" b="1" dirty="0">
                <a:highlight>
                  <a:srgbClr val="FFFF00"/>
                </a:highlight>
              </a:rPr>
              <a:t>Mature Cells</a:t>
            </a:r>
            <a:endParaRPr lang="en-IN" sz="2400" b="1" dirty="0">
              <a:highlight>
                <a:srgbClr val="FFFF00"/>
              </a:highlight>
            </a:endParaRPr>
          </a:p>
        </p:txBody>
      </p:sp>
    </p:spTree>
    <p:extLst>
      <p:ext uri="{BB962C8B-B14F-4D97-AF65-F5344CB8AC3E}">
        <p14:creationId xmlns:p14="http://schemas.microsoft.com/office/powerpoint/2010/main" val="2399594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631" y="1250830"/>
            <a:ext cx="10303497" cy="5937107"/>
          </a:xfrm>
        </p:spPr>
        <p:txBody>
          <a:bodyPr>
            <a:normAutofit/>
          </a:bodyPr>
          <a:lstStyle/>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 total period for erythropoiesis occurs in </a:t>
            </a:r>
            <a:r>
              <a:rPr lang="en-US" b="1" dirty="0">
                <a:latin typeface="Arial" panose="020B0604020202020204" pitchFamily="34" charset="0"/>
                <a:cs typeface="Arial" panose="020B0604020202020204" pitchFamily="34" charset="0"/>
              </a:rPr>
              <a:t>7 to 9 days. </a:t>
            </a: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3E40882-9A92-4096-9A34-8D5806405363}"/>
              </a:ext>
            </a:extLst>
          </p:cNvPr>
          <p:cNvSpPr txBox="1">
            <a:spLocks/>
          </p:cNvSpPr>
          <p:nvPr/>
        </p:nvSpPr>
        <p:spPr>
          <a:xfrm>
            <a:off x="379412" y="-84841"/>
            <a:ext cx="10821987" cy="99924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5"/>
                </a:solidFill>
                <a:effectLst/>
                <a:uLnTx/>
                <a:uFillTx/>
                <a:latin typeface="Calibri"/>
                <a:ea typeface="+mj-ea"/>
                <a:cs typeface="+mj-cs"/>
              </a:rPr>
              <a:t>DURATION OF ERYTHROPOIESIS</a:t>
            </a:r>
            <a:endParaRPr kumimoji="0" lang="en-IN" sz="3600" b="0" i="0" u="none" strike="noStrike" kern="1200" cap="none" spc="0" normalizeH="0" baseline="0" noProof="0" dirty="0">
              <a:ln>
                <a:noFill/>
              </a:ln>
              <a:solidFill>
                <a:schemeClr val="accent5"/>
              </a:solidFill>
              <a:effectLst/>
              <a:uLnTx/>
              <a:uFillTx/>
              <a:latin typeface="Calibri"/>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710CA6-3B37-F19D-12C4-1266D9410C1F}"/>
              </a:ext>
            </a:extLst>
          </p:cNvPr>
          <p:cNvSpPr>
            <a:spLocks noGrp="1"/>
          </p:cNvSpPr>
          <p:nvPr>
            <p:ph type="title"/>
          </p:nvPr>
        </p:nvSpPr>
        <p:spPr>
          <a:xfrm>
            <a:off x="0" y="1709738"/>
            <a:ext cx="12192000" cy="2852737"/>
          </a:xfrm>
          <a:solidFill>
            <a:schemeClr val="accent4">
              <a:lumMod val="60000"/>
              <a:lumOff val="40000"/>
            </a:schemeClr>
          </a:solidFill>
        </p:spPr>
        <p:txBody>
          <a:bodyPr/>
          <a:lstStyle/>
          <a:p>
            <a:pPr algn="ctr"/>
            <a:r>
              <a:rPr lang="en-US" b="1" dirty="0"/>
              <a:t>REGULATION OF ERYTHROPOIESIS</a:t>
            </a:r>
            <a:endParaRPr lang="en-IN" b="1" dirty="0"/>
          </a:p>
        </p:txBody>
      </p:sp>
    </p:spTree>
    <p:extLst>
      <p:ext uri="{BB962C8B-B14F-4D97-AF65-F5344CB8AC3E}">
        <p14:creationId xmlns:p14="http://schemas.microsoft.com/office/powerpoint/2010/main" val="1011744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EAD476-CCF9-4AAA-B1C0-A4D896910F94}"/>
              </a:ext>
            </a:extLst>
          </p:cNvPr>
          <p:cNvSpPr txBox="1">
            <a:spLocks/>
          </p:cNvSpPr>
          <p:nvPr/>
        </p:nvSpPr>
        <p:spPr>
          <a:xfrm>
            <a:off x="379412" y="342900"/>
            <a:ext cx="10821987" cy="5715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j-ea"/>
                <a:cs typeface="+mj-cs"/>
              </a:rPr>
              <a:t>     </a:t>
            </a:r>
            <a:r>
              <a:rPr kumimoji="0" lang="en-US" sz="3600" b="1" i="0" u="none" strike="noStrike" kern="1200" cap="none" spc="0" normalizeH="0" baseline="0" noProof="0" dirty="0">
                <a:ln>
                  <a:noFill/>
                </a:ln>
                <a:solidFill>
                  <a:srgbClr val="FF0000"/>
                </a:solidFill>
                <a:effectLst/>
                <a:highlight>
                  <a:srgbClr val="FFFF00"/>
                </a:highlight>
                <a:uLnTx/>
                <a:uFillTx/>
                <a:latin typeface="Calibri"/>
                <a:ea typeface="+mj-ea"/>
                <a:cs typeface="+mj-cs"/>
              </a:rPr>
              <a:t>A.HORMONAL FACTORS</a:t>
            </a:r>
          </a:p>
        </p:txBody>
      </p:sp>
      <p:sp>
        <p:nvSpPr>
          <p:cNvPr id="6" name="Content Placeholder 2">
            <a:extLst>
              <a:ext uri="{FF2B5EF4-FFF2-40B4-BE49-F238E27FC236}">
                <a16:creationId xmlns:a16="http://schemas.microsoft.com/office/drawing/2014/main" id="{F115DD17-E182-D6BF-CDB7-4869C95E8E26}"/>
              </a:ext>
            </a:extLst>
          </p:cNvPr>
          <p:cNvSpPr txBox="1">
            <a:spLocks/>
          </p:cNvSpPr>
          <p:nvPr/>
        </p:nvSpPr>
        <p:spPr>
          <a:xfrm>
            <a:off x="0" y="915174"/>
            <a:ext cx="12192000" cy="59428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b="1" u="sng" dirty="0">
                <a:solidFill>
                  <a:srgbClr val="00B050"/>
                </a:solidFill>
                <a:latin typeface="Arial" panose="020B0604020202020204" pitchFamily="34" charset="0"/>
                <a:cs typeface="Arial" panose="020B0604020202020204" pitchFamily="34" charset="0"/>
              </a:rPr>
              <a:t>1.ERYTHROPOIETIN</a:t>
            </a:r>
          </a:p>
          <a:p>
            <a:pPr marL="0" indent="0">
              <a:lnSpc>
                <a:spcPct val="100000"/>
              </a:lnSpc>
              <a:spcBef>
                <a:spcPts val="600"/>
              </a:spcBef>
              <a:buFont typeface="Arial" panose="020B0604020202020204" pitchFamily="34" charset="0"/>
              <a:buNone/>
            </a:pPr>
            <a:r>
              <a:rPr lang="en-US" b="1" i="1" dirty="0">
                <a:latin typeface="Arial" panose="020B0604020202020204" pitchFamily="34" charset="0"/>
                <a:cs typeface="Arial" panose="020B0604020202020204" pitchFamily="34" charset="0"/>
              </a:rPr>
              <a:t>Source</a:t>
            </a:r>
            <a:endParaRPr lang="en-IN"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Erythropoietin is produced mainly by the </a:t>
            </a:r>
            <a:r>
              <a:rPr lang="en-US" b="1" dirty="0">
                <a:latin typeface="Arial" panose="020B0604020202020204" pitchFamily="34" charset="0"/>
                <a:cs typeface="Arial" panose="020B0604020202020204" pitchFamily="34" charset="0"/>
              </a:rPr>
              <a:t>interstitial cells in peritubular capillary bed of kidney</a:t>
            </a:r>
            <a:r>
              <a:rPr lang="en-US" dirty="0">
                <a:latin typeface="Arial" panose="020B0604020202020204" pitchFamily="34" charset="0"/>
                <a:cs typeface="Arial" panose="020B0604020202020204" pitchFamily="34" charset="0"/>
              </a:rPr>
              <a:t>.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To some extent, it is also produced by </a:t>
            </a:r>
            <a:r>
              <a:rPr lang="en-US" b="1" dirty="0">
                <a:latin typeface="Arial" panose="020B0604020202020204" pitchFamily="34" charset="0"/>
                <a:cs typeface="Arial" panose="020B0604020202020204" pitchFamily="34" charset="0"/>
              </a:rPr>
              <a:t>juxtaglomerular cells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extraglomerular mesangial cells </a:t>
            </a:r>
            <a:r>
              <a:rPr lang="en-US" dirty="0">
                <a:latin typeface="Arial" panose="020B0604020202020204" pitchFamily="34" charset="0"/>
                <a:cs typeface="Arial" panose="020B0604020202020204" pitchFamily="34" charset="0"/>
              </a:rPr>
              <a:t>of kidney.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Kidney secretes about </a:t>
            </a:r>
            <a:r>
              <a:rPr lang="en-US" b="1" dirty="0">
                <a:latin typeface="Arial" panose="020B0604020202020204" pitchFamily="34" charset="0"/>
                <a:cs typeface="Arial" panose="020B0604020202020204" pitchFamily="34" charset="0"/>
              </a:rPr>
              <a:t>85%</a:t>
            </a:r>
            <a:r>
              <a:rPr lang="en-US" dirty="0">
                <a:latin typeface="Arial" panose="020B0604020202020204" pitchFamily="34" charset="0"/>
                <a:cs typeface="Arial" panose="020B0604020202020204" pitchFamily="34" charset="0"/>
              </a:rPr>
              <a:t> of erythropoietin.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The rest </a:t>
            </a:r>
            <a:r>
              <a:rPr lang="en-US" b="1" dirty="0">
                <a:latin typeface="Arial" panose="020B0604020202020204" pitchFamily="34" charset="0"/>
                <a:cs typeface="Arial" panose="020B0604020202020204" pitchFamily="34" charset="0"/>
              </a:rPr>
              <a:t>15%</a:t>
            </a:r>
            <a:r>
              <a:rPr lang="en-US" dirty="0">
                <a:latin typeface="Arial" panose="020B0604020202020204" pitchFamily="34" charset="0"/>
                <a:cs typeface="Arial" panose="020B0604020202020204" pitchFamily="34" charset="0"/>
              </a:rPr>
              <a:t> comes from liver. </a:t>
            </a:r>
          </a:p>
          <a:p>
            <a:pPr marL="0" indent="0">
              <a:lnSpc>
                <a:spcPct val="100000"/>
              </a:lnSpc>
              <a:spcBef>
                <a:spcPts val="600"/>
              </a:spcBef>
              <a:buNone/>
            </a:pPr>
            <a:endParaRPr lang="en-IN" sz="2000" dirty="0">
              <a:latin typeface="Arial" panose="020B060402020202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marL="341313" indent="-341313" algn="just">
              <a:lnSpc>
                <a:spcPct val="100000"/>
              </a:lnSpc>
              <a:spcBef>
                <a:spcPts val="600"/>
              </a:spcBef>
              <a:buNone/>
            </a:pPr>
            <a:r>
              <a:rPr lang="en-US" b="1" i="1" dirty="0">
                <a:latin typeface="Arial" panose="020B0604020202020204" pitchFamily="34" charset="0"/>
                <a:cs typeface="Arial" panose="020B0604020202020204" pitchFamily="34" charset="0"/>
              </a:rPr>
              <a:t>Functions</a:t>
            </a: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Erythropoietin </a:t>
            </a:r>
            <a:r>
              <a:rPr lang="en-US" b="1" dirty="0">
                <a:latin typeface="Arial" panose="020B0604020202020204" pitchFamily="34" charset="0"/>
                <a:cs typeface="Arial" panose="020B0604020202020204" pitchFamily="34" charset="0"/>
              </a:rPr>
              <a:t>stimulates erythropoiesis </a:t>
            </a:r>
            <a:r>
              <a:rPr lang="en-US" dirty="0">
                <a:latin typeface="Arial" panose="020B0604020202020204" pitchFamily="34" charset="0"/>
                <a:cs typeface="Arial" panose="020B0604020202020204" pitchFamily="34" charset="0"/>
              </a:rPr>
              <a:t>in several ways.</a:t>
            </a:r>
            <a:endParaRPr lang="en-IN" dirty="0">
              <a:latin typeface="Arial" panose="020B0604020202020204" pitchFamily="34" charset="0"/>
              <a:cs typeface="Arial" panose="020B0604020202020204" pitchFamily="34" charset="0"/>
            </a:endParaRPr>
          </a:p>
          <a:p>
            <a:pPr marL="0" lvl="0" indent="0" algn="just">
              <a:lnSpc>
                <a:spcPct val="100000"/>
              </a:lnSpc>
              <a:spcBef>
                <a:spcPts val="600"/>
              </a:spcBef>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just">
              <a:lnSpc>
                <a:spcPct val="100000"/>
              </a:lnSpc>
              <a:spcBef>
                <a:spcPts val="600"/>
              </a:spcBef>
              <a:buNone/>
            </a:pPr>
            <a:r>
              <a:rPr lang="en-US" b="1" i="1" dirty="0">
                <a:latin typeface="Arial" panose="020B0604020202020204" pitchFamily="34" charset="0"/>
                <a:cs typeface="Arial" panose="020B0604020202020204" pitchFamily="34" charset="0"/>
              </a:rPr>
              <a:t>Regulation of Erythropoietin (</a:t>
            </a:r>
            <a:r>
              <a:rPr lang="en-US" b="1" i="1" dirty="0" err="1">
                <a:latin typeface="Arial" panose="020B0604020202020204" pitchFamily="34" charset="0"/>
                <a:cs typeface="Arial" panose="020B0604020202020204" pitchFamily="34" charset="0"/>
              </a:rPr>
              <a:t>Ep</a:t>
            </a:r>
            <a:r>
              <a:rPr lang="en-US" b="1" i="1" dirty="0">
                <a:latin typeface="Arial" panose="020B0604020202020204" pitchFamily="34" charset="0"/>
                <a:cs typeface="Arial" panose="020B0604020202020204" pitchFamily="34" charset="0"/>
              </a:rPr>
              <a:t>) Production</a:t>
            </a:r>
            <a:endParaRPr lang="en-IN" b="1" dirty="0">
              <a:latin typeface="Arial" panose="020B0604020202020204" pitchFamily="34" charset="0"/>
              <a:cs typeface="Arial" panose="020B0604020202020204" pitchFamily="34" charset="0"/>
            </a:endParaRPr>
          </a:p>
          <a:p>
            <a:pPr marL="0" indent="0" algn="just">
              <a:lnSpc>
                <a:spcPct val="100000"/>
              </a:lnSpc>
              <a:spcBef>
                <a:spcPts val="600"/>
              </a:spcBef>
              <a:buNone/>
            </a:pPr>
            <a:endParaRPr lang="en-US" b="1"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Factors that increase Ep production: </a:t>
            </a:r>
          </a:p>
          <a:p>
            <a:pPr marL="341313" indent="-341313" algn="just">
              <a:lnSpc>
                <a:spcPct val="100000"/>
              </a:lnSpc>
              <a:spcBef>
                <a:spcPts val="600"/>
              </a:spcBef>
              <a:buNone/>
            </a:pPr>
            <a:r>
              <a:rPr lang="en-US" dirty="0">
                <a:latin typeface="Arial" panose="020B0604020202020204" pitchFamily="34" charset="0"/>
                <a:cs typeface="Arial" panose="020B0604020202020204" pitchFamily="34" charset="0"/>
              </a:rPr>
              <a:t>	Hypoxia, low blood volume, anemia, lung diseases and hormones like epinephrine, nor-epinephrine, androgen, thyroxine, prolactin, ACTH etc. </a:t>
            </a:r>
          </a:p>
          <a:p>
            <a:pPr marL="341313" indent="-341313" algn="just">
              <a:lnSpc>
                <a:spcPct val="100000"/>
              </a:lnSpc>
              <a:spcBef>
                <a:spcPts val="600"/>
              </a:spcBef>
              <a:buNone/>
            </a:pPr>
            <a:endParaRPr lang="en-US" b="1" dirty="0">
              <a:latin typeface="Arial" panose="020B0604020202020204" pitchFamily="34" charset="0"/>
              <a:cs typeface="Arial" panose="020B0604020202020204" pitchFamily="34" charset="0"/>
            </a:endParaRPr>
          </a:p>
          <a:p>
            <a:pPr algn="just">
              <a:lnSpc>
                <a:spcPct val="100000"/>
              </a:lnSpc>
              <a:spcBef>
                <a:spcPts val="600"/>
              </a:spcBef>
            </a:pPr>
            <a:r>
              <a:rPr lang="en-US" b="1" dirty="0">
                <a:latin typeface="Arial" panose="020B0604020202020204" pitchFamily="34" charset="0"/>
                <a:cs typeface="Arial" panose="020B0604020202020204" pitchFamily="34" charset="0"/>
              </a:rPr>
              <a:t> Factors that decrease Ep production: </a:t>
            </a:r>
          </a:p>
          <a:p>
            <a:pPr marL="341313" indent="-341313" algn="just">
              <a:lnSpc>
                <a:spcPct val="100000"/>
              </a:lnSpc>
              <a:spcBef>
                <a:spcPts val="600"/>
              </a:spcBef>
              <a:buNone/>
            </a:pPr>
            <a:r>
              <a:rPr lang="en-US" dirty="0">
                <a:latin typeface="Arial" panose="020B0604020202020204" pitchFamily="34" charset="0"/>
                <a:cs typeface="Arial" panose="020B0604020202020204" pitchFamily="34" charset="0"/>
              </a:rPr>
              <a:t>	Estrogen inhibits erythropoiesis. </a:t>
            </a:r>
          </a:p>
          <a:p>
            <a:pPr marL="341313" indent="-341313" algn="just">
              <a:lnSpc>
                <a:spcPct val="100000"/>
              </a:lnSpc>
              <a:spcBef>
                <a:spcPts val="600"/>
              </a:spcBef>
              <a:buNone/>
            </a:pPr>
            <a:r>
              <a:rPr lang="en-US" dirty="0">
                <a:latin typeface="Arial" panose="020B0604020202020204" pitchFamily="34" charset="0"/>
                <a:cs typeface="Arial" panose="020B0604020202020204" pitchFamily="34" charset="0"/>
              </a:rPr>
              <a:t>	</a:t>
            </a:r>
            <a:endParaRPr lang="en-IN" dirty="0">
              <a:latin typeface="Arial" panose="020B0604020202020204" pitchFamily="34" charset="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746" y="923170"/>
            <a:ext cx="11374464" cy="5934830"/>
          </a:xfrm>
        </p:spPr>
        <p:txBody>
          <a:bodyPr>
            <a:normAutofit/>
          </a:bodyPr>
          <a:lstStyle/>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Androgens stimulate erythropoiesis.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This is the major cause of higher red cell count &amp; Hb in males than in females. </a:t>
            </a:r>
          </a:p>
          <a:p>
            <a:pPr marL="341313" indent="-341313">
              <a:lnSpc>
                <a:spcPct val="100000"/>
              </a:lnSpc>
              <a:spcBef>
                <a:spcPts val="600"/>
              </a:spcBef>
            </a:pPr>
            <a:endParaRPr lang="en-IN"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14F8F0-3A1C-40B0-BD0C-7D8AA3F125B9}"/>
              </a:ext>
            </a:extLst>
          </p:cNvPr>
          <p:cNvSpPr txBox="1">
            <a:spLocks/>
          </p:cNvSpPr>
          <p:nvPr/>
        </p:nvSpPr>
        <p:spPr>
          <a:xfrm>
            <a:off x="379412" y="342900"/>
            <a:ext cx="10821987" cy="5715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j-ea"/>
                <a:cs typeface="+mj-cs"/>
              </a:rPr>
              <a:t>2.ANDROGENS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4622"/>
            <a:ext cx="12192000" cy="5913378"/>
          </a:xfrm>
        </p:spPr>
        <p:txBody>
          <a:bodyPr>
            <a:normAutofit/>
          </a:bodyPr>
          <a:lstStyle/>
          <a:p>
            <a:pPr marL="341313" indent="-341313">
              <a:lnSpc>
                <a:spcPct val="100000"/>
              </a:lnSpc>
              <a:spcBef>
                <a:spcPts val="600"/>
              </a:spcBef>
            </a:pPr>
            <a:r>
              <a:rPr lang="en-US" dirty="0">
                <a:latin typeface="Arial" panose="020B0604020202020204" pitchFamily="34" charset="0"/>
                <a:cs typeface="Arial" panose="020B0604020202020204" pitchFamily="34" charset="0"/>
              </a:rPr>
              <a:t>Estrogens inhibit erythropoiesis. </a:t>
            </a:r>
          </a:p>
          <a:p>
            <a:pPr marL="341313" indent="-341313">
              <a:lnSpc>
                <a:spcPct val="100000"/>
              </a:lnSpc>
              <a:spcBef>
                <a:spcPts val="600"/>
              </a:spcBef>
            </a:pPr>
            <a:r>
              <a:rPr lang="en-US" dirty="0">
                <a:latin typeface="Arial" panose="020B0604020202020204" pitchFamily="34" charset="0"/>
                <a:cs typeface="Arial" panose="020B0604020202020204" pitchFamily="34" charset="0"/>
              </a:rPr>
              <a:t>This is the reason why females have low RBC Count &amp; low Hb as compared to males apart from menstrual blood loss every month</a:t>
            </a:r>
          </a:p>
          <a:p>
            <a:pPr marL="0" indent="0">
              <a:lnSpc>
                <a:spcPct val="100000"/>
              </a:lnSpc>
              <a:spcBef>
                <a:spcPts val="600"/>
              </a:spcBef>
              <a:buNone/>
            </a:pPr>
            <a:endParaRPr lang="en-US"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47E001-4A2C-4B73-93AE-AD7EA7DC8073}"/>
              </a:ext>
            </a:extLst>
          </p:cNvPr>
          <p:cNvSpPr txBox="1">
            <a:spLocks/>
          </p:cNvSpPr>
          <p:nvPr/>
        </p:nvSpPr>
        <p:spPr>
          <a:xfrm>
            <a:off x="379412" y="342900"/>
            <a:ext cx="10821987" cy="5715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j-ea"/>
                <a:cs typeface="+mj-cs"/>
              </a:rPr>
              <a:t>3.ESTROGENS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D9A286-6B91-83D2-D8CE-537BC4FF89DC}"/>
              </a:ext>
            </a:extLst>
          </p:cNvPr>
          <p:cNvSpPr txBox="1"/>
          <p:nvPr/>
        </p:nvSpPr>
        <p:spPr>
          <a:xfrm>
            <a:off x="0" y="0"/>
            <a:ext cx="12192000" cy="4524315"/>
          </a:xfrm>
          <a:prstGeom prst="rect">
            <a:avLst/>
          </a:prstGeom>
          <a:noFill/>
        </p:spPr>
        <p:txBody>
          <a:bodyPr wrap="square" rtlCol="0">
            <a:spAutoFit/>
          </a:bodyPr>
          <a:lstStyle/>
          <a:p>
            <a:pPr algn="l"/>
            <a:r>
              <a:rPr lang="en-US" sz="3200" b="1" dirty="0">
                <a:solidFill>
                  <a:srgbClr val="FF0000"/>
                </a:solidFill>
              </a:rPr>
              <a:t>Red Marrow :-</a:t>
            </a:r>
          </a:p>
          <a:p>
            <a:pPr algn="l"/>
            <a:endParaRPr lang="en-US" sz="3200" dirty="0"/>
          </a:p>
          <a:p>
            <a:pPr algn="l"/>
            <a:r>
              <a:rPr lang="en-US" sz="3200" dirty="0"/>
              <a:t>Active Marrow</a:t>
            </a:r>
          </a:p>
          <a:p>
            <a:pPr algn="l"/>
            <a:endParaRPr lang="en-US" sz="3200" dirty="0"/>
          </a:p>
          <a:p>
            <a:pPr algn="l"/>
            <a:r>
              <a:rPr lang="en-US" sz="3200" dirty="0"/>
              <a:t>Red in Color</a:t>
            </a:r>
          </a:p>
          <a:p>
            <a:pPr algn="l"/>
            <a:endParaRPr lang="en-US" sz="3200" dirty="0"/>
          </a:p>
          <a:p>
            <a:pPr algn="l"/>
            <a:r>
              <a:rPr lang="en-US" sz="3200" dirty="0"/>
              <a:t>Consists of many Blood Vessels containing--- </a:t>
            </a:r>
          </a:p>
          <a:p>
            <a:pPr marL="1371600" lvl="2" indent="-457200">
              <a:buFont typeface="Wingdings" panose="05000000000000000000" pitchFamily="2" charset="2"/>
              <a:buChar char="§"/>
            </a:pPr>
            <a:r>
              <a:rPr lang="en-US" sz="3200" dirty="0"/>
              <a:t>Sinusoidal Capillaries (Vascular Sinuses)</a:t>
            </a:r>
          </a:p>
          <a:p>
            <a:pPr marL="1371600" lvl="2" indent="-457200">
              <a:buFont typeface="Wingdings" panose="05000000000000000000" pitchFamily="2" charset="2"/>
              <a:buChar char="§"/>
            </a:pPr>
            <a:r>
              <a:rPr lang="en-US" sz="3200" dirty="0"/>
              <a:t>Marrow Stroma</a:t>
            </a:r>
            <a:endParaRPr lang="en-IN" sz="3200" dirty="0"/>
          </a:p>
        </p:txBody>
      </p:sp>
    </p:spTree>
    <p:extLst>
      <p:ext uri="{BB962C8B-B14F-4D97-AF65-F5344CB8AC3E}">
        <p14:creationId xmlns:p14="http://schemas.microsoft.com/office/powerpoint/2010/main" val="1088972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0002"/>
            <a:ext cx="12192000" cy="5887998"/>
          </a:xfrm>
        </p:spPr>
        <p:txBody>
          <a:bodyPr>
            <a:normAutofit/>
          </a:bodyPr>
          <a:lstStyle/>
          <a:p>
            <a:pPr marL="341313" lvl="0"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b="1" dirty="0">
                <a:latin typeface="Arial" panose="020B0604020202020204" pitchFamily="34" charset="0"/>
                <a:cs typeface="Arial" panose="020B0604020202020204" pitchFamily="34" charset="0"/>
              </a:rPr>
              <a:t>Thyroxine</a:t>
            </a:r>
            <a:r>
              <a:rPr lang="en-US" dirty="0">
                <a:latin typeface="Arial" panose="020B0604020202020204" pitchFamily="34" charset="0"/>
                <a:cs typeface="Arial" panose="020B0604020202020204" pitchFamily="34" charset="0"/>
              </a:rPr>
              <a:t> stimulates erythropoiesis. </a:t>
            </a:r>
          </a:p>
          <a:p>
            <a:pPr marL="341313" lvl="0"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b="1" dirty="0">
                <a:latin typeface="Arial" panose="020B0604020202020204" pitchFamily="34" charset="0"/>
                <a:cs typeface="Arial" panose="020B0604020202020204" pitchFamily="34" charset="0"/>
              </a:rPr>
              <a:t>Growth hormone </a:t>
            </a:r>
            <a:r>
              <a:rPr lang="en-US" dirty="0">
                <a:latin typeface="Arial" panose="020B0604020202020204" pitchFamily="34" charset="0"/>
                <a:cs typeface="Arial" panose="020B0604020202020204" pitchFamily="34" charset="0"/>
              </a:rPr>
              <a:t>increases the mitosis and maturation of erythroid precursors. </a:t>
            </a:r>
          </a:p>
          <a:p>
            <a:pPr marL="341313" lvl="0"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b="1" dirty="0">
                <a:latin typeface="Arial" panose="020B0604020202020204" pitchFamily="34" charset="0"/>
                <a:cs typeface="Arial" panose="020B0604020202020204" pitchFamily="34" charset="0"/>
              </a:rPr>
              <a:t>Cortisol</a:t>
            </a:r>
            <a:r>
              <a:rPr lang="en-US" dirty="0">
                <a:latin typeface="Arial" panose="020B0604020202020204" pitchFamily="34" charset="0"/>
                <a:cs typeface="Arial" panose="020B0604020202020204" pitchFamily="34" charset="0"/>
              </a:rPr>
              <a:t> produces mild erythrocytosis.</a:t>
            </a:r>
            <a:endParaRPr lang="en-IN" dirty="0">
              <a:latin typeface="Arial" panose="020B0604020202020204" pitchFamily="34" charset="0"/>
              <a:cs typeface="Arial" panose="020B0604020202020204" pitchFamily="34" charset="0"/>
            </a:endParaRPr>
          </a:p>
          <a:p>
            <a:pPr marL="341313" indent="-341313" algn="just">
              <a:lnSpc>
                <a:spcPct val="100000"/>
              </a:lnSpc>
              <a:spcBef>
                <a:spcPts val="600"/>
              </a:spcBef>
            </a:pPr>
            <a:endParaRPr lang="en-IN"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43D463C8-1544-4AED-8703-FFFCEEE4C639}"/>
              </a:ext>
            </a:extLst>
          </p:cNvPr>
          <p:cNvSpPr txBox="1">
            <a:spLocks/>
          </p:cNvSpPr>
          <p:nvPr/>
        </p:nvSpPr>
        <p:spPr>
          <a:xfrm>
            <a:off x="379412" y="342900"/>
            <a:ext cx="10821987" cy="5715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j-ea"/>
                <a:cs typeface="+mj-cs"/>
              </a:rPr>
              <a:t>4.THYROXINE, CORTISOL AND GROWTH HORMONE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9492"/>
            <a:ext cx="12192000" cy="5878507"/>
          </a:xfrm>
        </p:spPr>
        <p:txBody>
          <a:bodyPr>
            <a:normAutofit/>
          </a:bodyPr>
          <a:lstStyle/>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Interleukin 1, 3 and 5</a:t>
            </a:r>
            <a:r>
              <a:rPr lang="en-US" dirty="0">
                <a:latin typeface="Arial" panose="020B0604020202020204" pitchFamily="34" charset="0"/>
                <a:cs typeface="Arial" panose="020B0604020202020204" pitchFamily="34" charset="0"/>
              </a:rPr>
              <a:t> </a:t>
            </a:r>
          </a:p>
          <a:p>
            <a:pPr marL="341313" indent="-341313" algn="just">
              <a:lnSpc>
                <a:spcPct val="100000"/>
              </a:lnSpc>
              <a:spcBef>
                <a:spcPts val="600"/>
              </a:spcBef>
            </a:pPr>
            <a:endParaRPr lang="en-US" b="1"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GM-CSF</a:t>
            </a:r>
            <a:r>
              <a:rPr lang="en-US" dirty="0">
                <a:latin typeface="Arial" panose="020B0604020202020204" pitchFamily="34" charset="0"/>
                <a:cs typeface="Arial" panose="020B0604020202020204" pitchFamily="34" charset="0"/>
              </a:rPr>
              <a:t> (granulocyte-macrophage colony stimulating factor)</a:t>
            </a:r>
            <a:endParaRPr lang="en-IN"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6596949-1C11-4425-BDEB-3BC947AEE456}"/>
              </a:ext>
            </a:extLst>
          </p:cNvPr>
          <p:cNvSpPr txBox="1">
            <a:spLocks/>
          </p:cNvSpPr>
          <p:nvPr/>
        </p:nvSpPr>
        <p:spPr>
          <a:xfrm>
            <a:off x="379412" y="342900"/>
            <a:ext cx="10821987" cy="5715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j-ea"/>
                <a:cs typeface="+mj-cs"/>
              </a:rPr>
              <a:t>5.INTERLEUKINS AND GM-CSF</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355" y="965913"/>
            <a:ext cx="11409852" cy="3964305"/>
          </a:xfrm>
        </p:spPr>
        <p:txBody>
          <a:bodyPr>
            <a:normAutofit/>
          </a:bodyPr>
          <a:lstStyle/>
          <a:p>
            <a:pPr marL="0" indent="0" algn="ctr">
              <a:lnSpc>
                <a:spcPct val="100000"/>
              </a:lnSpc>
              <a:spcBef>
                <a:spcPts val="600"/>
              </a:spcBef>
              <a:buNone/>
            </a:pPr>
            <a:r>
              <a:rPr lang="en-US" sz="4000" b="1" dirty="0">
                <a:solidFill>
                  <a:schemeClr val="accent6"/>
                </a:solidFill>
                <a:latin typeface="Arial" panose="020B0604020202020204" pitchFamily="34" charset="0"/>
                <a:cs typeface="Arial" panose="020B0604020202020204" pitchFamily="34" charset="0"/>
              </a:rPr>
              <a:t>1.Iron</a:t>
            </a:r>
            <a:endParaRPr lang="en-IN" sz="4000" b="1" dirty="0">
              <a:solidFill>
                <a:schemeClr val="accent6"/>
              </a:solidFill>
              <a:latin typeface="Arial" panose="020B0604020202020204" pitchFamily="34" charset="0"/>
              <a:cs typeface="Arial" panose="020B0604020202020204" pitchFamily="34" charset="0"/>
            </a:endParaRPr>
          </a:p>
          <a:p>
            <a:pPr algn="just">
              <a:lnSpc>
                <a:spcPct val="100000"/>
              </a:lnSpc>
              <a:spcBef>
                <a:spcPts val="600"/>
              </a:spcBef>
            </a:pPr>
            <a:r>
              <a:rPr lang="en-US" dirty="0">
                <a:latin typeface="Arial" panose="020B0604020202020204" pitchFamily="34" charset="0"/>
                <a:cs typeface="Arial" panose="020B0604020202020204" pitchFamily="34" charset="0"/>
              </a:rPr>
              <a:t>Iron is the raw material for synthesis of heme component of hemoglobin. </a:t>
            </a:r>
          </a:p>
          <a:p>
            <a:pPr algn="just">
              <a:lnSpc>
                <a:spcPct val="100000"/>
              </a:lnSpc>
              <a:spcBef>
                <a:spcPts val="600"/>
              </a:spcBef>
            </a:pPr>
            <a:endParaRPr lang="en-US" dirty="0">
              <a:latin typeface="Arial" panose="020B0604020202020204" pitchFamily="34" charset="0"/>
              <a:cs typeface="Arial" panose="020B0604020202020204" pitchFamily="34" charset="0"/>
            </a:endParaRPr>
          </a:p>
          <a:p>
            <a:pPr algn="just">
              <a:lnSpc>
                <a:spcPct val="100000"/>
              </a:lnSpc>
              <a:spcBef>
                <a:spcPts val="600"/>
              </a:spcBef>
            </a:pPr>
            <a:r>
              <a:rPr lang="en-US" dirty="0">
                <a:latin typeface="Arial" panose="020B0604020202020204" pitchFamily="34" charset="0"/>
                <a:cs typeface="Arial" panose="020B0604020202020204" pitchFamily="34" charset="0"/>
              </a:rPr>
              <a:t>Therefore, iron deficiency results in </a:t>
            </a:r>
            <a:r>
              <a:rPr lang="en-US" b="1" dirty="0">
                <a:latin typeface="Arial" panose="020B0604020202020204" pitchFamily="34" charset="0"/>
                <a:cs typeface="Arial" panose="020B0604020202020204" pitchFamily="34" charset="0"/>
              </a:rPr>
              <a:t>hypochromic microcytic anemia</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endParaRPr lang="en-IN" b="1" dirty="0">
              <a:latin typeface="Arial" panose="020B0604020202020204" pitchFamily="34" charset="0"/>
              <a:cs typeface="Arial" panose="020B0604020202020204" pitchFamily="34" charset="0"/>
            </a:endParaRPr>
          </a:p>
          <a:p>
            <a:pPr>
              <a:lnSpc>
                <a:spcPct val="100000"/>
              </a:lnSpc>
              <a:spcBef>
                <a:spcPts val="600"/>
              </a:spcBef>
            </a:pPr>
            <a:endParaRPr lang="en-IN"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9231E83-5C40-414A-B181-64C3DF5973BE}"/>
              </a:ext>
            </a:extLst>
          </p:cNvPr>
          <p:cNvSpPr txBox="1">
            <a:spLocks/>
          </p:cNvSpPr>
          <p:nvPr/>
        </p:nvSpPr>
        <p:spPr>
          <a:xfrm>
            <a:off x="379412" y="0"/>
            <a:ext cx="10821987"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highlight>
                  <a:srgbClr val="FFFF00"/>
                </a:highlight>
                <a:uLnTx/>
                <a:uFillTx/>
                <a:latin typeface="Calibri"/>
                <a:ea typeface="+mj-ea"/>
                <a:cs typeface="+mj-cs"/>
              </a:rPr>
              <a:t>B.DIETARY FACTORS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68" y="944562"/>
            <a:ext cx="11903976" cy="5913438"/>
          </a:xfrm>
        </p:spPr>
        <p:txBody>
          <a:bodyPr>
            <a:normAutofit/>
          </a:bodyPr>
          <a:lstStyle/>
          <a:p>
            <a:pPr marL="0" indent="0" algn="just">
              <a:lnSpc>
                <a:spcPct val="100000"/>
              </a:lnSpc>
              <a:spcBef>
                <a:spcPts val="600"/>
              </a:spcBef>
              <a:buNone/>
            </a:pPr>
            <a:r>
              <a:rPr lang="en-US" sz="3000" dirty="0">
                <a:latin typeface="Arial" panose="020B0604020202020204" pitchFamily="34" charset="0"/>
                <a:cs typeface="Arial" panose="020B0604020202020204" pitchFamily="34" charset="0"/>
              </a:rPr>
              <a:t>These two vitamins are necessary for maturation of red cell precursors as </a:t>
            </a:r>
            <a:r>
              <a:rPr lang="en-US" sz="3000" b="1" dirty="0">
                <a:latin typeface="Arial" panose="020B0604020202020204" pitchFamily="34" charset="0"/>
                <a:cs typeface="Arial" panose="020B0604020202020204" pitchFamily="34" charset="0"/>
              </a:rPr>
              <a:t>they promote DNA synthesis. </a:t>
            </a:r>
            <a:endParaRPr lang="en-IN" sz="3000" b="1" dirty="0">
              <a:latin typeface="Arial" panose="020B0604020202020204" pitchFamily="34" charset="0"/>
              <a:cs typeface="Arial" panose="020B0604020202020204" pitchFamily="34" charset="0"/>
            </a:endParaRPr>
          </a:p>
          <a:p>
            <a:pPr marL="341313" lvl="0" indent="-341313" algn="just">
              <a:lnSpc>
                <a:spcPct val="100000"/>
              </a:lnSpc>
              <a:spcBef>
                <a:spcPts val="600"/>
              </a:spcBef>
            </a:pPr>
            <a:endParaRPr lang="en-US" sz="3000"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sz="3000" dirty="0">
                <a:latin typeface="Arial" panose="020B0604020202020204" pitchFamily="34" charset="0"/>
                <a:cs typeface="Arial" panose="020B0604020202020204" pitchFamily="34" charset="0"/>
              </a:rPr>
              <a:t>For synthesis of DNA, thymine is required and tetrahydrofolate is necessary for thymine synthesis, which is formed from folic acid. </a:t>
            </a:r>
            <a:endParaRPr lang="en-IN" sz="3000" dirty="0">
              <a:latin typeface="Arial" panose="020B0604020202020204" pitchFamily="34" charset="0"/>
              <a:cs typeface="Arial" panose="020B0604020202020204" pitchFamily="34" charset="0"/>
            </a:endParaRPr>
          </a:p>
          <a:p>
            <a:pPr marL="341313" lvl="0" indent="-341313" algn="just">
              <a:lnSpc>
                <a:spcPct val="100000"/>
              </a:lnSpc>
              <a:spcBef>
                <a:spcPts val="600"/>
              </a:spcBef>
            </a:pPr>
            <a:endParaRPr lang="en-US" sz="3000"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sz="3000" dirty="0">
                <a:latin typeface="Arial" panose="020B0604020202020204" pitchFamily="34" charset="0"/>
                <a:cs typeface="Arial" panose="020B0604020202020204" pitchFamily="34" charset="0"/>
              </a:rPr>
              <a:t>Therefore, </a:t>
            </a:r>
            <a:r>
              <a:rPr lang="en-US" sz="3000" b="1" dirty="0">
                <a:latin typeface="Arial" panose="020B0604020202020204" pitchFamily="34" charset="0"/>
                <a:cs typeface="Arial" panose="020B0604020202020204" pitchFamily="34" charset="0"/>
              </a:rPr>
              <a:t>folate deficiency leads to arrest of mitosis and chromosome division in the absence of DNA synthesis. </a:t>
            </a:r>
            <a:endParaRPr lang="en-IN" sz="3000" b="1" dirty="0">
              <a:latin typeface="Arial" panose="020B0604020202020204" pitchFamily="34" charset="0"/>
              <a:cs typeface="Arial" panose="020B0604020202020204" pitchFamily="34" charset="0"/>
            </a:endParaRPr>
          </a:p>
          <a:p>
            <a:pPr>
              <a:lnSpc>
                <a:spcPct val="100000"/>
              </a:lnSpc>
              <a:spcBef>
                <a:spcPts val="600"/>
              </a:spcBef>
            </a:pPr>
            <a:endParaRPr lang="en-IN"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A1AABF5-9BA1-4938-9F1B-DDE7FE676C33}"/>
              </a:ext>
            </a:extLst>
          </p:cNvPr>
          <p:cNvSpPr txBox="1">
            <a:spLocks/>
          </p:cNvSpPr>
          <p:nvPr/>
        </p:nvSpPr>
        <p:spPr>
          <a:xfrm>
            <a:off x="379412" y="342900"/>
            <a:ext cx="10821987" cy="5715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j-ea"/>
                <a:cs typeface="+mj-cs"/>
              </a:rPr>
              <a:t>2.VITAMIN B</a:t>
            </a:r>
            <a:r>
              <a:rPr kumimoji="0" lang="en-US" sz="3600" b="1" i="0" u="none" strike="noStrike" kern="1200" cap="none" spc="0" normalizeH="0" baseline="-25000" noProof="0" dirty="0">
                <a:ln>
                  <a:noFill/>
                </a:ln>
                <a:solidFill>
                  <a:srgbClr val="00B050"/>
                </a:solidFill>
                <a:effectLst/>
                <a:uLnTx/>
                <a:uFillTx/>
                <a:latin typeface="Calibri"/>
                <a:ea typeface="+mj-ea"/>
                <a:cs typeface="+mj-cs"/>
              </a:rPr>
              <a:t>12</a:t>
            </a:r>
            <a:r>
              <a:rPr kumimoji="0" lang="en-US" sz="3600" b="1" i="0" u="none" strike="noStrike" kern="1200" cap="none" spc="0" normalizeH="0" baseline="0" noProof="0" dirty="0">
                <a:ln>
                  <a:noFill/>
                </a:ln>
                <a:solidFill>
                  <a:srgbClr val="00B050"/>
                </a:solidFill>
                <a:effectLst/>
                <a:uLnTx/>
                <a:uFillTx/>
                <a:latin typeface="Calibri"/>
                <a:ea typeface="+mj-ea"/>
                <a:cs typeface="+mj-cs"/>
              </a:rPr>
              <a:t> AND FOLIC ACID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0BDD56-DBEE-42DC-AA08-7333FA981B7D}"/>
              </a:ext>
            </a:extLst>
          </p:cNvPr>
          <p:cNvPicPr>
            <a:picLocks noChangeAspect="1"/>
          </p:cNvPicPr>
          <p:nvPr/>
        </p:nvPicPr>
        <p:blipFill>
          <a:blip r:embed="rId2"/>
          <a:stretch>
            <a:fillRect/>
          </a:stretch>
        </p:blipFill>
        <p:spPr>
          <a:xfrm>
            <a:off x="1720663" y="571793"/>
            <a:ext cx="8750674" cy="5590430"/>
          </a:xfrm>
          <a:prstGeom prst="rect">
            <a:avLst/>
          </a:prstGeom>
        </p:spPr>
      </p:pic>
    </p:spTree>
    <p:extLst>
      <p:ext uri="{BB962C8B-B14F-4D97-AF65-F5344CB8AC3E}">
        <p14:creationId xmlns:p14="http://schemas.microsoft.com/office/powerpoint/2010/main" val="4180484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BF3A8-DF32-4EF2-B7B2-FE1BD64E7FF9}"/>
              </a:ext>
            </a:extLst>
          </p:cNvPr>
          <p:cNvSpPr>
            <a:spLocks noGrp="1"/>
          </p:cNvSpPr>
          <p:nvPr>
            <p:ph idx="1"/>
          </p:nvPr>
        </p:nvSpPr>
        <p:spPr>
          <a:xfrm>
            <a:off x="-75414" y="0"/>
            <a:ext cx="12267414" cy="6858000"/>
          </a:xfrm>
        </p:spPr>
        <p:txBody>
          <a:bodyPr>
            <a:normAutofit lnSpcReduction="10000"/>
          </a:bodyPr>
          <a:lstStyle/>
          <a:p>
            <a:pPr marL="341313" lvl="0" indent="-341313" algn="just">
              <a:lnSpc>
                <a:spcPct val="100000"/>
              </a:lnSpc>
              <a:spcBef>
                <a:spcPts val="600"/>
              </a:spcBef>
            </a:pPr>
            <a:r>
              <a:rPr lang="en-US" b="1" dirty="0">
                <a:latin typeface="Arial" panose="020B0604020202020204" pitchFamily="34" charset="0"/>
                <a:cs typeface="Arial" panose="020B0604020202020204" pitchFamily="34" charset="0"/>
              </a:rPr>
              <a:t>Vitamin B</a:t>
            </a:r>
            <a:r>
              <a:rPr lang="en-US" b="1" baseline="-25000"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promotes conversion of</a:t>
            </a:r>
            <a:r>
              <a:rPr lang="en-US" b="1" dirty="0">
                <a:latin typeface="Arial" panose="020B0604020202020204" pitchFamily="34" charset="0"/>
                <a:cs typeface="Arial" panose="020B0604020202020204" pitchFamily="34" charset="0"/>
              </a:rPr>
              <a:t> methyl-tetrahydrofolate </a:t>
            </a:r>
            <a:r>
              <a:rPr lang="en-US" dirty="0">
                <a:latin typeface="Arial" panose="020B0604020202020204" pitchFamily="34" charset="0"/>
                <a:cs typeface="Arial" panose="020B0604020202020204" pitchFamily="34" charset="0"/>
              </a:rPr>
              <a:t>to its active</a:t>
            </a:r>
            <a:r>
              <a:rPr lang="en-US" b="1" dirty="0">
                <a:latin typeface="Arial" panose="020B0604020202020204" pitchFamily="34" charset="0"/>
                <a:cs typeface="Arial" panose="020B0604020202020204" pitchFamily="34" charset="0"/>
              </a:rPr>
              <a:t> tetrahydrofolate </a:t>
            </a:r>
            <a:r>
              <a:rPr lang="en-US" dirty="0">
                <a:latin typeface="Arial" panose="020B0604020202020204" pitchFamily="34" charset="0"/>
                <a:cs typeface="Arial" panose="020B0604020202020204" pitchFamily="34" charset="0"/>
              </a:rPr>
              <a:t>(THF) </a:t>
            </a:r>
            <a:r>
              <a:rPr lang="en-US" b="1" dirty="0">
                <a:latin typeface="Arial" panose="020B0604020202020204" pitchFamily="34" charset="0"/>
                <a:cs typeface="Arial" panose="020B0604020202020204" pitchFamily="34" charset="0"/>
              </a:rPr>
              <a:t>form. </a:t>
            </a:r>
            <a:r>
              <a:rPr lang="en-US" dirty="0">
                <a:latin typeface="Arial" panose="020B0604020202020204" pitchFamily="34" charset="0"/>
                <a:cs typeface="Arial" panose="020B0604020202020204" pitchFamily="34" charset="0"/>
              </a:rPr>
              <a:t>Methyl-THF accumulates in the cell, which is known as </a:t>
            </a:r>
            <a:r>
              <a:rPr lang="en-US" b="1" dirty="0">
                <a:latin typeface="Arial" panose="020B0604020202020204" pitchFamily="34" charset="0"/>
                <a:cs typeface="Arial" panose="020B0604020202020204" pitchFamily="34" charset="0"/>
              </a:rPr>
              <a:t>methyl-THF trap</a:t>
            </a:r>
            <a:r>
              <a:rPr lang="en-US" dirty="0">
                <a:latin typeface="Arial" panose="020B0604020202020204" pitchFamily="34" charset="0"/>
                <a:cs typeface="Arial" panose="020B0604020202020204" pitchFamily="34" charset="0"/>
              </a:rPr>
              <a:t>. </a:t>
            </a:r>
          </a:p>
          <a:p>
            <a:pPr marL="341313" lvl="0"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dirty="0">
                <a:latin typeface="Arial" panose="020B0604020202020204" pitchFamily="34" charset="0"/>
                <a:cs typeface="Arial" panose="020B0604020202020204" pitchFamily="34" charset="0"/>
              </a:rPr>
              <a:t>Therefore, </a:t>
            </a:r>
            <a:r>
              <a:rPr lang="en-US" b="1" dirty="0">
                <a:latin typeface="Arial" panose="020B0604020202020204" pitchFamily="34" charset="0"/>
                <a:cs typeface="Arial" panose="020B0604020202020204" pitchFamily="34" charset="0"/>
              </a:rPr>
              <a:t>vitamin B</a:t>
            </a:r>
            <a:r>
              <a:rPr lang="en-US" b="1" baseline="-25000" dirty="0">
                <a:latin typeface="Arial" panose="020B0604020202020204" pitchFamily="34" charset="0"/>
                <a:cs typeface="Arial" panose="020B0604020202020204" pitchFamily="34" charset="0"/>
              </a:rPr>
              <a:t>12</a:t>
            </a:r>
            <a:r>
              <a:rPr lang="en-US" b="1" dirty="0">
                <a:latin typeface="Arial" panose="020B0604020202020204" pitchFamily="34" charset="0"/>
                <a:cs typeface="Arial" panose="020B0604020202020204" pitchFamily="34" charset="0"/>
              </a:rPr>
              <a:t>deficiency </a:t>
            </a:r>
            <a:r>
              <a:rPr lang="en-US" dirty="0">
                <a:latin typeface="Arial" panose="020B0604020202020204" pitchFamily="34" charset="0"/>
                <a:cs typeface="Arial" panose="020B0604020202020204" pitchFamily="34" charset="0"/>
              </a:rPr>
              <a:t>also causes </a:t>
            </a:r>
            <a:r>
              <a:rPr lang="en-US" b="1" dirty="0">
                <a:latin typeface="Arial" panose="020B0604020202020204" pitchFamily="34" charset="0"/>
                <a:cs typeface="Arial" panose="020B0604020202020204" pitchFamily="34" charset="0"/>
              </a:rPr>
              <a:t>arrest of chromosomal division. </a:t>
            </a:r>
            <a:endParaRPr lang="en-IN" b="1" dirty="0">
              <a:latin typeface="Arial" panose="020B0604020202020204" pitchFamily="34" charset="0"/>
              <a:cs typeface="Arial" panose="020B0604020202020204" pitchFamily="34" charset="0"/>
            </a:endParaRPr>
          </a:p>
          <a:p>
            <a:pPr marL="341313" lvl="0"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lvl="0" indent="-341313" algn="just">
              <a:lnSpc>
                <a:spcPct val="100000"/>
              </a:lnSpc>
              <a:spcBef>
                <a:spcPts val="600"/>
              </a:spcBef>
            </a:pPr>
            <a:r>
              <a:rPr lang="en-US" dirty="0">
                <a:latin typeface="Arial" panose="020B0604020202020204" pitchFamily="34" charset="0"/>
                <a:cs typeface="Arial" panose="020B0604020202020204" pitchFamily="34" charset="0"/>
              </a:rPr>
              <a:t>In fact, folic acid and vitamin B</a:t>
            </a:r>
            <a:r>
              <a:rPr lang="en-US" baseline="-25000"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interact with each other for synthesis of DNA.</a:t>
            </a:r>
            <a:endParaRPr lang="en-IN" dirty="0">
              <a:latin typeface="Arial" panose="020B0604020202020204" pitchFamily="34" charset="0"/>
              <a:cs typeface="Arial" panose="020B0604020202020204" pitchFamily="34" charset="0"/>
            </a:endParaRP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Thus, in </a:t>
            </a:r>
            <a:r>
              <a:rPr lang="en-US" b="1" dirty="0">
                <a:latin typeface="Arial" panose="020B0604020202020204" pitchFamily="34" charset="0"/>
                <a:cs typeface="Arial" panose="020B0604020202020204" pitchFamily="34" charset="0"/>
              </a:rPr>
              <a:t>deficiencies of these two vitamins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megaloblasts</a:t>
            </a:r>
            <a:r>
              <a:rPr lang="en-US" dirty="0">
                <a:latin typeface="Arial" panose="020B0604020202020204" pitchFamily="34" charset="0"/>
                <a:cs typeface="Arial" panose="020B0604020202020204" pitchFamily="34" charset="0"/>
              </a:rPr>
              <a:t> are produced in the bone marrow instead of </a:t>
            </a:r>
            <a:r>
              <a:rPr lang="en-US" dirty="0" err="1">
                <a:latin typeface="Arial" panose="020B0604020202020204" pitchFamily="34" charset="0"/>
                <a:cs typeface="Arial" panose="020B0604020202020204" pitchFamily="34" charset="0"/>
              </a:rPr>
              <a:t>normoblasts.Therefore</a:t>
            </a:r>
            <a:r>
              <a:rPr lang="en-US" dirty="0">
                <a:latin typeface="Arial" panose="020B0604020202020204" pitchFamily="34" charset="0"/>
                <a:cs typeface="Arial" panose="020B0604020202020204" pitchFamily="34" charset="0"/>
              </a:rPr>
              <a:t>, the resulting anemia is called </a:t>
            </a:r>
            <a:r>
              <a:rPr lang="en-US" b="1" dirty="0">
                <a:latin typeface="Arial" panose="020B0604020202020204" pitchFamily="34" charset="0"/>
                <a:cs typeface="Arial" panose="020B0604020202020204" pitchFamily="34" charset="0"/>
              </a:rPr>
              <a:t>megaloblastic anemia. </a:t>
            </a:r>
          </a:p>
          <a:p>
            <a:pPr marL="0" indent="0" algn="just">
              <a:lnSpc>
                <a:spcPct val="100000"/>
              </a:lnSpc>
              <a:spcBef>
                <a:spcPts val="60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600"/>
              </a:spcBef>
              <a:buNone/>
            </a:pPr>
            <a:r>
              <a:rPr lang="en-US" dirty="0">
                <a:latin typeface="Arial" panose="020B0604020202020204" pitchFamily="34" charset="0"/>
                <a:cs typeface="Arial" panose="020B0604020202020204" pitchFamily="34" charset="0"/>
              </a:rPr>
              <a:t>Megaloblasts produce macrocytes that manifest as </a:t>
            </a:r>
            <a:r>
              <a:rPr lang="en-US" b="1" dirty="0">
                <a:latin typeface="Arial" panose="020B0604020202020204" pitchFamily="34" charset="0"/>
                <a:cs typeface="Arial" panose="020B0604020202020204" pitchFamily="34" charset="0"/>
              </a:rPr>
              <a:t>macrocytic anemia</a:t>
            </a:r>
            <a:r>
              <a:rPr lang="en-US" dirty="0">
                <a:latin typeface="Arial" panose="020B0604020202020204" pitchFamily="34" charset="0"/>
                <a:cs typeface="Arial" panose="020B0604020202020204" pitchFamily="34" charset="0"/>
              </a:rPr>
              <a:t>.</a:t>
            </a:r>
            <a:endParaRPr lang="en-IN" dirty="0">
              <a:latin typeface="Arial" panose="020B0604020202020204" pitchFamily="34" charset="0"/>
              <a:cs typeface="Arial" panose="020B0604020202020204" pitchFamily="34" charset="0"/>
            </a:endParaRPr>
          </a:p>
          <a:p>
            <a:pPr>
              <a:lnSpc>
                <a:spcPct val="100000"/>
              </a:lnSpc>
              <a:spcBef>
                <a:spcPts val="600"/>
              </a:spcBef>
            </a:pP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973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2192000" cy="6858000"/>
          </a:xfrm>
        </p:spPr>
        <p:txBody>
          <a:bodyPr>
            <a:normAutofit/>
          </a:bodyPr>
          <a:lstStyle/>
          <a:p>
            <a:pPr marL="341313" indent="-341313" algn="ctr">
              <a:lnSpc>
                <a:spcPct val="100000"/>
              </a:lnSpc>
              <a:spcBef>
                <a:spcPts val="600"/>
              </a:spcBef>
              <a:buNone/>
            </a:pPr>
            <a:r>
              <a:rPr lang="en-US" sz="3600" b="1" u="sng" dirty="0">
                <a:solidFill>
                  <a:schemeClr val="accent6"/>
                </a:solidFill>
                <a:latin typeface="Arial" panose="020B0604020202020204" pitchFamily="34" charset="0"/>
                <a:cs typeface="Arial" panose="020B0604020202020204" pitchFamily="34" charset="0"/>
              </a:rPr>
              <a:t>3.Protein</a:t>
            </a:r>
            <a:endParaRPr lang="en-IN" sz="3600" u="sng" dirty="0">
              <a:solidFill>
                <a:schemeClr val="accent6"/>
              </a:solidFill>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Protein is essential for synthesis of </a:t>
            </a:r>
            <a:r>
              <a:rPr lang="en-US" dirty="0" err="1">
                <a:latin typeface="Arial" panose="020B0604020202020204" pitchFamily="34" charset="0"/>
                <a:cs typeface="Arial" panose="020B0604020202020204" pitchFamily="34" charset="0"/>
              </a:rPr>
              <a:t>globin</a:t>
            </a:r>
            <a:r>
              <a:rPr lang="en-US" dirty="0">
                <a:latin typeface="Arial" panose="020B0604020202020204" pitchFamily="34" charset="0"/>
                <a:cs typeface="Arial" panose="020B0604020202020204" pitchFamily="34" charset="0"/>
              </a:rPr>
              <a:t> component of hemoglobin. Therefore, protein deficiency is invariably associated with hypochromic anemia.</a:t>
            </a:r>
          </a:p>
          <a:p>
            <a:pPr marL="341313" indent="-341313" algn="just">
              <a:lnSpc>
                <a:spcPct val="100000"/>
              </a:lnSpc>
              <a:spcBef>
                <a:spcPts val="600"/>
              </a:spcBef>
            </a:pPr>
            <a:endParaRPr lang="en-IN" b="1" dirty="0">
              <a:latin typeface="Arial" panose="020B0604020202020204" pitchFamily="34" charset="0"/>
              <a:cs typeface="Arial" panose="020B0604020202020204" pitchFamily="34" charset="0"/>
            </a:endParaRPr>
          </a:p>
          <a:p>
            <a:pPr marL="341313" indent="-341313" algn="ctr">
              <a:lnSpc>
                <a:spcPct val="100000"/>
              </a:lnSpc>
              <a:spcBef>
                <a:spcPts val="600"/>
              </a:spcBef>
              <a:buNone/>
            </a:pPr>
            <a:r>
              <a:rPr lang="en-US" sz="3200" b="1" u="sng" dirty="0">
                <a:solidFill>
                  <a:schemeClr val="accent6"/>
                </a:solidFill>
                <a:latin typeface="Arial" panose="020B0604020202020204" pitchFamily="34" charset="0"/>
                <a:cs typeface="Arial" panose="020B0604020202020204" pitchFamily="34" charset="0"/>
              </a:rPr>
              <a:t>4.Other Nutritional Factors</a:t>
            </a:r>
            <a:endParaRPr lang="en-IN" sz="3200" u="sng" dirty="0">
              <a:solidFill>
                <a:schemeClr val="accent6"/>
              </a:solidFill>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Vitamin C</a:t>
            </a:r>
            <a:r>
              <a:rPr lang="en-US" dirty="0">
                <a:latin typeface="Arial" panose="020B0604020202020204" pitchFamily="34" charset="0"/>
                <a:cs typeface="Arial" panose="020B0604020202020204" pitchFamily="34" charset="0"/>
              </a:rPr>
              <a:t> helps in absorption of iron. Therefore, vitamin C deficiency causes anemia. </a:t>
            </a:r>
            <a:endParaRPr lang="en-IN"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Minerals like </a:t>
            </a:r>
            <a:r>
              <a:rPr lang="en-US" b="1" dirty="0">
                <a:latin typeface="Arial" panose="020B0604020202020204" pitchFamily="34" charset="0"/>
                <a:cs typeface="Arial" panose="020B0604020202020204" pitchFamily="34" charset="0"/>
              </a:rPr>
              <a:t>copper and cobalt</a:t>
            </a:r>
            <a:r>
              <a:rPr lang="en-US" dirty="0">
                <a:latin typeface="Arial" panose="020B0604020202020204" pitchFamily="34" charset="0"/>
                <a:cs typeface="Arial" panose="020B0604020202020204" pitchFamily="34" charset="0"/>
              </a:rPr>
              <a:t> influence hemoglobin formation. Thus, deficiency of these minerals leads to anemia.</a:t>
            </a:r>
            <a:endParaRPr lang="en-IN" dirty="0">
              <a:latin typeface="Arial" panose="020B0604020202020204" pitchFamily="34" charset="0"/>
              <a:cs typeface="Arial" panose="020B0604020202020204" pitchFamily="34" charset="0"/>
            </a:endParaRPr>
          </a:p>
          <a:p>
            <a:pPr marL="0" indent="0" algn="just">
              <a:lnSpc>
                <a:spcPct val="100000"/>
              </a:lnSpc>
              <a:spcBef>
                <a:spcPts val="600"/>
              </a:spcBef>
              <a:buNone/>
            </a:pPr>
            <a:endParaRPr lang="en-IN" sz="2000" dirty="0">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0554"/>
            <a:ext cx="12192000" cy="5917445"/>
          </a:xfrm>
        </p:spPr>
        <p:txBody>
          <a:bodyPr>
            <a:normAutofit/>
          </a:bodyPr>
          <a:lstStyle/>
          <a:p>
            <a:pPr marL="0" indent="0" algn="ctr">
              <a:lnSpc>
                <a:spcPct val="100000"/>
              </a:lnSpc>
              <a:spcBef>
                <a:spcPts val="600"/>
              </a:spcBef>
              <a:buNone/>
            </a:pPr>
            <a:r>
              <a:rPr lang="en-US" sz="3200" b="1" dirty="0">
                <a:solidFill>
                  <a:schemeClr val="accent6">
                    <a:lumMod val="75000"/>
                  </a:schemeClr>
                </a:solidFill>
                <a:latin typeface="Arial" panose="020B0604020202020204" pitchFamily="34" charset="0"/>
                <a:cs typeface="Arial" panose="020B0604020202020204" pitchFamily="34" charset="0"/>
              </a:rPr>
              <a:t>1.Intrinsic factor</a:t>
            </a:r>
            <a:r>
              <a:rPr lang="en-US" sz="3200" dirty="0">
                <a:solidFill>
                  <a:schemeClr val="accent6">
                    <a:lumMod val="75000"/>
                  </a:schemeClr>
                </a:solidFill>
                <a:latin typeface="Arial" panose="020B0604020202020204" pitchFamily="34" charset="0"/>
                <a:cs typeface="Arial" panose="020B0604020202020204" pitchFamily="34" charset="0"/>
              </a:rPr>
              <a:t> </a:t>
            </a:r>
            <a:endParaRPr lang="en-IN" sz="3200" dirty="0">
              <a:solidFill>
                <a:schemeClr val="accent6">
                  <a:lumMod val="75000"/>
                </a:schemeClr>
              </a:solidFill>
              <a:latin typeface="Arial" panose="020B0604020202020204" pitchFamily="34" charset="0"/>
              <a:cs typeface="Arial" panose="020B0604020202020204" pitchFamily="34" charset="0"/>
            </a:endParaRP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Intrinsic factor </a:t>
            </a:r>
            <a:r>
              <a:rPr lang="en-US" dirty="0">
                <a:latin typeface="Arial" panose="020B0604020202020204" pitchFamily="34" charset="0"/>
                <a:cs typeface="Arial" panose="020B0604020202020204" pitchFamily="34" charset="0"/>
              </a:rPr>
              <a:t>is secreted from </a:t>
            </a:r>
            <a:r>
              <a:rPr lang="en-US" b="1" dirty="0">
                <a:latin typeface="Arial" panose="020B0604020202020204" pitchFamily="34" charset="0"/>
                <a:cs typeface="Arial" panose="020B0604020202020204" pitchFamily="34" charset="0"/>
              </a:rPr>
              <a:t>Oxyntic cells of stomach</a:t>
            </a:r>
            <a:r>
              <a:rPr lang="en-US" dirty="0">
                <a:latin typeface="Arial" panose="020B0604020202020204" pitchFamily="34" charset="0"/>
                <a:cs typeface="Arial" panose="020B0604020202020204" pitchFamily="34" charset="0"/>
              </a:rPr>
              <a:t> along with hydrochloric acid.</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It helps in absorption of </a:t>
            </a:r>
            <a:r>
              <a:rPr lang="en-US" b="1" dirty="0">
                <a:latin typeface="Arial" panose="020B0604020202020204" pitchFamily="34" charset="0"/>
                <a:cs typeface="Arial" panose="020B0604020202020204" pitchFamily="34" charset="0"/>
              </a:rPr>
              <a:t>Vitamin B12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Extrinsic factor of Castle</a:t>
            </a:r>
            <a:r>
              <a:rPr lang="en-US" dirty="0">
                <a:latin typeface="Arial" panose="020B0604020202020204" pitchFamily="34" charset="0"/>
                <a:cs typeface="Arial" panose="020B0604020202020204" pitchFamily="34" charset="0"/>
              </a:rPr>
              <a:t>) from </a:t>
            </a:r>
            <a:r>
              <a:rPr lang="en-US" b="1" dirty="0">
                <a:latin typeface="Arial" panose="020B0604020202020204" pitchFamily="34" charset="0"/>
                <a:cs typeface="Arial" panose="020B0604020202020204" pitchFamily="34" charset="0"/>
              </a:rPr>
              <a:t>terminal part of ileum.</a:t>
            </a: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Intrinsic factor deficiency produces megaloblastic anemia (Pernicious anemia).</a:t>
            </a:r>
            <a:endParaRPr lang="en-IN" b="1" dirty="0">
              <a:latin typeface="Arial" panose="020B0604020202020204" pitchFamily="34" charset="0"/>
              <a:cs typeface="Arial" panose="020B0604020202020204" pitchFamily="34" charset="0"/>
            </a:endParaRPr>
          </a:p>
          <a:p>
            <a:pPr marL="0" indent="0">
              <a:lnSpc>
                <a:spcPct val="100000"/>
              </a:lnSpc>
              <a:spcBef>
                <a:spcPts val="600"/>
              </a:spcBef>
              <a:buNone/>
            </a:pPr>
            <a:endParaRPr lang="en-IN"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3229615-DFEC-4FD8-A152-38429023A104}"/>
              </a:ext>
            </a:extLst>
          </p:cNvPr>
          <p:cNvSpPr txBox="1">
            <a:spLocks/>
          </p:cNvSpPr>
          <p:nvPr/>
        </p:nvSpPr>
        <p:spPr>
          <a:xfrm>
            <a:off x="379412" y="-75414"/>
            <a:ext cx="10821987" cy="98981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highlight>
                  <a:srgbClr val="FFFF00"/>
                </a:highlight>
                <a:uLnTx/>
                <a:uFillTx/>
                <a:latin typeface="Calibri"/>
                <a:ea typeface="+mj-ea"/>
                <a:cs typeface="+mj-cs"/>
              </a:rPr>
              <a:t>C.OTHER FACTORS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341313" indent="-341313" algn="ctr">
              <a:lnSpc>
                <a:spcPct val="100000"/>
              </a:lnSpc>
              <a:spcBef>
                <a:spcPts val="600"/>
              </a:spcBef>
              <a:buNone/>
            </a:pPr>
            <a:r>
              <a:rPr lang="en-US" sz="3200" b="1" dirty="0">
                <a:solidFill>
                  <a:schemeClr val="accent6">
                    <a:lumMod val="75000"/>
                  </a:schemeClr>
                </a:solidFill>
                <a:latin typeface="Arial" panose="020B0604020202020204" pitchFamily="34" charset="0"/>
                <a:cs typeface="Arial" panose="020B0604020202020204" pitchFamily="34" charset="0"/>
              </a:rPr>
              <a:t>2.Environmental Factors</a:t>
            </a:r>
            <a:endParaRPr lang="en-IN" sz="3200" dirty="0">
              <a:solidFill>
                <a:schemeClr val="accent6">
                  <a:lumMod val="75000"/>
                </a:schemeClr>
              </a:solidFill>
              <a:latin typeface="Arial" panose="020B0604020202020204" pitchFamily="34" charset="0"/>
              <a:cs typeface="Arial" panose="020B0604020202020204" pitchFamily="34" charset="0"/>
            </a:endParaRPr>
          </a:p>
          <a:p>
            <a:pPr marL="341313" indent="-341313" algn="just">
              <a:lnSpc>
                <a:spcPct val="100000"/>
              </a:lnSpc>
              <a:spcBef>
                <a:spcPts val="600"/>
              </a:spcBef>
            </a:pPr>
            <a:endParaRPr lang="en-US" b="1"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Hypoxia </a:t>
            </a:r>
            <a:r>
              <a:rPr lang="en-US" dirty="0">
                <a:latin typeface="Arial" panose="020B0604020202020204" pitchFamily="34" charset="0"/>
                <a:cs typeface="Arial" panose="020B0604020202020204" pitchFamily="34" charset="0"/>
              </a:rPr>
              <a:t>due to any cause increases erythropoiesis by </a:t>
            </a:r>
            <a:r>
              <a:rPr lang="en-US" b="1" dirty="0">
                <a:latin typeface="Arial" panose="020B0604020202020204" pitchFamily="34" charset="0"/>
                <a:cs typeface="Arial" panose="020B0604020202020204" pitchFamily="34" charset="0"/>
              </a:rPr>
              <a:t>increasing erythropoietin production.</a:t>
            </a: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Common </a:t>
            </a:r>
            <a:r>
              <a:rPr lang="en-US" b="1" dirty="0">
                <a:latin typeface="Arial" panose="020B0604020202020204" pitchFamily="34" charset="0"/>
                <a:cs typeface="Arial" panose="020B0604020202020204" pitchFamily="34" charset="0"/>
              </a:rPr>
              <a:t>physiological cause of hypoxia is high altitude.</a:t>
            </a: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Hypoxia occurs at high altitude due to </a:t>
            </a:r>
            <a:r>
              <a:rPr lang="en-US" b="1" dirty="0">
                <a:latin typeface="Arial" panose="020B0604020202020204" pitchFamily="34" charset="0"/>
                <a:cs typeface="Arial" panose="020B0604020202020204" pitchFamily="34" charset="0"/>
              </a:rPr>
              <a:t>decreased oxygen content in the Atmospheric Air </a:t>
            </a:r>
            <a:r>
              <a:rPr lang="en-US" dirty="0">
                <a:latin typeface="Arial" panose="020B0604020202020204" pitchFamily="34" charset="0"/>
                <a:cs typeface="Arial" panose="020B0604020202020204" pitchFamily="34" charset="0"/>
              </a:rPr>
              <a:t>that decreases oxygen availability to tissues.</a:t>
            </a:r>
          </a:p>
          <a:p>
            <a:pPr marL="341313" indent="-341313" algn="just">
              <a:lnSpc>
                <a:spcPct val="100000"/>
              </a:lnSpc>
              <a:spcBef>
                <a:spcPts val="600"/>
              </a:spcBef>
            </a:pPr>
            <a:endParaRPr lang="en-US" dirty="0">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b="1" dirty="0">
                <a:latin typeface="Arial" panose="020B0604020202020204" pitchFamily="34" charset="0"/>
                <a:cs typeface="Arial" panose="020B0604020202020204" pitchFamily="34" charset="0"/>
              </a:rPr>
              <a:t>Pathological causes</a:t>
            </a:r>
            <a:r>
              <a:rPr lang="en-US" dirty="0">
                <a:latin typeface="Arial" panose="020B0604020202020204" pitchFamily="34" charset="0"/>
                <a:cs typeface="Arial" panose="020B0604020202020204" pitchFamily="34" charset="0"/>
              </a:rPr>
              <a:t> of hypoxia are, anemia, low blood volume, cardiac diseases that decrease tissue blood flow as occurs in heart failure, and respiratory diseases</a:t>
            </a:r>
            <a:endParaRPr lang="en-IN" dirty="0">
              <a:latin typeface="Arial" panose="020B060402020202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36873"/>
            <a:ext cx="12192000" cy="5921127"/>
          </a:xfrm>
        </p:spPr>
        <p:txBody>
          <a:bodyPr>
            <a:normAutofit/>
          </a:bodyPr>
          <a:lstStyle/>
          <a:p>
            <a:pPr marL="0" indent="0" algn="ctr">
              <a:lnSpc>
                <a:spcPct val="100000"/>
              </a:lnSpc>
              <a:spcBef>
                <a:spcPts val="600"/>
              </a:spcBef>
              <a:buNone/>
            </a:pPr>
            <a:r>
              <a:rPr lang="en-US" sz="3200" b="1" dirty="0">
                <a:solidFill>
                  <a:schemeClr val="accent6">
                    <a:lumMod val="75000"/>
                  </a:schemeClr>
                </a:solidFill>
                <a:latin typeface="Arial" panose="020B0604020202020204" pitchFamily="34" charset="0"/>
                <a:cs typeface="Arial" panose="020B0604020202020204" pitchFamily="34" charset="0"/>
              </a:rPr>
              <a:t>3.Drugs and Chemicals</a:t>
            </a:r>
          </a:p>
          <a:p>
            <a:pPr marL="0" indent="0" algn="ctr">
              <a:lnSpc>
                <a:spcPct val="100000"/>
              </a:lnSpc>
              <a:spcBef>
                <a:spcPts val="600"/>
              </a:spcBef>
              <a:buNone/>
            </a:pPr>
            <a:endParaRPr lang="en-IN" sz="3200" dirty="0">
              <a:solidFill>
                <a:schemeClr val="accent6">
                  <a:lumMod val="75000"/>
                </a:schemeClr>
              </a:solidFill>
              <a:latin typeface="Arial" panose="020B0604020202020204" pitchFamily="34" charset="0"/>
              <a:cs typeface="Arial" panose="020B0604020202020204" pitchFamily="34" charset="0"/>
            </a:endParaRP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Vasoconstrictor agents like catecholamines,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Nucleotides like cAMP, NAD, NADP,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Products of red cell destruction (hemolysates)   Stimulate erythropoiesis.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Cobalt salts and </a:t>
            </a:r>
          </a:p>
          <a:p>
            <a:pPr marL="341313" indent="-341313" algn="just">
              <a:lnSpc>
                <a:spcPct val="100000"/>
              </a:lnSpc>
              <a:spcBef>
                <a:spcPts val="600"/>
              </a:spcBef>
            </a:pPr>
            <a:r>
              <a:rPr lang="en-US" dirty="0">
                <a:latin typeface="Arial" panose="020B0604020202020204" pitchFamily="34" charset="0"/>
                <a:cs typeface="Arial" panose="020B0604020202020204" pitchFamily="34" charset="0"/>
              </a:rPr>
              <a:t>Thyroxine</a:t>
            </a:r>
            <a:endParaRPr lang="en-IN" dirty="0">
              <a:latin typeface="Arial" panose="020B0604020202020204" pitchFamily="34" charset="0"/>
              <a:cs typeface="Arial" panose="020B0604020202020204" pitchFamily="34" charset="0"/>
            </a:endParaRPr>
          </a:p>
          <a:p>
            <a:pPr>
              <a:lnSpc>
                <a:spcPct val="100000"/>
              </a:lnSpc>
              <a:spcBef>
                <a:spcPts val="600"/>
              </a:spcBef>
            </a:pPr>
            <a:endParaRPr lang="en-IN" sz="2000" dirty="0">
              <a:latin typeface="Arial" panose="020B0604020202020204" pitchFamily="34" charset="0"/>
              <a:cs typeface="Arial" panose="020B0604020202020204" pitchFamily="34" charset="0"/>
            </a:endParaRPr>
          </a:p>
        </p:txBody>
      </p:sp>
      <p:sp>
        <p:nvSpPr>
          <p:cNvPr id="2" name="Right Brace 1">
            <a:extLst>
              <a:ext uri="{FF2B5EF4-FFF2-40B4-BE49-F238E27FC236}">
                <a16:creationId xmlns:a16="http://schemas.microsoft.com/office/drawing/2014/main" id="{D8F46D51-0B83-78CB-FCBE-B091FFCA5EAA}"/>
              </a:ext>
            </a:extLst>
          </p:cNvPr>
          <p:cNvSpPr/>
          <p:nvPr/>
        </p:nvSpPr>
        <p:spPr>
          <a:xfrm>
            <a:off x="7390615" y="2236509"/>
            <a:ext cx="688156" cy="2384982"/>
          </a:xfrm>
          <a:prstGeom prst="rightBrace">
            <a:avLst>
              <a:gd name="adj1" fmla="val 8333"/>
              <a:gd name="adj2" fmla="val 5671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B6A00-2CBE-FA27-7404-C7028E30E0F1}"/>
              </a:ext>
            </a:extLst>
          </p:cNvPr>
          <p:cNvSpPr txBox="1"/>
          <p:nvPr/>
        </p:nvSpPr>
        <p:spPr>
          <a:xfrm>
            <a:off x="0" y="94268"/>
            <a:ext cx="12192000" cy="4031873"/>
          </a:xfrm>
          <a:prstGeom prst="rect">
            <a:avLst/>
          </a:prstGeom>
          <a:noFill/>
        </p:spPr>
        <p:txBody>
          <a:bodyPr wrap="square" rtlCol="0">
            <a:spAutoFit/>
          </a:bodyPr>
          <a:lstStyle/>
          <a:p>
            <a:pPr algn="l"/>
            <a:r>
              <a:rPr lang="en-US" sz="3200" b="1" dirty="0">
                <a:highlight>
                  <a:srgbClr val="FFFF00"/>
                </a:highlight>
              </a:rPr>
              <a:t>Marrow Stroma:-</a:t>
            </a:r>
          </a:p>
          <a:p>
            <a:pPr algn="l"/>
            <a:endParaRPr lang="en-US" sz="3200" dirty="0"/>
          </a:p>
          <a:p>
            <a:pPr algn="l"/>
            <a:r>
              <a:rPr lang="en-US" sz="3200" dirty="0"/>
              <a:t>Consists of a </a:t>
            </a:r>
            <a:r>
              <a:rPr lang="en-US" sz="3200" b="1" dirty="0"/>
              <a:t>Network of Sinuses</a:t>
            </a:r>
          </a:p>
          <a:p>
            <a:pPr algn="l"/>
            <a:endParaRPr lang="en-US" sz="3200" dirty="0"/>
          </a:p>
          <a:p>
            <a:pPr algn="l"/>
            <a:r>
              <a:rPr lang="en-US" sz="3200" dirty="0"/>
              <a:t>Sinuses </a:t>
            </a:r>
            <a:r>
              <a:rPr lang="en-US" sz="3200" b="1" dirty="0"/>
              <a:t>originate</a:t>
            </a:r>
            <a:r>
              <a:rPr lang="en-US" sz="3200" dirty="0"/>
              <a:t> at </a:t>
            </a:r>
            <a:r>
              <a:rPr lang="en-US" sz="3200" dirty="0" err="1"/>
              <a:t>Endosteum,from</a:t>
            </a:r>
            <a:r>
              <a:rPr lang="en-US" sz="3200" dirty="0"/>
              <a:t> </a:t>
            </a:r>
            <a:r>
              <a:rPr lang="en-US" sz="3200" b="1" dirty="0"/>
              <a:t>Cortical capillaries </a:t>
            </a:r>
            <a:r>
              <a:rPr lang="en-US" sz="3200" dirty="0"/>
              <a:t>&amp; terminate into </a:t>
            </a:r>
            <a:r>
              <a:rPr lang="en-US" sz="3200" b="1" dirty="0"/>
              <a:t>Systemic Circulation </a:t>
            </a:r>
            <a:r>
              <a:rPr lang="en-US" sz="3200" dirty="0"/>
              <a:t>via </a:t>
            </a:r>
            <a:r>
              <a:rPr lang="en-US" sz="3200" b="1" dirty="0"/>
              <a:t>Collecting vessels</a:t>
            </a:r>
          </a:p>
          <a:p>
            <a:pPr algn="l"/>
            <a:endParaRPr lang="en-US" sz="3200" dirty="0"/>
          </a:p>
          <a:p>
            <a:pPr algn="l"/>
            <a:r>
              <a:rPr lang="en-US" sz="3200" b="1" u="sng" dirty="0">
                <a:solidFill>
                  <a:srgbClr val="FF0000"/>
                </a:solidFill>
              </a:rPr>
              <a:t>Hematopoiesis occurs in </a:t>
            </a:r>
            <a:r>
              <a:rPr lang="en-US" sz="3200" b="1" u="sng" dirty="0" err="1">
                <a:solidFill>
                  <a:srgbClr val="FF0000"/>
                </a:solidFill>
              </a:rPr>
              <a:t>Intersinus</a:t>
            </a:r>
            <a:r>
              <a:rPr lang="en-US" sz="3200" b="1" u="sng" dirty="0">
                <a:solidFill>
                  <a:srgbClr val="FF0000"/>
                </a:solidFill>
              </a:rPr>
              <a:t> Spaces</a:t>
            </a:r>
            <a:endParaRPr lang="en-IN" sz="3200" b="1" u="sng" dirty="0">
              <a:solidFill>
                <a:srgbClr val="FF0000"/>
              </a:solidFill>
            </a:endParaRPr>
          </a:p>
        </p:txBody>
      </p:sp>
    </p:spTree>
    <p:extLst>
      <p:ext uri="{BB962C8B-B14F-4D97-AF65-F5344CB8AC3E}">
        <p14:creationId xmlns:p14="http://schemas.microsoft.com/office/powerpoint/2010/main" val="423351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210C43-1CA7-5310-CE8C-2075020FCD0C}"/>
              </a:ext>
            </a:extLst>
          </p:cNvPr>
          <p:cNvPicPr>
            <a:picLocks noChangeAspect="1"/>
          </p:cNvPicPr>
          <p:nvPr/>
        </p:nvPicPr>
        <p:blipFill>
          <a:blip r:embed="rId2"/>
          <a:stretch>
            <a:fillRect/>
          </a:stretch>
        </p:blipFill>
        <p:spPr>
          <a:xfrm>
            <a:off x="1470581" y="0"/>
            <a:ext cx="8766927" cy="6858000"/>
          </a:xfrm>
          <a:prstGeom prst="rect">
            <a:avLst/>
          </a:prstGeom>
        </p:spPr>
      </p:pic>
    </p:spTree>
    <p:extLst>
      <p:ext uri="{BB962C8B-B14F-4D97-AF65-F5344CB8AC3E}">
        <p14:creationId xmlns:p14="http://schemas.microsoft.com/office/powerpoint/2010/main" val="316585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74B45F-123C-04B0-E129-3DCBCEEDDA7F}"/>
              </a:ext>
            </a:extLst>
          </p:cNvPr>
          <p:cNvSpPr txBox="1"/>
          <p:nvPr/>
        </p:nvSpPr>
        <p:spPr>
          <a:xfrm>
            <a:off x="0" y="94268"/>
            <a:ext cx="12192000" cy="5509200"/>
          </a:xfrm>
          <a:prstGeom prst="rect">
            <a:avLst/>
          </a:prstGeom>
          <a:noFill/>
        </p:spPr>
        <p:txBody>
          <a:bodyPr wrap="square" rtlCol="0">
            <a:spAutoFit/>
          </a:bodyPr>
          <a:lstStyle/>
          <a:p>
            <a:pPr marL="457200" indent="-457200" algn="l">
              <a:buFont typeface="Wingdings" panose="05000000000000000000" pitchFamily="2" charset="2"/>
              <a:buChar char="§"/>
            </a:pPr>
            <a:r>
              <a:rPr lang="en-US" sz="3200" b="1" dirty="0"/>
              <a:t>Red Bone Marrow is present in almost all bones of the body at birth</a:t>
            </a:r>
          </a:p>
          <a:p>
            <a:pPr marL="457200" indent="-457200" algn="l">
              <a:buFont typeface="Wingdings" panose="05000000000000000000" pitchFamily="2" charset="2"/>
              <a:buChar char="§"/>
            </a:pPr>
            <a:endParaRPr lang="en-US" sz="3200" dirty="0"/>
          </a:p>
          <a:p>
            <a:pPr marL="457200" indent="-457200" algn="l">
              <a:buFont typeface="Wingdings" panose="05000000000000000000" pitchFamily="2" charset="2"/>
              <a:buChar char="§"/>
            </a:pPr>
            <a:r>
              <a:rPr lang="en-US" sz="3200" dirty="0"/>
              <a:t>But with </a:t>
            </a:r>
            <a:r>
              <a:rPr lang="en-US" sz="3200" b="1" dirty="0"/>
              <a:t>advancing </a:t>
            </a:r>
            <a:r>
              <a:rPr lang="en-US" sz="3200" b="1" dirty="0" err="1"/>
              <a:t>age,Red</a:t>
            </a:r>
            <a:r>
              <a:rPr lang="en-US" sz="3200" b="1" dirty="0"/>
              <a:t> Marrow is replaced by fatty tissues </a:t>
            </a:r>
            <a:r>
              <a:rPr lang="en-US" sz="3200" dirty="0"/>
              <a:t>&amp; becomes inactive</a:t>
            </a:r>
          </a:p>
          <a:p>
            <a:pPr marL="457200" indent="-457200" algn="l">
              <a:buFont typeface="Wingdings" panose="05000000000000000000" pitchFamily="2" charset="2"/>
              <a:buChar char="§"/>
            </a:pPr>
            <a:endParaRPr lang="en-US" sz="3200" dirty="0"/>
          </a:p>
          <a:p>
            <a:pPr marL="457200" indent="-457200" algn="l">
              <a:buFont typeface="Wingdings" panose="05000000000000000000" pitchFamily="2" charset="2"/>
              <a:buChar char="§"/>
            </a:pPr>
            <a:r>
              <a:rPr lang="en-US" sz="3200" dirty="0"/>
              <a:t>At </a:t>
            </a:r>
            <a:r>
              <a:rPr lang="en-US" sz="3200" b="1" dirty="0"/>
              <a:t>20-30 </a:t>
            </a:r>
            <a:r>
              <a:rPr lang="en-US" sz="3200" b="1" dirty="0" err="1"/>
              <a:t>yrs</a:t>
            </a:r>
            <a:r>
              <a:rPr lang="en-US" sz="3200" b="1" dirty="0"/>
              <a:t> </a:t>
            </a:r>
            <a:r>
              <a:rPr lang="en-US" sz="3200" dirty="0"/>
              <a:t>of age, Red marrow of </a:t>
            </a:r>
            <a:r>
              <a:rPr lang="en-US" sz="3200" b="1" dirty="0"/>
              <a:t>Long bones cease to produce Blood Cells</a:t>
            </a:r>
          </a:p>
          <a:p>
            <a:pPr marL="457200" indent="-457200" algn="l">
              <a:buFont typeface="Wingdings" panose="05000000000000000000" pitchFamily="2" charset="2"/>
              <a:buChar char="§"/>
            </a:pPr>
            <a:endParaRPr lang="en-US" sz="3200" dirty="0"/>
          </a:p>
          <a:p>
            <a:pPr marL="457200" indent="-457200" algn="l">
              <a:buFont typeface="Wingdings" panose="05000000000000000000" pitchFamily="2" charset="2"/>
              <a:buChar char="§"/>
            </a:pPr>
            <a:r>
              <a:rPr lang="en-US" sz="3200" b="1" dirty="0"/>
              <a:t>After the age of 30 </a:t>
            </a:r>
            <a:r>
              <a:rPr lang="en-US" sz="3200" b="1" dirty="0" err="1"/>
              <a:t>yrs</a:t>
            </a:r>
            <a:r>
              <a:rPr lang="en-US" sz="3200" b="1" dirty="0"/>
              <a:t> </a:t>
            </a:r>
            <a:r>
              <a:rPr lang="en-US" sz="3200" dirty="0"/>
              <a:t>,Active Red Marrow is restricted to </a:t>
            </a:r>
            <a:r>
              <a:rPr lang="en-US" sz="3200" b="1" dirty="0"/>
              <a:t>Membranous bones </a:t>
            </a:r>
            <a:r>
              <a:rPr lang="en-US" sz="3200" dirty="0"/>
              <a:t>like </a:t>
            </a:r>
            <a:r>
              <a:rPr lang="en-US" sz="3200" dirty="0" err="1"/>
              <a:t>Skull,Vertebrae,Ribs,Sternum</a:t>
            </a:r>
            <a:r>
              <a:rPr lang="en-US" sz="3200" dirty="0"/>
              <a:t> &amp; Pelvic &amp; Pectoral Girdles</a:t>
            </a:r>
            <a:endParaRPr lang="en-IN" sz="3200" dirty="0"/>
          </a:p>
        </p:txBody>
      </p:sp>
    </p:spTree>
    <p:extLst>
      <p:ext uri="{BB962C8B-B14F-4D97-AF65-F5344CB8AC3E}">
        <p14:creationId xmlns:p14="http://schemas.microsoft.com/office/powerpoint/2010/main" val="58245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A4DA32-7919-7CBD-285B-50E0193F003C}"/>
              </a:ext>
            </a:extLst>
          </p:cNvPr>
          <p:cNvSpPr txBox="1"/>
          <p:nvPr/>
        </p:nvSpPr>
        <p:spPr>
          <a:xfrm>
            <a:off x="0" y="-64264"/>
            <a:ext cx="12192000" cy="6986528"/>
          </a:xfrm>
          <a:prstGeom prst="rect">
            <a:avLst/>
          </a:prstGeom>
          <a:noFill/>
        </p:spPr>
        <p:txBody>
          <a:bodyPr wrap="square" rtlCol="0">
            <a:spAutoFit/>
          </a:bodyPr>
          <a:lstStyle/>
          <a:p>
            <a:pPr algn="l"/>
            <a:r>
              <a:rPr lang="en-US" sz="3200" b="1" dirty="0">
                <a:solidFill>
                  <a:srgbClr val="FF0000"/>
                </a:solidFill>
              </a:rPr>
              <a:t>Yellow Marrow :-</a:t>
            </a:r>
          </a:p>
          <a:p>
            <a:pPr algn="l"/>
            <a:endParaRPr lang="en-US" sz="3200" dirty="0"/>
          </a:p>
          <a:p>
            <a:pPr marL="457200" indent="-457200" algn="l">
              <a:buFont typeface="Wingdings" panose="05000000000000000000" pitchFamily="2" charset="2"/>
              <a:buChar char="§"/>
            </a:pPr>
            <a:r>
              <a:rPr lang="en-US" sz="3200" dirty="0"/>
              <a:t>It contains </a:t>
            </a:r>
            <a:r>
              <a:rPr lang="en-US" sz="3200" b="1" dirty="0"/>
              <a:t>Less Blood Vessels </a:t>
            </a:r>
            <a:r>
              <a:rPr lang="en-US" sz="3200" dirty="0"/>
              <a:t>&amp; </a:t>
            </a:r>
            <a:r>
              <a:rPr lang="en-US" sz="3200" b="1" dirty="0"/>
              <a:t>More fat cells </a:t>
            </a:r>
            <a:r>
              <a:rPr lang="en-US" sz="3200" dirty="0"/>
              <a:t>&amp; </a:t>
            </a:r>
            <a:r>
              <a:rPr lang="en-US" sz="3200" b="1" dirty="0"/>
              <a:t>fibro-fatty tissues</a:t>
            </a:r>
          </a:p>
          <a:p>
            <a:pPr marL="457200" indent="-457200" algn="l">
              <a:buFont typeface="Wingdings" panose="05000000000000000000" pitchFamily="2" charset="2"/>
              <a:buChar char="§"/>
            </a:pPr>
            <a:endParaRPr lang="en-US" sz="3200" b="1" i="0" dirty="0">
              <a:effectLst/>
              <a:latin typeface="arial" panose="020B0604020202020204" pitchFamily="34" charset="0"/>
            </a:endParaRPr>
          </a:p>
          <a:p>
            <a:pPr marL="457200" indent="-457200" algn="l">
              <a:buFont typeface="Wingdings" panose="05000000000000000000" pitchFamily="2" charset="2"/>
              <a:buChar char="§"/>
            </a:pPr>
            <a:r>
              <a:rPr lang="en-US" sz="3200" b="1" i="0" dirty="0">
                <a:effectLst/>
                <a:latin typeface="arial" panose="020B0604020202020204" pitchFamily="34" charset="0"/>
              </a:rPr>
              <a:t>Yellow bone marrow </a:t>
            </a:r>
            <a:r>
              <a:rPr lang="en-US" sz="3200" b="0" i="0" dirty="0">
                <a:solidFill>
                  <a:srgbClr val="4D5156"/>
                </a:solidFill>
                <a:effectLst/>
                <a:latin typeface="arial" panose="020B0604020202020204" pitchFamily="34" charset="0"/>
              </a:rPr>
              <a:t>is located in the cavities of long/limb bones.</a:t>
            </a:r>
            <a:endParaRPr lang="en-US" sz="3200" b="1" dirty="0"/>
          </a:p>
          <a:p>
            <a:pPr marL="457200" indent="-457200" algn="l">
              <a:buFont typeface="Wingdings" panose="05000000000000000000" pitchFamily="2" charset="2"/>
              <a:buChar char="§"/>
            </a:pPr>
            <a:endParaRPr lang="en-US" sz="3200" dirty="0"/>
          </a:p>
          <a:p>
            <a:pPr marL="457200" indent="-457200" algn="l">
              <a:buFont typeface="Wingdings" panose="05000000000000000000" pitchFamily="2" charset="2"/>
              <a:buChar char="§"/>
            </a:pPr>
            <a:r>
              <a:rPr lang="en-US" sz="3200" dirty="0"/>
              <a:t>It </a:t>
            </a:r>
            <a:r>
              <a:rPr lang="en-US" sz="3200" b="1" dirty="0" err="1"/>
              <a:t>doesnot</a:t>
            </a:r>
            <a:r>
              <a:rPr lang="en-US" sz="3200" b="1" dirty="0"/>
              <a:t> participate in Hemopoiesis</a:t>
            </a:r>
          </a:p>
          <a:p>
            <a:pPr marL="457200" indent="-457200" algn="l">
              <a:buFont typeface="Wingdings" panose="05000000000000000000" pitchFamily="2" charset="2"/>
              <a:buChar char="§"/>
            </a:pPr>
            <a:endParaRPr lang="en-US" sz="3200" dirty="0"/>
          </a:p>
          <a:p>
            <a:pPr marL="457200" indent="-457200" algn="l">
              <a:buFont typeface="Wingdings" panose="05000000000000000000" pitchFamily="2" charset="2"/>
              <a:buChar char="§"/>
            </a:pPr>
            <a:r>
              <a:rPr lang="en-US" sz="3200" dirty="0"/>
              <a:t>Ex:- </a:t>
            </a:r>
            <a:r>
              <a:rPr lang="en-US" sz="3200" b="1" dirty="0"/>
              <a:t>Marrow of Bones of </a:t>
            </a:r>
            <a:r>
              <a:rPr lang="en-US" sz="3200" b="1" dirty="0" err="1"/>
              <a:t>Hand,Feet,Legs</a:t>
            </a:r>
            <a:r>
              <a:rPr lang="en-US" sz="3200" b="1" dirty="0"/>
              <a:t> &amp; Arms at 20 </a:t>
            </a:r>
            <a:r>
              <a:rPr lang="en-US" sz="3200" b="1" dirty="0" err="1"/>
              <a:t>yrs</a:t>
            </a:r>
            <a:r>
              <a:rPr lang="en-US" sz="3200" b="1" dirty="0"/>
              <a:t> of Age</a:t>
            </a:r>
          </a:p>
          <a:p>
            <a:pPr marL="457200" indent="-457200" algn="l">
              <a:buFont typeface="Wingdings" panose="05000000000000000000" pitchFamily="2" charset="2"/>
              <a:buChar char="§"/>
            </a:pPr>
            <a:endParaRPr lang="en-US" sz="3200" dirty="0"/>
          </a:p>
          <a:p>
            <a:pPr marL="457200" indent="-457200" algn="l">
              <a:buFont typeface="Wingdings" panose="05000000000000000000" pitchFamily="2" charset="2"/>
              <a:buChar char="§"/>
            </a:pPr>
            <a:r>
              <a:rPr lang="en-US" sz="3200" b="1" dirty="0">
                <a:solidFill>
                  <a:srgbClr val="FF0000"/>
                </a:solidFill>
              </a:rPr>
              <a:t>Yellow marrow can revert back to </a:t>
            </a:r>
            <a:r>
              <a:rPr lang="en-US" sz="3200" b="1" dirty="0" err="1">
                <a:solidFill>
                  <a:srgbClr val="FF0000"/>
                </a:solidFill>
              </a:rPr>
              <a:t>hemopoietically</a:t>
            </a:r>
            <a:r>
              <a:rPr lang="en-US" sz="3200" b="1" dirty="0">
                <a:solidFill>
                  <a:srgbClr val="FF0000"/>
                </a:solidFill>
              </a:rPr>
              <a:t> active Red Marrow</a:t>
            </a:r>
            <a:r>
              <a:rPr lang="en-US" sz="3200" dirty="0"/>
              <a:t> </a:t>
            </a:r>
            <a:r>
              <a:rPr lang="en-US" sz="3200" b="1" dirty="0">
                <a:solidFill>
                  <a:srgbClr val="FF0000"/>
                </a:solidFill>
              </a:rPr>
              <a:t>when prolonged demand exists as in Chronic Hemolytic Anemia</a:t>
            </a:r>
            <a:endParaRPr lang="en-IN" sz="3200" b="1" dirty="0">
              <a:solidFill>
                <a:srgbClr val="FF0000"/>
              </a:solidFill>
            </a:endParaRPr>
          </a:p>
        </p:txBody>
      </p:sp>
    </p:spTree>
    <p:extLst>
      <p:ext uri="{BB962C8B-B14F-4D97-AF65-F5344CB8AC3E}">
        <p14:creationId xmlns:p14="http://schemas.microsoft.com/office/powerpoint/2010/main" val="2433280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2399</Words>
  <Application>Microsoft Office PowerPoint</Application>
  <PresentationFormat>Widescreen</PresentationFormat>
  <Paragraphs>359</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vt:lpstr>
      <vt:lpstr>Calibri</vt:lpstr>
      <vt:lpstr>Calibri Light</vt:lpstr>
      <vt:lpstr>Times New Roman</vt:lpstr>
      <vt:lpstr>Wingdings</vt:lpstr>
      <vt:lpstr>Office Theme</vt:lpstr>
      <vt:lpstr>BONE MARROW &amp; HEMOPOIESIS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BONE MARROW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REGULATION OF ERYTHROPOIESIS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SHALINI RANJAN</dc:creator>
  <cp:lastModifiedBy>SHALINI RANJAN</cp:lastModifiedBy>
  <cp:revision>14</cp:revision>
  <dcterms:created xsi:type="dcterms:W3CDTF">2023-09-01T04:08:36Z</dcterms:created>
  <dcterms:modified xsi:type="dcterms:W3CDTF">2023-09-13T18:01:08Z</dcterms:modified>
</cp:coreProperties>
</file>