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58" r:id="rId4"/>
    <p:sldId id="259" r:id="rId5"/>
    <p:sldId id="260" r:id="rId6"/>
    <p:sldId id="306" r:id="rId7"/>
    <p:sldId id="261" r:id="rId8"/>
    <p:sldId id="307" r:id="rId9"/>
    <p:sldId id="262" r:id="rId10"/>
    <p:sldId id="308" r:id="rId11"/>
    <p:sldId id="263" r:id="rId12"/>
    <p:sldId id="264" r:id="rId13"/>
    <p:sldId id="265" r:id="rId14"/>
    <p:sldId id="266" r:id="rId15"/>
    <p:sldId id="267" r:id="rId16"/>
    <p:sldId id="268" r:id="rId17"/>
    <p:sldId id="269" r:id="rId18"/>
    <p:sldId id="270" r:id="rId19"/>
    <p:sldId id="271" r:id="rId20"/>
    <p:sldId id="272" r:id="rId21"/>
    <p:sldId id="273" r:id="rId22"/>
    <p:sldId id="309" r:id="rId23"/>
    <p:sldId id="274" r:id="rId24"/>
    <p:sldId id="275" r:id="rId25"/>
    <p:sldId id="276" r:id="rId26"/>
    <p:sldId id="277" r:id="rId27"/>
    <p:sldId id="278" r:id="rId28"/>
    <p:sldId id="310" r:id="rId29"/>
    <p:sldId id="279" r:id="rId30"/>
    <p:sldId id="280" r:id="rId31"/>
    <p:sldId id="281" r:id="rId32"/>
    <p:sldId id="282" r:id="rId33"/>
    <p:sldId id="283" r:id="rId34"/>
    <p:sldId id="284" r:id="rId35"/>
    <p:sldId id="285" r:id="rId36"/>
    <p:sldId id="311" r:id="rId37"/>
    <p:sldId id="286" r:id="rId38"/>
    <p:sldId id="312" r:id="rId39"/>
    <p:sldId id="287" r:id="rId40"/>
    <p:sldId id="288" r:id="rId41"/>
    <p:sldId id="289" r:id="rId42"/>
    <p:sldId id="290" r:id="rId43"/>
    <p:sldId id="291" r:id="rId44"/>
    <p:sldId id="292" r:id="rId45"/>
    <p:sldId id="293" r:id="rId46"/>
    <p:sldId id="294" r:id="rId47"/>
    <p:sldId id="295" r:id="rId48"/>
    <p:sldId id="296" r:id="rId49"/>
    <p:sldId id="297" r:id="rId50"/>
    <p:sldId id="313" r:id="rId51"/>
    <p:sldId id="300" r:id="rId52"/>
    <p:sldId id="301" r:id="rId53"/>
    <p:sldId id="302" r:id="rId54"/>
    <p:sldId id="303" r:id="rId55"/>
    <p:sldId id="304" r:id="rId56"/>
    <p:sldId id="305"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651" autoAdjust="0"/>
  </p:normalViewPr>
  <p:slideViewPr>
    <p:cSldViewPr snapToGrid="0">
      <p:cViewPr varScale="1">
        <p:scale>
          <a:sx n="63" d="100"/>
          <a:sy n="63" d="100"/>
        </p:scale>
        <p:origin x="14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ant Patharkar" userId="e47b8a46b24778c4" providerId="LiveId" clId="{C9D48AC7-C0BB-46E9-A824-F211AA2001E7}"/>
    <pc:docChg chg="custSel addSld modSld">
      <pc:chgData name="Jayant Patharkar" userId="e47b8a46b24778c4" providerId="LiveId" clId="{C9D48AC7-C0BB-46E9-A824-F211AA2001E7}" dt="2023-09-03T01:42:55.878" v="791" actId="20577"/>
      <pc:docMkLst>
        <pc:docMk/>
      </pc:docMkLst>
      <pc:sldChg chg="modSp mod">
        <pc:chgData name="Jayant Patharkar" userId="e47b8a46b24778c4" providerId="LiveId" clId="{C9D48AC7-C0BB-46E9-A824-F211AA2001E7}" dt="2023-09-03T01:05:15.141" v="8"/>
        <pc:sldMkLst>
          <pc:docMk/>
          <pc:sldMk cId="3635536585" sldId="270"/>
        </pc:sldMkLst>
        <pc:spChg chg="mod">
          <ac:chgData name="Jayant Patharkar" userId="e47b8a46b24778c4" providerId="LiveId" clId="{C9D48AC7-C0BB-46E9-A824-F211AA2001E7}" dt="2023-09-03T01:04:59.031" v="7" actId="20577"/>
          <ac:spMkLst>
            <pc:docMk/>
            <pc:sldMk cId="3635536585" sldId="270"/>
            <ac:spMk id="2" creationId="{81686528-F014-BC86-5F0D-B8CBA37AE9C2}"/>
          </ac:spMkLst>
        </pc:spChg>
        <pc:spChg chg="mod">
          <ac:chgData name="Jayant Patharkar" userId="e47b8a46b24778c4" providerId="LiveId" clId="{C9D48AC7-C0BB-46E9-A824-F211AA2001E7}" dt="2023-09-03T01:05:15.141" v="8"/>
          <ac:spMkLst>
            <pc:docMk/>
            <pc:sldMk cId="3635536585" sldId="270"/>
            <ac:spMk id="3" creationId="{368BCDFE-A67E-ED46-E10B-562B771FF234}"/>
          </ac:spMkLst>
        </pc:spChg>
      </pc:sldChg>
      <pc:sldChg chg="modSp new mod">
        <pc:chgData name="Jayant Patharkar" userId="e47b8a46b24778c4" providerId="LiveId" clId="{C9D48AC7-C0BB-46E9-A824-F211AA2001E7}" dt="2023-09-03T01:06:00.186" v="10"/>
        <pc:sldMkLst>
          <pc:docMk/>
          <pc:sldMk cId="891663394" sldId="271"/>
        </pc:sldMkLst>
        <pc:spChg chg="mod">
          <ac:chgData name="Jayant Patharkar" userId="e47b8a46b24778c4" providerId="LiveId" clId="{C9D48AC7-C0BB-46E9-A824-F211AA2001E7}" dt="2023-09-03T01:06:00.186" v="10"/>
          <ac:spMkLst>
            <pc:docMk/>
            <pc:sldMk cId="891663394" sldId="271"/>
            <ac:spMk id="3" creationId="{D9AA01C1-2202-000C-9398-B4DA6A5807AA}"/>
          </ac:spMkLst>
        </pc:spChg>
      </pc:sldChg>
      <pc:sldChg chg="modSp new mod">
        <pc:chgData name="Jayant Patharkar" userId="e47b8a46b24778c4" providerId="LiveId" clId="{C9D48AC7-C0BB-46E9-A824-F211AA2001E7}" dt="2023-09-03T01:06:24.230" v="13" actId="27636"/>
        <pc:sldMkLst>
          <pc:docMk/>
          <pc:sldMk cId="3392783187" sldId="272"/>
        </pc:sldMkLst>
        <pc:spChg chg="mod">
          <ac:chgData name="Jayant Patharkar" userId="e47b8a46b24778c4" providerId="LiveId" clId="{C9D48AC7-C0BB-46E9-A824-F211AA2001E7}" dt="2023-09-03T01:06:24.230" v="13" actId="27636"/>
          <ac:spMkLst>
            <pc:docMk/>
            <pc:sldMk cId="3392783187" sldId="272"/>
            <ac:spMk id="3" creationId="{01230325-5624-6C33-C39D-D8B49C469213}"/>
          </ac:spMkLst>
        </pc:spChg>
      </pc:sldChg>
      <pc:sldChg chg="modSp new mod">
        <pc:chgData name="Jayant Patharkar" userId="e47b8a46b24778c4" providerId="LiveId" clId="{C9D48AC7-C0BB-46E9-A824-F211AA2001E7}" dt="2023-09-03T01:06:55.535" v="16" actId="20577"/>
        <pc:sldMkLst>
          <pc:docMk/>
          <pc:sldMk cId="2433810353" sldId="273"/>
        </pc:sldMkLst>
        <pc:spChg chg="mod">
          <ac:chgData name="Jayant Patharkar" userId="e47b8a46b24778c4" providerId="LiveId" clId="{C9D48AC7-C0BB-46E9-A824-F211AA2001E7}" dt="2023-09-03T01:06:55.535" v="16" actId="20577"/>
          <ac:spMkLst>
            <pc:docMk/>
            <pc:sldMk cId="2433810353" sldId="273"/>
            <ac:spMk id="3" creationId="{381E2B31-B093-1FD1-55FC-2A3FFF34CB9A}"/>
          </ac:spMkLst>
        </pc:spChg>
      </pc:sldChg>
      <pc:sldChg chg="modSp new mod">
        <pc:chgData name="Jayant Patharkar" userId="e47b8a46b24778c4" providerId="LiveId" clId="{C9D48AC7-C0BB-46E9-A824-F211AA2001E7}" dt="2023-09-03T01:07:16.668" v="18"/>
        <pc:sldMkLst>
          <pc:docMk/>
          <pc:sldMk cId="1724192054" sldId="274"/>
        </pc:sldMkLst>
        <pc:spChg chg="mod">
          <ac:chgData name="Jayant Patharkar" userId="e47b8a46b24778c4" providerId="LiveId" clId="{C9D48AC7-C0BB-46E9-A824-F211AA2001E7}" dt="2023-09-03T01:07:16.668" v="18"/>
          <ac:spMkLst>
            <pc:docMk/>
            <pc:sldMk cId="1724192054" sldId="274"/>
            <ac:spMk id="3" creationId="{3365C0BA-E406-22F1-7F91-250E95C95D2B}"/>
          </ac:spMkLst>
        </pc:spChg>
      </pc:sldChg>
      <pc:sldChg chg="modSp new mod">
        <pc:chgData name="Jayant Patharkar" userId="e47b8a46b24778c4" providerId="LiveId" clId="{C9D48AC7-C0BB-46E9-A824-F211AA2001E7}" dt="2023-09-03T01:07:34.670" v="20"/>
        <pc:sldMkLst>
          <pc:docMk/>
          <pc:sldMk cId="218316" sldId="275"/>
        </pc:sldMkLst>
        <pc:spChg chg="mod">
          <ac:chgData name="Jayant Patharkar" userId="e47b8a46b24778c4" providerId="LiveId" clId="{C9D48AC7-C0BB-46E9-A824-F211AA2001E7}" dt="2023-09-03T01:07:34.670" v="20"/>
          <ac:spMkLst>
            <pc:docMk/>
            <pc:sldMk cId="218316" sldId="275"/>
            <ac:spMk id="3" creationId="{6210203A-784E-28B7-D424-C486FFF7CCB2}"/>
          </ac:spMkLst>
        </pc:spChg>
      </pc:sldChg>
      <pc:sldChg chg="modSp new mod">
        <pc:chgData name="Jayant Patharkar" userId="e47b8a46b24778c4" providerId="LiveId" clId="{C9D48AC7-C0BB-46E9-A824-F211AA2001E7}" dt="2023-09-03T01:08:07.505" v="22"/>
        <pc:sldMkLst>
          <pc:docMk/>
          <pc:sldMk cId="840619682" sldId="276"/>
        </pc:sldMkLst>
        <pc:spChg chg="mod">
          <ac:chgData name="Jayant Patharkar" userId="e47b8a46b24778c4" providerId="LiveId" clId="{C9D48AC7-C0BB-46E9-A824-F211AA2001E7}" dt="2023-09-03T01:08:07.505" v="22"/>
          <ac:spMkLst>
            <pc:docMk/>
            <pc:sldMk cId="840619682" sldId="276"/>
            <ac:spMk id="3" creationId="{1A243EA8-EFA7-72B4-9532-D6FA34DCDEA2}"/>
          </ac:spMkLst>
        </pc:spChg>
      </pc:sldChg>
      <pc:sldChg chg="modSp new mod">
        <pc:chgData name="Jayant Patharkar" userId="e47b8a46b24778c4" providerId="LiveId" clId="{C9D48AC7-C0BB-46E9-A824-F211AA2001E7}" dt="2023-09-03T01:08:31.398" v="24"/>
        <pc:sldMkLst>
          <pc:docMk/>
          <pc:sldMk cId="3377589887" sldId="277"/>
        </pc:sldMkLst>
        <pc:spChg chg="mod">
          <ac:chgData name="Jayant Patharkar" userId="e47b8a46b24778c4" providerId="LiveId" clId="{C9D48AC7-C0BB-46E9-A824-F211AA2001E7}" dt="2023-09-03T01:08:31.398" v="24"/>
          <ac:spMkLst>
            <pc:docMk/>
            <pc:sldMk cId="3377589887" sldId="277"/>
            <ac:spMk id="3" creationId="{775A9668-B9E6-0334-2007-4032EB3D4D5A}"/>
          </ac:spMkLst>
        </pc:spChg>
      </pc:sldChg>
      <pc:sldChg chg="modSp new mod">
        <pc:chgData name="Jayant Patharkar" userId="e47b8a46b24778c4" providerId="LiveId" clId="{C9D48AC7-C0BB-46E9-A824-F211AA2001E7}" dt="2023-09-03T01:08:53.453" v="27" actId="27636"/>
        <pc:sldMkLst>
          <pc:docMk/>
          <pc:sldMk cId="558478113" sldId="278"/>
        </pc:sldMkLst>
        <pc:spChg chg="mod">
          <ac:chgData name="Jayant Patharkar" userId="e47b8a46b24778c4" providerId="LiveId" clId="{C9D48AC7-C0BB-46E9-A824-F211AA2001E7}" dt="2023-09-03T01:08:53.453" v="27" actId="27636"/>
          <ac:spMkLst>
            <pc:docMk/>
            <pc:sldMk cId="558478113" sldId="278"/>
            <ac:spMk id="3" creationId="{89B99E9A-F701-5367-DC40-0A74BFE26CF1}"/>
          </ac:spMkLst>
        </pc:spChg>
      </pc:sldChg>
      <pc:sldChg chg="modSp new mod">
        <pc:chgData name="Jayant Patharkar" userId="e47b8a46b24778c4" providerId="LiveId" clId="{C9D48AC7-C0BB-46E9-A824-F211AA2001E7}" dt="2023-09-03T01:09:29.785" v="30" actId="27636"/>
        <pc:sldMkLst>
          <pc:docMk/>
          <pc:sldMk cId="2706656672" sldId="279"/>
        </pc:sldMkLst>
        <pc:spChg chg="mod">
          <ac:chgData name="Jayant Patharkar" userId="e47b8a46b24778c4" providerId="LiveId" clId="{C9D48AC7-C0BB-46E9-A824-F211AA2001E7}" dt="2023-09-03T01:09:29.785" v="30" actId="27636"/>
          <ac:spMkLst>
            <pc:docMk/>
            <pc:sldMk cId="2706656672" sldId="279"/>
            <ac:spMk id="3" creationId="{125977A8-F967-B5A0-F54F-D03BA777F7C8}"/>
          </ac:spMkLst>
        </pc:spChg>
      </pc:sldChg>
      <pc:sldChg chg="modSp new mod">
        <pc:chgData name="Jayant Patharkar" userId="e47b8a46b24778c4" providerId="LiveId" clId="{C9D48AC7-C0BB-46E9-A824-F211AA2001E7}" dt="2023-09-03T01:09:49.717" v="32"/>
        <pc:sldMkLst>
          <pc:docMk/>
          <pc:sldMk cId="2477913317" sldId="280"/>
        </pc:sldMkLst>
        <pc:spChg chg="mod">
          <ac:chgData name="Jayant Patharkar" userId="e47b8a46b24778c4" providerId="LiveId" clId="{C9D48AC7-C0BB-46E9-A824-F211AA2001E7}" dt="2023-09-03T01:09:49.717" v="32"/>
          <ac:spMkLst>
            <pc:docMk/>
            <pc:sldMk cId="2477913317" sldId="280"/>
            <ac:spMk id="3" creationId="{3E808A56-33C2-A246-9788-D60A1DE4CF5E}"/>
          </ac:spMkLst>
        </pc:spChg>
      </pc:sldChg>
      <pc:sldChg chg="modSp new mod">
        <pc:chgData name="Jayant Patharkar" userId="e47b8a46b24778c4" providerId="LiveId" clId="{C9D48AC7-C0BB-46E9-A824-F211AA2001E7}" dt="2023-09-03T01:10:59.441" v="51" actId="27636"/>
        <pc:sldMkLst>
          <pc:docMk/>
          <pc:sldMk cId="2475663770" sldId="281"/>
        </pc:sldMkLst>
        <pc:spChg chg="mod">
          <ac:chgData name="Jayant Patharkar" userId="e47b8a46b24778c4" providerId="LiveId" clId="{C9D48AC7-C0BB-46E9-A824-F211AA2001E7}" dt="2023-09-03T01:10:34.451" v="49" actId="20577"/>
          <ac:spMkLst>
            <pc:docMk/>
            <pc:sldMk cId="2475663770" sldId="281"/>
            <ac:spMk id="2" creationId="{7B47630B-4D47-5045-ACAB-F17372B115EE}"/>
          </ac:spMkLst>
        </pc:spChg>
        <pc:spChg chg="mod">
          <ac:chgData name="Jayant Patharkar" userId="e47b8a46b24778c4" providerId="LiveId" clId="{C9D48AC7-C0BB-46E9-A824-F211AA2001E7}" dt="2023-09-03T01:10:59.441" v="51" actId="27636"/>
          <ac:spMkLst>
            <pc:docMk/>
            <pc:sldMk cId="2475663770" sldId="281"/>
            <ac:spMk id="3" creationId="{639A2FCC-4D3C-2729-D2A0-00C78E4B90DE}"/>
          </ac:spMkLst>
        </pc:spChg>
      </pc:sldChg>
      <pc:sldChg chg="modSp new mod">
        <pc:chgData name="Jayant Patharkar" userId="e47b8a46b24778c4" providerId="LiveId" clId="{C9D48AC7-C0BB-46E9-A824-F211AA2001E7}" dt="2023-09-03T01:11:34.769" v="53"/>
        <pc:sldMkLst>
          <pc:docMk/>
          <pc:sldMk cId="3397783235" sldId="282"/>
        </pc:sldMkLst>
        <pc:spChg chg="mod">
          <ac:chgData name="Jayant Patharkar" userId="e47b8a46b24778c4" providerId="LiveId" clId="{C9D48AC7-C0BB-46E9-A824-F211AA2001E7}" dt="2023-09-03T01:11:34.769" v="53"/>
          <ac:spMkLst>
            <pc:docMk/>
            <pc:sldMk cId="3397783235" sldId="282"/>
            <ac:spMk id="3" creationId="{B8814217-D5C6-FA96-07E6-73D0A5E433D2}"/>
          </ac:spMkLst>
        </pc:spChg>
      </pc:sldChg>
      <pc:sldChg chg="modSp new mod">
        <pc:chgData name="Jayant Patharkar" userId="e47b8a46b24778c4" providerId="LiveId" clId="{C9D48AC7-C0BB-46E9-A824-F211AA2001E7}" dt="2023-09-03T01:11:48.951" v="55"/>
        <pc:sldMkLst>
          <pc:docMk/>
          <pc:sldMk cId="1868579255" sldId="283"/>
        </pc:sldMkLst>
        <pc:spChg chg="mod">
          <ac:chgData name="Jayant Patharkar" userId="e47b8a46b24778c4" providerId="LiveId" clId="{C9D48AC7-C0BB-46E9-A824-F211AA2001E7}" dt="2023-09-03T01:11:48.951" v="55"/>
          <ac:spMkLst>
            <pc:docMk/>
            <pc:sldMk cId="1868579255" sldId="283"/>
            <ac:spMk id="3" creationId="{9EEEADB2-C6D0-BF86-88CE-68B6E1C6A862}"/>
          </ac:spMkLst>
        </pc:spChg>
      </pc:sldChg>
      <pc:sldChg chg="modSp new mod">
        <pc:chgData name="Jayant Patharkar" userId="e47b8a46b24778c4" providerId="LiveId" clId="{C9D48AC7-C0BB-46E9-A824-F211AA2001E7}" dt="2023-09-03T01:12:08.276" v="57"/>
        <pc:sldMkLst>
          <pc:docMk/>
          <pc:sldMk cId="259741352" sldId="284"/>
        </pc:sldMkLst>
        <pc:spChg chg="mod">
          <ac:chgData name="Jayant Patharkar" userId="e47b8a46b24778c4" providerId="LiveId" clId="{C9D48AC7-C0BB-46E9-A824-F211AA2001E7}" dt="2023-09-03T01:12:08.276" v="57"/>
          <ac:spMkLst>
            <pc:docMk/>
            <pc:sldMk cId="259741352" sldId="284"/>
            <ac:spMk id="3" creationId="{CB0888E1-301B-26FB-7FAF-573327D6A07A}"/>
          </ac:spMkLst>
        </pc:spChg>
      </pc:sldChg>
      <pc:sldChg chg="modSp new mod">
        <pc:chgData name="Jayant Patharkar" userId="e47b8a46b24778c4" providerId="LiveId" clId="{C9D48AC7-C0BB-46E9-A824-F211AA2001E7}" dt="2023-09-03T01:12:32.665" v="59"/>
        <pc:sldMkLst>
          <pc:docMk/>
          <pc:sldMk cId="4208826726" sldId="285"/>
        </pc:sldMkLst>
        <pc:spChg chg="mod">
          <ac:chgData name="Jayant Patharkar" userId="e47b8a46b24778c4" providerId="LiveId" clId="{C9D48AC7-C0BB-46E9-A824-F211AA2001E7}" dt="2023-09-03T01:12:32.665" v="59"/>
          <ac:spMkLst>
            <pc:docMk/>
            <pc:sldMk cId="4208826726" sldId="285"/>
            <ac:spMk id="3" creationId="{3F8DE15E-F4F3-98DC-8F33-DBF421AB4A23}"/>
          </ac:spMkLst>
        </pc:spChg>
      </pc:sldChg>
      <pc:sldChg chg="modSp new mod">
        <pc:chgData name="Jayant Patharkar" userId="e47b8a46b24778c4" providerId="LiveId" clId="{C9D48AC7-C0BB-46E9-A824-F211AA2001E7}" dt="2023-09-03T01:13:04.175" v="62" actId="27636"/>
        <pc:sldMkLst>
          <pc:docMk/>
          <pc:sldMk cId="428637319" sldId="286"/>
        </pc:sldMkLst>
        <pc:spChg chg="mod">
          <ac:chgData name="Jayant Patharkar" userId="e47b8a46b24778c4" providerId="LiveId" clId="{C9D48AC7-C0BB-46E9-A824-F211AA2001E7}" dt="2023-09-03T01:13:04.175" v="62" actId="27636"/>
          <ac:spMkLst>
            <pc:docMk/>
            <pc:sldMk cId="428637319" sldId="286"/>
            <ac:spMk id="3" creationId="{BBC02700-1706-8C7C-94D4-BAAD8B6D5D51}"/>
          </ac:spMkLst>
        </pc:spChg>
      </pc:sldChg>
      <pc:sldChg chg="modSp new mod">
        <pc:chgData name="Jayant Patharkar" userId="e47b8a46b24778c4" providerId="LiveId" clId="{C9D48AC7-C0BB-46E9-A824-F211AA2001E7}" dt="2023-09-03T01:13:23.640" v="64"/>
        <pc:sldMkLst>
          <pc:docMk/>
          <pc:sldMk cId="1869495424" sldId="287"/>
        </pc:sldMkLst>
        <pc:spChg chg="mod">
          <ac:chgData name="Jayant Patharkar" userId="e47b8a46b24778c4" providerId="LiveId" clId="{C9D48AC7-C0BB-46E9-A824-F211AA2001E7}" dt="2023-09-03T01:13:23.640" v="64"/>
          <ac:spMkLst>
            <pc:docMk/>
            <pc:sldMk cId="1869495424" sldId="287"/>
            <ac:spMk id="3" creationId="{A109CA15-53DB-A577-F0F0-763452D475F7}"/>
          </ac:spMkLst>
        </pc:spChg>
      </pc:sldChg>
      <pc:sldChg chg="modSp new mod">
        <pc:chgData name="Jayant Patharkar" userId="e47b8a46b24778c4" providerId="LiveId" clId="{C9D48AC7-C0BB-46E9-A824-F211AA2001E7}" dt="2023-09-03T01:13:49.659" v="67" actId="27636"/>
        <pc:sldMkLst>
          <pc:docMk/>
          <pc:sldMk cId="2395471608" sldId="288"/>
        </pc:sldMkLst>
        <pc:spChg chg="mod">
          <ac:chgData name="Jayant Patharkar" userId="e47b8a46b24778c4" providerId="LiveId" clId="{C9D48AC7-C0BB-46E9-A824-F211AA2001E7}" dt="2023-09-03T01:13:49.659" v="67" actId="27636"/>
          <ac:spMkLst>
            <pc:docMk/>
            <pc:sldMk cId="2395471608" sldId="288"/>
            <ac:spMk id="3" creationId="{2B3667D7-F245-377C-5F57-5FB71D77316D}"/>
          </ac:spMkLst>
        </pc:spChg>
      </pc:sldChg>
      <pc:sldChg chg="modSp new mod">
        <pc:chgData name="Jayant Patharkar" userId="e47b8a46b24778c4" providerId="LiveId" clId="{C9D48AC7-C0BB-46E9-A824-F211AA2001E7}" dt="2023-09-03T01:14:09.704" v="69"/>
        <pc:sldMkLst>
          <pc:docMk/>
          <pc:sldMk cId="2406107945" sldId="289"/>
        </pc:sldMkLst>
        <pc:spChg chg="mod">
          <ac:chgData name="Jayant Patharkar" userId="e47b8a46b24778c4" providerId="LiveId" clId="{C9D48AC7-C0BB-46E9-A824-F211AA2001E7}" dt="2023-09-03T01:14:09.704" v="69"/>
          <ac:spMkLst>
            <pc:docMk/>
            <pc:sldMk cId="2406107945" sldId="289"/>
            <ac:spMk id="3" creationId="{8AAA90CC-647F-75FB-A0CA-7012A39DCD28}"/>
          </ac:spMkLst>
        </pc:spChg>
      </pc:sldChg>
      <pc:sldChg chg="modSp new mod">
        <pc:chgData name="Jayant Patharkar" userId="e47b8a46b24778c4" providerId="LiveId" clId="{C9D48AC7-C0BB-46E9-A824-F211AA2001E7}" dt="2023-09-03T01:14:49.719" v="73" actId="27636"/>
        <pc:sldMkLst>
          <pc:docMk/>
          <pc:sldMk cId="2150579050" sldId="290"/>
        </pc:sldMkLst>
        <pc:spChg chg="mod">
          <ac:chgData name="Jayant Patharkar" userId="e47b8a46b24778c4" providerId="LiveId" clId="{C9D48AC7-C0BB-46E9-A824-F211AA2001E7}" dt="2023-09-03T01:14:33.737" v="71"/>
          <ac:spMkLst>
            <pc:docMk/>
            <pc:sldMk cId="2150579050" sldId="290"/>
            <ac:spMk id="2" creationId="{5009475E-B0CA-3F12-FC9E-935B8DDA3983}"/>
          </ac:spMkLst>
        </pc:spChg>
        <pc:spChg chg="mod">
          <ac:chgData name="Jayant Patharkar" userId="e47b8a46b24778c4" providerId="LiveId" clId="{C9D48AC7-C0BB-46E9-A824-F211AA2001E7}" dt="2023-09-03T01:14:49.719" v="73" actId="27636"/>
          <ac:spMkLst>
            <pc:docMk/>
            <pc:sldMk cId="2150579050" sldId="290"/>
            <ac:spMk id="3" creationId="{6C5A6808-EC78-AD13-683C-F492BCDBDE5C}"/>
          </ac:spMkLst>
        </pc:spChg>
      </pc:sldChg>
      <pc:sldChg chg="modSp new mod">
        <pc:chgData name="Jayant Patharkar" userId="e47b8a46b24778c4" providerId="LiveId" clId="{C9D48AC7-C0BB-46E9-A824-F211AA2001E7}" dt="2023-09-03T01:15:13.159" v="75"/>
        <pc:sldMkLst>
          <pc:docMk/>
          <pc:sldMk cId="2027837776" sldId="291"/>
        </pc:sldMkLst>
        <pc:spChg chg="mod">
          <ac:chgData name="Jayant Patharkar" userId="e47b8a46b24778c4" providerId="LiveId" clId="{C9D48AC7-C0BB-46E9-A824-F211AA2001E7}" dt="2023-09-03T01:15:13.159" v="75"/>
          <ac:spMkLst>
            <pc:docMk/>
            <pc:sldMk cId="2027837776" sldId="291"/>
            <ac:spMk id="3" creationId="{EF1335C1-5F66-3207-54F5-B6A3704ECF2F}"/>
          </ac:spMkLst>
        </pc:spChg>
      </pc:sldChg>
      <pc:sldChg chg="modSp new mod">
        <pc:chgData name="Jayant Patharkar" userId="e47b8a46b24778c4" providerId="LiveId" clId="{C9D48AC7-C0BB-46E9-A824-F211AA2001E7}" dt="2023-09-03T01:16:13.159" v="77"/>
        <pc:sldMkLst>
          <pc:docMk/>
          <pc:sldMk cId="217874188" sldId="292"/>
        </pc:sldMkLst>
        <pc:spChg chg="mod">
          <ac:chgData name="Jayant Patharkar" userId="e47b8a46b24778c4" providerId="LiveId" clId="{C9D48AC7-C0BB-46E9-A824-F211AA2001E7}" dt="2023-09-03T01:16:13.159" v="77"/>
          <ac:spMkLst>
            <pc:docMk/>
            <pc:sldMk cId="217874188" sldId="292"/>
            <ac:spMk id="3" creationId="{D8CCD790-4EA0-6C9E-EABC-898D8CCF1894}"/>
          </ac:spMkLst>
        </pc:spChg>
      </pc:sldChg>
      <pc:sldChg chg="modSp new mod">
        <pc:chgData name="Jayant Patharkar" userId="e47b8a46b24778c4" providerId="LiveId" clId="{C9D48AC7-C0BB-46E9-A824-F211AA2001E7}" dt="2023-09-03T01:16:29.731" v="79"/>
        <pc:sldMkLst>
          <pc:docMk/>
          <pc:sldMk cId="3652588672" sldId="293"/>
        </pc:sldMkLst>
        <pc:spChg chg="mod">
          <ac:chgData name="Jayant Patharkar" userId="e47b8a46b24778c4" providerId="LiveId" clId="{C9D48AC7-C0BB-46E9-A824-F211AA2001E7}" dt="2023-09-03T01:16:29.731" v="79"/>
          <ac:spMkLst>
            <pc:docMk/>
            <pc:sldMk cId="3652588672" sldId="293"/>
            <ac:spMk id="3" creationId="{4458ABC4-D067-7BAF-21E3-9F248032274B}"/>
          </ac:spMkLst>
        </pc:spChg>
      </pc:sldChg>
      <pc:sldChg chg="modSp new mod">
        <pc:chgData name="Jayant Patharkar" userId="e47b8a46b24778c4" providerId="LiveId" clId="{C9D48AC7-C0BB-46E9-A824-F211AA2001E7}" dt="2023-09-03T01:16:47.516" v="81"/>
        <pc:sldMkLst>
          <pc:docMk/>
          <pc:sldMk cId="3873886170" sldId="294"/>
        </pc:sldMkLst>
        <pc:spChg chg="mod">
          <ac:chgData name="Jayant Patharkar" userId="e47b8a46b24778c4" providerId="LiveId" clId="{C9D48AC7-C0BB-46E9-A824-F211AA2001E7}" dt="2023-09-03T01:16:47.516" v="81"/>
          <ac:spMkLst>
            <pc:docMk/>
            <pc:sldMk cId="3873886170" sldId="294"/>
            <ac:spMk id="3" creationId="{92CAC4DA-1329-96A9-4AE3-74CE970707EC}"/>
          </ac:spMkLst>
        </pc:spChg>
      </pc:sldChg>
      <pc:sldChg chg="modSp new mod">
        <pc:chgData name="Jayant Patharkar" userId="e47b8a46b24778c4" providerId="LiveId" clId="{C9D48AC7-C0BB-46E9-A824-F211AA2001E7}" dt="2023-09-03T01:17:20.515" v="83"/>
        <pc:sldMkLst>
          <pc:docMk/>
          <pc:sldMk cId="3700397829" sldId="295"/>
        </pc:sldMkLst>
        <pc:spChg chg="mod">
          <ac:chgData name="Jayant Patharkar" userId="e47b8a46b24778c4" providerId="LiveId" clId="{C9D48AC7-C0BB-46E9-A824-F211AA2001E7}" dt="2023-09-03T01:17:20.515" v="83"/>
          <ac:spMkLst>
            <pc:docMk/>
            <pc:sldMk cId="3700397829" sldId="295"/>
            <ac:spMk id="3" creationId="{86B6A69E-A730-9642-0DAD-C0C0BEA8E24E}"/>
          </ac:spMkLst>
        </pc:spChg>
      </pc:sldChg>
      <pc:sldChg chg="modSp new mod">
        <pc:chgData name="Jayant Patharkar" userId="e47b8a46b24778c4" providerId="LiveId" clId="{C9D48AC7-C0BB-46E9-A824-F211AA2001E7}" dt="2023-09-03T01:17:38.937" v="85"/>
        <pc:sldMkLst>
          <pc:docMk/>
          <pc:sldMk cId="1270415957" sldId="296"/>
        </pc:sldMkLst>
        <pc:spChg chg="mod">
          <ac:chgData name="Jayant Patharkar" userId="e47b8a46b24778c4" providerId="LiveId" clId="{C9D48AC7-C0BB-46E9-A824-F211AA2001E7}" dt="2023-09-03T01:17:38.937" v="85"/>
          <ac:spMkLst>
            <pc:docMk/>
            <pc:sldMk cId="1270415957" sldId="296"/>
            <ac:spMk id="3" creationId="{CFEACFD2-A84E-3417-0620-8D1DD8C93BC2}"/>
          </ac:spMkLst>
        </pc:spChg>
      </pc:sldChg>
      <pc:sldChg chg="modSp new mod">
        <pc:chgData name="Jayant Patharkar" userId="e47b8a46b24778c4" providerId="LiveId" clId="{C9D48AC7-C0BB-46E9-A824-F211AA2001E7}" dt="2023-09-03T01:18:18.525" v="87"/>
        <pc:sldMkLst>
          <pc:docMk/>
          <pc:sldMk cId="2656059016" sldId="297"/>
        </pc:sldMkLst>
        <pc:spChg chg="mod">
          <ac:chgData name="Jayant Patharkar" userId="e47b8a46b24778c4" providerId="LiveId" clId="{C9D48AC7-C0BB-46E9-A824-F211AA2001E7}" dt="2023-09-03T01:18:18.525" v="87"/>
          <ac:spMkLst>
            <pc:docMk/>
            <pc:sldMk cId="2656059016" sldId="297"/>
            <ac:spMk id="3" creationId="{20BDC7B1-86D7-9AA6-B9BD-173A7A98B563}"/>
          </ac:spMkLst>
        </pc:spChg>
      </pc:sldChg>
      <pc:sldChg chg="modSp new mod">
        <pc:chgData name="Jayant Patharkar" userId="e47b8a46b24778c4" providerId="LiveId" clId="{C9D48AC7-C0BB-46E9-A824-F211AA2001E7}" dt="2023-09-03T01:18:37.494" v="90" actId="27636"/>
        <pc:sldMkLst>
          <pc:docMk/>
          <pc:sldMk cId="2847559812" sldId="298"/>
        </pc:sldMkLst>
        <pc:spChg chg="mod">
          <ac:chgData name="Jayant Patharkar" userId="e47b8a46b24778c4" providerId="LiveId" clId="{C9D48AC7-C0BB-46E9-A824-F211AA2001E7}" dt="2023-09-03T01:18:37.494" v="90" actId="27636"/>
          <ac:spMkLst>
            <pc:docMk/>
            <pc:sldMk cId="2847559812" sldId="298"/>
            <ac:spMk id="3" creationId="{08CC9646-699D-083C-4F67-02B579055EE2}"/>
          </ac:spMkLst>
        </pc:spChg>
      </pc:sldChg>
      <pc:sldChg chg="modSp new mod">
        <pc:chgData name="Jayant Patharkar" userId="e47b8a46b24778c4" providerId="LiveId" clId="{C9D48AC7-C0BB-46E9-A824-F211AA2001E7}" dt="2023-09-03T01:18:59.842" v="92"/>
        <pc:sldMkLst>
          <pc:docMk/>
          <pc:sldMk cId="3311784100" sldId="299"/>
        </pc:sldMkLst>
        <pc:spChg chg="mod">
          <ac:chgData name="Jayant Patharkar" userId="e47b8a46b24778c4" providerId="LiveId" clId="{C9D48AC7-C0BB-46E9-A824-F211AA2001E7}" dt="2023-09-03T01:18:59.842" v="92"/>
          <ac:spMkLst>
            <pc:docMk/>
            <pc:sldMk cId="3311784100" sldId="299"/>
            <ac:spMk id="3" creationId="{16A3A5C0-1CDE-CF7E-8510-4A4BD5F4BD69}"/>
          </ac:spMkLst>
        </pc:spChg>
      </pc:sldChg>
      <pc:sldChg chg="modSp new mod">
        <pc:chgData name="Jayant Patharkar" userId="e47b8a46b24778c4" providerId="LiveId" clId="{C9D48AC7-C0BB-46E9-A824-F211AA2001E7}" dt="2023-09-03T01:19:36.628" v="161" actId="255"/>
        <pc:sldMkLst>
          <pc:docMk/>
          <pc:sldMk cId="3973783735" sldId="300"/>
        </pc:sldMkLst>
        <pc:spChg chg="mod">
          <ac:chgData name="Jayant Patharkar" userId="e47b8a46b24778c4" providerId="LiveId" clId="{C9D48AC7-C0BB-46E9-A824-F211AA2001E7}" dt="2023-09-03T01:19:36.628" v="161" actId="255"/>
          <ac:spMkLst>
            <pc:docMk/>
            <pc:sldMk cId="3973783735" sldId="300"/>
            <ac:spMk id="3" creationId="{2306789E-CA6F-EE1D-41F0-6815E880113E}"/>
          </ac:spMkLst>
        </pc:spChg>
      </pc:sldChg>
      <pc:sldChg chg="modSp new mod modNotesTx">
        <pc:chgData name="Jayant Patharkar" userId="e47b8a46b24778c4" providerId="LiveId" clId="{C9D48AC7-C0BB-46E9-A824-F211AA2001E7}" dt="2023-09-03T01:23:30.461" v="316" actId="20577"/>
        <pc:sldMkLst>
          <pc:docMk/>
          <pc:sldMk cId="3513323522" sldId="301"/>
        </pc:sldMkLst>
        <pc:spChg chg="mod">
          <ac:chgData name="Jayant Patharkar" userId="e47b8a46b24778c4" providerId="LiveId" clId="{C9D48AC7-C0BB-46E9-A824-F211AA2001E7}" dt="2023-09-03T01:23:30.461" v="316" actId="20577"/>
          <ac:spMkLst>
            <pc:docMk/>
            <pc:sldMk cId="3513323522" sldId="301"/>
            <ac:spMk id="2" creationId="{3F02ED9F-4F1D-A40A-CE05-1C686ABBA1D8}"/>
          </ac:spMkLst>
        </pc:spChg>
        <pc:spChg chg="mod">
          <ac:chgData name="Jayant Patharkar" userId="e47b8a46b24778c4" providerId="LiveId" clId="{C9D48AC7-C0BB-46E9-A824-F211AA2001E7}" dt="2023-09-03T01:23:22.951" v="313" actId="20577"/>
          <ac:spMkLst>
            <pc:docMk/>
            <pc:sldMk cId="3513323522" sldId="301"/>
            <ac:spMk id="3" creationId="{296A4E9D-7C14-465C-A8C1-2F9E0CD7188E}"/>
          </ac:spMkLst>
        </pc:spChg>
      </pc:sldChg>
      <pc:sldChg chg="modSp new mod modNotesTx">
        <pc:chgData name="Jayant Patharkar" userId="e47b8a46b24778c4" providerId="LiveId" clId="{C9D48AC7-C0BB-46E9-A824-F211AA2001E7}" dt="2023-09-03T01:28:04.480" v="415" actId="20577"/>
        <pc:sldMkLst>
          <pc:docMk/>
          <pc:sldMk cId="3750555345" sldId="302"/>
        </pc:sldMkLst>
        <pc:spChg chg="mod">
          <ac:chgData name="Jayant Patharkar" userId="e47b8a46b24778c4" providerId="LiveId" clId="{C9D48AC7-C0BB-46E9-A824-F211AA2001E7}" dt="2023-09-03T01:26:40.935" v="364" actId="20577"/>
          <ac:spMkLst>
            <pc:docMk/>
            <pc:sldMk cId="3750555345" sldId="302"/>
            <ac:spMk id="2" creationId="{035F90A9-175D-5BFA-17F6-C789DD720A23}"/>
          </ac:spMkLst>
        </pc:spChg>
        <pc:spChg chg="mod">
          <ac:chgData name="Jayant Patharkar" userId="e47b8a46b24778c4" providerId="LiveId" clId="{C9D48AC7-C0BB-46E9-A824-F211AA2001E7}" dt="2023-09-03T01:28:04.480" v="415" actId="20577"/>
          <ac:spMkLst>
            <pc:docMk/>
            <pc:sldMk cId="3750555345" sldId="302"/>
            <ac:spMk id="3" creationId="{438339BC-9C9E-049E-9577-6721F8D5D8A5}"/>
          </ac:spMkLst>
        </pc:spChg>
      </pc:sldChg>
      <pc:sldChg chg="modSp new mod modNotesTx">
        <pc:chgData name="Jayant Patharkar" userId="e47b8a46b24778c4" providerId="LiveId" clId="{C9D48AC7-C0BB-46E9-A824-F211AA2001E7}" dt="2023-09-03T01:33:47.768" v="615" actId="20577"/>
        <pc:sldMkLst>
          <pc:docMk/>
          <pc:sldMk cId="763591711" sldId="303"/>
        </pc:sldMkLst>
        <pc:spChg chg="mod">
          <ac:chgData name="Jayant Patharkar" userId="e47b8a46b24778c4" providerId="LiveId" clId="{C9D48AC7-C0BB-46E9-A824-F211AA2001E7}" dt="2023-09-03T01:31:26.500" v="501" actId="313"/>
          <ac:spMkLst>
            <pc:docMk/>
            <pc:sldMk cId="763591711" sldId="303"/>
            <ac:spMk id="2" creationId="{E8B7D657-B017-1517-7B54-0B8E3CEB1A7F}"/>
          </ac:spMkLst>
        </pc:spChg>
        <pc:spChg chg="mod">
          <ac:chgData name="Jayant Patharkar" userId="e47b8a46b24778c4" providerId="LiveId" clId="{C9D48AC7-C0BB-46E9-A824-F211AA2001E7}" dt="2023-09-03T01:33:47.768" v="615" actId="20577"/>
          <ac:spMkLst>
            <pc:docMk/>
            <pc:sldMk cId="763591711" sldId="303"/>
            <ac:spMk id="3" creationId="{655BA6FC-3A53-8A76-A79C-CE277CCDDA19}"/>
          </ac:spMkLst>
        </pc:spChg>
      </pc:sldChg>
      <pc:sldChg chg="modSp new mod modNotesTx">
        <pc:chgData name="Jayant Patharkar" userId="e47b8a46b24778c4" providerId="LiveId" clId="{C9D48AC7-C0BB-46E9-A824-F211AA2001E7}" dt="2023-09-03T01:39:18.442" v="705" actId="20577"/>
        <pc:sldMkLst>
          <pc:docMk/>
          <pc:sldMk cId="2489667299" sldId="304"/>
        </pc:sldMkLst>
        <pc:spChg chg="mod">
          <ac:chgData name="Jayant Patharkar" userId="e47b8a46b24778c4" providerId="LiveId" clId="{C9D48AC7-C0BB-46E9-A824-F211AA2001E7}" dt="2023-09-03T01:38:03.251" v="624"/>
          <ac:spMkLst>
            <pc:docMk/>
            <pc:sldMk cId="2489667299" sldId="304"/>
            <ac:spMk id="2" creationId="{6F880184-73B5-E301-426F-5B058F0614A4}"/>
          </ac:spMkLst>
        </pc:spChg>
        <pc:spChg chg="mod">
          <ac:chgData name="Jayant Patharkar" userId="e47b8a46b24778c4" providerId="LiveId" clId="{C9D48AC7-C0BB-46E9-A824-F211AA2001E7}" dt="2023-09-03T01:39:18.442" v="705" actId="20577"/>
          <ac:spMkLst>
            <pc:docMk/>
            <pc:sldMk cId="2489667299" sldId="304"/>
            <ac:spMk id="3" creationId="{415F1039-088A-F0CD-F90E-9B67B7ADB454}"/>
          </ac:spMkLst>
        </pc:spChg>
      </pc:sldChg>
      <pc:sldChg chg="modSp new mod modNotesTx">
        <pc:chgData name="Jayant Patharkar" userId="e47b8a46b24778c4" providerId="LiveId" clId="{C9D48AC7-C0BB-46E9-A824-F211AA2001E7}" dt="2023-09-03T01:42:55.878" v="791" actId="20577"/>
        <pc:sldMkLst>
          <pc:docMk/>
          <pc:sldMk cId="1615804077" sldId="305"/>
        </pc:sldMkLst>
        <pc:spChg chg="mod">
          <ac:chgData name="Jayant Patharkar" userId="e47b8a46b24778c4" providerId="LiveId" clId="{C9D48AC7-C0BB-46E9-A824-F211AA2001E7}" dt="2023-09-03T01:41:27.681" v="740" actId="20577"/>
          <ac:spMkLst>
            <pc:docMk/>
            <pc:sldMk cId="1615804077" sldId="305"/>
            <ac:spMk id="2" creationId="{FE53B4E8-AFDC-F03C-C26F-42A687086AD3}"/>
          </ac:spMkLst>
        </pc:spChg>
        <pc:spChg chg="mod">
          <ac:chgData name="Jayant Patharkar" userId="e47b8a46b24778c4" providerId="LiveId" clId="{C9D48AC7-C0BB-46E9-A824-F211AA2001E7}" dt="2023-09-03T01:42:55.878" v="791" actId="20577"/>
          <ac:spMkLst>
            <pc:docMk/>
            <pc:sldMk cId="1615804077" sldId="305"/>
            <ac:spMk id="3" creationId="{1EB44155-F952-3325-FD5C-11E1195FDA9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17A9A5-83BA-4679-B0DD-849F836C0557}" type="datetimeFigureOut">
              <a:rPr lang="en-IN" smtClean="0"/>
              <a:t>04-09-2023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F65B6-9230-48C3-9AED-8E9480CAA35B}" type="slidenum">
              <a:rPr lang="en-IN" smtClean="0"/>
              <a:t>‹#›</a:t>
            </a:fld>
            <a:endParaRPr lang="en-IN"/>
          </a:p>
        </p:txBody>
      </p:sp>
    </p:spTree>
    <p:extLst>
      <p:ext uri="{BB962C8B-B14F-4D97-AF65-F5344CB8AC3E}">
        <p14:creationId xmlns:p14="http://schemas.microsoft.com/office/powerpoint/2010/main" val="303688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Ergot has been termed a treasure house of pharmacological constituents. </a:t>
            </a:r>
          </a:p>
          <a:p>
            <a:r>
              <a:rPr lang="en-US" dirty="0"/>
              <a:t>They can be divided into: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3</a:t>
            </a:fld>
            <a:endParaRPr lang="en-IN"/>
          </a:p>
        </p:txBody>
      </p:sp>
    </p:spTree>
    <p:extLst>
      <p:ext uri="{BB962C8B-B14F-4D97-AF65-F5344CB8AC3E}">
        <p14:creationId xmlns:p14="http://schemas.microsoft.com/office/powerpoint/2010/main" val="3876056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PPH is a major cause of morbidity and mortality particularly in developing countries. </a:t>
            </a:r>
          </a:p>
          <a:p>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29</a:t>
            </a:fld>
            <a:endParaRPr lang="en-IN"/>
          </a:p>
        </p:txBody>
      </p:sp>
    </p:spTree>
    <p:extLst>
      <p:ext uri="{BB962C8B-B14F-4D97-AF65-F5344CB8AC3E}">
        <p14:creationId xmlns:p14="http://schemas.microsoft.com/office/powerpoint/2010/main" val="1430050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Oxytocin is no more employed to induce therapeutic abortion.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30</a:t>
            </a:fld>
            <a:endParaRPr lang="en-IN"/>
          </a:p>
        </p:txBody>
      </p:sp>
    </p:spTree>
    <p:extLst>
      <p:ext uri="{BB962C8B-B14F-4D97-AF65-F5344CB8AC3E}">
        <p14:creationId xmlns:p14="http://schemas.microsoft.com/office/powerpoint/2010/main" val="3250519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Prostaglandins are C20 fatty acids containing a cyclopentane ring, and are described in Chapter 25; only the actions on uterus are discussed below. Apart from human seminal fluid, PGs are found in the ovary, myometrium and menstrual fluid. Their physiological significance, however, is not well understood. Majority of PGs in varying doses inhibit the spontaneous activity of isolated non-pregnant human myometrium. However,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31</a:t>
            </a:fld>
            <a:endParaRPr lang="en-IN"/>
          </a:p>
        </p:txBody>
      </p:sp>
    </p:spTree>
    <p:extLst>
      <p:ext uri="{BB962C8B-B14F-4D97-AF65-F5344CB8AC3E}">
        <p14:creationId xmlns:p14="http://schemas.microsoft.com/office/powerpoint/2010/main" val="1452989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luteolytic agents, inhibiting the secretion of progesterone by corpus luteum. This effect has not been observed in humans.</a:t>
            </a:r>
          </a:p>
          <a:p>
            <a:r>
              <a:rPr lang="en-US" dirty="0"/>
              <a:t>(Chapter 68),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33</a:t>
            </a:fld>
            <a:endParaRPr lang="en-IN"/>
          </a:p>
        </p:txBody>
      </p:sp>
    </p:spTree>
    <p:extLst>
      <p:ext uri="{BB962C8B-B14F-4D97-AF65-F5344CB8AC3E}">
        <p14:creationId xmlns:p14="http://schemas.microsoft.com/office/powerpoint/2010/main" val="4035686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(Chapter 68) </a:t>
            </a:r>
          </a:p>
        </p:txBody>
      </p:sp>
      <p:sp>
        <p:nvSpPr>
          <p:cNvPr id="4" name="Slide Number Placeholder 3"/>
          <p:cNvSpPr>
            <a:spLocks noGrp="1"/>
          </p:cNvSpPr>
          <p:nvPr>
            <p:ph type="sldNum" sz="quarter" idx="5"/>
          </p:nvPr>
        </p:nvSpPr>
        <p:spPr/>
        <p:txBody>
          <a:bodyPr/>
          <a:lstStyle/>
          <a:p>
            <a:fld id="{DEBF65B6-9230-48C3-9AED-8E9480CAA35B}" type="slidenum">
              <a:rPr lang="en-IN" smtClean="0"/>
              <a:t>35</a:t>
            </a:fld>
            <a:endParaRPr lang="en-IN"/>
          </a:p>
        </p:txBody>
      </p:sp>
    </p:spTree>
    <p:extLst>
      <p:ext uri="{BB962C8B-B14F-4D97-AF65-F5344CB8AC3E}">
        <p14:creationId xmlns:p14="http://schemas.microsoft.com/office/powerpoint/2010/main" val="1588252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68) Many clinicians, therefore, prefer suction evacuation to </a:t>
            </a:r>
            <a:r>
              <a:rPr lang="en-US" dirty="0" err="1"/>
              <a:t>PGs.</a:t>
            </a:r>
            <a:r>
              <a:rPr lang="en-US" dirty="0"/>
              <a:t>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37</a:t>
            </a:fld>
            <a:endParaRPr lang="en-IN"/>
          </a:p>
        </p:txBody>
      </p:sp>
    </p:spTree>
    <p:extLst>
      <p:ext uri="{BB962C8B-B14F-4D97-AF65-F5344CB8AC3E}">
        <p14:creationId xmlns:p14="http://schemas.microsoft.com/office/powerpoint/2010/main" val="105530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discussed in Chapter 68. There is really no absolutely safe method of terminating pregnancy in the second trimester. Introduction of various irritants into the uterine cavity for this purpose, as done by quacks, is usually associated with serious complications and even death.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41</a:t>
            </a:fld>
            <a:endParaRPr lang="en-IN"/>
          </a:p>
        </p:txBody>
      </p:sp>
    </p:spTree>
    <p:extLst>
      <p:ext uri="{BB962C8B-B14F-4D97-AF65-F5344CB8AC3E}">
        <p14:creationId xmlns:p14="http://schemas.microsoft.com/office/powerpoint/2010/main" val="3790260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spontaneous preterm birth (before the conclusion of 37 weeks of gestation), may involve several contributing factors. Important among these are: myometrial and fetal membrane overdistension, decidual hemorrhage, precocious fetal endocrine activation, and intrauterine inflammation and infection.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42</a:t>
            </a:fld>
            <a:endParaRPr lang="en-IN"/>
          </a:p>
        </p:txBody>
      </p:sp>
    </p:spTree>
    <p:extLst>
      <p:ext uri="{BB962C8B-B14F-4D97-AF65-F5344CB8AC3E}">
        <p14:creationId xmlns:p14="http://schemas.microsoft.com/office/powerpoint/2010/main" val="1261683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29)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44</a:t>
            </a:fld>
            <a:endParaRPr lang="en-IN"/>
          </a:p>
        </p:txBody>
      </p:sp>
    </p:spTree>
    <p:extLst>
      <p:ext uri="{BB962C8B-B14F-4D97-AF65-F5344CB8AC3E}">
        <p14:creationId xmlns:p14="http://schemas.microsoft.com/office/powerpoint/2010/main" val="619933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11),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45</a:t>
            </a:fld>
            <a:endParaRPr lang="en-IN"/>
          </a:p>
        </p:txBody>
      </p:sp>
    </p:spTree>
    <p:extLst>
      <p:ext uri="{BB962C8B-B14F-4D97-AF65-F5344CB8AC3E}">
        <p14:creationId xmlns:p14="http://schemas.microsoft.com/office/powerpoint/2010/main" val="19308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Ergotoxin is a mixture of three alkaloids, ergocornine, ergocristine and ergokryptine. </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Hydergine – a mixture of dihydroergocornine, </a:t>
            </a:r>
            <a:r>
              <a:rPr lang="en-IN" dirty="0" err="1"/>
              <a:t>dihydroergocristine</a:t>
            </a:r>
            <a:r>
              <a:rPr lang="en-IN" dirty="0"/>
              <a:t> and dihydroergocryptine</a:t>
            </a:r>
          </a:p>
          <a:p>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a:t>
            </a:fld>
            <a:endParaRPr lang="en-IN"/>
          </a:p>
        </p:txBody>
      </p:sp>
    </p:spTree>
    <p:extLst>
      <p:ext uri="{BB962C8B-B14F-4D97-AF65-F5344CB8AC3E}">
        <p14:creationId xmlns:p14="http://schemas.microsoft.com/office/powerpoint/2010/main" val="10699766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Chapters 18, 27</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46</a:t>
            </a:fld>
            <a:endParaRPr lang="en-IN"/>
          </a:p>
        </p:txBody>
      </p:sp>
    </p:spTree>
    <p:extLst>
      <p:ext uri="{BB962C8B-B14F-4D97-AF65-F5344CB8AC3E}">
        <p14:creationId xmlns:p14="http://schemas.microsoft.com/office/powerpoint/2010/main" val="688199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29)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48</a:t>
            </a:fld>
            <a:endParaRPr lang="en-IN"/>
          </a:p>
        </p:txBody>
      </p:sp>
    </p:spTree>
    <p:extLst>
      <p:ext uri="{BB962C8B-B14F-4D97-AF65-F5344CB8AC3E}">
        <p14:creationId xmlns:p14="http://schemas.microsoft.com/office/powerpoint/2010/main" val="1733558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Induce or augment labour; and • Induce abortion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52</a:t>
            </a:fld>
            <a:endParaRPr lang="en-IN"/>
          </a:p>
        </p:txBody>
      </p:sp>
    </p:spTree>
    <p:extLst>
      <p:ext uri="{BB962C8B-B14F-4D97-AF65-F5344CB8AC3E}">
        <p14:creationId xmlns:p14="http://schemas.microsoft.com/office/powerpoint/2010/main" val="2440952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As oxytocic, the amine alkaloid ergometrine has several advantages over the amino acid alkaloids such as ergotamine, viz.: (a) It is effective orally and elicits a prompt and marked contractile response, even in small doses. (b) It is devoid of significant adrenergic blocking, vasoconstrictor and emetic activity; and hence, (c) It is less toxic.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53</a:t>
            </a:fld>
            <a:endParaRPr lang="en-IN"/>
          </a:p>
        </p:txBody>
      </p:sp>
    </p:spTree>
    <p:extLst>
      <p:ext uri="{BB962C8B-B14F-4D97-AF65-F5344CB8AC3E}">
        <p14:creationId xmlns:p14="http://schemas.microsoft.com/office/powerpoint/2010/main" val="622622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Oxytocin, given in small doses by IV infusion, exerts a physiological action on the pregnant uterus. The upper uterine segment, consisting of the fundus and body, is contracted while the lower uterine segment, consisting of the cervical portion, is dilated. This results in an expulsion of the fetus from the uterine cavity. The contractions also squeeze the maternal blood out of the placenta into the maternal inferior vena cava. The periods of relaxation which intervene between the two successive contractions allow refilling of the placental blood vessels by the maternal arterial blood and thus prevent asphyxial injury to the </a:t>
            </a:r>
            <a:r>
              <a:rPr lang="en-US" dirty="0" err="1"/>
              <a:t>foetus</a:t>
            </a:r>
            <a:r>
              <a:rPr lang="en-US" dirty="0"/>
              <a:t>. Oxytocin, therefore, can be used by slow IV infusion for inducing labour at term in contrast to ergot preparations which are contraindicated prepartum. </a:t>
            </a:r>
            <a:endParaRPr lang="en-IN" dirty="0"/>
          </a:p>
          <a:p>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54</a:t>
            </a:fld>
            <a:endParaRPr lang="en-IN"/>
          </a:p>
        </p:txBody>
      </p:sp>
    </p:spTree>
    <p:extLst>
      <p:ext uri="{BB962C8B-B14F-4D97-AF65-F5344CB8AC3E}">
        <p14:creationId xmlns:p14="http://schemas.microsoft.com/office/powerpoint/2010/main" val="16236512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Oxytocin given by IV infusion may occasionally cause water retention leading to water intoxication. It is </a:t>
            </a:r>
            <a:r>
              <a:rPr lang="en-US" dirty="0" err="1"/>
              <a:t>characterised</a:t>
            </a:r>
            <a:r>
              <a:rPr lang="en-US" dirty="0"/>
              <a:t> by nausea, vomiting, anorexia, weight gain and lethargy. Injudicious use of oxytocin during labour may result in premature birth, foetal death, too rapid a delivery or uterine rupture. Preparations and dosage: (</a:t>
            </a:r>
            <a:r>
              <a:rPr lang="en-US" dirty="0" err="1"/>
              <a:t>i</a:t>
            </a:r>
            <a:r>
              <a:rPr lang="en-US" dirty="0"/>
              <a:t>) Oxytocin injection contains 10 units of synthetic oxytocin per ml. (ii) Oxytocin nasal spray, 40 units per ml. It facilitates breast feeding and is used 2-5 minutes before a breast feed.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55</a:t>
            </a:fld>
            <a:endParaRPr lang="en-IN"/>
          </a:p>
        </p:txBody>
      </p:sp>
    </p:spTree>
    <p:extLst>
      <p:ext uri="{BB962C8B-B14F-4D97-AF65-F5344CB8AC3E}">
        <p14:creationId xmlns:p14="http://schemas.microsoft.com/office/powerpoint/2010/main" val="1113823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Tocolytics - classification: I Calcium channel blockers e.g. Nifedipine. II COX (cycloxygenase) inhibitors e.g. Indomethacin. III Beta-2 adrenergic agonists e.g. Ritodrine and Salbutamol. IV Oxytocin receptors antagonist e.g. </a:t>
            </a:r>
            <a:r>
              <a:rPr lang="en-IN" dirty="0" err="1"/>
              <a:t>Atosiban</a:t>
            </a:r>
            <a:r>
              <a:rPr lang="en-IN" dirty="0"/>
              <a:t>. V Magnesium sulfate; and VI Nitric oxide (NO) donors e.g. Nitroglycerine.</a:t>
            </a:r>
          </a:p>
        </p:txBody>
      </p:sp>
      <p:sp>
        <p:nvSpPr>
          <p:cNvPr id="4" name="Slide Number Placeholder 3"/>
          <p:cNvSpPr>
            <a:spLocks noGrp="1"/>
          </p:cNvSpPr>
          <p:nvPr>
            <p:ph type="sldNum" sz="quarter" idx="5"/>
          </p:nvPr>
        </p:nvSpPr>
        <p:spPr/>
        <p:txBody>
          <a:bodyPr/>
          <a:lstStyle/>
          <a:p>
            <a:fld id="{DEBF65B6-9230-48C3-9AED-8E9480CAA35B}" type="slidenum">
              <a:rPr lang="en-IN" smtClean="0"/>
              <a:t>56</a:t>
            </a:fld>
            <a:endParaRPr lang="en-IN"/>
          </a:p>
        </p:txBody>
      </p:sp>
    </p:spTree>
    <p:extLst>
      <p:ext uri="{BB962C8B-B14F-4D97-AF65-F5344CB8AC3E}">
        <p14:creationId xmlns:p14="http://schemas.microsoft.com/office/powerpoint/2010/main" val="3093256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magnitude of response depends upon the alkaloid employed, the dose used, the degree of uterine maturity and stage of gestation. This precludes the use of ergot preparations for induction of labour. Still higher doses cause a sustained contracture. Both amino acid and the amine alkaloids are capable of stimulating the uterus during any phase of estrous cycle or gestation; and even an immature uterus is stimulated. In general the uterus at full term and immediately after delivery is highly sensitive.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5</a:t>
            </a:fld>
            <a:endParaRPr lang="en-IN"/>
          </a:p>
        </p:txBody>
      </p:sp>
    </p:spTree>
    <p:extLst>
      <p:ext uri="{BB962C8B-B14F-4D97-AF65-F5344CB8AC3E}">
        <p14:creationId xmlns:p14="http://schemas.microsoft.com/office/powerpoint/2010/main" val="2597234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Good nursing care is imperative if gangrene of an extremity develops.</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13</a:t>
            </a:fld>
            <a:endParaRPr lang="en-IN"/>
          </a:p>
        </p:txBody>
      </p:sp>
    </p:spTree>
    <p:extLst>
      <p:ext uri="{BB962C8B-B14F-4D97-AF65-F5344CB8AC3E}">
        <p14:creationId xmlns:p14="http://schemas.microsoft.com/office/powerpoint/2010/main" val="2491523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BROMOERGOCRIPTINE: This synthetic ergot derivative is discussed in Chapter 68. </a:t>
            </a:r>
            <a:endParaRPr lang="en-IN" sz="1200" dirty="0"/>
          </a:p>
          <a:p>
            <a:r>
              <a:rPr lang="en-US" dirty="0"/>
              <a:t>24).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17</a:t>
            </a:fld>
            <a:endParaRPr lang="en-IN"/>
          </a:p>
        </p:txBody>
      </p:sp>
    </p:spTree>
    <p:extLst>
      <p:ext uri="{BB962C8B-B14F-4D97-AF65-F5344CB8AC3E}">
        <p14:creationId xmlns:p14="http://schemas.microsoft.com/office/powerpoint/2010/main" val="870744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travel along the </a:t>
            </a:r>
            <a:r>
              <a:rPr lang="en-US" dirty="0" err="1"/>
              <a:t>hypothalamo</a:t>
            </a:r>
            <a:r>
              <a:rPr lang="en-US" dirty="0"/>
              <a:t>-hypophyseal tract to the posterior lobe of the pituitary where they are stored and released under a variety of stimuli, such as dehydration, hemorrhage, dilatation of the cervix and uterus and emotional stimuli.</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18</a:t>
            </a:fld>
            <a:endParaRPr lang="en-IN"/>
          </a:p>
        </p:txBody>
      </p:sp>
    </p:spTree>
    <p:extLst>
      <p:ext uri="{BB962C8B-B14F-4D97-AF65-F5344CB8AC3E}">
        <p14:creationId xmlns:p14="http://schemas.microsoft.com/office/powerpoint/2010/main" val="2850076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upper uterine segment, consisting of the fundus and body, is contracted while the lower uterine segment, consisting of the cervical portion, is dilated. This results in an expulsion of the fetus from the uterine cavity. </a:t>
            </a:r>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20</a:t>
            </a:fld>
            <a:endParaRPr lang="en-IN"/>
          </a:p>
        </p:txBody>
      </p:sp>
    </p:spTree>
    <p:extLst>
      <p:ext uri="{BB962C8B-B14F-4D97-AF65-F5344CB8AC3E}">
        <p14:creationId xmlns:p14="http://schemas.microsoft.com/office/powerpoint/2010/main" val="1106592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Miscellaneous: Oxytocin is a bonding hormone; this effect is observed during love making and on the battlefield.</a:t>
            </a:r>
            <a:endParaRPr lang="en-IN" sz="1200" dirty="0"/>
          </a:p>
          <a:p>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24</a:t>
            </a:fld>
            <a:endParaRPr lang="en-IN"/>
          </a:p>
        </p:txBody>
      </p:sp>
    </p:spTree>
    <p:extLst>
      <p:ext uri="{BB962C8B-B14F-4D97-AF65-F5344CB8AC3E}">
        <p14:creationId xmlns:p14="http://schemas.microsoft.com/office/powerpoint/2010/main" val="975184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Oxytocin is also absorbed from the nasal and buccal mucous membranes. Absorption from these routes, however, is erratic.</a:t>
            </a:r>
            <a:endParaRPr lang="en-IN" dirty="0"/>
          </a:p>
          <a:p>
            <a:endParaRPr lang="en-IN" dirty="0"/>
          </a:p>
        </p:txBody>
      </p:sp>
      <p:sp>
        <p:nvSpPr>
          <p:cNvPr id="4" name="Slide Number Placeholder 3"/>
          <p:cNvSpPr>
            <a:spLocks noGrp="1"/>
          </p:cNvSpPr>
          <p:nvPr>
            <p:ph type="sldNum" sz="quarter" idx="5"/>
          </p:nvPr>
        </p:nvSpPr>
        <p:spPr/>
        <p:txBody>
          <a:bodyPr/>
          <a:lstStyle/>
          <a:p>
            <a:fld id="{DEBF65B6-9230-48C3-9AED-8E9480CAA35B}" type="slidenum">
              <a:rPr lang="en-IN" smtClean="0"/>
              <a:t>25</a:t>
            </a:fld>
            <a:endParaRPr lang="en-IN"/>
          </a:p>
        </p:txBody>
      </p:sp>
    </p:spTree>
    <p:extLst>
      <p:ext uri="{BB962C8B-B14F-4D97-AF65-F5344CB8AC3E}">
        <p14:creationId xmlns:p14="http://schemas.microsoft.com/office/powerpoint/2010/main" val="3348172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AF98-E278-24E8-7D3B-93031F23B7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54ED2A4-1E89-E0E3-473D-5A9494EB77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C96FE6A-D303-5A10-EA49-5B520AF7AC23}"/>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4825D34E-1ECF-BEBB-CACD-3FD6E5C0FF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D9BCC1B-F160-C7BE-F939-B5927CCBCE2F}"/>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379187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F7032-4309-1BC7-04CC-91A2E7A3A02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866DA3-A2C2-FD01-26ED-4965E5061A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5DD4F1-10FC-6C98-D60F-C757D482B7CB}"/>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DA0932BD-0FB5-2E9F-2BA9-F8026AA26E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52D8C3E-9CD5-75DE-1B88-EBC060F1DAA0}"/>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420858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4CFF50-2A78-5AC5-6AAD-9C16672F65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CD1F987-F098-DCE1-2C7B-B3FEB0A38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715F4F-0B01-AD84-097A-5306FE7F998F}"/>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FDA30047-EBCD-D2C2-8848-5E1CFBAD842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2E713BB-0B73-1BAF-EFC8-3BC06319108C}"/>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718217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22F56-9672-1BD0-16DD-1206AC4012F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D9F092F-54EF-5C6A-D643-B24395AE66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CDC59E-8D66-B5F3-537B-79C1893F3C1A}"/>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0C86605D-02B8-892F-471E-EC30BFE919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51C1DD9-1F46-A0F1-4A40-BDA2381AE8C4}"/>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135294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85787-E4A3-3845-FEBE-B3B43E0C83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331C367-A599-F2DF-0CAE-3B75378EE3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0F46E1-02BD-A326-0DBA-B701F84A8C73}"/>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FCBDFB7B-4FE8-7D36-0D78-729E4D2F64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FE64D35-9A15-4908-406D-86D06DC554E5}"/>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3206643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10E4-8BE5-66BF-4355-969C036C109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683C3E6-D55E-49C8-2A58-46E14B9548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470FEFC-F84A-06C4-107A-1307B37C76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8AC2376-D20B-A1FE-EB7B-6D9ACBB04455}"/>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6" name="Footer Placeholder 5">
            <a:extLst>
              <a:ext uri="{FF2B5EF4-FFF2-40B4-BE49-F238E27FC236}">
                <a16:creationId xmlns:a16="http://schemas.microsoft.com/office/drawing/2014/main" id="{DB1A212B-67D6-C7A8-38A9-0E42B7B367E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81CA5C4-34FB-1975-28A3-9A1514F75B08}"/>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461856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3137-14F2-0B31-0712-452741EC9D4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B54E66C-B405-89EE-2B32-0C0417F5DD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683083-63AD-B5E9-C210-3AE2A38F94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04A164A-BFD4-E133-304B-279B83E146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E6BEB8-C809-3A8A-4439-7253C26E5C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7873DF6-CBCD-7ED8-4663-A7DA244FE69F}"/>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8" name="Footer Placeholder 7">
            <a:extLst>
              <a:ext uri="{FF2B5EF4-FFF2-40B4-BE49-F238E27FC236}">
                <a16:creationId xmlns:a16="http://schemas.microsoft.com/office/drawing/2014/main" id="{A81FBCA8-896A-F276-988E-F93AD0EFBC9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79B2C6F-B0BC-3114-C2B8-F8DAA892663C}"/>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574822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E801-D2DE-FA5E-F43E-C5ED28EB43B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052E50B-34BE-7A76-1A0F-C04A4CF348BA}"/>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4" name="Footer Placeholder 3">
            <a:extLst>
              <a:ext uri="{FF2B5EF4-FFF2-40B4-BE49-F238E27FC236}">
                <a16:creationId xmlns:a16="http://schemas.microsoft.com/office/drawing/2014/main" id="{4F30F34C-25AD-B978-A2F7-9374491693E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E28DC36-297B-57E9-F23D-627F97B66D87}"/>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63596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D9847F-D560-47CE-5890-5A0FCAB80934}"/>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3" name="Footer Placeholder 2">
            <a:extLst>
              <a:ext uri="{FF2B5EF4-FFF2-40B4-BE49-F238E27FC236}">
                <a16:creationId xmlns:a16="http://schemas.microsoft.com/office/drawing/2014/main" id="{4B05DC3C-D330-69A8-296B-B4858848A4F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47F8F9E-9428-2B8D-C4F3-F431B2D0F938}"/>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2888710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78D-E0F0-B1B6-E0A5-6021F3D942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1D7F856-C6D6-61D5-6AC0-F6214D4554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27A3529-F213-9C76-1D9F-11E3E75CE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69B323-C5CC-9B0E-4DE2-10B9C091294B}"/>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6" name="Footer Placeholder 5">
            <a:extLst>
              <a:ext uri="{FF2B5EF4-FFF2-40B4-BE49-F238E27FC236}">
                <a16:creationId xmlns:a16="http://schemas.microsoft.com/office/drawing/2014/main" id="{3956ABF4-8552-708E-F731-624561C9D1C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1970CE9-FE95-1FE2-D655-E2815F0B9813}"/>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3285154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72315-00F5-113E-DCE4-9243329A60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4F89369-C0B1-912D-CC10-B800C2DAD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954BF59-4350-AE0D-512A-C9AB3933F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73EF8-CD78-32F9-9090-A1F2C447F41B}"/>
              </a:ext>
            </a:extLst>
          </p:cNvPr>
          <p:cNvSpPr>
            <a:spLocks noGrp="1"/>
          </p:cNvSpPr>
          <p:nvPr>
            <p:ph type="dt" sz="half" idx="10"/>
          </p:nvPr>
        </p:nvSpPr>
        <p:spPr/>
        <p:txBody>
          <a:bodyPr/>
          <a:lstStyle/>
          <a:p>
            <a:fld id="{3D34A9CF-EF17-48A3-9821-CA77543938D3}" type="datetimeFigureOut">
              <a:rPr lang="en-IN" smtClean="0"/>
              <a:t>04-09-2023</a:t>
            </a:fld>
            <a:endParaRPr lang="en-IN"/>
          </a:p>
        </p:txBody>
      </p:sp>
      <p:sp>
        <p:nvSpPr>
          <p:cNvPr id="6" name="Footer Placeholder 5">
            <a:extLst>
              <a:ext uri="{FF2B5EF4-FFF2-40B4-BE49-F238E27FC236}">
                <a16:creationId xmlns:a16="http://schemas.microsoft.com/office/drawing/2014/main" id="{37CFB98A-DA17-2D49-3DAA-4C8864451AF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C0E723-4751-C37B-D7CD-6E62B1DB3042}"/>
              </a:ext>
            </a:extLst>
          </p:cNvPr>
          <p:cNvSpPr>
            <a:spLocks noGrp="1"/>
          </p:cNvSpPr>
          <p:nvPr>
            <p:ph type="sldNum" sz="quarter" idx="12"/>
          </p:nvPr>
        </p:nvSpPr>
        <p:spPr/>
        <p:txBody>
          <a:bodyPr/>
          <a:lstStyle/>
          <a:p>
            <a:fld id="{88ACCE6C-C8F7-454D-AD18-05440CDBB47D}" type="slidenum">
              <a:rPr lang="en-IN" smtClean="0"/>
              <a:t>‹#›</a:t>
            </a:fld>
            <a:endParaRPr lang="en-IN"/>
          </a:p>
        </p:txBody>
      </p:sp>
    </p:spTree>
    <p:extLst>
      <p:ext uri="{BB962C8B-B14F-4D97-AF65-F5344CB8AC3E}">
        <p14:creationId xmlns:p14="http://schemas.microsoft.com/office/powerpoint/2010/main" val="2412069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41CB5-4812-5372-5CB8-1FF23E3645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E2A45B-1F8A-7259-56F6-4E9C81712B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4CC63A-1AB5-9E66-CFB4-18CCAE9064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A9CF-EF17-48A3-9821-CA77543938D3}" type="datetimeFigureOut">
              <a:rPr lang="en-IN" smtClean="0"/>
              <a:t>04-09-2023</a:t>
            </a:fld>
            <a:endParaRPr lang="en-IN"/>
          </a:p>
        </p:txBody>
      </p:sp>
      <p:sp>
        <p:nvSpPr>
          <p:cNvPr id="5" name="Footer Placeholder 4">
            <a:extLst>
              <a:ext uri="{FF2B5EF4-FFF2-40B4-BE49-F238E27FC236}">
                <a16:creationId xmlns:a16="http://schemas.microsoft.com/office/drawing/2014/main" id="{BF712D9E-F56D-14D3-0C31-870E98056A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0924495-10B1-7479-F913-287C132B5B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CCE6C-C8F7-454D-AD18-05440CDBB47D}" type="slidenum">
              <a:rPr lang="en-IN" smtClean="0"/>
              <a:t>‹#›</a:t>
            </a:fld>
            <a:endParaRPr lang="en-IN"/>
          </a:p>
        </p:txBody>
      </p:sp>
    </p:spTree>
    <p:extLst>
      <p:ext uri="{BB962C8B-B14F-4D97-AF65-F5344CB8AC3E}">
        <p14:creationId xmlns:p14="http://schemas.microsoft.com/office/powerpoint/2010/main" val="2933795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AB91-6EAD-04EE-3406-DFEBE86341E9}"/>
              </a:ext>
            </a:extLst>
          </p:cNvPr>
          <p:cNvSpPr>
            <a:spLocks noGrp="1"/>
          </p:cNvSpPr>
          <p:nvPr>
            <p:ph type="ctrTitle"/>
          </p:nvPr>
        </p:nvSpPr>
        <p:spPr/>
        <p:txBody>
          <a:bodyPr/>
          <a:lstStyle/>
          <a:p>
            <a:r>
              <a:rPr lang="en-US" dirty="0"/>
              <a:t>Uterine stimulants &amp; Relaxants</a:t>
            </a:r>
            <a:endParaRPr lang="en-IN" dirty="0"/>
          </a:p>
        </p:txBody>
      </p:sp>
      <p:sp>
        <p:nvSpPr>
          <p:cNvPr id="3" name="Subtitle 2">
            <a:extLst>
              <a:ext uri="{FF2B5EF4-FFF2-40B4-BE49-F238E27FC236}">
                <a16:creationId xmlns:a16="http://schemas.microsoft.com/office/drawing/2014/main" id="{5E057755-8924-E946-37E5-250843405876}"/>
              </a:ext>
            </a:extLst>
          </p:cNvPr>
          <p:cNvSpPr>
            <a:spLocks noGrp="1"/>
          </p:cNvSpPr>
          <p:nvPr>
            <p:ph type="subTitle" idx="1"/>
          </p:nvPr>
        </p:nvSpPr>
        <p:spPr/>
        <p:txBody>
          <a:bodyPr/>
          <a:lstStyle/>
          <a:p>
            <a:r>
              <a:rPr lang="en-US" dirty="0"/>
              <a:t>Dr. Jayant Patharkar</a:t>
            </a:r>
          </a:p>
          <a:p>
            <a:r>
              <a:rPr lang="en-US"/>
              <a:t>Associate Professor</a:t>
            </a:r>
          </a:p>
          <a:p>
            <a:endParaRPr lang="en-IN"/>
          </a:p>
        </p:txBody>
      </p:sp>
    </p:spTree>
    <p:extLst>
      <p:ext uri="{BB962C8B-B14F-4D97-AF65-F5344CB8AC3E}">
        <p14:creationId xmlns:p14="http://schemas.microsoft.com/office/powerpoint/2010/main" val="338785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72787-BA23-3FA8-6561-9B7A2D9AA67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0564276-41D6-E85B-EADB-2F6F8E5B4A30}"/>
              </a:ext>
            </a:extLst>
          </p:cNvPr>
          <p:cNvSpPr>
            <a:spLocks noGrp="1"/>
          </p:cNvSpPr>
          <p:nvPr>
            <p:ph idx="1"/>
          </p:nvPr>
        </p:nvSpPr>
        <p:spPr/>
        <p:txBody>
          <a:bodyPr/>
          <a:lstStyle/>
          <a:p>
            <a:r>
              <a:rPr lang="en-IN" sz="3200" u="sng" dirty="0"/>
              <a:t>DHE, on the other hand, despite alpha adrenergic blockade, produces significant vasoconstriction.</a:t>
            </a:r>
            <a:r>
              <a:rPr lang="en-IN" sz="3200" dirty="0"/>
              <a:t> </a:t>
            </a:r>
          </a:p>
          <a:p>
            <a:pPr marL="0" indent="0">
              <a:buNone/>
            </a:pPr>
            <a:endParaRPr lang="en-IN" sz="3200" dirty="0"/>
          </a:p>
          <a:p>
            <a:r>
              <a:rPr lang="en-IN" sz="3200" u="sng" dirty="0"/>
              <a:t>In contrast to the amino acid alkaloids, the amine alkaloid ergometrine has no adrenergic blocking activity and causes minimal vasoconstriction</a:t>
            </a:r>
          </a:p>
          <a:p>
            <a:endParaRPr lang="en-IN" dirty="0"/>
          </a:p>
        </p:txBody>
      </p:sp>
    </p:spTree>
    <p:extLst>
      <p:ext uri="{BB962C8B-B14F-4D97-AF65-F5344CB8AC3E}">
        <p14:creationId xmlns:p14="http://schemas.microsoft.com/office/powerpoint/2010/main" val="144326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AA369A-5584-B05D-34F8-1BDB704B60BA}"/>
              </a:ext>
            </a:extLst>
          </p:cNvPr>
          <p:cNvSpPr>
            <a:spLocks noGrp="1"/>
          </p:cNvSpPr>
          <p:nvPr>
            <p:ph idx="1"/>
          </p:nvPr>
        </p:nvSpPr>
        <p:spPr>
          <a:xfrm>
            <a:off x="377952" y="329184"/>
            <a:ext cx="11594592" cy="6120383"/>
          </a:xfrm>
        </p:spPr>
        <p:txBody>
          <a:bodyPr>
            <a:normAutofit lnSpcReduction="10000"/>
          </a:bodyPr>
          <a:lstStyle/>
          <a:p>
            <a:pPr marL="0" indent="0">
              <a:buNone/>
            </a:pPr>
            <a:r>
              <a:rPr lang="en-US" sz="3200" dirty="0"/>
              <a:t>Gastrointestinal tract: </a:t>
            </a:r>
          </a:p>
          <a:p>
            <a:r>
              <a:rPr lang="en-US" sz="3200" u="sng" dirty="0"/>
              <a:t>Ergotamine increases peristaltic activity</a:t>
            </a:r>
            <a:r>
              <a:rPr lang="en-US" sz="3200" dirty="0"/>
              <a:t> and can potentiate the action of neostigmine on the gut. </a:t>
            </a:r>
          </a:p>
          <a:p>
            <a:pPr marL="0" indent="0">
              <a:buNone/>
            </a:pPr>
            <a:endParaRPr lang="en-US" sz="3200" dirty="0"/>
          </a:p>
          <a:p>
            <a:pPr marL="0" indent="0">
              <a:buNone/>
            </a:pPr>
            <a:r>
              <a:rPr lang="en-US" sz="3200" dirty="0"/>
              <a:t>Miscellaneous: </a:t>
            </a:r>
          </a:p>
          <a:p>
            <a:pPr marL="0" indent="0">
              <a:buNone/>
            </a:pPr>
            <a:r>
              <a:rPr lang="en-US" sz="3200" dirty="0"/>
              <a:t>The amino acid as well as the amine ergot alkaloids are </a:t>
            </a:r>
            <a:r>
              <a:rPr lang="en-US" sz="3200" u="sng" dirty="0"/>
              <a:t>partial 5-HT agonists on certain blood vessels </a:t>
            </a:r>
            <a:r>
              <a:rPr lang="en-US" sz="3200" dirty="0"/>
              <a:t>and </a:t>
            </a:r>
            <a:r>
              <a:rPr lang="en-US" sz="3200" u="sng" dirty="0"/>
              <a:t>selective antagonists on various smooth muscles. </a:t>
            </a:r>
          </a:p>
          <a:p>
            <a:pPr marL="0" indent="0">
              <a:buNone/>
            </a:pPr>
            <a:r>
              <a:rPr lang="en-US" sz="3200" dirty="0"/>
              <a:t>Methysergide, a clinically used 5-HT antagonist, is a derivative of ergometrine. </a:t>
            </a:r>
          </a:p>
          <a:p>
            <a:pPr marL="0" indent="0">
              <a:buNone/>
            </a:pPr>
            <a:r>
              <a:rPr lang="en-US" sz="3200" dirty="0"/>
              <a:t>They all can cause </a:t>
            </a:r>
            <a:r>
              <a:rPr lang="en-US" sz="3200" u="sng" dirty="0"/>
              <a:t>nausea and vomiting due to a direct action on emetic centre. </a:t>
            </a:r>
            <a:endParaRPr lang="en-IN" sz="3200" u="sng" dirty="0"/>
          </a:p>
        </p:txBody>
      </p:sp>
    </p:spTree>
    <p:extLst>
      <p:ext uri="{BB962C8B-B14F-4D97-AF65-F5344CB8AC3E}">
        <p14:creationId xmlns:p14="http://schemas.microsoft.com/office/powerpoint/2010/main" val="150079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D4FE5D-CC64-9A07-170F-3E8252778AD7}"/>
              </a:ext>
            </a:extLst>
          </p:cNvPr>
          <p:cNvSpPr>
            <a:spLocks noGrp="1"/>
          </p:cNvSpPr>
          <p:nvPr>
            <p:ph idx="1"/>
          </p:nvPr>
        </p:nvSpPr>
        <p:spPr>
          <a:xfrm>
            <a:off x="280416" y="243840"/>
            <a:ext cx="11362944" cy="6486144"/>
          </a:xfrm>
        </p:spPr>
        <p:txBody>
          <a:bodyPr>
            <a:normAutofit lnSpcReduction="10000"/>
          </a:bodyPr>
          <a:lstStyle/>
          <a:p>
            <a:pPr marL="0" indent="0">
              <a:buNone/>
            </a:pPr>
            <a:r>
              <a:rPr lang="en-US" sz="3200" dirty="0"/>
              <a:t>Absorption, fate and excretion: </a:t>
            </a:r>
          </a:p>
          <a:p>
            <a:r>
              <a:rPr lang="en-US" sz="3200" u="sng" dirty="0"/>
              <a:t>Ergotamine and the dihydrogenated derivatives are erratically absorbed from the gut, and have poor bioavailability. </a:t>
            </a:r>
          </a:p>
          <a:p>
            <a:endParaRPr lang="en-US" sz="3200" u="sng" dirty="0"/>
          </a:p>
          <a:p>
            <a:r>
              <a:rPr lang="en-US" sz="3200" u="sng" dirty="0"/>
              <a:t>Ergometrine and methylergometrine, on the other hand, are rapidly and completely absorbed</a:t>
            </a:r>
            <a:r>
              <a:rPr lang="en-US" sz="3200" dirty="0"/>
              <a:t>; their oxytocic effect is seen within 10 to 15 minutes of oral, 3 to 5 minutes of SC and 1 to 2 minutes of IV administration. </a:t>
            </a:r>
          </a:p>
          <a:p>
            <a:endParaRPr lang="en-US" sz="3200" dirty="0"/>
          </a:p>
          <a:p>
            <a:r>
              <a:rPr lang="en-US" sz="3200" dirty="0"/>
              <a:t>They are metabolized in the liver and the degradation products eliminated in urine. </a:t>
            </a:r>
          </a:p>
          <a:p>
            <a:endParaRPr lang="en-US" sz="3200" dirty="0"/>
          </a:p>
          <a:p>
            <a:r>
              <a:rPr lang="en-US" sz="3200" dirty="0"/>
              <a:t>Liver damage enhances the toxicity</a:t>
            </a:r>
            <a:endParaRPr lang="en-IN" sz="3200" dirty="0"/>
          </a:p>
        </p:txBody>
      </p:sp>
    </p:spTree>
    <p:extLst>
      <p:ext uri="{BB962C8B-B14F-4D97-AF65-F5344CB8AC3E}">
        <p14:creationId xmlns:p14="http://schemas.microsoft.com/office/powerpoint/2010/main" val="73832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B07D64-0C2D-CA70-F8CD-98C7A3DFCBAB}"/>
              </a:ext>
            </a:extLst>
          </p:cNvPr>
          <p:cNvSpPr>
            <a:spLocks noGrp="1"/>
          </p:cNvSpPr>
          <p:nvPr>
            <p:ph idx="1"/>
          </p:nvPr>
        </p:nvSpPr>
        <p:spPr>
          <a:xfrm>
            <a:off x="195072" y="182880"/>
            <a:ext cx="11862816" cy="6675120"/>
          </a:xfrm>
        </p:spPr>
        <p:txBody>
          <a:bodyPr>
            <a:normAutofit/>
          </a:bodyPr>
          <a:lstStyle/>
          <a:p>
            <a:pPr marL="0" indent="0">
              <a:buNone/>
            </a:pPr>
            <a:r>
              <a:rPr lang="en-US" sz="3200" dirty="0"/>
              <a:t>Adverse reactions: </a:t>
            </a:r>
          </a:p>
          <a:p>
            <a:r>
              <a:rPr lang="en-US" sz="3200" dirty="0"/>
              <a:t>Toxicity of amino acid alkaloids and their dihydrogenated derivatives is mainly due to direct vascular actions leading to </a:t>
            </a:r>
            <a:r>
              <a:rPr lang="en-US" sz="3200" u="sng" dirty="0"/>
              <a:t>thrombosis and gangrene</a:t>
            </a:r>
            <a:r>
              <a:rPr lang="en-US" sz="3200" dirty="0"/>
              <a:t>.</a:t>
            </a:r>
          </a:p>
          <a:p>
            <a:r>
              <a:rPr lang="en-US" sz="3200" dirty="0"/>
              <a:t> Ergotamine and erogotoxin are more toxic than the dihydro derivatives. </a:t>
            </a:r>
          </a:p>
          <a:p>
            <a:pPr marL="0" indent="0">
              <a:buNone/>
            </a:pPr>
            <a:r>
              <a:rPr lang="en-US" sz="3200" dirty="0"/>
              <a:t>Treatment consists of:</a:t>
            </a:r>
          </a:p>
          <a:p>
            <a:pPr marL="0" indent="0">
              <a:buNone/>
            </a:pPr>
            <a:r>
              <a:rPr lang="en-US" sz="3200" dirty="0"/>
              <a:t>(1) immediate withdrawal of the drug; </a:t>
            </a:r>
          </a:p>
          <a:p>
            <a:pPr marL="0" indent="0">
              <a:buNone/>
            </a:pPr>
            <a:r>
              <a:rPr lang="en-US" sz="3200" dirty="0"/>
              <a:t>(2) use of antiemetics; </a:t>
            </a:r>
          </a:p>
          <a:p>
            <a:pPr marL="0" indent="0">
              <a:buNone/>
            </a:pPr>
            <a:r>
              <a:rPr lang="en-US" sz="3200" dirty="0"/>
              <a:t>(3) administration of heparin; and </a:t>
            </a:r>
          </a:p>
          <a:p>
            <a:pPr marL="0" indent="0">
              <a:buNone/>
            </a:pPr>
            <a:r>
              <a:rPr lang="en-US" sz="3200" dirty="0"/>
              <a:t>(4) vasodilators like tolazoline and sodium nitroprusside, for the  treatment of peripheral vascular insufficiency. </a:t>
            </a:r>
            <a:endParaRPr lang="en-IN" sz="3200" dirty="0"/>
          </a:p>
        </p:txBody>
      </p:sp>
    </p:spTree>
    <p:extLst>
      <p:ext uri="{BB962C8B-B14F-4D97-AF65-F5344CB8AC3E}">
        <p14:creationId xmlns:p14="http://schemas.microsoft.com/office/powerpoint/2010/main" val="126194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C03879-86A5-079A-B2FD-4624BFCE83D4}"/>
              </a:ext>
            </a:extLst>
          </p:cNvPr>
          <p:cNvSpPr>
            <a:spLocks noGrp="1"/>
          </p:cNvSpPr>
          <p:nvPr>
            <p:ph idx="1"/>
          </p:nvPr>
        </p:nvSpPr>
        <p:spPr>
          <a:xfrm>
            <a:off x="195072" y="390144"/>
            <a:ext cx="11801856" cy="6315456"/>
          </a:xfrm>
        </p:spPr>
        <p:txBody>
          <a:bodyPr>
            <a:normAutofit lnSpcReduction="10000"/>
          </a:bodyPr>
          <a:lstStyle/>
          <a:p>
            <a:r>
              <a:rPr lang="en-US" sz="3200" dirty="0"/>
              <a:t>Ergometrine and methylergometrine may produce nausea and vomiting but serious toxic effects are rare. </a:t>
            </a:r>
          </a:p>
          <a:p>
            <a:r>
              <a:rPr lang="en-US" sz="3200" dirty="0"/>
              <a:t>Their use during the I and II stage of labour may, however, result in death of fetus in utero or rupture of the uterus. </a:t>
            </a:r>
          </a:p>
          <a:p>
            <a:r>
              <a:rPr lang="en-US" sz="3200" dirty="0"/>
              <a:t>Preparations and dosage: </a:t>
            </a:r>
          </a:p>
          <a:p>
            <a:r>
              <a:rPr lang="en-US" sz="3500" dirty="0"/>
              <a:t>(</a:t>
            </a:r>
            <a:r>
              <a:rPr lang="en-US" sz="3500" dirty="0" err="1"/>
              <a:t>i</a:t>
            </a:r>
            <a:r>
              <a:rPr lang="en-US" sz="3500" dirty="0"/>
              <a:t>) Preparations of ergotamine and dihydroergotamine </a:t>
            </a:r>
          </a:p>
          <a:p>
            <a:r>
              <a:rPr lang="en-IN" sz="3000" dirty="0"/>
              <a:t> (</a:t>
            </a:r>
            <a:r>
              <a:rPr lang="en-IN" sz="3000" dirty="0" err="1"/>
              <a:t>i</a:t>
            </a:r>
            <a:r>
              <a:rPr lang="en-IN" sz="3000" dirty="0"/>
              <a:t>) Ergotamine tartrate tablet 1 mg. Dose: 1 to 2 mg as a single dose orally, 3 to 4 mg sublingually. </a:t>
            </a:r>
          </a:p>
          <a:p>
            <a:r>
              <a:rPr lang="en-IN" sz="3000" dirty="0"/>
              <a:t>(ii) Ergotamine tartrate injection 0.5 mg in one ml. Dose: 0.25 to 0.5 mg SC or IM. </a:t>
            </a:r>
          </a:p>
          <a:p>
            <a:r>
              <a:rPr lang="en-IN" sz="3000" dirty="0"/>
              <a:t>(iii) Dihydroergotamine injection (DHE): Dose: 1 to 1.5 mg SC or IM. </a:t>
            </a:r>
          </a:p>
          <a:p>
            <a:r>
              <a:rPr lang="en-IN" sz="3000" dirty="0"/>
              <a:t>(iv) DHE tablets : Up to 20 mg/day, in divided doses, to treat orthostatic hypotension due to autonomic neuropathy</a:t>
            </a:r>
            <a:r>
              <a:rPr lang="en-US" sz="3200" dirty="0"/>
              <a:t> </a:t>
            </a:r>
            <a:endParaRPr lang="en-IN" sz="3200" dirty="0"/>
          </a:p>
        </p:txBody>
      </p:sp>
    </p:spTree>
    <p:extLst>
      <p:ext uri="{BB962C8B-B14F-4D97-AF65-F5344CB8AC3E}">
        <p14:creationId xmlns:p14="http://schemas.microsoft.com/office/powerpoint/2010/main" val="67240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DA904-CA00-C0C4-763B-2A6788235895}"/>
              </a:ext>
            </a:extLst>
          </p:cNvPr>
          <p:cNvSpPr>
            <a:spLocks noGrp="1"/>
          </p:cNvSpPr>
          <p:nvPr>
            <p:ph idx="1"/>
          </p:nvPr>
        </p:nvSpPr>
        <p:spPr>
          <a:xfrm>
            <a:off x="170688" y="219456"/>
            <a:ext cx="11887200" cy="6498336"/>
          </a:xfrm>
        </p:spPr>
        <p:txBody>
          <a:bodyPr>
            <a:normAutofit/>
          </a:bodyPr>
          <a:lstStyle/>
          <a:p>
            <a:r>
              <a:rPr lang="en-US" sz="3200" dirty="0"/>
              <a:t>(ii) Ergometrine tablet. Dose: 0.5 to 1 mg.</a:t>
            </a:r>
          </a:p>
          <a:p>
            <a:r>
              <a:rPr lang="en-US" sz="3200" dirty="0"/>
              <a:t>(iii) Ergometrine maleate injection contains 0.5 mg of the drug per ml. Dose: 0.2 to 1 mg intramuscularly and 0.1 to 0.5 mg intravenously.</a:t>
            </a:r>
            <a:endParaRPr lang="en-IN" sz="3200" dirty="0"/>
          </a:p>
          <a:p>
            <a:r>
              <a:rPr lang="en-IN" sz="3200" dirty="0"/>
              <a:t>(iv) Ergotamine tartrate 0.25 mg with ergometrine maleate 1.25 mg injection. Dose: 1 ml IM. </a:t>
            </a:r>
          </a:p>
          <a:p>
            <a:pPr marL="0" indent="0">
              <a:buNone/>
            </a:pPr>
            <a:endParaRPr lang="en-IN" sz="3200" dirty="0"/>
          </a:p>
          <a:p>
            <a:r>
              <a:rPr lang="en-IN" sz="3200" dirty="0"/>
              <a:t>(v) Methylergometrine maleate tablet 0.125 mg Dose: 0.125 mg tid. </a:t>
            </a:r>
          </a:p>
          <a:p>
            <a:r>
              <a:rPr lang="en-IN" sz="3200" dirty="0"/>
              <a:t>(vi) Methylergometrine injection 0.2 mg/ml; Dose: 0.2 mg SC, IM or IV. </a:t>
            </a:r>
          </a:p>
          <a:p>
            <a:r>
              <a:rPr lang="en-IN" sz="3200" dirty="0"/>
              <a:t>(vii) Dihydroergotamine mesylate (DHE) 1 mg/ml for injection. </a:t>
            </a:r>
          </a:p>
        </p:txBody>
      </p:sp>
    </p:spTree>
    <p:extLst>
      <p:ext uri="{BB962C8B-B14F-4D97-AF65-F5344CB8AC3E}">
        <p14:creationId xmlns:p14="http://schemas.microsoft.com/office/powerpoint/2010/main" val="3633320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EACC7B-0EE9-A64D-A43C-3B309ABD762D}"/>
              </a:ext>
            </a:extLst>
          </p:cNvPr>
          <p:cNvSpPr>
            <a:spLocks noGrp="1"/>
          </p:cNvSpPr>
          <p:nvPr>
            <p:ph idx="1"/>
          </p:nvPr>
        </p:nvSpPr>
        <p:spPr>
          <a:xfrm>
            <a:off x="243840" y="243840"/>
            <a:ext cx="11728704" cy="6400800"/>
          </a:xfrm>
        </p:spPr>
        <p:txBody>
          <a:bodyPr>
            <a:normAutofit lnSpcReduction="10000"/>
          </a:bodyPr>
          <a:lstStyle/>
          <a:p>
            <a:pPr marL="0" indent="0">
              <a:buNone/>
            </a:pPr>
            <a:r>
              <a:rPr lang="en-US" sz="3200" dirty="0"/>
              <a:t>Therapeutic uses: </a:t>
            </a:r>
          </a:p>
          <a:p>
            <a:r>
              <a:rPr lang="en-US" sz="3200" u="sng" dirty="0"/>
              <a:t>Postpartum hemorrhage (PPH): </a:t>
            </a:r>
          </a:p>
          <a:p>
            <a:r>
              <a:rPr lang="en-US" sz="3200" dirty="0"/>
              <a:t>Ergometrine and methylergometrine are extremely useful in both prophylaxis and treatment of PPH. </a:t>
            </a:r>
          </a:p>
          <a:p>
            <a:endParaRPr lang="en-US" sz="3200" dirty="0"/>
          </a:p>
          <a:p>
            <a:r>
              <a:rPr lang="en-US" sz="3200" dirty="0"/>
              <a:t>For prophylaxis, they are administered after the expulsion of the placenta, in the IM dose of 0.2 to 0.3 mg. </a:t>
            </a:r>
          </a:p>
          <a:p>
            <a:endParaRPr lang="en-US" sz="3200" dirty="0"/>
          </a:p>
          <a:p>
            <a:r>
              <a:rPr lang="en-US" sz="3200" dirty="0"/>
              <a:t>If immediate action is desired, an IV dose of 0.2 mg is given. </a:t>
            </a:r>
          </a:p>
          <a:p>
            <a:r>
              <a:rPr lang="en-US" sz="3200" dirty="0"/>
              <a:t>However, IV administration may result in dangerous hypertension. </a:t>
            </a:r>
          </a:p>
          <a:p>
            <a:pPr marL="0" indent="0">
              <a:buNone/>
            </a:pPr>
            <a:endParaRPr lang="en-US" sz="3200" dirty="0"/>
          </a:p>
          <a:p>
            <a:r>
              <a:rPr lang="en-US" sz="3200" dirty="0"/>
              <a:t>In abortion, where the loss of fetus is inevitable, ergometrine may be employed to control bleeding. </a:t>
            </a:r>
            <a:endParaRPr lang="en-IN" sz="3200" dirty="0"/>
          </a:p>
        </p:txBody>
      </p:sp>
    </p:spTree>
    <p:extLst>
      <p:ext uri="{BB962C8B-B14F-4D97-AF65-F5344CB8AC3E}">
        <p14:creationId xmlns:p14="http://schemas.microsoft.com/office/powerpoint/2010/main" val="415668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F64FAE-97BD-3DFD-EF20-C4BE58E3EFEC}"/>
              </a:ext>
            </a:extLst>
          </p:cNvPr>
          <p:cNvSpPr>
            <a:spLocks noGrp="1"/>
          </p:cNvSpPr>
          <p:nvPr>
            <p:ph idx="1"/>
          </p:nvPr>
        </p:nvSpPr>
        <p:spPr>
          <a:xfrm>
            <a:off x="365760" y="597408"/>
            <a:ext cx="11253216" cy="5864352"/>
          </a:xfrm>
        </p:spPr>
        <p:txBody>
          <a:bodyPr>
            <a:normAutofit/>
          </a:bodyPr>
          <a:lstStyle/>
          <a:p>
            <a:r>
              <a:rPr lang="en-US" sz="3200" u="sng" dirty="0"/>
              <a:t>Migraine</a:t>
            </a:r>
            <a:r>
              <a:rPr lang="en-US" sz="3200" dirty="0"/>
              <a:t>: Ergotamine is used to treat acute attacks of migraine </a:t>
            </a:r>
          </a:p>
          <a:p>
            <a:pPr marL="0" indent="0">
              <a:buNone/>
            </a:pPr>
            <a:endParaRPr lang="en-US" sz="3200" dirty="0"/>
          </a:p>
          <a:p>
            <a:r>
              <a:rPr lang="en-US" sz="3200" u="sng" dirty="0"/>
              <a:t>Uterine involution: </a:t>
            </a:r>
            <a:r>
              <a:rPr lang="en-US" sz="3200" dirty="0"/>
              <a:t>Ergometrine 0.2 mg orally tid, is employed for 7 days after child birth to hasten the uterine involution, although its beneficial effect on the normal process of involution is not established.</a:t>
            </a:r>
          </a:p>
          <a:p>
            <a:endParaRPr lang="en-US" sz="3200" dirty="0"/>
          </a:p>
          <a:p>
            <a:r>
              <a:rPr lang="en-US" sz="3200" dirty="0"/>
              <a:t>It is, however, useful in the same dose in cases of delayed involution where it hastens involution, prevents bleeding and checks the spread of infection</a:t>
            </a:r>
          </a:p>
          <a:p>
            <a:endParaRPr lang="en-US" sz="3200" dirty="0"/>
          </a:p>
          <a:p>
            <a:endParaRPr lang="en-US" sz="3200" dirty="0"/>
          </a:p>
          <a:p>
            <a:endParaRPr lang="en-US" sz="3200" dirty="0"/>
          </a:p>
        </p:txBody>
      </p:sp>
    </p:spTree>
    <p:extLst>
      <p:ext uri="{BB962C8B-B14F-4D97-AF65-F5344CB8AC3E}">
        <p14:creationId xmlns:p14="http://schemas.microsoft.com/office/powerpoint/2010/main" val="11062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86528-F014-BC86-5F0D-B8CBA37AE9C2}"/>
              </a:ext>
            </a:extLst>
          </p:cNvPr>
          <p:cNvSpPr>
            <a:spLocks noGrp="1"/>
          </p:cNvSpPr>
          <p:nvPr>
            <p:ph type="title"/>
          </p:nvPr>
        </p:nvSpPr>
        <p:spPr>
          <a:xfrm>
            <a:off x="838200" y="256033"/>
            <a:ext cx="10515600" cy="512063"/>
          </a:xfrm>
        </p:spPr>
        <p:txBody>
          <a:bodyPr>
            <a:normAutofit fontScale="90000"/>
          </a:bodyPr>
          <a:lstStyle/>
          <a:p>
            <a:r>
              <a:rPr lang="en-US" dirty="0"/>
              <a:t>Oxytocin</a:t>
            </a:r>
            <a:endParaRPr lang="en-IN" dirty="0"/>
          </a:p>
        </p:txBody>
      </p:sp>
      <p:sp>
        <p:nvSpPr>
          <p:cNvPr id="3" name="Content Placeholder 2">
            <a:extLst>
              <a:ext uri="{FF2B5EF4-FFF2-40B4-BE49-F238E27FC236}">
                <a16:creationId xmlns:a16="http://schemas.microsoft.com/office/drawing/2014/main" id="{368BCDFE-A67E-ED46-E10B-562B771FF234}"/>
              </a:ext>
            </a:extLst>
          </p:cNvPr>
          <p:cNvSpPr>
            <a:spLocks noGrp="1"/>
          </p:cNvSpPr>
          <p:nvPr>
            <p:ph idx="1"/>
          </p:nvPr>
        </p:nvSpPr>
        <p:spPr>
          <a:xfrm>
            <a:off x="341376" y="987552"/>
            <a:ext cx="11545824" cy="5505323"/>
          </a:xfrm>
        </p:spPr>
        <p:txBody>
          <a:bodyPr>
            <a:normAutofit lnSpcReduction="10000"/>
          </a:bodyPr>
          <a:lstStyle/>
          <a:p>
            <a:r>
              <a:rPr lang="en-US" sz="3200" dirty="0"/>
              <a:t>The posterior pituitary extract has two distinct pharmacologically active principles: </a:t>
            </a:r>
          </a:p>
          <a:p>
            <a:r>
              <a:rPr lang="en-US" sz="3200" u="sng" dirty="0"/>
              <a:t>Vasopressin which acts on the kidney and the blood vessels ; and </a:t>
            </a:r>
          </a:p>
          <a:p>
            <a:r>
              <a:rPr lang="en-US" sz="3200" u="sng" dirty="0"/>
              <a:t>Oxytocin, which has a dominant action on the uterus and the myoepithelium of the mammary gland. </a:t>
            </a:r>
          </a:p>
          <a:p>
            <a:r>
              <a:rPr lang="en-US" sz="3200" u="sng" dirty="0"/>
              <a:t>Oxytocin and vasopressin are synthesized in hypothalamic nuclei.</a:t>
            </a:r>
            <a:r>
              <a:rPr lang="en-US" sz="3200" dirty="0"/>
              <a:t> </a:t>
            </a:r>
          </a:p>
          <a:p>
            <a:r>
              <a:rPr lang="en-US" sz="3200" dirty="0"/>
              <a:t>They are released under a variety of stimuli, such as dehydration, hemorrhage, dilatation of the cervix and uterus and emotional stimuli.</a:t>
            </a:r>
          </a:p>
          <a:p>
            <a:r>
              <a:rPr lang="en-US" sz="3200" dirty="0"/>
              <a:t>As both oxytocin and vasopressin are bound to a common protein, such stimuli cause simultaneous release of both the hormones. </a:t>
            </a:r>
            <a:endParaRPr lang="en-IN" sz="3200" dirty="0"/>
          </a:p>
        </p:txBody>
      </p:sp>
    </p:spTree>
    <p:extLst>
      <p:ext uri="{BB962C8B-B14F-4D97-AF65-F5344CB8AC3E}">
        <p14:creationId xmlns:p14="http://schemas.microsoft.com/office/powerpoint/2010/main" val="3635536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A01C1-2202-000C-9398-B4DA6A5807AA}"/>
              </a:ext>
            </a:extLst>
          </p:cNvPr>
          <p:cNvSpPr>
            <a:spLocks noGrp="1"/>
          </p:cNvSpPr>
          <p:nvPr>
            <p:ph idx="1"/>
          </p:nvPr>
        </p:nvSpPr>
        <p:spPr>
          <a:xfrm>
            <a:off x="280416" y="304800"/>
            <a:ext cx="11618976" cy="6400800"/>
          </a:xfrm>
        </p:spPr>
        <p:txBody>
          <a:bodyPr>
            <a:normAutofit lnSpcReduction="10000"/>
          </a:bodyPr>
          <a:lstStyle/>
          <a:p>
            <a:pPr marL="0" indent="0">
              <a:buNone/>
            </a:pPr>
            <a:r>
              <a:rPr lang="en-US" sz="3200" dirty="0"/>
              <a:t>Pharmacological actions: </a:t>
            </a:r>
          </a:p>
          <a:p>
            <a:r>
              <a:rPr lang="en-US" sz="3200" u="sng" dirty="0"/>
              <a:t>Uterus: </a:t>
            </a:r>
            <a:r>
              <a:rPr lang="en-US" sz="3200" dirty="0"/>
              <a:t>The oxytocic activity of oxytocin varies according to the dose, the species, the stage of estrous cycle, and in a pregnant animal, according to the stage of gestation. </a:t>
            </a:r>
          </a:p>
          <a:p>
            <a:endParaRPr lang="en-US" sz="3200" dirty="0"/>
          </a:p>
          <a:p>
            <a:r>
              <a:rPr lang="en-US" sz="3200" dirty="0"/>
              <a:t>These effects are highly dependent on the presence of estrogen. </a:t>
            </a:r>
          </a:p>
          <a:p>
            <a:endParaRPr lang="en-US" sz="3200" dirty="0"/>
          </a:p>
          <a:p>
            <a:r>
              <a:rPr lang="en-US" sz="3200" dirty="0"/>
              <a:t>In the early period of pregnancy in humans only very high doses are effective. </a:t>
            </a:r>
          </a:p>
          <a:p>
            <a:endParaRPr lang="en-US" sz="3200" dirty="0"/>
          </a:p>
          <a:p>
            <a:r>
              <a:rPr lang="en-US" sz="3200" u="sng" dirty="0"/>
              <a:t>However, as the pregnancy advances, from 5th to 6th month onwards, the sensitivity of pregnant uterus to oxytocin increases rapidly.</a:t>
            </a:r>
            <a:r>
              <a:rPr lang="en-US" sz="3200" dirty="0"/>
              <a:t> </a:t>
            </a:r>
            <a:endParaRPr lang="en-IN" sz="3200" dirty="0"/>
          </a:p>
        </p:txBody>
      </p:sp>
    </p:spTree>
    <p:extLst>
      <p:ext uri="{BB962C8B-B14F-4D97-AF65-F5344CB8AC3E}">
        <p14:creationId xmlns:p14="http://schemas.microsoft.com/office/powerpoint/2010/main" val="89166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4471C-E71B-7E67-92EF-C75D452AF2E2}"/>
              </a:ext>
            </a:extLst>
          </p:cNvPr>
          <p:cNvSpPr>
            <a:spLocks noGrp="1"/>
          </p:cNvSpPr>
          <p:nvPr>
            <p:ph type="title"/>
          </p:nvPr>
        </p:nvSpPr>
        <p:spPr>
          <a:xfrm>
            <a:off x="838200" y="365125"/>
            <a:ext cx="10515600" cy="659003"/>
          </a:xfrm>
        </p:spPr>
        <p:txBody>
          <a:bodyPr>
            <a:normAutofit fontScale="90000"/>
          </a:bodyPr>
          <a:lstStyle/>
          <a:p>
            <a:r>
              <a:rPr lang="en-US" dirty="0"/>
              <a:t>Oxytocics :</a:t>
            </a:r>
            <a:endParaRPr lang="en-IN" dirty="0"/>
          </a:p>
        </p:txBody>
      </p:sp>
      <p:sp>
        <p:nvSpPr>
          <p:cNvPr id="3" name="Content Placeholder 2">
            <a:extLst>
              <a:ext uri="{FF2B5EF4-FFF2-40B4-BE49-F238E27FC236}">
                <a16:creationId xmlns:a16="http://schemas.microsoft.com/office/drawing/2014/main" id="{EAB83659-B9AB-F663-ACAD-4B74AA3E8EDA}"/>
              </a:ext>
            </a:extLst>
          </p:cNvPr>
          <p:cNvSpPr>
            <a:spLocks noGrp="1"/>
          </p:cNvSpPr>
          <p:nvPr>
            <p:ph idx="1"/>
          </p:nvPr>
        </p:nvSpPr>
        <p:spPr>
          <a:xfrm>
            <a:off x="838200" y="1219200"/>
            <a:ext cx="10515600" cy="5401056"/>
          </a:xfrm>
        </p:spPr>
        <p:txBody>
          <a:bodyPr>
            <a:normAutofit/>
          </a:bodyPr>
          <a:lstStyle/>
          <a:p>
            <a:pPr marL="0" indent="0">
              <a:buNone/>
            </a:pPr>
            <a:r>
              <a:rPr lang="en-US" sz="3200" dirty="0"/>
              <a:t>Oxytocics are the drugs which stimulate uterine contractions </a:t>
            </a:r>
          </a:p>
          <a:p>
            <a:r>
              <a:rPr lang="en-US" sz="3200" dirty="0"/>
              <a:t>Ergot alkaloids</a:t>
            </a:r>
          </a:p>
          <a:p>
            <a:r>
              <a:rPr lang="en-US" sz="3200" dirty="0"/>
              <a:t> oxytocin </a:t>
            </a:r>
          </a:p>
          <a:p>
            <a:r>
              <a:rPr lang="en-US" sz="3200" dirty="0"/>
              <a:t> prostaglandins</a:t>
            </a:r>
          </a:p>
          <a:p>
            <a:endParaRPr lang="en-US" sz="3200" dirty="0"/>
          </a:p>
          <a:p>
            <a:pPr marL="0" indent="0">
              <a:buNone/>
            </a:pPr>
            <a:r>
              <a:rPr lang="en-US" sz="3200" dirty="0"/>
              <a:t>• Minimize the placental blood loss </a:t>
            </a:r>
          </a:p>
          <a:p>
            <a:pPr marL="0" indent="0">
              <a:buNone/>
            </a:pPr>
            <a:r>
              <a:rPr lang="en-US" sz="3200" dirty="0"/>
              <a:t>• Induce or augment labour</a:t>
            </a:r>
          </a:p>
          <a:p>
            <a:pPr marL="0" indent="0">
              <a:buNone/>
            </a:pPr>
            <a:r>
              <a:rPr lang="en-US" sz="3200" dirty="0"/>
              <a:t>• Induce abortion </a:t>
            </a:r>
            <a:endParaRPr lang="en-IN" sz="3200" dirty="0"/>
          </a:p>
        </p:txBody>
      </p:sp>
    </p:spTree>
    <p:extLst>
      <p:ext uri="{BB962C8B-B14F-4D97-AF65-F5344CB8AC3E}">
        <p14:creationId xmlns:p14="http://schemas.microsoft.com/office/powerpoint/2010/main" val="4251492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230325-5624-6C33-C39D-D8B49C469213}"/>
              </a:ext>
            </a:extLst>
          </p:cNvPr>
          <p:cNvSpPr>
            <a:spLocks noGrp="1"/>
          </p:cNvSpPr>
          <p:nvPr>
            <p:ph idx="1"/>
          </p:nvPr>
        </p:nvSpPr>
        <p:spPr>
          <a:xfrm>
            <a:off x="231648" y="316992"/>
            <a:ext cx="11814048" cy="6541008"/>
          </a:xfrm>
        </p:spPr>
        <p:txBody>
          <a:bodyPr>
            <a:normAutofit lnSpcReduction="10000"/>
          </a:bodyPr>
          <a:lstStyle/>
          <a:p>
            <a:r>
              <a:rPr lang="en-US" sz="3200" u="sng" dirty="0"/>
              <a:t>Oxytocin, given in small doses by IV infusion, exerts a physiological action on the pregnant uterus. </a:t>
            </a:r>
          </a:p>
          <a:p>
            <a:endParaRPr lang="en-US" sz="3200" u="sng" dirty="0"/>
          </a:p>
          <a:p>
            <a:r>
              <a:rPr lang="en-US" sz="3200" dirty="0"/>
              <a:t>The contractions also squeeze the maternal blood out of the placenta into the maternal inferior vena cava. </a:t>
            </a:r>
          </a:p>
          <a:p>
            <a:endParaRPr lang="en-US" sz="3200" dirty="0"/>
          </a:p>
          <a:p>
            <a:r>
              <a:rPr lang="en-US" sz="3200" u="sng" dirty="0"/>
              <a:t>The periods of relaxation</a:t>
            </a:r>
            <a:r>
              <a:rPr lang="en-US" sz="3200" dirty="0"/>
              <a:t> which intervene between the two successive contractions allow refilling of the placental blood vessels by the maternal arterial blood and thus </a:t>
            </a:r>
            <a:r>
              <a:rPr lang="en-US" sz="3200" u="sng" dirty="0"/>
              <a:t>prevent asphyxial injury to the fetus. </a:t>
            </a:r>
          </a:p>
          <a:p>
            <a:pPr marL="0" indent="0">
              <a:buNone/>
            </a:pPr>
            <a:endParaRPr lang="en-US" sz="3200" dirty="0"/>
          </a:p>
          <a:p>
            <a:r>
              <a:rPr lang="en-US" sz="3200" u="sng" dirty="0"/>
              <a:t>Oxytocin, therefore, can be used by slow IV infusion for inducing labour at term in contrast to ergot preparations which are contraindicated prepartum</a:t>
            </a:r>
            <a:r>
              <a:rPr lang="en-US" sz="3200" dirty="0"/>
              <a:t>. </a:t>
            </a:r>
            <a:endParaRPr lang="en-IN" sz="3200" dirty="0"/>
          </a:p>
        </p:txBody>
      </p:sp>
    </p:spTree>
    <p:extLst>
      <p:ext uri="{BB962C8B-B14F-4D97-AF65-F5344CB8AC3E}">
        <p14:creationId xmlns:p14="http://schemas.microsoft.com/office/powerpoint/2010/main" val="3392783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1E2B31-B093-1FD1-55FC-2A3FFF34CB9A}"/>
              </a:ext>
            </a:extLst>
          </p:cNvPr>
          <p:cNvSpPr>
            <a:spLocks noGrp="1"/>
          </p:cNvSpPr>
          <p:nvPr>
            <p:ph idx="1"/>
          </p:nvPr>
        </p:nvSpPr>
        <p:spPr>
          <a:xfrm>
            <a:off x="304800" y="768096"/>
            <a:ext cx="11314176" cy="5730240"/>
          </a:xfrm>
        </p:spPr>
        <p:txBody>
          <a:bodyPr>
            <a:normAutofit/>
          </a:bodyPr>
          <a:lstStyle/>
          <a:p>
            <a:r>
              <a:rPr lang="en-US" sz="3200" u="sng" dirty="0"/>
              <a:t>With high doses of oxytocin</a:t>
            </a:r>
            <a:r>
              <a:rPr lang="en-US" sz="3200" dirty="0"/>
              <a:t>, the uterine tone increases, the contractions become more powerful and frequent, and </a:t>
            </a:r>
            <a:r>
              <a:rPr lang="en-US" sz="3200" u="sng" dirty="0"/>
              <a:t>asphyxial injury to the fetus may develop </a:t>
            </a:r>
            <a:r>
              <a:rPr lang="en-US" sz="3200" dirty="0"/>
              <a:t>due to direct compression and ischemia caused by inadequate filling of the placental blood vessels. </a:t>
            </a:r>
          </a:p>
        </p:txBody>
      </p:sp>
    </p:spTree>
    <p:extLst>
      <p:ext uri="{BB962C8B-B14F-4D97-AF65-F5344CB8AC3E}">
        <p14:creationId xmlns:p14="http://schemas.microsoft.com/office/powerpoint/2010/main" val="2433810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D89D48-454A-7E13-89DF-BC8911D7DDC8}"/>
              </a:ext>
            </a:extLst>
          </p:cNvPr>
          <p:cNvSpPr>
            <a:spLocks noGrp="1"/>
          </p:cNvSpPr>
          <p:nvPr>
            <p:ph idx="1"/>
          </p:nvPr>
        </p:nvSpPr>
        <p:spPr>
          <a:xfrm>
            <a:off x="838200" y="694944"/>
            <a:ext cx="10515600" cy="5482019"/>
          </a:xfrm>
        </p:spPr>
        <p:txBody>
          <a:bodyPr/>
          <a:lstStyle/>
          <a:p>
            <a:pPr marL="0" indent="0">
              <a:buNone/>
            </a:pPr>
            <a:r>
              <a:rPr lang="en-US" sz="3200" u="sng" dirty="0"/>
              <a:t>Mammary gland: </a:t>
            </a:r>
          </a:p>
          <a:p>
            <a:r>
              <a:rPr lang="en-US" sz="3200" dirty="0"/>
              <a:t>The myoepithelium, a modified smooth muscle, which surrounds the alveolar ramifications of the </a:t>
            </a:r>
            <a:r>
              <a:rPr lang="en-US" sz="3200" u="sng" dirty="0"/>
              <a:t>mammary gland is stimulated by oxytocin, resulting in expulsion of milk</a:t>
            </a:r>
            <a:r>
              <a:rPr lang="en-US" sz="3200" dirty="0"/>
              <a:t> from the alveolar lumen and ducts into large cisterns and sinuses. </a:t>
            </a:r>
          </a:p>
          <a:p>
            <a:endParaRPr lang="en-US" sz="3200" dirty="0"/>
          </a:p>
          <a:p>
            <a:r>
              <a:rPr lang="en-US" sz="3200" dirty="0"/>
              <a:t>This is termed milk ejection or milk ‘letdown’. </a:t>
            </a:r>
            <a:r>
              <a:rPr lang="en-US" sz="3200" u="sng" dirty="0"/>
              <a:t>The milk ejection reflex is initiated by the stimulus of suckling, which results in the release of oxytocin</a:t>
            </a:r>
            <a:endParaRPr lang="en-IN" sz="3200" u="sng" dirty="0"/>
          </a:p>
          <a:p>
            <a:endParaRPr lang="en-IN" dirty="0"/>
          </a:p>
        </p:txBody>
      </p:sp>
    </p:spTree>
    <p:extLst>
      <p:ext uri="{BB962C8B-B14F-4D97-AF65-F5344CB8AC3E}">
        <p14:creationId xmlns:p14="http://schemas.microsoft.com/office/powerpoint/2010/main" val="1329451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65C0BA-E406-22F1-7F91-250E95C95D2B}"/>
              </a:ext>
            </a:extLst>
          </p:cNvPr>
          <p:cNvSpPr>
            <a:spLocks noGrp="1"/>
          </p:cNvSpPr>
          <p:nvPr>
            <p:ph idx="1"/>
          </p:nvPr>
        </p:nvSpPr>
        <p:spPr>
          <a:xfrm>
            <a:off x="243840" y="316992"/>
            <a:ext cx="11789664" cy="6352032"/>
          </a:xfrm>
        </p:spPr>
        <p:txBody>
          <a:bodyPr>
            <a:normAutofit lnSpcReduction="10000"/>
          </a:bodyPr>
          <a:lstStyle/>
          <a:p>
            <a:pPr marL="0" indent="0">
              <a:buNone/>
            </a:pPr>
            <a:r>
              <a:rPr lang="en-US" sz="3200" dirty="0"/>
              <a:t>Cardiovascular system: </a:t>
            </a:r>
          </a:p>
          <a:p>
            <a:r>
              <a:rPr lang="en-US" sz="3200" dirty="0"/>
              <a:t>In small doses, it produces </a:t>
            </a:r>
            <a:r>
              <a:rPr lang="en-US" sz="3200" u="sng" dirty="0"/>
              <a:t>a vasodilator effect</a:t>
            </a:r>
            <a:r>
              <a:rPr lang="en-US" sz="3200" dirty="0"/>
              <a:t> by direct relaxation of the vascular smooth muscle. </a:t>
            </a:r>
          </a:p>
          <a:p>
            <a:endParaRPr lang="en-US" sz="3200" dirty="0"/>
          </a:p>
          <a:p>
            <a:r>
              <a:rPr lang="en-US" sz="3200" dirty="0"/>
              <a:t>Transient hypotension and flushing accompanied by tachycardia are usually observed. </a:t>
            </a:r>
            <a:r>
              <a:rPr lang="en-US" sz="3200" u="sng" dirty="0"/>
              <a:t>The usual infusion rates employed in obstetrics do not modify the BP. </a:t>
            </a:r>
          </a:p>
          <a:p>
            <a:endParaRPr lang="en-US" sz="3200" u="sng" dirty="0"/>
          </a:p>
          <a:p>
            <a:r>
              <a:rPr lang="en-US" sz="3200" dirty="0"/>
              <a:t>The vasodilator effect of oxytocin can be readily blocked by small amounts of vasopressin. </a:t>
            </a:r>
          </a:p>
          <a:p>
            <a:endParaRPr lang="en-US" sz="3200" dirty="0"/>
          </a:p>
          <a:p>
            <a:r>
              <a:rPr lang="en-US" sz="3200" u="sng" dirty="0"/>
              <a:t>The hypotensive phase is followed by a rise in BP, probably due to an increase in the cardiac output.</a:t>
            </a:r>
            <a:endParaRPr lang="en-IN" u="sng" dirty="0"/>
          </a:p>
        </p:txBody>
      </p:sp>
    </p:spTree>
    <p:extLst>
      <p:ext uri="{BB962C8B-B14F-4D97-AF65-F5344CB8AC3E}">
        <p14:creationId xmlns:p14="http://schemas.microsoft.com/office/powerpoint/2010/main" val="1724192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10203A-784E-28B7-D424-C486FFF7CCB2}"/>
              </a:ext>
            </a:extLst>
          </p:cNvPr>
          <p:cNvSpPr>
            <a:spLocks noGrp="1"/>
          </p:cNvSpPr>
          <p:nvPr>
            <p:ph idx="1"/>
          </p:nvPr>
        </p:nvSpPr>
        <p:spPr>
          <a:xfrm>
            <a:off x="838200" y="451104"/>
            <a:ext cx="10515600" cy="6120384"/>
          </a:xfrm>
        </p:spPr>
        <p:txBody>
          <a:bodyPr>
            <a:normAutofit/>
          </a:bodyPr>
          <a:lstStyle/>
          <a:p>
            <a:pPr marL="0" indent="0">
              <a:buNone/>
            </a:pPr>
            <a:r>
              <a:rPr lang="en-US" sz="3200" dirty="0"/>
              <a:t>Kidney: </a:t>
            </a:r>
          </a:p>
          <a:p>
            <a:r>
              <a:rPr lang="en-US" sz="3200" dirty="0"/>
              <a:t>Synthetic oxytocin possesses </a:t>
            </a:r>
            <a:r>
              <a:rPr lang="en-US" sz="3200" u="sng" dirty="0"/>
              <a:t>antidiuretic activity</a:t>
            </a:r>
            <a:r>
              <a:rPr lang="en-US" sz="3200" dirty="0"/>
              <a:t> in man and a dose of 100 milliunits causes a definite antidiuresis in postpartum women; this is associated with a </a:t>
            </a:r>
            <a:r>
              <a:rPr lang="en-US" sz="3200" u="sng" dirty="0"/>
              <a:t>diminution in the renal plasma flow and the GFR. </a:t>
            </a:r>
          </a:p>
          <a:p>
            <a:pPr marL="0" indent="0">
              <a:buNone/>
            </a:pPr>
            <a:endParaRPr lang="en-US" sz="3200" dirty="0"/>
          </a:p>
          <a:p>
            <a:r>
              <a:rPr lang="en-US" sz="3200" dirty="0"/>
              <a:t>The renal effects of oxytocin may be due to constriction of renal cortical vessels. </a:t>
            </a:r>
          </a:p>
          <a:p>
            <a:pPr marL="0" indent="0">
              <a:buNone/>
            </a:pPr>
            <a:endParaRPr lang="en-US" sz="3200" dirty="0"/>
          </a:p>
        </p:txBody>
      </p:sp>
    </p:spTree>
    <p:extLst>
      <p:ext uri="{BB962C8B-B14F-4D97-AF65-F5344CB8AC3E}">
        <p14:creationId xmlns:p14="http://schemas.microsoft.com/office/powerpoint/2010/main" val="21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243EA8-EFA7-72B4-9532-D6FA34DCDEA2}"/>
              </a:ext>
            </a:extLst>
          </p:cNvPr>
          <p:cNvSpPr>
            <a:spLocks noGrp="1"/>
          </p:cNvSpPr>
          <p:nvPr>
            <p:ph idx="1"/>
          </p:nvPr>
        </p:nvSpPr>
        <p:spPr>
          <a:xfrm>
            <a:off x="207264" y="219456"/>
            <a:ext cx="11850624" cy="6547104"/>
          </a:xfrm>
        </p:spPr>
        <p:txBody>
          <a:bodyPr>
            <a:normAutofit fontScale="92500" lnSpcReduction="10000"/>
          </a:bodyPr>
          <a:lstStyle/>
          <a:p>
            <a:pPr marL="0" indent="0">
              <a:buNone/>
            </a:pPr>
            <a:r>
              <a:rPr lang="en-US" sz="3200" u="sng" dirty="0"/>
              <a:t>Absorption, fate and excretion: </a:t>
            </a:r>
          </a:p>
          <a:p>
            <a:r>
              <a:rPr lang="en-US" sz="3200" dirty="0"/>
              <a:t>Given orally, it is inactivated by trypsin. </a:t>
            </a:r>
          </a:p>
          <a:p>
            <a:r>
              <a:rPr lang="en-US" sz="3200" dirty="0"/>
              <a:t>The aqueous solution, on IM administration, is absorbed rapidly. </a:t>
            </a:r>
          </a:p>
          <a:p>
            <a:r>
              <a:rPr lang="en-US" sz="3200" u="sng" dirty="0"/>
              <a:t>The t½ in non-pregnant women is about 10 to 15 minutes. </a:t>
            </a:r>
          </a:p>
          <a:p>
            <a:endParaRPr lang="en-US" sz="3200" u="sng" dirty="0"/>
          </a:p>
          <a:p>
            <a:r>
              <a:rPr lang="en-US" sz="3200" dirty="0"/>
              <a:t>The removal from the circulation is mainly by kidneys and the liver. </a:t>
            </a:r>
          </a:p>
          <a:p>
            <a:endParaRPr lang="en-US" sz="3200" dirty="0"/>
          </a:p>
          <a:p>
            <a:r>
              <a:rPr lang="en-US" sz="3200" dirty="0"/>
              <a:t>Plasma from men and nonpregnant women does not inactivate oxytocin but the plasma, </a:t>
            </a:r>
            <a:r>
              <a:rPr lang="en-US" sz="3200" u="sng" dirty="0"/>
              <a:t>the uterine tissue and the placenta in pregnant women contain an enzyme termed ‘</a:t>
            </a:r>
            <a:r>
              <a:rPr lang="en-US" sz="3200" u="sng" dirty="0" err="1"/>
              <a:t>oxytocinase</a:t>
            </a:r>
            <a:r>
              <a:rPr lang="en-US" sz="3200" u="sng" dirty="0"/>
              <a:t>’ which inactivates oxytocin. </a:t>
            </a:r>
          </a:p>
          <a:p>
            <a:pPr marL="0" indent="0">
              <a:buNone/>
            </a:pPr>
            <a:endParaRPr lang="en-US" sz="3200" u="sng" dirty="0"/>
          </a:p>
          <a:p>
            <a:r>
              <a:rPr lang="en-US" sz="3200" u="sng" dirty="0"/>
              <a:t>Thus t½ of oxytocin in pregnant women at term is approximately 3 minutes.</a:t>
            </a:r>
            <a:r>
              <a:rPr lang="en-US" sz="3200" dirty="0"/>
              <a:t> </a:t>
            </a:r>
          </a:p>
        </p:txBody>
      </p:sp>
    </p:spTree>
    <p:extLst>
      <p:ext uri="{BB962C8B-B14F-4D97-AF65-F5344CB8AC3E}">
        <p14:creationId xmlns:p14="http://schemas.microsoft.com/office/powerpoint/2010/main" val="840619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5A9668-B9E6-0334-2007-4032EB3D4D5A}"/>
              </a:ext>
            </a:extLst>
          </p:cNvPr>
          <p:cNvSpPr>
            <a:spLocks noGrp="1"/>
          </p:cNvSpPr>
          <p:nvPr>
            <p:ph idx="1"/>
          </p:nvPr>
        </p:nvSpPr>
        <p:spPr>
          <a:xfrm>
            <a:off x="256032" y="353568"/>
            <a:ext cx="11655552" cy="6303264"/>
          </a:xfrm>
        </p:spPr>
        <p:txBody>
          <a:bodyPr>
            <a:normAutofit/>
          </a:bodyPr>
          <a:lstStyle/>
          <a:p>
            <a:pPr marL="0" indent="0">
              <a:buNone/>
            </a:pPr>
            <a:r>
              <a:rPr lang="en-US" sz="3200" dirty="0"/>
              <a:t>Adverse reactions: </a:t>
            </a:r>
          </a:p>
          <a:p>
            <a:r>
              <a:rPr lang="en-US" sz="3200" dirty="0"/>
              <a:t>Oxytocin given by IV infusion may occasionally cause </a:t>
            </a:r>
            <a:r>
              <a:rPr lang="en-US" sz="3200" u="sng" dirty="0"/>
              <a:t>water retention leading to water intoxication. </a:t>
            </a:r>
          </a:p>
          <a:p>
            <a:r>
              <a:rPr lang="en-US" sz="3200" dirty="0"/>
              <a:t>It is characterized by nausea, vomiting, anorexia, weight gain and lethargy. </a:t>
            </a:r>
          </a:p>
          <a:p>
            <a:r>
              <a:rPr lang="en-US" sz="3200" u="sng" dirty="0"/>
              <a:t>Injudicious use of oxytocin during labour may result in premature birth, foetal death, too rapid a delivery or uterine rupture. </a:t>
            </a:r>
          </a:p>
          <a:p>
            <a:r>
              <a:rPr lang="en-US" sz="3200" dirty="0"/>
              <a:t>Preparations and dosage:</a:t>
            </a:r>
          </a:p>
          <a:p>
            <a:r>
              <a:rPr lang="en-US" sz="3200" dirty="0"/>
              <a:t> (</a:t>
            </a:r>
            <a:r>
              <a:rPr lang="en-US" sz="3200" dirty="0" err="1"/>
              <a:t>i</a:t>
            </a:r>
            <a:r>
              <a:rPr lang="en-US" sz="3200" dirty="0"/>
              <a:t>) </a:t>
            </a:r>
            <a:r>
              <a:rPr lang="en-US" sz="3200" u="sng" dirty="0"/>
              <a:t>Oxytocin injection </a:t>
            </a:r>
            <a:r>
              <a:rPr lang="en-US" sz="3200" dirty="0"/>
              <a:t>contains 10 units of synthetic oxytocin per ml. </a:t>
            </a:r>
          </a:p>
          <a:p>
            <a:r>
              <a:rPr lang="en-US" sz="3200" dirty="0"/>
              <a:t> (ii) </a:t>
            </a:r>
            <a:r>
              <a:rPr lang="en-US" sz="3200" u="sng" dirty="0"/>
              <a:t>Oxytocin nasal spray,</a:t>
            </a:r>
            <a:r>
              <a:rPr lang="en-US" sz="3200" dirty="0"/>
              <a:t> 40 units per ml. It facilitates breast feeding and is used 2-5 minutes before a breast feed. </a:t>
            </a:r>
            <a:endParaRPr lang="en-IN" sz="3200" dirty="0"/>
          </a:p>
        </p:txBody>
      </p:sp>
    </p:spTree>
    <p:extLst>
      <p:ext uri="{BB962C8B-B14F-4D97-AF65-F5344CB8AC3E}">
        <p14:creationId xmlns:p14="http://schemas.microsoft.com/office/powerpoint/2010/main" val="3377589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B99E9A-F701-5367-DC40-0A74BFE26CF1}"/>
              </a:ext>
            </a:extLst>
          </p:cNvPr>
          <p:cNvSpPr>
            <a:spLocks noGrp="1"/>
          </p:cNvSpPr>
          <p:nvPr>
            <p:ph idx="1"/>
          </p:nvPr>
        </p:nvSpPr>
        <p:spPr>
          <a:xfrm>
            <a:off x="231648" y="633984"/>
            <a:ext cx="11960352" cy="6224016"/>
          </a:xfrm>
        </p:spPr>
        <p:txBody>
          <a:bodyPr>
            <a:normAutofit/>
          </a:bodyPr>
          <a:lstStyle/>
          <a:p>
            <a:pPr marL="0" indent="0">
              <a:buNone/>
            </a:pPr>
            <a:r>
              <a:rPr lang="en-US" sz="3200" dirty="0"/>
              <a:t>Therapeutic uses: </a:t>
            </a:r>
          </a:p>
          <a:p>
            <a:r>
              <a:rPr lang="en-US" sz="3200" dirty="0"/>
              <a:t> </a:t>
            </a:r>
            <a:r>
              <a:rPr lang="en-US" sz="3200" u="sng" dirty="0"/>
              <a:t>Induction and augmentation of term labour:</a:t>
            </a:r>
            <a:r>
              <a:rPr lang="en-US" sz="3200" dirty="0"/>
              <a:t> </a:t>
            </a:r>
          </a:p>
          <a:p>
            <a:r>
              <a:rPr lang="en-US" sz="3200" dirty="0"/>
              <a:t>For the induction of labour, oxytocin is administered by IV infusion, 5 units in 500 ml of 5% dextrose solution.</a:t>
            </a:r>
          </a:p>
          <a:p>
            <a:r>
              <a:rPr lang="en-US" sz="3200" dirty="0"/>
              <a:t> Initially 0.1-0.2 ml of the solution, (1-2 milliunits) should be given per minute; </a:t>
            </a:r>
          </a:p>
          <a:p>
            <a:r>
              <a:rPr lang="en-US" sz="3200" dirty="0"/>
              <a:t>the rate is then gradually increased to a maximum of 2 ml (20 milliunits) per minute. </a:t>
            </a:r>
          </a:p>
        </p:txBody>
      </p:sp>
    </p:spTree>
    <p:extLst>
      <p:ext uri="{BB962C8B-B14F-4D97-AF65-F5344CB8AC3E}">
        <p14:creationId xmlns:p14="http://schemas.microsoft.com/office/powerpoint/2010/main" val="558478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393E88-C0C5-EA2F-BC5C-12C0A7454117}"/>
              </a:ext>
            </a:extLst>
          </p:cNvPr>
          <p:cNvSpPr>
            <a:spLocks noGrp="1"/>
          </p:cNvSpPr>
          <p:nvPr>
            <p:ph idx="1"/>
          </p:nvPr>
        </p:nvSpPr>
        <p:spPr>
          <a:xfrm>
            <a:off x="377952" y="682752"/>
            <a:ext cx="11265408" cy="5791200"/>
          </a:xfrm>
        </p:spPr>
        <p:txBody>
          <a:bodyPr/>
          <a:lstStyle/>
          <a:p>
            <a:r>
              <a:rPr lang="en-US" sz="3200" dirty="0"/>
              <a:t>During the whole procedure, the uterine response must be closely monitored and the dose be regulated by </a:t>
            </a:r>
            <a:r>
              <a:rPr lang="en-US" sz="3200" u="sng" dirty="0"/>
              <a:t>monitoring of foetal heart rate.</a:t>
            </a:r>
          </a:p>
          <a:p>
            <a:endParaRPr lang="en-US" sz="3200" u="sng" dirty="0"/>
          </a:p>
          <a:p>
            <a:r>
              <a:rPr lang="en-US" sz="3200" u="sng" dirty="0"/>
              <a:t> </a:t>
            </a:r>
            <a:r>
              <a:rPr lang="en-US" sz="3200" dirty="0"/>
              <a:t>Before using oxytocin, </a:t>
            </a:r>
            <a:r>
              <a:rPr lang="en-US" sz="3200" u="sng" dirty="0"/>
              <a:t>cephalopelvic disproportion </a:t>
            </a:r>
            <a:r>
              <a:rPr lang="en-US" sz="3200" dirty="0"/>
              <a:t>must be ruled out. </a:t>
            </a:r>
          </a:p>
          <a:p>
            <a:endParaRPr lang="en-US" sz="3200" dirty="0"/>
          </a:p>
          <a:p>
            <a:r>
              <a:rPr lang="en-US" sz="3200" dirty="0"/>
              <a:t>Multiparous patients (para 4 and over), those with malpresentation or complete placenta previa and those with uterine scars should not receive oxytocin for induction for fear of </a:t>
            </a:r>
            <a:r>
              <a:rPr lang="en-US" sz="3200" u="sng" dirty="0"/>
              <a:t>uterine rupture</a:t>
            </a:r>
            <a:r>
              <a:rPr lang="en-US" sz="3200" dirty="0"/>
              <a:t>. </a:t>
            </a:r>
            <a:endParaRPr lang="en-IN" sz="3200" dirty="0"/>
          </a:p>
          <a:p>
            <a:endParaRPr lang="en-IN" dirty="0"/>
          </a:p>
        </p:txBody>
      </p:sp>
    </p:spTree>
    <p:extLst>
      <p:ext uri="{BB962C8B-B14F-4D97-AF65-F5344CB8AC3E}">
        <p14:creationId xmlns:p14="http://schemas.microsoft.com/office/powerpoint/2010/main" val="3917790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5977A8-F967-B5A0-F54F-D03BA777F7C8}"/>
              </a:ext>
            </a:extLst>
          </p:cNvPr>
          <p:cNvSpPr>
            <a:spLocks noGrp="1"/>
          </p:cNvSpPr>
          <p:nvPr>
            <p:ph idx="1"/>
          </p:nvPr>
        </p:nvSpPr>
        <p:spPr>
          <a:xfrm>
            <a:off x="219456" y="146304"/>
            <a:ext cx="11826240" cy="6437376"/>
          </a:xfrm>
        </p:spPr>
        <p:txBody>
          <a:bodyPr>
            <a:normAutofit lnSpcReduction="10000"/>
          </a:bodyPr>
          <a:lstStyle/>
          <a:p>
            <a:r>
              <a:rPr lang="en-US" sz="3200" u="sng" dirty="0"/>
              <a:t>Hypotonic uterine dysfunction (Uterine inertia):</a:t>
            </a:r>
            <a:r>
              <a:rPr lang="en-US" sz="3200" dirty="0"/>
              <a:t> </a:t>
            </a:r>
          </a:p>
          <a:p>
            <a:r>
              <a:rPr lang="en-US" sz="3200" dirty="0"/>
              <a:t>Oxytocin is occasionally employed to initiate uterine contractions in cases of prolonged, stubborn and hypotonic uterine inertia. </a:t>
            </a:r>
          </a:p>
          <a:p>
            <a:r>
              <a:rPr lang="en-US" sz="3200" u="sng" dirty="0"/>
              <a:t>Postpartum hemorrhage (PPH): </a:t>
            </a:r>
          </a:p>
          <a:p>
            <a:r>
              <a:rPr lang="en-US" sz="3200" dirty="0"/>
              <a:t>Oxytocin can be routinely administered 5-10 units IV after the delivery of placenta to produce a firm contraction of the uterus and thus prevent PPH. </a:t>
            </a:r>
          </a:p>
          <a:p>
            <a:r>
              <a:rPr lang="en-US" sz="3200" dirty="0"/>
              <a:t>The drug may also be administered in the same dose </a:t>
            </a:r>
            <a:r>
              <a:rPr lang="en-US" sz="3200" u="sng" dirty="0"/>
              <a:t>after delivery of the anterior shoulder of the fetus </a:t>
            </a:r>
            <a:r>
              <a:rPr lang="en-US" sz="3200" dirty="0"/>
              <a:t>to produce a prompt expulsion of the placenta and to prevent PPH. </a:t>
            </a:r>
          </a:p>
          <a:p>
            <a:r>
              <a:rPr lang="en-US" sz="3200" dirty="0"/>
              <a:t>The same dose may also be injected directly into the uterus, </a:t>
            </a:r>
            <a:r>
              <a:rPr lang="en-US" sz="3200" u="sng" dirty="0"/>
              <a:t>after delivering the fetus by caesarean section. </a:t>
            </a:r>
          </a:p>
          <a:p>
            <a:r>
              <a:rPr lang="en-US" sz="3200" dirty="0"/>
              <a:t>For treatment of PPH, a dose of 20-40 units in one </a:t>
            </a:r>
            <a:r>
              <a:rPr lang="en-US" sz="3200" dirty="0" err="1"/>
              <a:t>litre</a:t>
            </a:r>
            <a:r>
              <a:rPr lang="en-US" sz="3200" dirty="0"/>
              <a:t> of 5% dextrose is preferred. Alternatively, it can be given IM</a:t>
            </a:r>
            <a:endParaRPr lang="en-IN" sz="3200" dirty="0"/>
          </a:p>
        </p:txBody>
      </p:sp>
    </p:spTree>
    <p:extLst>
      <p:ext uri="{BB962C8B-B14F-4D97-AF65-F5344CB8AC3E}">
        <p14:creationId xmlns:p14="http://schemas.microsoft.com/office/powerpoint/2010/main" val="270665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1B9C-B4A4-D61C-A982-98DA3B30790D}"/>
              </a:ext>
            </a:extLst>
          </p:cNvPr>
          <p:cNvSpPr>
            <a:spLocks noGrp="1"/>
          </p:cNvSpPr>
          <p:nvPr>
            <p:ph type="title"/>
          </p:nvPr>
        </p:nvSpPr>
        <p:spPr/>
        <p:txBody>
          <a:bodyPr/>
          <a:lstStyle/>
          <a:p>
            <a:r>
              <a:rPr lang="en-US" dirty="0"/>
              <a:t>Chemistry of ergot: </a:t>
            </a:r>
            <a:br>
              <a:rPr lang="en-US" dirty="0"/>
            </a:br>
            <a:endParaRPr lang="en-IN" dirty="0"/>
          </a:p>
        </p:txBody>
      </p:sp>
      <p:sp>
        <p:nvSpPr>
          <p:cNvPr id="3" name="Content Placeholder 2">
            <a:extLst>
              <a:ext uri="{FF2B5EF4-FFF2-40B4-BE49-F238E27FC236}">
                <a16:creationId xmlns:a16="http://schemas.microsoft.com/office/drawing/2014/main" id="{8C19CA94-055A-8B9B-CCD4-5874D614CA44}"/>
              </a:ext>
            </a:extLst>
          </p:cNvPr>
          <p:cNvSpPr>
            <a:spLocks noGrp="1"/>
          </p:cNvSpPr>
          <p:nvPr>
            <p:ph idx="1"/>
          </p:nvPr>
        </p:nvSpPr>
        <p:spPr>
          <a:xfrm>
            <a:off x="838200" y="1353312"/>
            <a:ext cx="10515600" cy="4974336"/>
          </a:xfrm>
        </p:spPr>
        <p:txBody>
          <a:bodyPr>
            <a:normAutofit/>
          </a:bodyPr>
          <a:lstStyle/>
          <a:p>
            <a:r>
              <a:rPr lang="en-US" sz="3200" dirty="0"/>
              <a:t>The most important of these are the alkaloids. </a:t>
            </a:r>
          </a:p>
          <a:p>
            <a:endParaRPr lang="en-US" sz="3200" dirty="0"/>
          </a:p>
          <a:p>
            <a:r>
              <a:rPr lang="en-US" sz="3200" dirty="0"/>
              <a:t>In addition, active components like histamine, tyramine and acetylcholine are also present. </a:t>
            </a:r>
          </a:p>
          <a:p>
            <a:endParaRPr lang="en-US" sz="3200" dirty="0"/>
          </a:p>
          <a:p>
            <a:r>
              <a:rPr lang="en-US" sz="3200" dirty="0"/>
              <a:t>Other constituents include steroids, acids, quaternary ammonium bases and inorganic compounds. </a:t>
            </a:r>
          </a:p>
          <a:p>
            <a:pPr marL="0" indent="0">
              <a:buNone/>
            </a:pPr>
            <a:endParaRPr lang="en-US" sz="3200" dirty="0"/>
          </a:p>
          <a:p>
            <a:r>
              <a:rPr lang="en-US" sz="3200" dirty="0"/>
              <a:t>Only the levorotatory forms of the alkaloids are active. </a:t>
            </a:r>
            <a:endParaRPr lang="en-IN" sz="3200" dirty="0"/>
          </a:p>
        </p:txBody>
      </p:sp>
    </p:spTree>
    <p:extLst>
      <p:ext uri="{BB962C8B-B14F-4D97-AF65-F5344CB8AC3E}">
        <p14:creationId xmlns:p14="http://schemas.microsoft.com/office/powerpoint/2010/main" val="2406266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6411-9BC1-FB9A-9A96-20D5814077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E808A56-33C2-A246-9788-D60A1DE4CF5E}"/>
              </a:ext>
            </a:extLst>
          </p:cNvPr>
          <p:cNvSpPr>
            <a:spLocks noGrp="1"/>
          </p:cNvSpPr>
          <p:nvPr>
            <p:ph idx="1"/>
          </p:nvPr>
        </p:nvSpPr>
        <p:spPr>
          <a:xfrm>
            <a:off x="838200" y="1825625"/>
            <a:ext cx="10841736" cy="4351338"/>
          </a:xfrm>
        </p:spPr>
        <p:txBody>
          <a:bodyPr>
            <a:normAutofit/>
          </a:bodyPr>
          <a:lstStyle/>
          <a:p>
            <a:pPr marL="0" indent="0">
              <a:buNone/>
            </a:pPr>
            <a:r>
              <a:rPr lang="en-US" sz="3200" dirty="0"/>
              <a:t>Miscellaneous:</a:t>
            </a:r>
          </a:p>
          <a:p>
            <a:r>
              <a:rPr lang="en-US" sz="3200" dirty="0"/>
              <a:t> Oxytocin may be given intranasally in the dose of 40 units 2-5 minutes before breast feeding </a:t>
            </a:r>
            <a:r>
              <a:rPr lang="en-US" sz="3200" u="sng" dirty="0"/>
              <a:t>to promote milk ejection</a:t>
            </a:r>
            <a:r>
              <a:rPr lang="en-US" sz="3200" dirty="0"/>
              <a:t> when this component of lactation appears to be deficient in nursing mothers. </a:t>
            </a:r>
          </a:p>
          <a:p>
            <a:pPr marL="0" indent="0">
              <a:buNone/>
            </a:pPr>
            <a:endParaRPr lang="en-US" sz="3200" dirty="0"/>
          </a:p>
          <a:p>
            <a:r>
              <a:rPr lang="en-US" sz="3200" dirty="0"/>
              <a:t>It is often used in veterinary practice to increase the milk yield. </a:t>
            </a:r>
            <a:endParaRPr lang="en-IN" sz="3200" dirty="0"/>
          </a:p>
        </p:txBody>
      </p:sp>
    </p:spTree>
    <p:extLst>
      <p:ext uri="{BB962C8B-B14F-4D97-AF65-F5344CB8AC3E}">
        <p14:creationId xmlns:p14="http://schemas.microsoft.com/office/powerpoint/2010/main" val="2477913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7630B-4D47-5045-ACAB-F17372B115EE}"/>
              </a:ext>
            </a:extLst>
          </p:cNvPr>
          <p:cNvSpPr>
            <a:spLocks noGrp="1"/>
          </p:cNvSpPr>
          <p:nvPr>
            <p:ph type="title"/>
          </p:nvPr>
        </p:nvSpPr>
        <p:spPr>
          <a:xfrm>
            <a:off x="838200" y="207265"/>
            <a:ext cx="10515600" cy="438912"/>
          </a:xfrm>
        </p:spPr>
        <p:txBody>
          <a:bodyPr>
            <a:normAutofit fontScale="90000"/>
          </a:bodyPr>
          <a:lstStyle/>
          <a:p>
            <a:r>
              <a:rPr lang="en-US" dirty="0"/>
              <a:t>Other Oxytocics:</a:t>
            </a:r>
            <a:endParaRPr lang="en-IN" dirty="0"/>
          </a:p>
        </p:txBody>
      </p:sp>
      <p:sp>
        <p:nvSpPr>
          <p:cNvPr id="3" name="Content Placeholder 2">
            <a:extLst>
              <a:ext uri="{FF2B5EF4-FFF2-40B4-BE49-F238E27FC236}">
                <a16:creationId xmlns:a16="http://schemas.microsoft.com/office/drawing/2014/main" id="{639A2FCC-4D3C-2729-D2A0-00C78E4B90DE}"/>
              </a:ext>
            </a:extLst>
          </p:cNvPr>
          <p:cNvSpPr>
            <a:spLocks noGrp="1"/>
          </p:cNvSpPr>
          <p:nvPr>
            <p:ph idx="1"/>
          </p:nvPr>
        </p:nvSpPr>
        <p:spPr>
          <a:xfrm>
            <a:off x="414528" y="816865"/>
            <a:ext cx="11558016" cy="5711950"/>
          </a:xfrm>
        </p:spPr>
        <p:txBody>
          <a:bodyPr>
            <a:normAutofit lnSpcReduction="10000"/>
          </a:bodyPr>
          <a:lstStyle/>
          <a:p>
            <a:r>
              <a:rPr lang="en-US" sz="3200" u="sng" dirty="0"/>
              <a:t>PROSTAGLANDINS (PG, Prostin): </a:t>
            </a:r>
          </a:p>
          <a:p>
            <a:r>
              <a:rPr lang="en-US" sz="3200" dirty="0"/>
              <a:t>PGF2 and PGE in low doses stimulate both the tone and amplitude of the uterine contractions. </a:t>
            </a:r>
          </a:p>
          <a:p>
            <a:r>
              <a:rPr lang="en-US" sz="3200" dirty="0"/>
              <a:t>Four PGs have been isolated from human amniotic fluid, obtained during normal labour and during spontaneous abortion.</a:t>
            </a:r>
          </a:p>
          <a:p>
            <a:r>
              <a:rPr lang="en-US" sz="3200" dirty="0"/>
              <a:t> Experimentally, they are shown to </a:t>
            </a:r>
            <a:r>
              <a:rPr lang="en-US" sz="3200" u="sng" dirty="0"/>
              <a:t>sensitise the uterus to oxytocin as well as causing oxytocin release.</a:t>
            </a:r>
            <a:r>
              <a:rPr lang="en-US" sz="3200" dirty="0"/>
              <a:t> </a:t>
            </a:r>
          </a:p>
          <a:p>
            <a:r>
              <a:rPr lang="en-US" sz="3200" dirty="0"/>
              <a:t>Furthermore, PGF2 was also found in samples of blood obtained during normal spontaneous labour but not during other stages of gestation. </a:t>
            </a:r>
          </a:p>
          <a:p>
            <a:r>
              <a:rPr lang="en-US" sz="3200" u="sng" dirty="0"/>
              <a:t>Since PGF2 has smooth muscle stimulating action it is possible that it participates in the process of labour</a:t>
            </a:r>
            <a:endParaRPr lang="en-IN" sz="3200" u="sng" dirty="0"/>
          </a:p>
        </p:txBody>
      </p:sp>
    </p:spTree>
    <p:extLst>
      <p:ext uri="{BB962C8B-B14F-4D97-AF65-F5344CB8AC3E}">
        <p14:creationId xmlns:p14="http://schemas.microsoft.com/office/powerpoint/2010/main" val="2475663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14217-D5C6-FA96-07E6-73D0A5E433D2}"/>
              </a:ext>
            </a:extLst>
          </p:cNvPr>
          <p:cNvSpPr>
            <a:spLocks noGrp="1"/>
          </p:cNvSpPr>
          <p:nvPr>
            <p:ph idx="1"/>
          </p:nvPr>
        </p:nvSpPr>
        <p:spPr>
          <a:xfrm>
            <a:off x="329184" y="731520"/>
            <a:ext cx="11618976" cy="5852160"/>
          </a:xfrm>
        </p:spPr>
        <p:txBody>
          <a:bodyPr>
            <a:normAutofit/>
          </a:bodyPr>
          <a:lstStyle/>
          <a:p>
            <a:r>
              <a:rPr lang="en-US" sz="3200" dirty="0"/>
              <a:t>During pregnancy PGs act in at least three different ways: </a:t>
            </a:r>
          </a:p>
          <a:p>
            <a:r>
              <a:rPr lang="en-US" sz="3200" u="sng" dirty="0"/>
              <a:t>As uterine smooth muscle stimulants,</a:t>
            </a:r>
            <a:r>
              <a:rPr lang="en-US" sz="3200" dirty="0"/>
              <a:t> causing uterus to contract</a:t>
            </a:r>
          </a:p>
          <a:p>
            <a:endParaRPr lang="en-US" sz="3200" dirty="0"/>
          </a:p>
          <a:p>
            <a:r>
              <a:rPr lang="en-US" sz="3200" u="sng" dirty="0"/>
              <a:t>As cervical primers</a:t>
            </a:r>
            <a:r>
              <a:rPr lang="en-US" sz="3200" dirty="0"/>
              <a:t>, thus hastening the process of softening and dilation of the cervix, sometimes referred to as </a:t>
            </a:r>
            <a:r>
              <a:rPr lang="en-US" sz="3200" u="sng" dirty="0"/>
              <a:t>‘cervical ripening’. </a:t>
            </a:r>
          </a:p>
          <a:p>
            <a:endParaRPr lang="en-US" sz="3200" u="sng" dirty="0"/>
          </a:p>
          <a:p>
            <a:r>
              <a:rPr lang="en-US" sz="3200" dirty="0"/>
              <a:t>Unlike oxytocin, </a:t>
            </a:r>
            <a:r>
              <a:rPr lang="en-US" sz="3200" u="sng" dirty="0"/>
              <a:t>PGF2α and PGE2 actually decrease cervical stiffness</a:t>
            </a:r>
            <a:r>
              <a:rPr lang="en-US" sz="3200" dirty="0"/>
              <a:t> and PGs are used for cervical priming at the time of delivery and before inducing abortion</a:t>
            </a:r>
            <a:endParaRPr lang="en-IN" sz="3200" dirty="0"/>
          </a:p>
        </p:txBody>
      </p:sp>
    </p:spTree>
    <p:extLst>
      <p:ext uri="{BB962C8B-B14F-4D97-AF65-F5344CB8AC3E}">
        <p14:creationId xmlns:p14="http://schemas.microsoft.com/office/powerpoint/2010/main" val="3397783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EEADB2-C6D0-BF86-88CE-68B6E1C6A862}"/>
              </a:ext>
            </a:extLst>
          </p:cNvPr>
          <p:cNvSpPr>
            <a:spLocks noGrp="1"/>
          </p:cNvSpPr>
          <p:nvPr>
            <p:ph idx="1"/>
          </p:nvPr>
        </p:nvSpPr>
        <p:spPr>
          <a:xfrm>
            <a:off x="438912" y="804672"/>
            <a:ext cx="11362944" cy="5669280"/>
          </a:xfrm>
        </p:spPr>
        <p:txBody>
          <a:bodyPr>
            <a:normAutofit/>
          </a:bodyPr>
          <a:lstStyle/>
          <a:p>
            <a:r>
              <a:rPr lang="en-US" sz="3200" dirty="0"/>
              <a:t>PGs are most effective in the second trimester (13th-20th weeks). </a:t>
            </a:r>
          </a:p>
          <a:p>
            <a:endParaRPr lang="en-US" sz="3200" dirty="0"/>
          </a:p>
          <a:p>
            <a:r>
              <a:rPr lang="en-US" sz="3200" dirty="0"/>
              <a:t>Doses required to produce abortion in the first trimester may result in serious systemic effects whereas in the third trimester </a:t>
            </a:r>
          </a:p>
          <a:p>
            <a:pPr marL="0" indent="0">
              <a:buNone/>
            </a:pPr>
            <a:endParaRPr lang="en-US" sz="3200" dirty="0"/>
          </a:p>
          <a:p>
            <a:r>
              <a:rPr lang="en-US" sz="3200" dirty="0"/>
              <a:t>PGs are less effective than oxytocin. </a:t>
            </a:r>
          </a:p>
          <a:p>
            <a:pPr marL="0" indent="0">
              <a:buNone/>
            </a:pPr>
            <a:endParaRPr lang="en-US" sz="3200" dirty="0"/>
          </a:p>
          <a:p>
            <a:r>
              <a:rPr lang="en-US" sz="3200" u="sng" dirty="0"/>
              <a:t>Prior administration of mifepristone a progestin antagonist sensitises the uterus to the action of </a:t>
            </a:r>
            <a:r>
              <a:rPr lang="en-US" sz="3200" u="sng" dirty="0" err="1"/>
              <a:t>PGs.</a:t>
            </a:r>
            <a:r>
              <a:rPr lang="en-US" sz="3200" u="sng" dirty="0"/>
              <a:t> </a:t>
            </a:r>
            <a:endParaRPr lang="en-IN" sz="3200" u="sng" dirty="0"/>
          </a:p>
        </p:txBody>
      </p:sp>
    </p:spTree>
    <p:extLst>
      <p:ext uri="{BB962C8B-B14F-4D97-AF65-F5344CB8AC3E}">
        <p14:creationId xmlns:p14="http://schemas.microsoft.com/office/powerpoint/2010/main" val="1868579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0888E1-301B-26FB-7FAF-573327D6A07A}"/>
              </a:ext>
            </a:extLst>
          </p:cNvPr>
          <p:cNvSpPr>
            <a:spLocks noGrp="1"/>
          </p:cNvSpPr>
          <p:nvPr>
            <p:ph idx="1"/>
          </p:nvPr>
        </p:nvSpPr>
        <p:spPr>
          <a:xfrm>
            <a:off x="256032" y="243840"/>
            <a:ext cx="11801856" cy="6614160"/>
          </a:xfrm>
        </p:spPr>
        <p:txBody>
          <a:bodyPr>
            <a:normAutofit lnSpcReduction="10000"/>
          </a:bodyPr>
          <a:lstStyle/>
          <a:p>
            <a:pPr marL="0" indent="0">
              <a:buNone/>
            </a:pPr>
            <a:r>
              <a:rPr lang="en-US" sz="3200" dirty="0"/>
              <a:t>Adverse reactions: </a:t>
            </a:r>
          </a:p>
          <a:p>
            <a:r>
              <a:rPr lang="en-US" sz="3200" dirty="0"/>
              <a:t>These are not troublesome with smaller doses but could be severe with larger doses. </a:t>
            </a:r>
          </a:p>
          <a:p>
            <a:r>
              <a:rPr lang="en-US" sz="3200" dirty="0"/>
              <a:t>They include </a:t>
            </a:r>
            <a:r>
              <a:rPr lang="en-US" sz="3200" u="sng" dirty="0"/>
              <a:t>nausea, vomiting, abdominal cramps, diarrhoea, headache, fever and vasodilatation. </a:t>
            </a:r>
          </a:p>
          <a:p>
            <a:endParaRPr lang="en-US" sz="3200" u="sng" dirty="0"/>
          </a:p>
          <a:p>
            <a:r>
              <a:rPr lang="en-US" sz="3200" dirty="0"/>
              <a:t>PGs should be used cautiously in the presence of raised intraocular pressure, hypertension, diabetes, angina or epilepsy. </a:t>
            </a:r>
          </a:p>
          <a:p>
            <a:endParaRPr lang="en-US" sz="3200" dirty="0"/>
          </a:p>
          <a:p>
            <a:r>
              <a:rPr lang="en-US" sz="3200" dirty="0"/>
              <a:t>They are contraindicated in the presence of cardiac, renal, pulmonary or hepatic disease. </a:t>
            </a:r>
          </a:p>
          <a:p>
            <a:endParaRPr lang="en-US" sz="3200" dirty="0"/>
          </a:p>
          <a:p>
            <a:r>
              <a:rPr lang="en-US" sz="3200" dirty="0"/>
              <a:t>Smoking and alcohol should be avoided during their use and for 48 hours afterwards.</a:t>
            </a:r>
            <a:endParaRPr lang="en-IN" dirty="0"/>
          </a:p>
        </p:txBody>
      </p:sp>
    </p:spTree>
    <p:extLst>
      <p:ext uri="{BB962C8B-B14F-4D97-AF65-F5344CB8AC3E}">
        <p14:creationId xmlns:p14="http://schemas.microsoft.com/office/powerpoint/2010/main" val="259741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8DE15E-F4F3-98DC-8F33-DBF421AB4A23}"/>
              </a:ext>
            </a:extLst>
          </p:cNvPr>
          <p:cNvSpPr>
            <a:spLocks noGrp="1"/>
          </p:cNvSpPr>
          <p:nvPr>
            <p:ph idx="1"/>
          </p:nvPr>
        </p:nvSpPr>
        <p:spPr>
          <a:xfrm>
            <a:off x="158496" y="755904"/>
            <a:ext cx="11789664" cy="5876544"/>
          </a:xfrm>
        </p:spPr>
        <p:txBody>
          <a:bodyPr>
            <a:normAutofit/>
          </a:bodyPr>
          <a:lstStyle/>
          <a:p>
            <a:pPr marL="0" indent="0">
              <a:buNone/>
            </a:pPr>
            <a:r>
              <a:rPr lang="en-IN" sz="3200" u="sng" dirty="0"/>
              <a:t>Preparations and dosage: </a:t>
            </a:r>
          </a:p>
          <a:p>
            <a:r>
              <a:rPr lang="en-IN" sz="3200" dirty="0"/>
              <a:t>(</a:t>
            </a:r>
            <a:r>
              <a:rPr lang="en-IN" sz="3200" dirty="0" err="1"/>
              <a:t>i</a:t>
            </a:r>
            <a:r>
              <a:rPr lang="en-IN" sz="3200" dirty="0"/>
              <a:t>) Dinoprost (Prostin F2</a:t>
            </a:r>
            <a:r>
              <a:rPr lang="el-GR" sz="3200" dirty="0"/>
              <a:t>α ) 5 </a:t>
            </a:r>
            <a:r>
              <a:rPr lang="en-IN" sz="3200" dirty="0"/>
              <a:t>mg per ml for intraamniotic use to induce abortion. </a:t>
            </a:r>
          </a:p>
          <a:p>
            <a:endParaRPr lang="en-IN" sz="3200" dirty="0"/>
          </a:p>
          <a:p>
            <a:r>
              <a:rPr lang="en-IN" sz="3200" dirty="0"/>
              <a:t>(ii) Dinoprostone (Prostin E2) 500 mcg tab for oral or intravaginal use for induction of labour. </a:t>
            </a:r>
          </a:p>
          <a:p>
            <a:endParaRPr lang="en-IN" sz="3200" dirty="0"/>
          </a:p>
          <a:p>
            <a:r>
              <a:rPr lang="en-IN" sz="3200" dirty="0"/>
              <a:t>(iii) Carboprost (Prostin/15 m) is -15 dimethyl PGF2</a:t>
            </a:r>
            <a:r>
              <a:rPr lang="el-GR" sz="3200" dirty="0"/>
              <a:t>α </a:t>
            </a:r>
            <a:r>
              <a:rPr lang="en-IN" sz="3200" dirty="0"/>
              <a:t>analogue with a longer duration of action. Dose 250 mcg/ml deep IM. </a:t>
            </a:r>
          </a:p>
        </p:txBody>
      </p:sp>
    </p:spTree>
    <p:extLst>
      <p:ext uri="{BB962C8B-B14F-4D97-AF65-F5344CB8AC3E}">
        <p14:creationId xmlns:p14="http://schemas.microsoft.com/office/powerpoint/2010/main" val="4208826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5808-2CFD-9E6F-6F74-F40D62530F4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F38817-3415-A930-1CD4-523B83B39079}"/>
              </a:ext>
            </a:extLst>
          </p:cNvPr>
          <p:cNvSpPr>
            <a:spLocks noGrp="1"/>
          </p:cNvSpPr>
          <p:nvPr>
            <p:ph idx="1"/>
          </p:nvPr>
        </p:nvSpPr>
        <p:spPr/>
        <p:txBody>
          <a:bodyPr/>
          <a:lstStyle/>
          <a:p>
            <a:r>
              <a:rPr lang="en-IN" sz="3200" dirty="0"/>
              <a:t>(iv) Dinoprostone 0.5 mg per syringe for endocervical injection for cervical ripening. It also has a diuretic action. </a:t>
            </a:r>
          </a:p>
          <a:p>
            <a:endParaRPr lang="en-IN" sz="3200" dirty="0"/>
          </a:p>
          <a:p>
            <a:r>
              <a:rPr lang="en-IN" sz="3200" dirty="0"/>
              <a:t>(v) Misoprostol, PGE1 has been used orally/intravaginally to bring about medical abortion. The intravaginal administration is also used to cause cervical dilatation. </a:t>
            </a:r>
          </a:p>
          <a:p>
            <a:endParaRPr lang="en-IN" dirty="0"/>
          </a:p>
        </p:txBody>
      </p:sp>
    </p:spTree>
    <p:extLst>
      <p:ext uri="{BB962C8B-B14F-4D97-AF65-F5344CB8AC3E}">
        <p14:creationId xmlns:p14="http://schemas.microsoft.com/office/powerpoint/2010/main" val="1494084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C02700-1706-8C7C-94D4-BAAD8B6D5D51}"/>
              </a:ext>
            </a:extLst>
          </p:cNvPr>
          <p:cNvSpPr>
            <a:spLocks noGrp="1"/>
          </p:cNvSpPr>
          <p:nvPr>
            <p:ph idx="1"/>
          </p:nvPr>
        </p:nvSpPr>
        <p:spPr>
          <a:xfrm>
            <a:off x="268224" y="1109472"/>
            <a:ext cx="11643360" cy="5644896"/>
          </a:xfrm>
        </p:spPr>
        <p:txBody>
          <a:bodyPr>
            <a:normAutofit/>
          </a:bodyPr>
          <a:lstStyle/>
          <a:p>
            <a:pPr marL="0" indent="0">
              <a:buNone/>
            </a:pPr>
            <a:r>
              <a:rPr lang="en-US" sz="3200" dirty="0"/>
              <a:t>Therapeutic uses: </a:t>
            </a:r>
          </a:p>
          <a:p>
            <a:r>
              <a:rPr lang="en-US" sz="3200" dirty="0"/>
              <a:t> </a:t>
            </a:r>
            <a:r>
              <a:rPr lang="en-US" sz="3200" u="sng" dirty="0"/>
              <a:t>Therapeutic abortion:</a:t>
            </a:r>
            <a:r>
              <a:rPr lang="en-US" sz="3200" dirty="0"/>
              <a:t> </a:t>
            </a:r>
          </a:p>
          <a:p>
            <a:r>
              <a:rPr lang="en-US" sz="3200" dirty="0"/>
              <a:t>PGs are not so useful for terminating early, first trimester pregnancies because of the high incidence of incomplete abortions and consequent need for surgical procedures. </a:t>
            </a:r>
          </a:p>
          <a:p>
            <a:r>
              <a:rPr lang="en-US" sz="3200" dirty="0"/>
              <a:t>Further, the procedure takes a relatively long time, and the dose needed usually causes pain and adverse GI reactions. </a:t>
            </a:r>
          </a:p>
          <a:p>
            <a:r>
              <a:rPr lang="en-US" sz="3200" dirty="0"/>
              <a:t>PGs are now widely used to terminate the pregnancy in the second trimester. </a:t>
            </a:r>
            <a:r>
              <a:rPr lang="en-US" sz="3200" u="sng" dirty="0"/>
              <a:t>Gemeprost</a:t>
            </a:r>
            <a:r>
              <a:rPr lang="en-US" sz="3200" dirty="0"/>
              <a:t>, administered vaginally as pessaries, is the preferred PG for this purpose. </a:t>
            </a:r>
          </a:p>
        </p:txBody>
      </p:sp>
    </p:spTree>
    <p:extLst>
      <p:ext uri="{BB962C8B-B14F-4D97-AF65-F5344CB8AC3E}">
        <p14:creationId xmlns:p14="http://schemas.microsoft.com/office/powerpoint/2010/main" val="428637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D6CF72-A436-F15C-60C8-7B010863E449}"/>
              </a:ext>
            </a:extLst>
          </p:cNvPr>
          <p:cNvSpPr>
            <a:spLocks noGrp="1"/>
          </p:cNvSpPr>
          <p:nvPr>
            <p:ph idx="1"/>
          </p:nvPr>
        </p:nvSpPr>
        <p:spPr>
          <a:xfrm>
            <a:off x="838200" y="573024"/>
            <a:ext cx="10515600" cy="5603939"/>
          </a:xfrm>
        </p:spPr>
        <p:txBody>
          <a:bodyPr/>
          <a:lstStyle/>
          <a:p>
            <a:r>
              <a:rPr lang="en-US" sz="3200" dirty="0"/>
              <a:t>Alternatively, oral or intravaginal misoprostol may be used. They are combined with mifepristone. </a:t>
            </a:r>
          </a:p>
          <a:p>
            <a:endParaRPr lang="en-US" sz="3200" dirty="0"/>
          </a:p>
          <a:p>
            <a:r>
              <a:rPr lang="en-US" sz="3200" dirty="0"/>
              <a:t>The analogue PGF2α (Carboprost) is probably more effective and safer. It can also be given IM or as suppositories and is useful over a wide range of gestational ages. </a:t>
            </a:r>
          </a:p>
          <a:p>
            <a:endParaRPr lang="en-US" sz="3200" dirty="0"/>
          </a:p>
          <a:p>
            <a:r>
              <a:rPr lang="en-US" sz="3200" u="sng" dirty="0"/>
              <a:t>All methods of abortion using PGs alone cause a high incidence of adverse effects and there is a possibility of delivering a live fetus. Some of them may also cause bronchospasm. </a:t>
            </a:r>
            <a:endParaRPr lang="en-IN" sz="3200" u="sng" dirty="0"/>
          </a:p>
          <a:p>
            <a:endParaRPr lang="en-IN" dirty="0"/>
          </a:p>
        </p:txBody>
      </p:sp>
    </p:spTree>
    <p:extLst>
      <p:ext uri="{BB962C8B-B14F-4D97-AF65-F5344CB8AC3E}">
        <p14:creationId xmlns:p14="http://schemas.microsoft.com/office/powerpoint/2010/main" val="360543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09CA15-53DB-A577-F0F0-763452D475F7}"/>
              </a:ext>
            </a:extLst>
          </p:cNvPr>
          <p:cNvSpPr>
            <a:spLocks noGrp="1"/>
          </p:cNvSpPr>
          <p:nvPr>
            <p:ph idx="1"/>
          </p:nvPr>
        </p:nvSpPr>
        <p:spPr>
          <a:xfrm>
            <a:off x="475488" y="158496"/>
            <a:ext cx="11326368" cy="6547104"/>
          </a:xfrm>
        </p:spPr>
        <p:txBody>
          <a:bodyPr>
            <a:normAutofit lnSpcReduction="10000"/>
          </a:bodyPr>
          <a:lstStyle/>
          <a:p>
            <a:r>
              <a:rPr lang="en-US" sz="3200" u="sng" dirty="0"/>
              <a:t>Cervical priming: </a:t>
            </a:r>
          </a:p>
          <a:p>
            <a:r>
              <a:rPr lang="en-US" sz="3200" dirty="0"/>
              <a:t>Dinoprostone has been used extra - amniotically for cervical priming. </a:t>
            </a:r>
          </a:p>
          <a:p>
            <a:r>
              <a:rPr lang="en-US" sz="3200" dirty="0"/>
              <a:t>Endocervical gels, suppositories and oral tablets containing PGs may also be useful. </a:t>
            </a:r>
          </a:p>
          <a:p>
            <a:r>
              <a:rPr lang="en-US" sz="3200" u="sng" dirty="0"/>
              <a:t>Post-partum hemorrhage: </a:t>
            </a:r>
          </a:p>
          <a:p>
            <a:r>
              <a:rPr lang="en-US" sz="3200" dirty="0"/>
              <a:t>The PG analogue, carboprost, given IM, is effective in managing PPH due to uterine atony. </a:t>
            </a:r>
          </a:p>
          <a:p>
            <a:r>
              <a:rPr lang="en-US" sz="3200" dirty="0"/>
              <a:t>The drug, however, loses its potency unless stored at 2-4°C. This is a disadvantage. </a:t>
            </a:r>
          </a:p>
          <a:p>
            <a:r>
              <a:rPr lang="en-US" sz="3200" dirty="0"/>
              <a:t>Further, evidence indicates that PGs are no better, only more expensive, than ergometrine. </a:t>
            </a:r>
          </a:p>
          <a:p>
            <a:r>
              <a:rPr lang="en-US" sz="3200" dirty="0"/>
              <a:t>However, misoprostol 400-600 mcg given sublingually may be an alternative when IV oxytocin is not available.</a:t>
            </a:r>
            <a:endParaRPr lang="en-IN" sz="3200" dirty="0"/>
          </a:p>
        </p:txBody>
      </p:sp>
    </p:spTree>
    <p:extLst>
      <p:ext uri="{BB962C8B-B14F-4D97-AF65-F5344CB8AC3E}">
        <p14:creationId xmlns:p14="http://schemas.microsoft.com/office/powerpoint/2010/main" val="1869495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93672-511C-C0D9-5E6E-D5FF4F6C3665}"/>
              </a:ext>
            </a:extLst>
          </p:cNvPr>
          <p:cNvSpPr>
            <a:spLocks noGrp="1"/>
          </p:cNvSpPr>
          <p:nvPr>
            <p:ph idx="1"/>
          </p:nvPr>
        </p:nvSpPr>
        <p:spPr>
          <a:xfrm>
            <a:off x="838200" y="292608"/>
            <a:ext cx="10817352" cy="6200267"/>
          </a:xfrm>
        </p:spPr>
        <p:txBody>
          <a:bodyPr>
            <a:normAutofit/>
          </a:bodyPr>
          <a:lstStyle/>
          <a:p>
            <a:pPr marL="0" indent="0">
              <a:buNone/>
            </a:pPr>
            <a:r>
              <a:rPr lang="en-IN" sz="3200" dirty="0"/>
              <a:t>I Amino acid alkaloids: </a:t>
            </a:r>
          </a:p>
          <a:p>
            <a:pPr marL="0" indent="0">
              <a:buNone/>
            </a:pPr>
            <a:r>
              <a:rPr lang="en-IN" sz="3200" dirty="0"/>
              <a:t>Ergotamine, Ergosine and Ergotoxin. </a:t>
            </a:r>
          </a:p>
          <a:p>
            <a:endParaRPr lang="en-IN" sz="3200" dirty="0"/>
          </a:p>
          <a:p>
            <a:pPr marL="0" indent="0">
              <a:buNone/>
            </a:pPr>
            <a:r>
              <a:rPr lang="en-IN" sz="3200" dirty="0"/>
              <a:t>II Amine alkaloid: </a:t>
            </a:r>
          </a:p>
          <a:p>
            <a:pPr marL="0" indent="0">
              <a:buNone/>
            </a:pPr>
            <a:r>
              <a:rPr lang="en-IN" sz="3200" dirty="0"/>
              <a:t>Ergometrine (ergonovine). </a:t>
            </a:r>
          </a:p>
          <a:p>
            <a:endParaRPr lang="en-IN" sz="3200" dirty="0"/>
          </a:p>
          <a:p>
            <a:pPr marL="0" indent="0">
              <a:buNone/>
            </a:pPr>
            <a:r>
              <a:rPr lang="en-IN" sz="3200" dirty="0"/>
              <a:t>III Semisynthetic dihydrogenated amino acid alkaloids: Dihydroergotamine (DHE) and Hydergine</a:t>
            </a:r>
          </a:p>
        </p:txBody>
      </p:sp>
    </p:spTree>
    <p:extLst>
      <p:ext uri="{BB962C8B-B14F-4D97-AF65-F5344CB8AC3E}">
        <p14:creationId xmlns:p14="http://schemas.microsoft.com/office/powerpoint/2010/main" val="1201076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3667D7-F245-377C-5F57-5FB71D77316D}"/>
              </a:ext>
            </a:extLst>
          </p:cNvPr>
          <p:cNvSpPr>
            <a:spLocks noGrp="1"/>
          </p:cNvSpPr>
          <p:nvPr>
            <p:ph idx="1"/>
          </p:nvPr>
        </p:nvSpPr>
        <p:spPr>
          <a:xfrm>
            <a:off x="121920" y="804672"/>
            <a:ext cx="11984736" cy="6053328"/>
          </a:xfrm>
        </p:spPr>
        <p:txBody>
          <a:bodyPr>
            <a:normAutofit/>
          </a:bodyPr>
          <a:lstStyle/>
          <a:p>
            <a:pPr marL="0" indent="0">
              <a:buNone/>
            </a:pPr>
            <a:r>
              <a:rPr lang="en-US" sz="3200" u="sng" dirty="0"/>
              <a:t>Induction and augmentation of term labour: </a:t>
            </a:r>
          </a:p>
          <a:p>
            <a:r>
              <a:rPr lang="en-US" sz="3200" dirty="0"/>
              <a:t>Dinoprostone may be preferred to oxytocin for this purpose in the presence of chronic renal failure or pre-eclampsia because of its </a:t>
            </a:r>
            <a:r>
              <a:rPr lang="en-US" sz="3200" u="sng" dirty="0"/>
              <a:t>diuretic action</a:t>
            </a:r>
            <a:r>
              <a:rPr lang="en-US" sz="3200" dirty="0"/>
              <a:t>. </a:t>
            </a:r>
          </a:p>
          <a:p>
            <a:r>
              <a:rPr lang="en-US" sz="3200" dirty="0"/>
              <a:t>Apart from this, it offers no significant advantage, it is more expensive. </a:t>
            </a:r>
          </a:p>
          <a:p>
            <a:r>
              <a:rPr lang="en-US" sz="3200" dirty="0"/>
              <a:t>Dinoprostone is given orally as 0.5 mg tablets at 30-60 min. </a:t>
            </a:r>
          </a:p>
          <a:p>
            <a:r>
              <a:rPr lang="en-US" sz="3200" dirty="0"/>
              <a:t>Intervals up to a maximum of four tablets. </a:t>
            </a:r>
          </a:p>
          <a:p>
            <a:r>
              <a:rPr lang="en-US" sz="3200" dirty="0"/>
              <a:t>It can also be administered vaginally. </a:t>
            </a:r>
          </a:p>
        </p:txBody>
      </p:sp>
    </p:spTree>
    <p:extLst>
      <p:ext uri="{BB962C8B-B14F-4D97-AF65-F5344CB8AC3E}">
        <p14:creationId xmlns:p14="http://schemas.microsoft.com/office/powerpoint/2010/main" val="2395471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A90CC-647F-75FB-A0CA-7012A39DCD28}"/>
              </a:ext>
            </a:extLst>
          </p:cNvPr>
          <p:cNvSpPr>
            <a:spLocks noGrp="1"/>
          </p:cNvSpPr>
          <p:nvPr>
            <p:ph idx="1"/>
          </p:nvPr>
        </p:nvSpPr>
        <p:spPr>
          <a:xfrm>
            <a:off x="499872" y="890016"/>
            <a:ext cx="11241024" cy="5286947"/>
          </a:xfrm>
        </p:spPr>
        <p:txBody>
          <a:bodyPr/>
          <a:lstStyle/>
          <a:p>
            <a:r>
              <a:rPr lang="en-US" sz="3200" dirty="0"/>
              <a:t>The PGs can cause hyperstimulation of the uterus which </a:t>
            </a:r>
            <a:r>
              <a:rPr lang="en-US" sz="3200" u="sng" dirty="0"/>
              <a:t>compromises uteroplacental blood flow,</a:t>
            </a:r>
            <a:r>
              <a:rPr lang="en-US" sz="3200" dirty="0"/>
              <a:t> and they have a longer duration of action than oxytocin. </a:t>
            </a:r>
          </a:p>
          <a:p>
            <a:endParaRPr lang="en-US" sz="3200" dirty="0"/>
          </a:p>
          <a:p>
            <a:r>
              <a:rPr lang="en-US" sz="3200" dirty="0"/>
              <a:t>Signs of uterine hypertonus and foetal distress should therefore be watched for. </a:t>
            </a:r>
          </a:p>
          <a:p>
            <a:endParaRPr lang="en-US" sz="3200" dirty="0"/>
          </a:p>
          <a:p>
            <a:r>
              <a:rPr lang="en-US" sz="3200" u="sng" dirty="0"/>
              <a:t>As the obstetric regimens of PGs are complicated, the manufacturer’s literature should be consulted before using these drugs. </a:t>
            </a:r>
            <a:endParaRPr lang="en-IN" sz="3200" u="sng" dirty="0"/>
          </a:p>
          <a:p>
            <a:endParaRPr lang="en-IN" dirty="0"/>
          </a:p>
        </p:txBody>
      </p:sp>
    </p:spTree>
    <p:extLst>
      <p:ext uri="{BB962C8B-B14F-4D97-AF65-F5344CB8AC3E}">
        <p14:creationId xmlns:p14="http://schemas.microsoft.com/office/powerpoint/2010/main" val="24061079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9475E-B0CA-3F12-FC9E-935B8DDA3983}"/>
              </a:ext>
            </a:extLst>
          </p:cNvPr>
          <p:cNvSpPr>
            <a:spLocks noGrp="1"/>
          </p:cNvSpPr>
          <p:nvPr>
            <p:ph type="title"/>
          </p:nvPr>
        </p:nvSpPr>
        <p:spPr>
          <a:xfrm>
            <a:off x="621792" y="158497"/>
            <a:ext cx="10732008" cy="670560"/>
          </a:xfrm>
        </p:spPr>
        <p:txBody>
          <a:bodyPr>
            <a:normAutofit fontScale="90000"/>
          </a:bodyPr>
          <a:lstStyle/>
          <a:p>
            <a:r>
              <a:rPr lang="en-IN" dirty="0"/>
              <a:t>Uterine Relaxants (Tocolytics) </a:t>
            </a:r>
          </a:p>
        </p:txBody>
      </p:sp>
      <p:sp>
        <p:nvSpPr>
          <p:cNvPr id="3" name="Content Placeholder 2">
            <a:extLst>
              <a:ext uri="{FF2B5EF4-FFF2-40B4-BE49-F238E27FC236}">
                <a16:creationId xmlns:a16="http://schemas.microsoft.com/office/drawing/2014/main" id="{6C5A6808-EC78-AD13-683C-F492BCDBDE5C}"/>
              </a:ext>
            </a:extLst>
          </p:cNvPr>
          <p:cNvSpPr>
            <a:spLocks noGrp="1"/>
          </p:cNvSpPr>
          <p:nvPr>
            <p:ph idx="1"/>
          </p:nvPr>
        </p:nvSpPr>
        <p:spPr>
          <a:xfrm>
            <a:off x="170688" y="975360"/>
            <a:ext cx="11887200" cy="5724143"/>
          </a:xfrm>
        </p:spPr>
        <p:txBody>
          <a:bodyPr>
            <a:normAutofit fontScale="92500" lnSpcReduction="20000"/>
          </a:bodyPr>
          <a:lstStyle/>
          <a:p>
            <a:r>
              <a:rPr lang="en-US" sz="3200" u="sng" dirty="0"/>
              <a:t>Tocolytics are the drugs which inhibit myometrial contractions. </a:t>
            </a:r>
          </a:p>
          <a:p>
            <a:endParaRPr lang="en-US" sz="3200" u="sng" dirty="0"/>
          </a:p>
          <a:p>
            <a:r>
              <a:rPr lang="en-US" sz="3200" dirty="0"/>
              <a:t>Although they are uterine relaxants, not all uterine relaxants are effective tocolytics e.g. ephedrine and atropine. </a:t>
            </a:r>
          </a:p>
          <a:p>
            <a:endParaRPr lang="en-US" sz="3200" dirty="0"/>
          </a:p>
          <a:p>
            <a:r>
              <a:rPr lang="en-US" sz="3200" u="sng" dirty="0"/>
              <a:t>Tocolytics are used to prevent spontaneous preterm births.</a:t>
            </a:r>
            <a:r>
              <a:rPr lang="en-US" sz="3200" dirty="0"/>
              <a:t> </a:t>
            </a:r>
          </a:p>
          <a:p>
            <a:endParaRPr lang="en-US" sz="3200" dirty="0"/>
          </a:p>
          <a:p>
            <a:r>
              <a:rPr lang="en-US" sz="3200" dirty="0"/>
              <a:t>The major goal in preventing preterm birth is to eliminate the risk of neonatal complications and death. </a:t>
            </a:r>
          </a:p>
          <a:p>
            <a:endParaRPr lang="en-US" sz="3200" dirty="0"/>
          </a:p>
          <a:p>
            <a:r>
              <a:rPr lang="en-US" sz="3200" dirty="0"/>
              <a:t>Since the contracting uterus is the most commonly recognised mechanism, stopping the contractions by using the tocolytics constitutes the major therapeutic approach.</a:t>
            </a:r>
            <a:endParaRPr lang="en-IN" sz="3200" dirty="0"/>
          </a:p>
        </p:txBody>
      </p:sp>
    </p:spTree>
    <p:extLst>
      <p:ext uri="{BB962C8B-B14F-4D97-AF65-F5344CB8AC3E}">
        <p14:creationId xmlns:p14="http://schemas.microsoft.com/office/powerpoint/2010/main" val="2150579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1335C1-5F66-3207-54F5-B6A3704ECF2F}"/>
              </a:ext>
            </a:extLst>
          </p:cNvPr>
          <p:cNvSpPr>
            <a:spLocks noGrp="1"/>
          </p:cNvSpPr>
          <p:nvPr>
            <p:ph idx="1"/>
          </p:nvPr>
        </p:nvSpPr>
        <p:spPr>
          <a:xfrm>
            <a:off x="243840" y="377952"/>
            <a:ext cx="11411712" cy="6217920"/>
          </a:xfrm>
        </p:spPr>
        <p:txBody>
          <a:bodyPr>
            <a:normAutofit/>
          </a:bodyPr>
          <a:lstStyle/>
          <a:p>
            <a:pPr marL="0" indent="0">
              <a:buNone/>
            </a:pPr>
            <a:r>
              <a:rPr lang="en-IN" sz="3200" dirty="0"/>
              <a:t>Tocolytics - classification:</a:t>
            </a:r>
          </a:p>
          <a:p>
            <a:r>
              <a:rPr lang="en-IN" sz="3200" dirty="0"/>
              <a:t>I Calcium channel blockers e.g. Nifedipine. </a:t>
            </a:r>
          </a:p>
          <a:p>
            <a:r>
              <a:rPr lang="en-IN" sz="3200" dirty="0"/>
              <a:t>II COX (cycloxygenase) inhibitors e.g. Indomethacin. </a:t>
            </a:r>
          </a:p>
          <a:p>
            <a:r>
              <a:rPr lang="en-IN" sz="3200" dirty="0"/>
              <a:t>III Beta-2 adrenergic agonists e.g. Ritodrine and Salbutamol. </a:t>
            </a:r>
          </a:p>
          <a:p>
            <a:r>
              <a:rPr lang="en-IN" sz="3200" dirty="0"/>
              <a:t>IV Oxytocin receptors antagonist e.g. Atosiban. </a:t>
            </a:r>
          </a:p>
          <a:p>
            <a:r>
              <a:rPr lang="en-IN" sz="3200" dirty="0"/>
              <a:t>V Magnesium sulfate</a:t>
            </a:r>
          </a:p>
          <a:p>
            <a:r>
              <a:rPr lang="en-IN" sz="3200" dirty="0"/>
              <a:t>VI Nitric oxide (NO) donors e.g. Nitroglycerine. </a:t>
            </a:r>
          </a:p>
          <a:p>
            <a:pPr marL="0" indent="0">
              <a:buNone/>
            </a:pPr>
            <a:endParaRPr lang="en-IN" sz="3200" dirty="0"/>
          </a:p>
          <a:p>
            <a:r>
              <a:rPr lang="en-IN" sz="3200" dirty="0"/>
              <a:t>Before starting tocolytic therapy, accurate estimation of gestational age, and clinical plus laboratory evaluation for the possible cause of preterm labour should be done.</a:t>
            </a:r>
          </a:p>
        </p:txBody>
      </p:sp>
    </p:spTree>
    <p:extLst>
      <p:ext uri="{BB962C8B-B14F-4D97-AF65-F5344CB8AC3E}">
        <p14:creationId xmlns:p14="http://schemas.microsoft.com/office/powerpoint/2010/main" val="20278377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CCD790-4EA0-6C9E-EABC-898D8CCF1894}"/>
              </a:ext>
            </a:extLst>
          </p:cNvPr>
          <p:cNvSpPr>
            <a:spLocks noGrp="1"/>
          </p:cNvSpPr>
          <p:nvPr>
            <p:ph idx="1"/>
          </p:nvPr>
        </p:nvSpPr>
        <p:spPr>
          <a:xfrm>
            <a:off x="512064" y="353568"/>
            <a:ext cx="11460480" cy="6254495"/>
          </a:xfrm>
        </p:spPr>
        <p:txBody>
          <a:bodyPr>
            <a:normAutofit/>
          </a:bodyPr>
          <a:lstStyle/>
          <a:p>
            <a:pPr marL="0" indent="0">
              <a:buNone/>
            </a:pPr>
            <a:r>
              <a:rPr lang="en-US" sz="3200" u="sng" dirty="0"/>
              <a:t>Calcium channel blockers: </a:t>
            </a:r>
          </a:p>
          <a:p>
            <a:r>
              <a:rPr lang="en-US" sz="3200" dirty="0"/>
              <a:t>Nifedipine may be administered sublingually/orally in the loading dose of 10 mg, and the dose repeated every 20 minutes for 3 doses. </a:t>
            </a:r>
          </a:p>
          <a:p>
            <a:endParaRPr lang="en-US" sz="3200" dirty="0"/>
          </a:p>
          <a:p>
            <a:r>
              <a:rPr lang="en-US" sz="3200" dirty="0"/>
              <a:t>Maintenance dose of 10 mg may be given orally every 4-6 hours.</a:t>
            </a:r>
          </a:p>
          <a:p>
            <a:endParaRPr lang="en-US" sz="3200" dirty="0"/>
          </a:p>
          <a:p>
            <a:r>
              <a:rPr lang="en-US" sz="3200" dirty="0"/>
              <a:t> It is effective in reducing neonatal complications and is relatively safe. </a:t>
            </a:r>
          </a:p>
          <a:p>
            <a:r>
              <a:rPr lang="en-US" sz="3200" dirty="0"/>
              <a:t>It can be used at any gestational age. </a:t>
            </a:r>
            <a:endParaRPr lang="en-IN" sz="3200" dirty="0"/>
          </a:p>
        </p:txBody>
      </p:sp>
    </p:spTree>
    <p:extLst>
      <p:ext uri="{BB962C8B-B14F-4D97-AF65-F5344CB8AC3E}">
        <p14:creationId xmlns:p14="http://schemas.microsoft.com/office/powerpoint/2010/main" val="217874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8ABC4-D067-7BAF-21E3-9F248032274B}"/>
              </a:ext>
            </a:extLst>
          </p:cNvPr>
          <p:cNvSpPr>
            <a:spLocks noGrp="1"/>
          </p:cNvSpPr>
          <p:nvPr>
            <p:ph idx="1"/>
          </p:nvPr>
        </p:nvSpPr>
        <p:spPr>
          <a:xfrm>
            <a:off x="341376" y="438912"/>
            <a:ext cx="11277600" cy="6096000"/>
          </a:xfrm>
        </p:spPr>
        <p:txBody>
          <a:bodyPr>
            <a:normAutofit lnSpcReduction="10000"/>
          </a:bodyPr>
          <a:lstStyle/>
          <a:p>
            <a:pPr marL="0" indent="0">
              <a:buNone/>
            </a:pPr>
            <a:r>
              <a:rPr lang="en-US" sz="3200" u="sng" dirty="0"/>
              <a:t>COX inhibitors: </a:t>
            </a:r>
          </a:p>
          <a:p>
            <a:r>
              <a:rPr lang="en-US" sz="3200" dirty="0"/>
              <a:t>Human decidua, myometrium and fetal membranes express COX-1 enzyme. </a:t>
            </a:r>
          </a:p>
          <a:p>
            <a:endParaRPr lang="en-US" sz="3200" dirty="0"/>
          </a:p>
          <a:p>
            <a:r>
              <a:rPr lang="en-US" sz="3200" u="sng" dirty="0"/>
              <a:t>During labour, there is a dramatic increase in COX-2 in the decidua and the myometrium. </a:t>
            </a:r>
          </a:p>
          <a:p>
            <a:endParaRPr lang="en-US" sz="3200" dirty="0"/>
          </a:p>
          <a:p>
            <a:r>
              <a:rPr lang="en-US" sz="3200" u="sng" dirty="0"/>
              <a:t>Indomethacin given early, inhibits COX non- selectively and hence PG synthesis, and thus acts as a tocolytic. </a:t>
            </a:r>
          </a:p>
          <a:p>
            <a:endParaRPr lang="en-US" sz="3200" dirty="0"/>
          </a:p>
          <a:p>
            <a:r>
              <a:rPr lang="en-US" sz="3200" u="sng" dirty="0"/>
              <a:t>It is avoided in gestation more than 32 weeks to prevent in utero closure/narrowing of the ductus arteriorus. </a:t>
            </a:r>
            <a:endParaRPr lang="en-IN" sz="3200" u="sng" dirty="0"/>
          </a:p>
        </p:txBody>
      </p:sp>
    </p:spTree>
    <p:extLst>
      <p:ext uri="{BB962C8B-B14F-4D97-AF65-F5344CB8AC3E}">
        <p14:creationId xmlns:p14="http://schemas.microsoft.com/office/powerpoint/2010/main" val="36525886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CAC4DA-1329-96A9-4AE3-74CE970707EC}"/>
              </a:ext>
            </a:extLst>
          </p:cNvPr>
          <p:cNvSpPr>
            <a:spLocks noGrp="1"/>
          </p:cNvSpPr>
          <p:nvPr>
            <p:ph idx="1"/>
          </p:nvPr>
        </p:nvSpPr>
        <p:spPr>
          <a:xfrm>
            <a:off x="134112" y="256032"/>
            <a:ext cx="11948160" cy="6303264"/>
          </a:xfrm>
        </p:spPr>
        <p:txBody>
          <a:bodyPr>
            <a:normAutofit fontScale="92500" lnSpcReduction="10000"/>
          </a:bodyPr>
          <a:lstStyle/>
          <a:p>
            <a:pPr marL="0" indent="0">
              <a:buNone/>
            </a:pPr>
            <a:r>
              <a:rPr lang="en-US" sz="3200" u="sng" dirty="0"/>
              <a:t>β2-adrenergic receptor agonists: </a:t>
            </a:r>
          </a:p>
          <a:p>
            <a:r>
              <a:rPr lang="en-US" sz="3200" dirty="0"/>
              <a:t>These drugs can be used as alternatives to nifedipine and indomethacin. </a:t>
            </a:r>
          </a:p>
          <a:p>
            <a:endParaRPr lang="en-US" sz="3200" dirty="0"/>
          </a:p>
          <a:p>
            <a:r>
              <a:rPr lang="en-US" sz="3200" dirty="0"/>
              <a:t>Although they delay preterm delivery for 24-72 hours and reduce the immediate risk, a significant reduction in perinatal morbidity and mortality has not been convincingly demonstrated.</a:t>
            </a:r>
          </a:p>
          <a:p>
            <a:endParaRPr lang="en-US" sz="3200" dirty="0"/>
          </a:p>
          <a:p>
            <a:r>
              <a:rPr lang="en-US" sz="3200" dirty="0"/>
              <a:t> Further, their adverse effect profile is less favourable than that of CCB. </a:t>
            </a:r>
          </a:p>
          <a:p>
            <a:endParaRPr lang="en-US" sz="3200" dirty="0"/>
          </a:p>
          <a:p>
            <a:r>
              <a:rPr lang="en-US" sz="3200" u="sng" dirty="0"/>
              <a:t>Salbutamol, terbutaline and ritodrine (selective beta-2 agonists) have been used to delay preterm delivery in uncomplicated labour. </a:t>
            </a:r>
          </a:p>
          <a:p>
            <a:endParaRPr lang="en-US" sz="3200" dirty="0"/>
          </a:p>
          <a:p>
            <a:r>
              <a:rPr lang="en-US" sz="3200" dirty="0"/>
              <a:t>They are contraindicated in pre-eclampsia. </a:t>
            </a:r>
            <a:endParaRPr lang="en-IN" sz="3200" dirty="0"/>
          </a:p>
        </p:txBody>
      </p:sp>
    </p:spTree>
    <p:extLst>
      <p:ext uri="{BB962C8B-B14F-4D97-AF65-F5344CB8AC3E}">
        <p14:creationId xmlns:p14="http://schemas.microsoft.com/office/powerpoint/2010/main" val="38738861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6A69E-A730-9642-0DAD-C0C0BEA8E24E}"/>
              </a:ext>
            </a:extLst>
          </p:cNvPr>
          <p:cNvSpPr>
            <a:spLocks noGrp="1"/>
          </p:cNvSpPr>
          <p:nvPr>
            <p:ph idx="1"/>
          </p:nvPr>
        </p:nvSpPr>
        <p:spPr>
          <a:xfrm>
            <a:off x="341376" y="475488"/>
            <a:ext cx="11362944" cy="5937503"/>
          </a:xfrm>
        </p:spPr>
        <p:txBody>
          <a:bodyPr>
            <a:normAutofit/>
          </a:bodyPr>
          <a:lstStyle/>
          <a:p>
            <a:r>
              <a:rPr lang="en-US" sz="3200" u="sng" dirty="0"/>
              <a:t>Salbutamol</a:t>
            </a:r>
            <a:r>
              <a:rPr lang="en-US" sz="3200" dirty="0"/>
              <a:t> is used by IV infusion in the dose of 10 mcg per minute, gradually increased to 45 mcg per minute until contractions cease; then, the dose is reduced gradually. </a:t>
            </a:r>
          </a:p>
          <a:p>
            <a:endParaRPr lang="en-US" sz="3200" dirty="0"/>
          </a:p>
          <a:p>
            <a:r>
              <a:rPr lang="en-US" sz="3200" dirty="0"/>
              <a:t>It can also be given by IM injection in the dose of 100-250 mcg, repeated as necessary. </a:t>
            </a:r>
          </a:p>
          <a:p>
            <a:endParaRPr lang="en-US" sz="3200" dirty="0"/>
          </a:p>
          <a:p>
            <a:r>
              <a:rPr lang="en-US" sz="3200" dirty="0"/>
              <a:t>The adverse reactions include nausea, vomiting, tremor, tachycardia; hypokalemia, pulmonary edema; increased tendency to uterine bleeding; and hyperglycemia.</a:t>
            </a:r>
            <a:endParaRPr lang="en-IN" sz="3200" dirty="0"/>
          </a:p>
        </p:txBody>
      </p:sp>
    </p:spTree>
    <p:extLst>
      <p:ext uri="{BB962C8B-B14F-4D97-AF65-F5344CB8AC3E}">
        <p14:creationId xmlns:p14="http://schemas.microsoft.com/office/powerpoint/2010/main" val="3700397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ACFD2-A84E-3417-0620-8D1DD8C93BC2}"/>
              </a:ext>
            </a:extLst>
          </p:cNvPr>
          <p:cNvSpPr>
            <a:spLocks noGrp="1"/>
          </p:cNvSpPr>
          <p:nvPr>
            <p:ph idx="1"/>
          </p:nvPr>
        </p:nvSpPr>
        <p:spPr>
          <a:xfrm>
            <a:off x="341376" y="341376"/>
            <a:ext cx="11375136" cy="6278880"/>
          </a:xfrm>
        </p:spPr>
        <p:txBody>
          <a:bodyPr>
            <a:normAutofit/>
          </a:bodyPr>
          <a:lstStyle/>
          <a:p>
            <a:r>
              <a:rPr lang="en-US" sz="3200" u="sng" dirty="0"/>
              <a:t>Ritodrine</a:t>
            </a:r>
            <a:r>
              <a:rPr lang="en-US" sz="3200" dirty="0"/>
              <a:t> is used by IV infusion in the dose of 50 mcg/minute, increased by the same amount once every 20 minutes, until the uterine contractions are controlled and then maintained for an hour thereafter.</a:t>
            </a:r>
          </a:p>
          <a:p>
            <a:endParaRPr lang="en-US" sz="3200" dirty="0"/>
          </a:p>
          <a:p>
            <a:r>
              <a:rPr lang="en-US" sz="3200" dirty="0"/>
              <a:t> Then, the lowest dose that maintains uterine quiescence is continued for about 12 hours. </a:t>
            </a:r>
          </a:p>
          <a:p>
            <a:endParaRPr lang="en-US" sz="3200" dirty="0"/>
          </a:p>
          <a:p>
            <a:r>
              <a:rPr lang="en-US" sz="3200" u="sng" dirty="0"/>
              <a:t>Nitric oxide donor: Nitroglycerine</a:t>
            </a:r>
            <a:r>
              <a:rPr lang="en-US" sz="3200" dirty="0"/>
              <a:t> IV can delay preterm labour for 48 hours. Transdermal NTG can prolong gestation to 37 weeks. </a:t>
            </a:r>
            <a:endParaRPr lang="en-IN" sz="3200" dirty="0"/>
          </a:p>
        </p:txBody>
      </p:sp>
    </p:spTree>
    <p:extLst>
      <p:ext uri="{BB962C8B-B14F-4D97-AF65-F5344CB8AC3E}">
        <p14:creationId xmlns:p14="http://schemas.microsoft.com/office/powerpoint/2010/main" val="12704159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BDC7B1-86D7-9AA6-B9BD-173A7A98B563}"/>
              </a:ext>
            </a:extLst>
          </p:cNvPr>
          <p:cNvSpPr>
            <a:spLocks noGrp="1"/>
          </p:cNvSpPr>
          <p:nvPr>
            <p:ph idx="1"/>
          </p:nvPr>
        </p:nvSpPr>
        <p:spPr>
          <a:xfrm>
            <a:off x="838200" y="743712"/>
            <a:ext cx="10515600" cy="5433251"/>
          </a:xfrm>
        </p:spPr>
        <p:txBody>
          <a:bodyPr>
            <a:normAutofit fontScale="92500" lnSpcReduction="20000"/>
          </a:bodyPr>
          <a:lstStyle/>
          <a:p>
            <a:pPr marL="0" indent="0">
              <a:buNone/>
            </a:pPr>
            <a:r>
              <a:rPr lang="en-US" sz="3200" u="sng" dirty="0"/>
              <a:t>Oxytocin receptor antagonist: </a:t>
            </a:r>
          </a:p>
          <a:p>
            <a:r>
              <a:rPr lang="en-US" sz="3200" u="sng" dirty="0"/>
              <a:t>Atosiban </a:t>
            </a:r>
            <a:r>
              <a:rPr lang="en-US" sz="3200" dirty="0"/>
              <a:t>acts as a competitive antagonist of oxytocin.</a:t>
            </a:r>
          </a:p>
          <a:p>
            <a:pPr marL="0" indent="0">
              <a:buNone/>
            </a:pPr>
            <a:r>
              <a:rPr lang="en-US" sz="3200" dirty="0"/>
              <a:t> </a:t>
            </a:r>
          </a:p>
          <a:p>
            <a:r>
              <a:rPr lang="en-US" sz="3200" u="sng" dirty="0"/>
              <a:t>However, it was associated with excess fetal and infant mortality when used before 28 weeks of gestation.</a:t>
            </a:r>
          </a:p>
          <a:p>
            <a:pPr marL="0" indent="0">
              <a:buNone/>
            </a:pPr>
            <a:r>
              <a:rPr lang="en-US" sz="3200" dirty="0"/>
              <a:t> </a:t>
            </a:r>
          </a:p>
          <a:p>
            <a:r>
              <a:rPr lang="en-US" sz="3200" u="sng" dirty="0"/>
              <a:t>Hence, it is no more used</a:t>
            </a:r>
          </a:p>
          <a:p>
            <a:endParaRPr lang="en-US" sz="3200" u="sng" dirty="0"/>
          </a:p>
          <a:p>
            <a:pPr marL="0" indent="0">
              <a:buNone/>
            </a:pPr>
            <a:r>
              <a:rPr lang="en-US" sz="3200" u="sng" dirty="0"/>
              <a:t>Magnesium sulfate: </a:t>
            </a:r>
          </a:p>
          <a:p>
            <a:r>
              <a:rPr lang="en-US" sz="3200" dirty="0"/>
              <a:t>Although experimentally, magnesium sulfate inhibits the contraction of myometrial strips obtained from pregnant women, clinically it showed no benefit as tocolytic over placebo. </a:t>
            </a:r>
          </a:p>
          <a:p>
            <a:endParaRPr lang="en-IN" sz="3200" u="sng" dirty="0"/>
          </a:p>
        </p:txBody>
      </p:sp>
    </p:spTree>
    <p:extLst>
      <p:ext uri="{BB962C8B-B14F-4D97-AF65-F5344CB8AC3E}">
        <p14:creationId xmlns:p14="http://schemas.microsoft.com/office/powerpoint/2010/main" val="2656059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4837C-F50E-06CA-CCDE-522B96281CB3}"/>
              </a:ext>
            </a:extLst>
          </p:cNvPr>
          <p:cNvSpPr>
            <a:spLocks noGrp="1"/>
          </p:cNvSpPr>
          <p:nvPr>
            <p:ph type="title"/>
          </p:nvPr>
        </p:nvSpPr>
        <p:spPr>
          <a:xfrm>
            <a:off x="838200" y="304165"/>
            <a:ext cx="10515600" cy="476123"/>
          </a:xfrm>
        </p:spPr>
        <p:txBody>
          <a:bodyPr>
            <a:normAutofit fontScale="90000"/>
          </a:bodyPr>
          <a:lstStyle/>
          <a:p>
            <a:r>
              <a:rPr lang="en-US" dirty="0"/>
              <a:t>Pharmacological actions:</a:t>
            </a:r>
            <a:endParaRPr lang="en-IN" dirty="0"/>
          </a:p>
        </p:txBody>
      </p:sp>
      <p:sp>
        <p:nvSpPr>
          <p:cNvPr id="3" name="Content Placeholder 2">
            <a:extLst>
              <a:ext uri="{FF2B5EF4-FFF2-40B4-BE49-F238E27FC236}">
                <a16:creationId xmlns:a16="http://schemas.microsoft.com/office/drawing/2014/main" id="{090BC3E7-14E0-BFCE-B9FB-26520A614256}"/>
              </a:ext>
            </a:extLst>
          </p:cNvPr>
          <p:cNvSpPr>
            <a:spLocks noGrp="1"/>
          </p:cNvSpPr>
          <p:nvPr>
            <p:ph idx="1"/>
          </p:nvPr>
        </p:nvSpPr>
        <p:spPr>
          <a:xfrm>
            <a:off x="585216" y="877824"/>
            <a:ext cx="11265408" cy="5676011"/>
          </a:xfrm>
        </p:spPr>
        <p:txBody>
          <a:bodyPr>
            <a:normAutofit/>
          </a:bodyPr>
          <a:lstStyle/>
          <a:p>
            <a:r>
              <a:rPr lang="en-US" dirty="0"/>
              <a:t>Uterus: </a:t>
            </a:r>
          </a:p>
          <a:p>
            <a:r>
              <a:rPr lang="en-US" sz="3200" dirty="0"/>
              <a:t>All the natural ergot alkaloids cause </a:t>
            </a:r>
            <a:r>
              <a:rPr lang="en-US" sz="3200" u="sng" dirty="0"/>
              <a:t>contraction of the uterine smooth muscle (oxytocic action)</a:t>
            </a:r>
            <a:r>
              <a:rPr lang="en-US" sz="3200" dirty="0"/>
              <a:t>. </a:t>
            </a:r>
          </a:p>
          <a:p>
            <a:endParaRPr lang="en-US" sz="3200" dirty="0"/>
          </a:p>
          <a:p>
            <a:r>
              <a:rPr lang="en-US" sz="3200" dirty="0"/>
              <a:t>The amino acid alkaloids elicit a delayed but powerful response</a:t>
            </a:r>
          </a:p>
          <a:p>
            <a:pPr marL="0" indent="0">
              <a:buNone/>
            </a:pPr>
            <a:endParaRPr lang="en-US" sz="3200" dirty="0"/>
          </a:p>
          <a:p>
            <a:r>
              <a:rPr lang="en-US" sz="3200" dirty="0"/>
              <a:t> their dihydrogenated derivatives, however, are active only on pregnant uterus at term.</a:t>
            </a:r>
          </a:p>
          <a:p>
            <a:pPr marL="0" indent="0">
              <a:buNone/>
            </a:pPr>
            <a:r>
              <a:rPr lang="en-US" sz="3200" dirty="0"/>
              <a:t> </a:t>
            </a:r>
            <a:endParaRPr lang="en-IN" dirty="0"/>
          </a:p>
        </p:txBody>
      </p:sp>
    </p:spTree>
    <p:extLst>
      <p:ext uri="{BB962C8B-B14F-4D97-AF65-F5344CB8AC3E}">
        <p14:creationId xmlns:p14="http://schemas.microsoft.com/office/powerpoint/2010/main" val="25465936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5E9916-BC01-C0A9-B3B9-3D6865C6B855}"/>
              </a:ext>
            </a:extLst>
          </p:cNvPr>
          <p:cNvSpPr>
            <a:spLocks noGrp="1"/>
          </p:cNvSpPr>
          <p:nvPr>
            <p:ph idx="1"/>
          </p:nvPr>
        </p:nvSpPr>
        <p:spPr>
          <a:xfrm>
            <a:off x="451104" y="304800"/>
            <a:ext cx="11301984" cy="6266688"/>
          </a:xfrm>
        </p:spPr>
        <p:txBody>
          <a:bodyPr>
            <a:normAutofit fontScale="92500" lnSpcReduction="10000"/>
          </a:bodyPr>
          <a:lstStyle/>
          <a:p>
            <a:r>
              <a:rPr lang="en-US" sz="3200" u="sng" dirty="0"/>
              <a:t>Tocolytics may not always prevent preterm birth. Thus, there is no first line ideal tocolytic.</a:t>
            </a:r>
            <a:r>
              <a:rPr lang="en-US" sz="3200" dirty="0"/>
              <a:t> </a:t>
            </a:r>
          </a:p>
          <a:p>
            <a:r>
              <a:rPr lang="en-US" sz="3200" dirty="0"/>
              <a:t>However, these drugs offer certain benefits. A delay of 24-48 hours in labour can be utilised </a:t>
            </a:r>
          </a:p>
          <a:p>
            <a:endParaRPr lang="en-US" sz="3200" dirty="0"/>
          </a:p>
          <a:p>
            <a:r>
              <a:rPr lang="en-US" sz="3200" dirty="0"/>
              <a:t>(a) for administering a glucocorticoid (betamethasone, dexamethasone) </a:t>
            </a:r>
            <a:r>
              <a:rPr lang="en-US" sz="3200" u="sng" dirty="0"/>
              <a:t>to bring about maturation of the fetal lungs and thus decrease the occurrence of neonatal respiratory distress syndrome </a:t>
            </a:r>
            <a:r>
              <a:rPr lang="en-US" sz="3200" dirty="0"/>
              <a:t>and </a:t>
            </a:r>
          </a:p>
          <a:p>
            <a:endParaRPr lang="en-US" sz="3200" dirty="0"/>
          </a:p>
          <a:p>
            <a:r>
              <a:rPr lang="en-US" sz="3200" dirty="0"/>
              <a:t>(b) </a:t>
            </a:r>
            <a:r>
              <a:rPr lang="en-US" sz="3200" u="sng" dirty="0"/>
              <a:t>to transfer the patient to a centre where neonatal ICU is available. </a:t>
            </a:r>
          </a:p>
          <a:p>
            <a:pPr marL="0" indent="0">
              <a:buNone/>
            </a:pPr>
            <a:endParaRPr lang="en-US" sz="3200" u="sng" dirty="0"/>
          </a:p>
          <a:p>
            <a:r>
              <a:rPr lang="en-US" sz="3200" dirty="0"/>
              <a:t>Ideally, tocolytics should not be given for more than 48 hours, and the treatment should be individualized. </a:t>
            </a:r>
            <a:endParaRPr lang="en-IN" sz="3200" dirty="0"/>
          </a:p>
          <a:p>
            <a:endParaRPr lang="en-IN" dirty="0"/>
          </a:p>
        </p:txBody>
      </p:sp>
    </p:spTree>
    <p:extLst>
      <p:ext uri="{BB962C8B-B14F-4D97-AF65-F5344CB8AC3E}">
        <p14:creationId xmlns:p14="http://schemas.microsoft.com/office/powerpoint/2010/main" val="27593542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598FC-98A4-5E90-3390-7E811C86482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306789E-CA6F-EE1D-41F0-6815E880113E}"/>
              </a:ext>
            </a:extLst>
          </p:cNvPr>
          <p:cNvSpPr>
            <a:spLocks noGrp="1"/>
          </p:cNvSpPr>
          <p:nvPr>
            <p:ph idx="1"/>
          </p:nvPr>
        </p:nvSpPr>
        <p:spPr/>
        <p:txBody>
          <a:bodyPr/>
          <a:lstStyle/>
          <a:p>
            <a:pPr marL="0" indent="0">
              <a:buNone/>
            </a:pPr>
            <a:endParaRPr lang="en-US" dirty="0"/>
          </a:p>
          <a:p>
            <a:pPr marL="0" indent="0">
              <a:buNone/>
            </a:pPr>
            <a:endParaRPr lang="en-IN" dirty="0"/>
          </a:p>
          <a:p>
            <a:pPr marL="0" indent="0">
              <a:buNone/>
            </a:pPr>
            <a:endParaRPr lang="en-IN" dirty="0"/>
          </a:p>
          <a:p>
            <a:pPr marL="0" indent="0">
              <a:buNone/>
            </a:pPr>
            <a:endParaRPr lang="en-IN" dirty="0"/>
          </a:p>
          <a:p>
            <a:pPr marL="0" indent="0">
              <a:buNone/>
            </a:pPr>
            <a:r>
              <a:rPr lang="en-IN" dirty="0"/>
              <a:t>                                                          </a:t>
            </a:r>
            <a:r>
              <a:rPr lang="en-IN" sz="4400" dirty="0"/>
              <a:t>MCQs</a:t>
            </a:r>
          </a:p>
        </p:txBody>
      </p:sp>
    </p:spTree>
    <p:extLst>
      <p:ext uri="{BB962C8B-B14F-4D97-AF65-F5344CB8AC3E}">
        <p14:creationId xmlns:p14="http://schemas.microsoft.com/office/powerpoint/2010/main" val="39737837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2ED9F-4F1D-A40A-CE05-1C686ABBA1D8}"/>
              </a:ext>
            </a:extLst>
          </p:cNvPr>
          <p:cNvSpPr>
            <a:spLocks noGrp="1"/>
          </p:cNvSpPr>
          <p:nvPr>
            <p:ph type="title"/>
          </p:nvPr>
        </p:nvSpPr>
        <p:spPr/>
        <p:txBody>
          <a:bodyPr/>
          <a:lstStyle/>
          <a:p>
            <a:r>
              <a:rPr lang="en-US" dirty="0"/>
              <a:t>Q 1. This is not true about Oxytocics</a:t>
            </a:r>
            <a:endParaRPr lang="en-IN" dirty="0"/>
          </a:p>
        </p:txBody>
      </p:sp>
      <p:sp>
        <p:nvSpPr>
          <p:cNvPr id="3" name="Content Placeholder 2">
            <a:extLst>
              <a:ext uri="{FF2B5EF4-FFF2-40B4-BE49-F238E27FC236}">
                <a16:creationId xmlns:a16="http://schemas.microsoft.com/office/drawing/2014/main" id="{296A4E9D-7C14-465C-A8C1-2F9E0CD7188E}"/>
              </a:ext>
            </a:extLst>
          </p:cNvPr>
          <p:cNvSpPr>
            <a:spLocks noGrp="1"/>
          </p:cNvSpPr>
          <p:nvPr>
            <p:ph idx="1"/>
          </p:nvPr>
        </p:nvSpPr>
        <p:spPr/>
        <p:txBody>
          <a:bodyPr/>
          <a:lstStyle/>
          <a:p>
            <a:pPr marL="514350" indent="-514350">
              <a:buAutoNum type="alphaUcParenR"/>
            </a:pPr>
            <a:r>
              <a:rPr lang="en-US" dirty="0"/>
              <a:t>They increase placental blood loss</a:t>
            </a:r>
          </a:p>
          <a:p>
            <a:pPr marL="514350" indent="-514350">
              <a:buAutoNum type="alphaUcParenR"/>
            </a:pPr>
            <a:r>
              <a:rPr lang="en-US" dirty="0"/>
              <a:t>Induce or augment labour</a:t>
            </a:r>
          </a:p>
          <a:p>
            <a:pPr marL="514350" indent="-514350">
              <a:buAutoNum type="alphaUcParenR"/>
            </a:pPr>
            <a:r>
              <a:rPr lang="en-US" dirty="0"/>
              <a:t>Induce abortion</a:t>
            </a:r>
          </a:p>
          <a:p>
            <a:pPr marL="514350" indent="-514350">
              <a:buAutoNum type="alphaUcParenR"/>
            </a:pPr>
            <a:r>
              <a:rPr lang="en-US" dirty="0"/>
              <a:t>Both A &amp; C</a:t>
            </a:r>
          </a:p>
          <a:p>
            <a:pPr marL="514350" indent="-514350">
              <a:buAutoNum type="alphaUcParenR"/>
            </a:pPr>
            <a:endParaRPr lang="en-IN" dirty="0"/>
          </a:p>
        </p:txBody>
      </p:sp>
    </p:spTree>
    <p:extLst>
      <p:ext uri="{BB962C8B-B14F-4D97-AF65-F5344CB8AC3E}">
        <p14:creationId xmlns:p14="http://schemas.microsoft.com/office/powerpoint/2010/main" val="35133235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90A9-175D-5BFA-17F6-C789DD720A23}"/>
              </a:ext>
            </a:extLst>
          </p:cNvPr>
          <p:cNvSpPr>
            <a:spLocks noGrp="1"/>
          </p:cNvSpPr>
          <p:nvPr>
            <p:ph type="title"/>
          </p:nvPr>
        </p:nvSpPr>
        <p:spPr/>
        <p:txBody>
          <a:bodyPr/>
          <a:lstStyle/>
          <a:p>
            <a:r>
              <a:rPr lang="en-US" dirty="0"/>
              <a:t>Q 2, Advantages of Ergometrine over ergotamine</a:t>
            </a:r>
            <a:endParaRPr lang="en-IN" dirty="0"/>
          </a:p>
        </p:txBody>
      </p:sp>
      <p:sp>
        <p:nvSpPr>
          <p:cNvPr id="3" name="Content Placeholder 2">
            <a:extLst>
              <a:ext uri="{FF2B5EF4-FFF2-40B4-BE49-F238E27FC236}">
                <a16:creationId xmlns:a16="http://schemas.microsoft.com/office/drawing/2014/main" id="{438339BC-9C9E-049E-9577-6721F8D5D8A5}"/>
              </a:ext>
            </a:extLst>
          </p:cNvPr>
          <p:cNvSpPr>
            <a:spLocks noGrp="1"/>
          </p:cNvSpPr>
          <p:nvPr>
            <p:ph idx="1"/>
          </p:nvPr>
        </p:nvSpPr>
        <p:spPr/>
        <p:txBody>
          <a:bodyPr/>
          <a:lstStyle/>
          <a:p>
            <a:pPr marL="514350" indent="-514350">
              <a:buAutoNum type="alphaUcParenR"/>
            </a:pPr>
            <a:r>
              <a:rPr lang="en-US" dirty="0"/>
              <a:t>It is effective orally</a:t>
            </a:r>
          </a:p>
          <a:p>
            <a:pPr marL="514350" indent="-514350">
              <a:buAutoNum type="alphaUcParenR"/>
            </a:pPr>
            <a:r>
              <a:rPr lang="en-US" dirty="0"/>
              <a:t>It is devoid of significant adrenergic blocking, vasoconstrictor and emetic activity; and hence, (c).</a:t>
            </a:r>
          </a:p>
          <a:p>
            <a:pPr marL="514350" indent="-514350">
              <a:buAutoNum type="alphaUcParenR"/>
            </a:pPr>
            <a:r>
              <a:rPr lang="en-US" dirty="0"/>
              <a:t>It is less toxic</a:t>
            </a:r>
          </a:p>
          <a:p>
            <a:pPr marL="514350" indent="-514350">
              <a:buAutoNum type="alphaUcParenR"/>
            </a:pPr>
            <a:r>
              <a:rPr lang="en-US" dirty="0"/>
              <a:t>All of the above</a:t>
            </a:r>
          </a:p>
          <a:p>
            <a:pPr marL="514350" indent="-514350">
              <a:buAutoNum type="alphaUcParenR"/>
            </a:pPr>
            <a:endParaRPr lang="en-US" dirty="0"/>
          </a:p>
          <a:p>
            <a:pPr marL="514350" indent="-514350">
              <a:buAutoNum type="alphaUcParenR"/>
            </a:pPr>
            <a:endParaRPr lang="en-IN" dirty="0"/>
          </a:p>
        </p:txBody>
      </p:sp>
    </p:spTree>
    <p:extLst>
      <p:ext uri="{BB962C8B-B14F-4D97-AF65-F5344CB8AC3E}">
        <p14:creationId xmlns:p14="http://schemas.microsoft.com/office/powerpoint/2010/main" val="37505553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D657-B017-1517-7B54-0B8E3CEB1A7F}"/>
              </a:ext>
            </a:extLst>
          </p:cNvPr>
          <p:cNvSpPr>
            <a:spLocks noGrp="1"/>
          </p:cNvSpPr>
          <p:nvPr>
            <p:ph type="title"/>
          </p:nvPr>
        </p:nvSpPr>
        <p:spPr/>
        <p:txBody>
          <a:bodyPr/>
          <a:lstStyle/>
          <a:p>
            <a:r>
              <a:rPr lang="en-US" dirty="0"/>
              <a:t>Q 3. Oxytocin can be used for induction of labour over ergot preparation as </a:t>
            </a:r>
            <a:endParaRPr lang="en-IN" dirty="0"/>
          </a:p>
        </p:txBody>
      </p:sp>
      <p:sp>
        <p:nvSpPr>
          <p:cNvPr id="3" name="Content Placeholder 2">
            <a:extLst>
              <a:ext uri="{FF2B5EF4-FFF2-40B4-BE49-F238E27FC236}">
                <a16:creationId xmlns:a16="http://schemas.microsoft.com/office/drawing/2014/main" id="{655BA6FC-3A53-8A76-A79C-CE277CCDDA19}"/>
              </a:ext>
            </a:extLst>
          </p:cNvPr>
          <p:cNvSpPr>
            <a:spLocks noGrp="1"/>
          </p:cNvSpPr>
          <p:nvPr>
            <p:ph idx="1"/>
          </p:nvPr>
        </p:nvSpPr>
        <p:spPr/>
        <p:txBody>
          <a:bodyPr/>
          <a:lstStyle/>
          <a:p>
            <a:pPr marL="514350" indent="-514350">
              <a:buAutoNum type="alphaUcParenR"/>
            </a:pPr>
            <a:r>
              <a:rPr lang="en-US" dirty="0"/>
              <a:t>Physiological action on pregnant uterus</a:t>
            </a:r>
          </a:p>
          <a:p>
            <a:pPr marL="514350" indent="-514350">
              <a:buAutoNum type="alphaUcParenR"/>
            </a:pPr>
            <a:r>
              <a:rPr lang="en-US" dirty="0"/>
              <a:t>Prevents asphyxia of fetus</a:t>
            </a:r>
          </a:p>
          <a:p>
            <a:pPr marL="514350" indent="-514350">
              <a:buAutoNum type="alphaUcParenR"/>
            </a:pPr>
            <a:r>
              <a:rPr lang="en-US" dirty="0"/>
              <a:t>Both A &amp; B are correct</a:t>
            </a:r>
          </a:p>
          <a:p>
            <a:pPr marL="514350" indent="-514350">
              <a:buAutoNum type="alphaUcParenR"/>
            </a:pPr>
            <a:r>
              <a:rPr lang="en-US" dirty="0"/>
              <a:t>None of the above</a:t>
            </a:r>
            <a:endParaRPr lang="en-IN" dirty="0"/>
          </a:p>
        </p:txBody>
      </p:sp>
    </p:spTree>
    <p:extLst>
      <p:ext uri="{BB962C8B-B14F-4D97-AF65-F5344CB8AC3E}">
        <p14:creationId xmlns:p14="http://schemas.microsoft.com/office/powerpoint/2010/main" val="7635917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80184-73B5-E301-426F-5B058F0614A4}"/>
              </a:ext>
            </a:extLst>
          </p:cNvPr>
          <p:cNvSpPr>
            <a:spLocks noGrp="1"/>
          </p:cNvSpPr>
          <p:nvPr>
            <p:ph type="title"/>
          </p:nvPr>
        </p:nvSpPr>
        <p:spPr/>
        <p:txBody>
          <a:bodyPr/>
          <a:lstStyle/>
          <a:p>
            <a:r>
              <a:rPr lang="en-US" dirty="0"/>
              <a:t>Q 4. Injudicious use of oxytocin during labour may result in </a:t>
            </a:r>
            <a:endParaRPr lang="en-IN" dirty="0"/>
          </a:p>
        </p:txBody>
      </p:sp>
      <p:sp>
        <p:nvSpPr>
          <p:cNvPr id="3" name="Content Placeholder 2">
            <a:extLst>
              <a:ext uri="{FF2B5EF4-FFF2-40B4-BE49-F238E27FC236}">
                <a16:creationId xmlns:a16="http://schemas.microsoft.com/office/drawing/2014/main" id="{415F1039-088A-F0CD-F90E-9B67B7ADB454}"/>
              </a:ext>
            </a:extLst>
          </p:cNvPr>
          <p:cNvSpPr>
            <a:spLocks noGrp="1"/>
          </p:cNvSpPr>
          <p:nvPr>
            <p:ph idx="1"/>
          </p:nvPr>
        </p:nvSpPr>
        <p:spPr/>
        <p:txBody>
          <a:bodyPr/>
          <a:lstStyle/>
          <a:p>
            <a:pPr marL="514350" indent="-514350">
              <a:buAutoNum type="alphaUcParenR"/>
            </a:pPr>
            <a:r>
              <a:rPr lang="en-US" dirty="0"/>
              <a:t>Premature birth</a:t>
            </a:r>
          </a:p>
          <a:p>
            <a:pPr marL="514350" indent="-514350">
              <a:buAutoNum type="alphaUcParenR"/>
            </a:pPr>
            <a:r>
              <a:rPr lang="en-US" dirty="0"/>
              <a:t>Fetal death</a:t>
            </a:r>
          </a:p>
          <a:p>
            <a:pPr marL="514350" indent="-514350">
              <a:buAutoNum type="alphaUcParenR"/>
            </a:pPr>
            <a:r>
              <a:rPr lang="en-US" dirty="0"/>
              <a:t>Uterine rupture</a:t>
            </a:r>
          </a:p>
          <a:p>
            <a:pPr marL="514350" indent="-514350">
              <a:buAutoNum type="alphaUcParenR"/>
            </a:pPr>
            <a:r>
              <a:rPr lang="en-US" dirty="0"/>
              <a:t>All of the above</a:t>
            </a:r>
          </a:p>
          <a:p>
            <a:pPr marL="0" indent="0">
              <a:buNone/>
            </a:pPr>
            <a:endParaRPr lang="en-IN" dirty="0"/>
          </a:p>
        </p:txBody>
      </p:sp>
    </p:spTree>
    <p:extLst>
      <p:ext uri="{BB962C8B-B14F-4D97-AF65-F5344CB8AC3E}">
        <p14:creationId xmlns:p14="http://schemas.microsoft.com/office/powerpoint/2010/main" val="24896672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3B4E8-AFDC-F03C-C26F-42A687086AD3}"/>
              </a:ext>
            </a:extLst>
          </p:cNvPr>
          <p:cNvSpPr>
            <a:spLocks noGrp="1"/>
          </p:cNvSpPr>
          <p:nvPr>
            <p:ph type="title"/>
          </p:nvPr>
        </p:nvSpPr>
        <p:spPr/>
        <p:txBody>
          <a:bodyPr/>
          <a:lstStyle/>
          <a:p>
            <a:r>
              <a:rPr lang="en-US" dirty="0"/>
              <a:t>Q 5. These are Tocolytics except </a:t>
            </a:r>
            <a:endParaRPr lang="en-IN" dirty="0"/>
          </a:p>
        </p:txBody>
      </p:sp>
      <p:sp>
        <p:nvSpPr>
          <p:cNvPr id="3" name="Content Placeholder 2">
            <a:extLst>
              <a:ext uri="{FF2B5EF4-FFF2-40B4-BE49-F238E27FC236}">
                <a16:creationId xmlns:a16="http://schemas.microsoft.com/office/drawing/2014/main" id="{1EB44155-F952-3325-FD5C-11E1195FDA91}"/>
              </a:ext>
            </a:extLst>
          </p:cNvPr>
          <p:cNvSpPr>
            <a:spLocks noGrp="1"/>
          </p:cNvSpPr>
          <p:nvPr>
            <p:ph idx="1"/>
          </p:nvPr>
        </p:nvSpPr>
        <p:spPr/>
        <p:txBody>
          <a:bodyPr/>
          <a:lstStyle/>
          <a:p>
            <a:pPr marL="514350" indent="-514350">
              <a:buAutoNum type="alphaUcParenR"/>
            </a:pPr>
            <a:r>
              <a:rPr lang="en-US" dirty="0"/>
              <a:t>Nifedipine</a:t>
            </a:r>
          </a:p>
          <a:p>
            <a:pPr marL="514350" indent="-514350">
              <a:buAutoNum type="alphaUcParenR"/>
            </a:pPr>
            <a:r>
              <a:rPr lang="en-US" dirty="0"/>
              <a:t>Prostaglandins</a:t>
            </a:r>
          </a:p>
          <a:p>
            <a:pPr marL="514350" indent="-514350">
              <a:buAutoNum type="alphaUcParenR"/>
            </a:pPr>
            <a:r>
              <a:rPr lang="en-US" dirty="0"/>
              <a:t>Atosiban</a:t>
            </a:r>
          </a:p>
          <a:p>
            <a:pPr marL="514350" indent="-514350">
              <a:buAutoNum type="alphaUcParenR"/>
            </a:pPr>
            <a:r>
              <a:rPr lang="en-US" dirty="0"/>
              <a:t>Ritodrine</a:t>
            </a:r>
            <a:endParaRPr lang="en-IN" dirty="0"/>
          </a:p>
        </p:txBody>
      </p:sp>
    </p:spTree>
    <p:extLst>
      <p:ext uri="{BB962C8B-B14F-4D97-AF65-F5344CB8AC3E}">
        <p14:creationId xmlns:p14="http://schemas.microsoft.com/office/powerpoint/2010/main" val="161580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FE82D7-91DA-BAAD-4554-6615737A340E}"/>
              </a:ext>
            </a:extLst>
          </p:cNvPr>
          <p:cNvSpPr>
            <a:spLocks noGrp="1"/>
          </p:cNvSpPr>
          <p:nvPr>
            <p:ph idx="1"/>
          </p:nvPr>
        </p:nvSpPr>
        <p:spPr>
          <a:xfrm>
            <a:off x="838200" y="792480"/>
            <a:ext cx="10515600" cy="5384483"/>
          </a:xfrm>
        </p:spPr>
        <p:txBody>
          <a:bodyPr/>
          <a:lstStyle/>
          <a:p>
            <a:r>
              <a:rPr lang="en-US" sz="3200" u="sng" dirty="0"/>
              <a:t>Ergometrine an amine alkaloid, and methylergometrine elicit an immediate and powerful response. </a:t>
            </a:r>
          </a:p>
          <a:p>
            <a:endParaRPr lang="en-US" sz="3200" u="sng" dirty="0"/>
          </a:p>
          <a:p>
            <a:r>
              <a:rPr lang="en-US" sz="3200" dirty="0"/>
              <a:t>Small doses produce an increase in the force of contraction, with normal relaxation in between consecutive contractions. </a:t>
            </a:r>
          </a:p>
          <a:p>
            <a:pPr marL="0" indent="0">
              <a:buNone/>
            </a:pPr>
            <a:endParaRPr lang="en-US" sz="3200" dirty="0"/>
          </a:p>
          <a:p>
            <a:r>
              <a:rPr lang="en-US" sz="3200" dirty="0"/>
              <a:t>With larger doses, the contractions become more powerful, tetanic, and frequent and the resting muscle tone increases markedly</a:t>
            </a:r>
            <a:endParaRPr lang="en-IN" sz="3200" dirty="0"/>
          </a:p>
          <a:p>
            <a:endParaRPr lang="en-IN" dirty="0"/>
          </a:p>
        </p:txBody>
      </p:sp>
    </p:spTree>
    <p:extLst>
      <p:ext uri="{BB962C8B-B14F-4D97-AF65-F5344CB8AC3E}">
        <p14:creationId xmlns:p14="http://schemas.microsoft.com/office/powerpoint/2010/main" val="687862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F20B4-FB4A-0318-2DB4-3B632F49524E}"/>
              </a:ext>
            </a:extLst>
          </p:cNvPr>
          <p:cNvSpPr>
            <a:spLocks noGrp="1"/>
          </p:cNvSpPr>
          <p:nvPr>
            <p:ph idx="1"/>
          </p:nvPr>
        </p:nvSpPr>
        <p:spPr>
          <a:xfrm>
            <a:off x="341376" y="256032"/>
            <a:ext cx="11484864" cy="6388608"/>
          </a:xfrm>
        </p:spPr>
        <p:txBody>
          <a:bodyPr>
            <a:normAutofit/>
          </a:bodyPr>
          <a:lstStyle/>
          <a:p>
            <a:pPr marL="0" indent="0">
              <a:buNone/>
            </a:pPr>
            <a:r>
              <a:rPr lang="en-US" sz="3200" dirty="0"/>
              <a:t>As oxytocic, the amine alkaloid ergometrine has several advantages over the amino acid alkaloids such as ergotamine: </a:t>
            </a:r>
          </a:p>
          <a:p>
            <a:r>
              <a:rPr lang="en-US" sz="3200" dirty="0"/>
              <a:t>(a) It is effective orally and elicits a prompt and marked contractile response, even in small doses. </a:t>
            </a:r>
          </a:p>
          <a:p>
            <a:r>
              <a:rPr lang="en-US" sz="3200" dirty="0"/>
              <a:t>(b) It is devoid of significant adrenergic blocking, vasoconstrictor and emetic activity; and hence, </a:t>
            </a:r>
          </a:p>
          <a:p>
            <a:r>
              <a:rPr lang="en-US" sz="3200" dirty="0"/>
              <a:t>(c) </a:t>
            </a:r>
            <a:r>
              <a:rPr lang="en-US" sz="3200" u="sng" dirty="0"/>
              <a:t>It is less toxic</a:t>
            </a:r>
            <a:r>
              <a:rPr lang="en-US" sz="3200" dirty="0"/>
              <a:t>. </a:t>
            </a:r>
          </a:p>
          <a:p>
            <a:endParaRPr lang="en-US" sz="3200" dirty="0"/>
          </a:p>
        </p:txBody>
      </p:sp>
    </p:spTree>
    <p:extLst>
      <p:ext uri="{BB962C8B-B14F-4D97-AF65-F5344CB8AC3E}">
        <p14:creationId xmlns:p14="http://schemas.microsoft.com/office/powerpoint/2010/main" val="2071700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84130-8C9A-424E-8F56-ACB8E571385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5219B76-8DE1-768E-AB11-E60D4D062E2D}"/>
              </a:ext>
            </a:extLst>
          </p:cNvPr>
          <p:cNvSpPr>
            <a:spLocks noGrp="1"/>
          </p:cNvSpPr>
          <p:nvPr>
            <p:ph idx="1"/>
          </p:nvPr>
        </p:nvSpPr>
        <p:spPr/>
        <p:txBody>
          <a:bodyPr/>
          <a:lstStyle/>
          <a:p>
            <a:r>
              <a:rPr lang="en-US" sz="3200" dirty="0"/>
              <a:t>Compared to oxytocin, ergot alkaloids increase the tone of the cervix. Oxytocin decreases it. </a:t>
            </a:r>
          </a:p>
          <a:p>
            <a:endParaRPr lang="en-US" sz="3200" dirty="0"/>
          </a:p>
          <a:p>
            <a:r>
              <a:rPr lang="en-US" sz="3200" dirty="0"/>
              <a:t>Further, the frequency of contractions is increased more with ergot alkaloids than with oxytocin. </a:t>
            </a:r>
            <a:endParaRPr lang="en-IN" sz="3200" dirty="0"/>
          </a:p>
          <a:p>
            <a:endParaRPr lang="en-IN" dirty="0"/>
          </a:p>
        </p:txBody>
      </p:sp>
    </p:spTree>
    <p:extLst>
      <p:ext uri="{BB962C8B-B14F-4D97-AF65-F5344CB8AC3E}">
        <p14:creationId xmlns:p14="http://schemas.microsoft.com/office/powerpoint/2010/main" val="1503860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1D5406-D120-7C07-F4BD-3D68466CB458}"/>
              </a:ext>
            </a:extLst>
          </p:cNvPr>
          <p:cNvSpPr>
            <a:spLocks noGrp="1"/>
          </p:cNvSpPr>
          <p:nvPr>
            <p:ph idx="1"/>
          </p:nvPr>
        </p:nvSpPr>
        <p:spPr>
          <a:xfrm>
            <a:off x="268224" y="292608"/>
            <a:ext cx="11753088" cy="6437376"/>
          </a:xfrm>
        </p:spPr>
        <p:txBody>
          <a:bodyPr>
            <a:normAutofit/>
          </a:bodyPr>
          <a:lstStyle/>
          <a:p>
            <a:pPr marL="0" indent="0">
              <a:buNone/>
            </a:pPr>
            <a:r>
              <a:rPr lang="en-IN" sz="3200" dirty="0"/>
              <a:t>Vascular actions: </a:t>
            </a:r>
          </a:p>
          <a:p>
            <a:pPr marL="0" indent="0">
              <a:buNone/>
            </a:pPr>
            <a:endParaRPr lang="en-IN" sz="3200" dirty="0"/>
          </a:p>
          <a:p>
            <a:r>
              <a:rPr lang="en-IN" sz="3200" dirty="0"/>
              <a:t>The amino acid alkaloids have </a:t>
            </a:r>
            <a:r>
              <a:rPr lang="el-GR" sz="3200" dirty="0"/>
              <a:t>α-</a:t>
            </a:r>
            <a:r>
              <a:rPr lang="en-IN" sz="3200" dirty="0"/>
              <a:t>adrenergic blocking action &amp; direct vasoconstrictor effect.</a:t>
            </a:r>
          </a:p>
          <a:p>
            <a:endParaRPr lang="en-IN" sz="3200" dirty="0"/>
          </a:p>
          <a:p>
            <a:r>
              <a:rPr lang="en-IN" sz="3200" dirty="0"/>
              <a:t>Peripheral vasoconstriction is accompanied by damage to the capillary endothelium, particularly with large doses. </a:t>
            </a:r>
          </a:p>
          <a:p>
            <a:endParaRPr lang="en-IN" sz="3200" dirty="0"/>
          </a:p>
          <a:p>
            <a:r>
              <a:rPr lang="en-IN" sz="3200" dirty="0"/>
              <a:t>Ergotamine is the most potent vasoconstrictor while the dihydrogenated amino acid alkaloids are powerful alpha adrenergic blocking agents with minimal direct vasoconstrictor effect. </a:t>
            </a:r>
          </a:p>
        </p:txBody>
      </p:sp>
    </p:spTree>
    <p:extLst>
      <p:ext uri="{BB962C8B-B14F-4D97-AF65-F5344CB8AC3E}">
        <p14:creationId xmlns:p14="http://schemas.microsoft.com/office/powerpoint/2010/main" val="2921528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TotalTime>
  <Words>4799</Words>
  <Application>Microsoft Office PowerPoint</Application>
  <PresentationFormat>Widescreen</PresentationFormat>
  <Paragraphs>413</Paragraphs>
  <Slides>56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Calibri Light</vt:lpstr>
      <vt:lpstr>Office Theme</vt:lpstr>
      <vt:lpstr>Uterine stimulants &amp; Relaxants</vt:lpstr>
      <vt:lpstr>Oxytocics :</vt:lpstr>
      <vt:lpstr>Chemistry of ergot:  </vt:lpstr>
      <vt:lpstr>PowerPoint Presentation</vt:lpstr>
      <vt:lpstr>Pharmacological actions: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Oxytocin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Oxytocics: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Uterine Relaxants (Tocolytics)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 1. This is not true about Oxytocics</vt:lpstr>
      <vt:lpstr>Q 2, Advantages of Ergometrine over ergotamine</vt:lpstr>
      <vt:lpstr>Q 3. Oxytocin can be used for induction of labour over ergot preparation as </vt:lpstr>
      <vt:lpstr>Q 4. Injudicious use of oxytocin during labour may result in </vt:lpstr>
      <vt:lpstr>Q 5. These are Tocolytics except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Uterine Relaxants &amp; stimulants</dc:title>
  <dc:creator>Jayant Patharkar</dc:creator>
  <cp:lastModifiedBy>Jayant Patharkar</cp:lastModifiedBy>
  <cp:revision>75</cp:revision>
  <dcterms:created xsi:type="dcterms:W3CDTF">2023-09-02T14:07:50Z</dcterms:created>
  <dcterms:modified xsi:type="dcterms:W3CDTF">2023-09-04T01:46:06Z</dcterms:modified>
</cp:coreProperties>
</file>