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72" r:id="rId10"/>
    <p:sldId id="279" r:id="rId11"/>
    <p:sldId id="297" r:id="rId12"/>
    <p:sldId id="280" r:id="rId13"/>
    <p:sldId id="299" r:id="rId14"/>
    <p:sldId id="281" r:id="rId15"/>
    <p:sldId id="301" r:id="rId16"/>
    <p:sldId id="282" r:id="rId17"/>
    <p:sldId id="284" r:id="rId18"/>
    <p:sldId id="318" r:id="rId19"/>
    <p:sldId id="305" r:id="rId20"/>
    <p:sldId id="306" r:id="rId21"/>
    <p:sldId id="258" r:id="rId22"/>
    <p:sldId id="300" r:id="rId23"/>
    <p:sldId id="259" r:id="rId24"/>
    <p:sldId id="307" r:id="rId25"/>
    <p:sldId id="260" r:id="rId26"/>
    <p:sldId id="261" r:id="rId27"/>
    <p:sldId id="320" r:id="rId28"/>
    <p:sldId id="309" r:id="rId29"/>
    <p:sldId id="287" r:id="rId30"/>
    <p:sldId id="316" r:id="rId31"/>
    <p:sldId id="310" r:id="rId32"/>
    <p:sldId id="288" r:id="rId33"/>
    <p:sldId id="311" r:id="rId34"/>
    <p:sldId id="317" r:id="rId35"/>
    <p:sldId id="289" r:id="rId36"/>
    <p:sldId id="312" r:id="rId37"/>
    <p:sldId id="290" r:id="rId38"/>
    <p:sldId id="313" r:id="rId39"/>
    <p:sldId id="291" r:id="rId40"/>
    <p:sldId id="314" r:id="rId41"/>
    <p:sldId id="292" r:id="rId42"/>
    <p:sldId id="293" r:id="rId43"/>
    <p:sldId id="315" r:id="rId44"/>
    <p:sldId id="29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6" autoAdjust="0"/>
  </p:normalViewPr>
  <p:slideViewPr>
    <p:cSldViewPr snapToGrid="0">
      <p:cViewPr varScale="1">
        <p:scale>
          <a:sx n="50" d="100"/>
          <a:sy n="50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CEBCE-4CC6-48A7-8D77-7F32F06FDFA6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E3C17-5DB2-41DD-82BB-793333ECB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35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E3C17-5DB2-41DD-82BB-793333ECB8C8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11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E3C17-5DB2-41DD-82BB-793333ECB8C8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72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E3C17-5DB2-41DD-82BB-793333ECB8C8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42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E3C17-5DB2-41DD-82BB-793333ECB8C8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71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17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5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02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54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206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2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08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4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92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38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086A-5527-4507-8FF5-6C520B0AD84A}" type="datetimeFigureOut">
              <a:rPr lang="en-IN" smtClean="0"/>
              <a:t>20-09-2023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57940-6782-4841-8B70-5CD383BA4E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22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Red Blood Cells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4836" y="3602038"/>
            <a:ext cx="6747164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DR SHALINI RANJAN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1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82" y="110836"/>
            <a:ext cx="120950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Red Cell Membrane :-</a:t>
            </a:r>
          </a:p>
          <a:p>
            <a:endParaRPr lang="en-US" sz="3200" dirty="0"/>
          </a:p>
          <a:p>
            <a:r>
              <a:rPr lang="en-US" sz="3200" dirty="0"/>
              <a:t>Red Cell Membrane is the </a:t>
            </a:r>
            <a:r>
              <a:rPr lang="en-US" sz="3200" b="1" dirty="0"/>
              <a:t>most thoroughly studied biological membrane</a:t>
            </a:r>
            <a:r>
              <a:rPr lang="en-US" sz="3200" dirty="0"/>
              <a:t> due to its easy accessibility</a:t>
            </a:r>
          </a:p>
          <a:p>
            <a:endParaRPr lang="en-US" sz="3200" dirty="0"/>
          </a:p>
          <a:p>
            <a:r>
              <a:rPr lang="en-US" sz="3200" dirty="0"/>
              <a:t>Made up of </a:t>
            </a:r>
            <a:r>
              <a:rPr lang="en-US" sz="3200" b="1" dirty="0"/>
              <a:t>3 Major structural elements :-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/>
              <a:t>Lipid Bilayer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/>
              <a:t>Integral Proteins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/>
              <a:t>Membrane Skeleton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410228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36" y="0"/>
            <a:ext cx="119564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Lipid Bilayer :-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Composed of Phospholipid &amp; Cholesterol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Impermeable Barrier</a:t>
            </a:r>
            <a:r>
              <a:rPr lang="en-US" sz="3200" dirty="0"/>
              <a:t> between Cytoplasm &amp; External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Helps to </a:t>
            </a:r>
            <a:r>
              <a:rPr lang="en-US" sz="3200" b="1" dirty="0"/>
              <a:t>maintain a slippery exterior</a:t>
            </a:r>
            <a:r>
              <a:rPr lang="en-US" sz="3200" dirty="0"/>
              <a:t>, so that RBCs don’t stick to the Vascular endothelium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82835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9" y="0"/>
            <a:ext cx="1198418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Integral Proteins-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/>
              <a:t>Embedded in Lipid Bilayer</a:t>
            </a:r>
          </a:p>
          <a:p>
            <a:endParaRPr lang="en-US" sz="3200" dirty="0"/>
          </a:p>
          <a:p>
            <a:r>
              <a:rPr lang="en-US" sz="3200" dirty="0"/>
              <a:t>Imp Membrane Proteins---</a:t>
            </a:r>
            <a:r>
              <a:rPr lang="en-US" sz="3200" b="1" dirty="0"/>
              <a:t>Band-3 protein (Anion Exchanger-1)</a:t>
            </a:r>
          </a:p>
          <a:p>
            <a:r>
              <a:rPr lang="en-US" sz="3200" b="1" dirty="0"/>
              <a:t>                                           ---</a:t>
            </a:r>
            <a:r>
              <a:rPr lang="en-US" sz="3200" b="1" dirty="0" err="1"/>
              <a:t>Glycophorins</a:t>
            </a:r>
            <a:endParaRPr lang="en-US" sz="3200" b="1" dirty="0"/>
          </a:p>
          <a:p>
            <a:r>
              <a:rPr lang="en-US" sz="3200" b="1" dirty="0"/>
              <a:t>                                           ---Rh D protein</a:t>
            </a:r>
          </a:p>
          <a:p>
            <a:r>
              <a:rPr lang="en-US" sz="3200" b="1" dirty="0"/>
              <a:t>                                           ---Various Ion Channels</a:t>
            </a:r>
          </a:p>
          <a:p>
            <a:endParaRPr lang="en-US" sz="3200" dirty="0"/>
          </a:p>
          <a:p>
            <a:r>
              <a:rPr lang="en-US" sz="3200" b="1" dirty="0"/>
              <a:t>Functions :-</a:t>
            </a:r>
          </a:p>
          <a:p>
            <a:r>
              <a:rPr lang="en-US" sz="3200" dirty="0"/>
              <a:t>Allow Red cells to participate in wide range of functions like-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Antigenic Determination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Cellular Metabolism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76648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9916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Membrane Skeleton</a:t>
            </a:r>
          </a:p>
          <a:p>
            <a:r>
              <a:rPr lang="en-US" sz="3200" dirty="0"/>
              <a:t>It is present on the </a:t>
            </a:r>
            <a:r>
              <a:rPr lang="en-US" sz="3200" b="1" dirty="0"/>
              <a:t>Internal side </a:t>
            </a:r>
            <a:r>
              <a:rPr lang="en-US" sz="3200" dirty="0"/>
              <a:t>of the Red Cell Membrane</a:t>
            </a:r>
          </a:p>
          <a:p>
            <a:r>
              <a:rPr lang="en-US" sz="3200" dirty="0"/>
              <a:t>2 Important proteins present in it ---</a:t>
            </a:r>
            <a:r>
              <a:rPr lang="en-US" sz="3200" b="1" dirty="0" err="1"/>
              <a:t>Ankyrin</a:t>
            </a:r>
            <a:endParaRPr lang="en-US" sz="3200" b="1" dirty="0"/>
          </a:p>
          <a:p>
            <a:r>
              <a:rPr lang="en-US" sz="3200" b="1" dirty="0"/>
              <a:t>                                                             ---</a:t>
            </a:r>
            <a:r>
              <a:rPr lang="en-US" sz="3200" b="1" dirty="0" err="1"/>
              <a:t>Spectrin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b="1" dirty="0" err="1"/>
              <a:t>Ankyrin</a:t>
            </a:r>
            <a:r>
              <a:rPr lang="en-US" sz="3200" b="1" dirty="0"/>
              <a:t>---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An </a:t>
            </a:r>
            <a:r>
              <a:rPr lang="en-US" sz="3200" b="1" dirty="0"/>
              <a:t>Asymmetric Polar </a:t>
            </a:r>
            <a:r>
              <a:rPr lang="en-US" sz="3200" dirty="0"/>
              <a:t>Protein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Provides Primary </a:t>
            </a:r>
            <a:r>
              <a:rPr lang="en-US" sz="3200" b="1" dirty="0"/>
              <a:t>Linkage between Membrane Skeleton &amp; Lipid Bilayer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Disruption of this linkage decreases Membrane 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Abnormalities of </a:t>
            </a:r>
            <a:r>
              <a:rPr lang="en-US" sz="3200" b="1" dirty="0" err="1"/>
              <a:t>Ankyrin</a:t>
            </a:r>
            <a:r>
              <a:rPr lang="en-US" sz="3200" b="1" dirty="0"/>
              <a:t> </a:t>
            </a:r>
            <a:r>
              <a:rPr lang="en-US" sz="3200" dirty="0"/>
              <a:t>is the most common cause of </a:t>
            </a:r>
            <a:r>
              <a:rPr lang="en-US" sz="3200" b="1" dirty="0"/>
              <a:t>Hereditary Spherocytosis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927956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36" y="110836"/>
            <a:ext cx="119149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Spectrin</a:t>
            </a:r>
            <a:r>
              <a:rPr lang="en-US" sz="3200" b="1" dirty="0"/>
              <a:t> :-</a:t>
            </a:r>
          </a:p>
          <a:p>
            <a:endParaRPr lang="en-US" sz="3200" dirty="0"/>
          </a:p>
          <a:p>
            <a:r>
              <a:rPr lang="en-US" sz="3200" dirty="0"/>
              <a:t>Most </a:t>
            </a:r>
            <a:r>
              <a:rPr lang="en-US" sz="3200" b="1" dirty="0"/>
              <a:t>Abundant Membrane Skeletal Protein</a:t>
            </a:r>
          </a:p>
          <a:p>
            <a:endParaRPr lang="en-US" sz="3200" dirty="0"/>
          </a:p>
          <a:p>
            <a:r>
              <a:rPr lang="en-US" sz="3200" dirty="0"/>
              <a:t>Constitutes </a:t>
            </a:r>
            <a:r>
              <a:rPr lang="en-US" sz="3200" b="1" dirty="0"/>
              <a:t>75% of the Mass </a:t>
            </a:r>
            <a:r>
              <a:rPr lang="en-US" sz="3200" dirty="0"/>
              <a:t>of Membrane Skeleton</a:t>
            </a:r>
          </a:p>
          <a:p>
            <a:endParaRPr lang="en-US" sz="3200" dirty="0"/>
          </a:p>
          <a:p>
            <a:r>
              <a:rPr lang="en-US" sz="3200" dirty="0"/>
              <a:t>Composed of </a:t>
            </a:r>
            <a:r>
              <a:rPr lang="en-US" sz="3200" b="1" dirty="0"/>
              <a:t>2 subunits: </a:t>
            </a:r>
            <a:r>
              <a:rPr lang="el-GR" sz="3200" b="1" dirty="0"/>
              <a:t>α</a:t>
            </a:r>
            <a:r>
              <a:rPr lang="en-US" sz="3200" b="1" dirty="0"/>
              <a:t> and </a:t>
            </a:r>
            <a:r>
              <a:rPr lang="el-GR" sz="3200" b="1" dirty="0"/>
              <a:t>β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The </a:t>
            </a:r>
            <a:r>
              <a:rPr lang="el-GR" sz="3200" dirty="0"/>
              <a:t>αβ</a:t>
            </a:r>
            <a:r>
              <a:rPr lang="en-US" sz="3200" dirty="0"/>
              <a:t> heterodimers align &amp; intertwine with each other in antiparallel fashion to form </a:t>
            </a:r>
            <a:r>
              <a:rPr lang="en-US" sz="3200" b="1" dirty="0"/>
              <a:t>flexible rod like structure</a:t>
            </a:r>
          </a:p>
          <a:p>
            <a:endParaRPr lang="en-US" sz="3200" dirty="0"/>
          </a:p>
          <a:p>
            <a:r>
              <a:rPr lang="en-US" sz="3200" dirty="0"/>
              <a:t>These dimers further </a:t>
            </a:r>
            <a:r>
              <a:rPr lang="en-US" sz="3200" b="1" dirty="0"/>
              <a:t>self-associate</a:t>
            </a:r>
            <a:r>
              <a:rPr lang="en-US" sz="3200" dirty="0"/>
              <a:t> to form </a:t>
            </a:r>
            <a:r>
              <a:rPr lang="en-US" sz="3200" b="1" dirty="0"/>
              <a:t>tetramers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12545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108" y="0"/>
            <a:ext cx="1154083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Tetramers are composed of </a:t>
            </a:r>
            <a:r>
              <a:rPr lang="en-US" sz="3200" b="1" dirty="0"/>
              <a:t>Multiple repeats</a:t>
            </a:r>
          </a:p>
          <a:p>
            <a:endParaRPr lang="en-US" sz="3200" dirty="0"/>
          </a:p>
          <a:p>
            <a:r>
              <a:rPr lang="en-US" sz="3200" dirty="0"/>
              <a:t>They </a:t>
            </a:r>
            <a:r>
              <a:rPr lang="en-US" sz="3200" b="1" dirty="0"/>
              <a:t>provide a</a:t>
            </a:r>
            <a:r>
              <a:rPr lang="en-US" sz="3200" dirty="0"/>
              <a:t> </a:t>
            </a:r>
            <a:r>
              <a:rPr lang="en-US" sz="3200" b="1" dirty="0"/>
              <a:t>strong elastic filament to overlying cell membrane </a:t>
            </a:r>
            <a:r>
              <a:rPr lang="en-US" sz="3200" dirty="0"/>
              <a:t>via formation of lattice-like meshwork linked to Integral Membrane Proteins</a:t>
            </a:r>
          </a:p>
          <a:p>
            <a:endParaRPr lang="en-US" sz="3200" dirty="0"/>
          </a:p>
          <a:p>
            <a:r>
              <a:rPr lang="en-US" sz="3200" b="1" dirty="0"/>
              <a:t>Functions of </a:t>
            </a:r>
            <a:r>
              <a:rPr lang="en-US" sz="3200" b="1" dirty="0" err="1"/>
              <a:t>Spectrin</a:t>
            </a:r>
            <a:r>
              <a:rPr lang="en-US" sz="3200" b="1" dirty="0"/>
              <a:t> :-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Maintain </a:t>
            </a:r>
            <a:r>
              <a:rPr lang="en-US" sz="3200" b="1" dirty="0"/>
              <a:t>Cellular Shape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Provide </a:t>
            </a:r>
            <a:r>
              <a:rPr lang="en-US" sz="3200" b="1" dirty="0"/>
              <a:t>Structural Support </a:t>
            </a:r>
            <a:r>
              <a:rPr lang="en-US" sz="3200" dirty="0"/>
              <a:t>to Membrane lipid Bilayer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Regulate </a:t>
            </a:r>
            <a:r>
              <a:rPr lang="en-US" sz="3200" b="1" dirty="0"/>
              <a:t>Lateral mobility of Integral Membrane proteins</a:t>
            </a:r>
          </a:p>
          <a:p>
            <a:endParaRPr lang="en-US" sz="3200" b="1" dirty="0"/>
          </a:p>
          <a:p>
            <a:r>
              <a:rPr lang="en-US" sz="3200" b="1" dirty="0"/>
              <a:t>Defect </a:t>
            </a:r>
            <a:r>
              <a:rPr lang="en-US" sz="3200" dirty="0"/>
              <a:t>in Association of </a:t>
            </a:r>
            <a:r>
              <a:rPr lang="el-GR" sz="3200" dirty="0"/>
              <a:t>αβ</a:t>
            </a:r>
            <a:r>
              <a:rPr lang="en-US" sz="3200" dirty="0"/>
              <a:t> heterodimers leads to---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Hereditary </a:t>
            </a:r>
            <a:r>
              <a:rPr lang="en-US" sz="3200" b="1" dirty="0" err="1"/>
              <a:t>Elliptocytosis</a:t>
            </a:r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err="1"/>
              <a:t>Poikilocytosis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51260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" y="152400"/>
            <a:ext cx="117763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Common Membrane Defects :-</a:t>
            </a:r>
          </a:p>
          <a:p>
            <a:r>
              <a:rPr lang="en-US" sz="3200" b="1" dirty="0" err="1"/>
              <a:t>Ankyrin</a:t>
            </a:r>
            <a:r>
              <a:rPr lang="en-US" sz="3200" b="1" dirty="0"/>
              <a:t> &amp; </a:t>
            </a:r>
            <a:r>
              <a:rPr lang="en-US" sz="3200" b="1" dirty="0" err="1"/>
              <a:t>Spectrin</a:t>
            </a:r>
            <a:r>
              <a:rPr lang="en-US" sz="3200" b="1" dirty="0"/>
              <a:t> provide ---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b="1" dirty="0"/>
              <a:t>Biconcave Shape </a:t>
            </a:r>
            <a:r>
              <a:rPr lang="en-US" sz="3200" dirty="0"/>
              <a:t>to RBCs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b="1" dirty="0"/>
              <a:t>Deformability </a:t>
            </a:r>
            <a:r>
              <a:rPr lang="en-US" sz="3200" dirty="0"/>
              <a:t>to RBCs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b="1" dirty="0"/>
              <a:t>Membrane Stability </a:t>
            </a:r>
            <a:r>
              <a:rPr lang="en-US" sz="3200" dirty="0"/>
              <a:t>to RBCs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3200" b="1" dirty="0"/>
              <a:t>Durability </a:t>
            </a:r>
            <a:r>
              <a:rPr lang="en-US" sz="3200" dirty="0"/>
              <a:t>to RBCs</a:t>
            </a:r>
          </a:p>
          <a:p>
            <a:endParaRPr lang="en-US" sz="3200" dirty="0"/>
          </a:p>
          <a:p>
            <a:r>
              <a:rPr lang="en-US" sz="3200" dirty="0"/>
              <a:t>Deficiency of </a:t>
            </a:r>
            <a:r>
              <a:rPr lang="en-US" sz="3200" dirty="0" err="1"/>
              <a:t>Ankyrin</a:t>
            </a:r>
            <a:r>
              <a:rPr lang="en-US" sz="3200" dirty="0"/>
              <a:t> &amp; </a:t>
            </a:r>
            <a:r>
              <a:rPr lang="en-US" sz="3200" dirty="0" err="1"/>
              <a:t>Spectrin</a:t>
            </a:r>
            <a:r>
              <a:rPr lang="en-US" sz="3200" dirty="0"/>
              <a:t> results in Membrane Defects like---</a:t>
            </a:r>
          </a:p>
          <a:p>
            <a:endParaRPr lang="en-US" sz="3200" dirty="0"/>
          </a:p>
          <a:p>
            <a:r>
              <a:rPr lang="en-US" sz="3200" b="1" dirty="0"/>
              <a:t>Spherocytosis</a:t>
            </a:r>
          </a:p>
          <a:p>
            <a:r>
              <a:rPr lang="en-US" sz="3200" b="1" dirty="0" err="1"/>
              <a:t>Elliptocytosis</a:t>
            </a:r>
            <a:r>
              <a:rPr lang="en-US" sz="3200" b="1" dirty="0"/>
              <a:t>  </a:t>
            </a:r>
            <a:r>
              <a:rPr lang="en-US" sz="3200" dirty="0"/>
              <a:t>             These defects </a:t>
            </a:r>
            <a:r>
              <a:rPr lang="en-US" sz="3200" b="1" dirty="0"/>
              <a:t>make the cells so rigid that they     </a:t>
            </a:r>
          </a:p>
          <a:p>
            <a:r>
              <a:rPr lang="en-US" sz="3200" b="1" dirty="0" err="1"/>
              <a:t>Poikilocytosis</a:t>
            </a:r>
            <a:r>
              <a:rPr lang="en-US" sz="3200" b="1" dirty="0"/>
              <a:t>                              are destroyed prematurely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438400" y="4579535"/>
            <a:ext cx="858982" cy="15745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618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91" y="0"/>
            <a:ext cx="1194261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Metabolism of Red Cells :-</a:t>
            </a:r>
          </a:p>
          <a:p>
            <a:r>
              <a:rPr lang="en-US" sz="3200" b="1" dirty="0"/>
              <a:t>Lack </a:t>
            </a:r>
            <a:r>
              <a:rPr lang="en-US" sz="3200" b="1" dirty="0" err="1"/>
              <a:t>Nuclei,Mitochondria</a:t>
            </a:r>
            <a:r>
              <a:rPr lang="en-US" sz="3200" b="1" dirty="0"/>
              <a:t> &amp; </a:t>
            </a:r>
            <a:r>
              <a:rPr lang="en-US" sz="3200" b="1" dirty="0" err="1"/>
              <a:t>Ribosomes</a:t>
            </a:r>
            <a:r>
              <a:rPr lang="en-US" sz="3200" dirty="0" err="1"/>
              <a:t>.So</a:t>
            </a:r>
            <a:r>
              <a:rPr lang="en-US" sz="3200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not adequate synthesis of Proteins &amp; Lipids</a:t>
            </a:r>
          </a:p>
          <a:p>
            <a:endParaRPr lang="en-US" sz="3200" dirty="0"/>
          </a:p>
          <a:p>
            <a:r>
              <a:rPr lang="en-US" sz="3200" b="1" dirty="0"/>
              <a:t>Glucose=Primary </a:t>
            </a:r>
            <a:r>
              <a:rPr lang="en-US" sz="3200" b="1" dirty="0" err="1"/>
              <a:t>fuel</a:t>
            </a:r>
            <a:r>
              <a:rPr lang="en-US" sz="3200" dirty="0" err="1"/>
              <a:t>,Main</a:t>
            </a:r>
            <a:r>
              <a:rPr lang="en-US" sz="3200" dirty="0"/>
              <a:t> Source for Energy Supply</a:t>
            </a:r>
          </a:p>
          <a:p>
            <a:endParaRPr lang="en-US" sz="3200" dirty="0"/>
          </a:p>
          <a:p>
            <a:r>
              <a:rPr lang="en-US" sz="3200" b="1" dirty="0"/>
              <a:t>Glycolytic Enzymes are present but TCA Cycle Enzymes are Absent</a:t>
            </a:r>
          </a:p>
          <a:p>
            <a:r>
              <a:rPr lang="en-US" sz="3200" dirty="0"/>
              <a:t>So, </a:t>
            </a:r>
            <a:r>
              <a:rPr lang="en-US" sz="3200" b="1" dirty="0"/>
              <a:t>Glycolysis is used to oxidize Glucose anaerobically </a:t>
            </a:r>
            <a:r>
              <a:rPr lang="en-US" sz="3200" dirty="0"/>
              <a:t>to gain ATP</a:t>
            </a:r>
          </a:p>
          <a:p>
            <a:r>
              <a:rPr lang="en-US" sz="3200" b="1" dirty="0"/>
              <a:t>90% Glucose oxidized by Glycolysis</a:t>
            </a:r>
          </a:p>
          <a:p>
            <a:endParaRPr lang="en-US" sz="3200" dirty="0"/>
          </a:p>
          <a:p>
            <a:r>
              <a:rPr lang="en-US" sz="3200" b="1" dirty="0"/>
              <a:t>HMP Shunt </a:t>
            </a:r>
            <a:r>
              <a:rPr lang="en-US" sz="3200" dirty="0"/>
              <a:t>provides </a:t>
            </a:r>
            <a:r>
              <a:rPr lang="en-US" sz="3200" b="1" dirty="0"/>
              <a:t>NADPH</a:t>
            </a:r>
            <a:r>
              <a:rPr lang="en-US" sz="3200" dirty="0"/>
              <a:t>. </a:t>
            </a:r>
            <a:r>
              <a:rPr lang="en-US" sz="3200" b="1" dirty="0"/>
              <a:t>10% Glucose oxidized </a:t>
            </a:r>
            <a:r>
              <a:rPr lang="en-US" sz="3200" dirty="0"/>
              <a:t>by HMP Shunt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Glucose entry into RBC is independent of </a:t>
            </a:r>
            <a:r>
              <a:rPr lang="en-US" sz="3200" b="1" dirty="0" err="1">
                <a:solidFill>
                  <a:srgbClr val="FF0000"/>
                </a:solidFill>
              </a:rPr>
              <a:t>Insulin</a:t>
            </a:r>
            <a:r>
              <a:rPr lang="en-US" sz="3200" dirty="0" err="1"/>
              <a:t>.Glucose</a:t>
            </a:r>
            <a:r>
              <a:rPr lang="en-US" sz="3200" dirty="0"/>
              <a:t> enters via </a:t>
            </a:r>
            <a:r>
              <a:rPr lang="en-US" sz="3200" b="1" dirty="0"/>
              <a:t>Facilitated Diffusion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705912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B7DB44-3E9A-D015-9D09-E9A0FB2B86E2}"/>
              </a:ext>
            </a:extLst>
          </p:cNvPr>
          <p:cNvSpPr txBox="1"/>
          <p:nvPr/>
        </p:nvSpPr>
        <p:spPr>
          <a:xfrm>
            <a:off x="57150" y="902524"/>
            <a:ext cx="120777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NADPH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IN" sz="3200" b="0" i="0" dirty="0">
                <a:solidFill>
                  <a:srgbClr val="00B050"/>
                </a:solidFill>
                <a:effectLst/>
                <a:latin typeface="Google Sans"/>
              </a:rPr>
              <a:t>Nicotinamide Adenine Dinucleotide Phosphate Hydrogen)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 good reducing agent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The H atom can be easily given out, so that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reduces other compounds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Glutathione in RBCs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000000"/>
                </a:solidFill>
              </a:rPr>
              <a:t>Glutathione (GSH) </a:t>
            </a:r>
            <a:r>
              <a:rPr lang="en-IN" sz="3200" dirty="0">
                <a:solidFill>
                  <a:srgbClr val="000000"/>
                </a:solidFill>
              </a:rPr>
              <a:t>is a ubiquitous, redox active, small molecule that is </a:t>
            </a:r>
            <a:r>
              <a:rPr lang="en-IN" sz="3200" b="1" dirty="0">
                <a:solidFill>
                  <a:srgbClr val="000000"/>
                </a:solidFill>
              </a:rPr>
              <a:t>critical to cellular and organism health.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3200" b="1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dirty="0">
                <a:solidFill>
                  <a:srgbClr val="202124"/>
                </a:solidFill>
              </a:rPr>
              <a:t>Reduced glutathione (GSH)</a:t>
            </a:r>
            <a:r>
              <a:rPr lang="en-IN" sz="3200" dirty="0">
                <a:solidFill>
                  <a:srgbClr val="202124"/>
                </a:solidFill>
              </a:rPr>
              <a:t> is considered to be one of the most important </a:t>
            </a:r>
            <a:r>
              <a:rPr lang="en-IN" sz="3200" b="1" dirty="0">
                <a:solidFill>
                  <a:srgbClr val="202124"/>
                </a:solidFill>
              </a:rPr>
              <a:t>scavengers of reactive oxygen species (ROS)</a:t>
            </a:r>
            <a:endParaRPr lang="en-IN" sz="32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7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812" r="10429" b="23965"/>
          <a:stretch/>
        </p:blipFill>
        <p:spPr>
          <a:xfrm>
            <a:off x="857249" y="841492"/>
            <a:ext cx="10315575" cy="38543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D801FE-A4FA-4CDD-8344-1B59FB50132F}"/>
              </a:ext>
            </a:extLst>
          </p:cNvPr>
          <p:cNvSpPr/>
          <p:nvPr/>
        </p:nvSpPr>
        <p:spPr>
          <a:xfrm>
            <a:off x="8210550" y="0"/>
            <a:ext cx="3362325" cy="84149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Continuous Exposure of RBC to ROS in Blood</a:t>
            </a:r>
            <a:endParaRPr lang="en-IN" sz="2400" b="1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FD4E815-E0F5-3221-9EBF-A23F63570E49}"/>
              </a:ext>
            </a:extLst>
          </p:cNvPr>
          <p:cNvSpPr/>
          <p:nvPr/>
        </p:nvSpPr>
        <p:spPr>
          <a:xfrm>
            <a:off x="9934576" y="841492"/>
            <a:ext cx="321944" cy="7777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681F97-18C9-C464-0A2C-BC50AC3DFAEA}"/>
              </a:ext>
            </a:extLst>
          </p:cNvPr>
          <p:cNvSpPr/>
          <p:nvPr/>
        </p:nvSpPr>
        <p:spPr>
          <a:xfrm>
            <a:off x="4099560" y="670560"/>
            <a:ext cx="2423160" cy="4419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HMP SHUNT</a:t>
            </a:r>
          </a:p>
        </p:txBody>
      </p:sp>
    </p:spTree>
    <p:extLst>
      <p:ext uri="{BB962C8B-B14F-4D97-AF65-F5344CB8AC3E}">
        <p14:creationId xmlns:p14="http://schemas.microsoft.com/office/powerpoint/2010/main" val="203430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28528"/>
            <a:ext cx="1205345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Red Blood Cells are named as </a:t>
            </a:r>
            <a:r>
              <a:rPr lang="en-US" sz="3200" b="1" dirty="0"/>
              <a:t>“Erythrocytes” as “</a:t>
            </a:r>
            <a:r>
              <a:rPr lang="en-US" sz="3200" b="1" dirty="0" err="1"/>
              <a:t>Erythros</a:t>
            </a:r>
            <a:r>
              <a:rPr lang="en-US" sz="3200" b="1" dirty="0"/>
              <a:t>” means 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RBCs appear red </a:t>
            </a:r>
            <a:r>
              <a:rPr lang="en-US" sz="3200" dirty="0"/>
              <a:t>in a stained smear of peripheral blood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Red Color of RBCs is </a:t>
            </a:r>
            <a:r>
              <a:rPr lang="en-US" sz="3200" b="1" dirty="0"/>
              <a:t>due to the presence of Hemoglobin </a:t>
            </a:r>
            <a:r>
              <a:rPr lang="en-US" sz="3200" dirty="0"/>
              <a:t>that accounts for </a:t>
            </a:r>
            <a:r>
              <a:rPr lang="en-US" sz="3200" b="1" dirty="0"/>
              <a:t>90% of weight </a:t>
            </a:r>
            <a:r>
              <a:rPr lang="en-US" sz="3200" dirty="0"/>
              <a:t>of Red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a stained </a:t>
            </a:r>
            <a:r>
              <a:rPr lang="en-US" sz="3200" dirty="0" err="1"/>
              <a:t>smear,the</a:t>
            </a:r>
            <a:r>
              <a:rPr lang="en-US" sz="3200" dirty="0"/>
              <a:t> </a:t>
            </a:r>
            <a:r>
              <a:rPr lang="en-US" sz="3200" b="1" dirty="0"/>
              <a:t>Central part of Red Cells is pale like a Halo </a:t>
            </a:r>
            <a:r>
              <a:rPr lang="en-US" sz="3200" dirty="0"/>
              <a:t>&amp; </a:t>
            </a:r>
            <a:r>
              <a:rPr lang="en-US" sz="3200" b="1" dirty="0"/>
              <a:t>Peripheral part is more red </a:t>
            </a:r>
            <a:r>
              <a:rPr lang="en-US" sz="3200" dirty="0"/>
              <a:t>as Red Cells are </a:t>
            </a:r>
            <a:r>
              <a:rPr lang="en-US" sz="3200" b="1" dirty="0"/>
              <a:t>thick peripherally </a:t>
            </a:r>
            <a:r>
              <a:rPr lang="en-US" sz="3200" dirty="0"/>
              <a:t>&amp; </a:t>
            </a:r>
            <a:r>
              <a:rPr lang="en-US" sz="3200" b="1" dirty="0"/>
              <a:t>thin at the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Red Cells are the </a:t>
            </a:r>
            <a:r>
              <a:rPr lang="en-US" sz="3200" b="1" dirty="0"/>
              <a:t>Major Cellular Elements of Blood </a:t>
            </a:r>
            <a:r>
              <a:rPr lang="en-US" sz="3200" dirty="0"/>
              <a:t>&amp; </a:t>
            </a:r>
            <a:r>
              <a:rPr lang="en-US" sz="3200" b="1" dirty="0"/>
              <a:t>transport O2 from Lungs to tissues &amp; CO2 from tissues to Lung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355288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64264"/>
            <a:ext cx="120742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G-6-PD is the sole contributor of NADPH </a:t>
            </a:r>
            <a:r>
              <a:rPr lang="en-US" sz="3200" dirty="0"/>
              <a:t>as there is </a:t>
            </a:r>
            <a:r>
              <a:rPr lang="en-US" sz="3200" b="1" dirty="0"/>
              <a:t>no mitochondria </a:t>
            </a:r>
            <a:r>
              <a:rPr lang="en-US" sz="3200" dirty="0"/>
              <a:t>in RBCs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the </a:t>
            </a:r>
            <a:r>
              <a:rPr lang="en-US" sz="3200" b="1" dirty="0"/>
              <a:t>absence of G-6-PD</a:t>
            </a:r>
            <a:r>
              <a:rPr lang="en-US" sz="3200" dirty="0"/>
              <a:t>,which is an Inborn Error of Metabolism , </a:t>
            </a:r>
            <a:r>
              <a:rPr lang="en-US" sz="3200" b="1" dirty="0"/>
              <a:t>red cells are more susceptible to Oxidative Damage</a:t>
            </a:r>
          </a:p>
          <a:p>
            <a:r>
              <a:rPr lang="en-US" sz="3200" dirty="0"/>
              <a:t>     </a:t>
            </a:r>
            <a:r>
              <a:rPr lang="en-US" sz="3200" b="1" dirty="0"/>
              <a:t>Hence , Hemolytic Anemia is Common in G-6-PD deficiency.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Especially ,</a:t>
            </a:r>
            <a:r>
              <a:rPr lang="en-US" sz="3200" b="1" dirty="0"/>
              <a:t>Hemolysis is facilitated on Exposure to Anti-Malarial Drugs &amp; Certain </a:t>
            </a:r>
            <a:r>
              <a:rPr lang="en-US" sz="3200" b="1" dirty="0" err="1"/>
              <a:t>Sulpha</a:t>
            </a:r>
            <a:r>
              <a:rPr lang="en-US" sz="3200" b="1" dirty="0"/>
              <a:t> Drugs having high Redox Potential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rgbClr val="4D5156"/>
              </a:solidFill>
              <a:effectLst/>
              <a:latin typeface="Google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Google Sans"/>
              </a:rPr>
              <a:t>As </a:t>
            </a:r>
            <a:r>
              <a:rPr lang="en-US" sz="3200" b="1" i="0" dirty="0">
                <a:effectLst/>
                <a:latin typeface="Google Sans"/>
              </a:rPr>
              <a:t>G6PD deficiency leads to increased oxidative stress in red blood cells, </a:t>
            </a:r>
            <a:r>
              <a:rPr lang="en-US" sz="3200" b="0" i="0" dirty="0">
                <a:effectLst/>
                <a:latin typeface="Google Sans"/>
              </a:rPr>
              <a:t>this may in turn have a negative influence on the parasite. As such, individuals who possess this mutation have </a:t>
            </a:r>
            <a:r>
              <a:rPr lang="en-US" sz="3200" b="1" i="0" dirty="0">
                <a:effectLst/>
                <a:latin typeface="Google Sans"/>
              </a:rPr>
              <a:t>Natural Resistance</a:t>
            </a:r>
            <a:r>
              <a:rPr lang="en-US" sz="3200" b="0" i="0" dirty="0">
                <a:effectLst/>
                <a:latin typeface="Google Sans"/>
              </a:rPr>
              <a:t> </a:t>
            </a:r>
            <a:r>
              <a:rPr lang="en-US" sz="3200" b="1" i="0" dirty="0">
                <a:effectLst/>
                <a:latin typeface="Google Sans"/>
              </a:rPr>
              <a:t>against Malaria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146521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" y="124691"/>
            <a:ext cx="118733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Functions of Red Cells :-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Transport of O2 </a:t>
            </a:r>
            <a:r>
              <a:rPr lang="en-US" sz="3200" dirty="0"/>
              <a:t>from Lungs to the tissue via Hemoglobin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Transport of Co2 </a:t>
            </a:r>
            <a:r>
              <a:rPr lang="en-US" sz="3200" dirty="0"/>
              <a:t>from tissues to Lungs via Hemoglobin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Maintenance of Acid Base Balance </a:t>
            </a:r>
            <a:r>
              <a:rPr lang="en-US" sz="3200" dirty="0"/>
              <a:t>as Hemoglobin is an important buffer of Blood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Red Cells contribute to 50% of </a:t>
            </a:r>
            <a:r>
              <a:rPr lang="en-US" sz="3200" b="1" dirty="0"/>
              <a:t>Viscosity of Blood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Antigen on RBC Membrane helps in Blood Group Classification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417484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Applied Aspects</a:t>
            </a:r>
            <a:endParaRPr lang="en-IN" b="1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48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Red Cell Fragility :-</a:t>
            </a:r>
          </a:p>
          <a:p>
            <a:endParaRPr lang="en-US" sz="3200" dirty="0"/>
          </a:p>
          <a:p>
            <a:r>
              <a:rPr lang="en-US" sz="3200" b="1" dirty="0"/>
              <a:t>Tendency of the cells to </a:t>
            </a:r>
            <a:r>
              <a:rPr lang="en-US" sz="3200" b="1" dirty="0" err="1"/>
              <a:t>hemolyze</a:t>
            </a:r>
            <a:r>
              <a:rPr lang="en-US" sz="3200" b="1" dirty="0"/>
              <a:t> =Fragility</a:t>
            </a:r>
          </a:p>
          <a:p>
            <a:endParaRPr lang="en-US" sz="3200" dirty="0"/>
          </a:p>
          <a:p>
            <a:r>
              <a:rPr lang="en-US" sz="3200" b="1" dirty="0"/>
              <a:t>2 Types :-</a:t>
            </a:r>
          </a:p>
          <a:p>
            <a:pPr marL="514350" indent="-514350">
              <a:buAutoNum type="alphaLcParenR"/>
            </a:pPr>
            <a:r>
              <a:rPr lang="en-US" sz="3200" b="1" dirty="0"/>
              <a:t>Mechanical Fragility</a:t>
            </a:r>
          </a:p>
          <a:p>
            <a:pPr marL="514350" indent="-514350">
              <a:buAutoNum type="alphaLcParenR"/>
            </a:pPr>
            <a:r>
              <a:rPr lang="en-US" sz="3200" b="1" dirty="0"/>
              <a:t>Osmotic Fragility</a:t>
            </a:r>
          </a:p>
          <a:p>
            <a:pPr marL="514350" indent="-514350">
              <a:buAutoNum type="alphaLcParenR"/>
            </a:pPr>
            <a:endParaRPr lang="en-US" sz="3200" dirty="0"/>
          </a:p>
          <a:p>
            <a:r>
              <a:rPr lang="en-US" sz="3200" b="1" u="sng" dirty="0"/>
              <a:t>Mechanical Fragility :-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Lysis of Red Cells</a:t>
            </a:r>
            <a:r>
              <a:rPr lang="en-US" sz="3200" dirty="0"/>
              <a:t> due to </a:t>
            </a:r>
            <a:r>
              <a:rPr lang="en-US" sz="3200" b="1" dirty="0"/>
              <a:t>Mechanical Stress &amp; Strain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Red Cell Diameter is </a:t>
            </a:r>
            <a:r>
              <a:rPr lang="en-US" sz="3200" b="1" dirty="0"/>
              <a:t>slightly more than the Diameter of </a:t>
            </a:r>
            <a:r>
              <a:rPr lang="en-US" sz="3200" b="1" dirty="0" err="1"/>
              <a:t>Avg</a:t>
            </a:r>
            <a:r>
              <a:rPr lang="en-US" sz="3200" b="1" dirty="0"/>
              <a:t> Capillaries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When Red </a:t>
            </a:r>
            <a:r>
              <a:rPr lang="en-US" sz="3200" b="1" dirty="0"/>
              <a:t>Cells pass through capillaries &amp; splenic </a:t>
            </a:r>
            <a:r>
              <a:rPr lang="en-US" sz="3200" b="1" dirty="0" err="1"/>
              <a:t>pulp,the</a:t>
            </a:r>
            <a:r>
              <a:rPr lang="en-US" sz="3200" b="1" dirty="0"/>
              <a:t> membrane undergoes Mechanical Stress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05895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3964"/>
            <a:ext cx="11901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 an </a:t>
            </a:r>
            <a:r>
              <a:rPr lang="en-US" sz="3200" dirty="0" err="1"/>
              <a:t>Avg,a</a:t>
            </a:r>
            <a:r>
              <a:rPr lang="en-US" sz="3200" dirty="0"/>
              <a:t> Red Cell passes about 3 lakh times </a:t>
            </a:r>
            <a:r>
              <a:rPr lang="en-US" sz="3200" b="1" dirty="0"/>
              <a:t>through capillaries during its life </a:t>
            </a:r>
            <a:r>
              <a:rPr lang="en-US" sz="3200" b="1" dirty="0" err="1"/>
              <a:t>span,which</a:t>
            </a:r>
            <a:r>
              <a:rPr lang="en-US" sz="3200" b="1" dirty="0"/>
              <a:t> makes the cell more fragile</a:t>
            </a:r>
          </a:p>
          <a:p>
            <a:endParaRPr lang="en-US" sz="3200" dirty="0"/>
          </a:p>
          <a:p>
            <a:r>
              <a:rPr lang="en-US" sz="3200" dirty="0"/>
              <a:t>When </a:t>
            </a:r>
            <a:r>
              <a:rPr lang="en-US" sz="3200" b="1" dirty="0"/>
              <a:t>Red cells become </a:t>
            </a:r>
            <a:r>
              <a:rPr lang="en-US" sz="3200" b="1" dirty="0" err="1"/>
              <a:t>older</a:t>
            </a:r>
            <a:r>
              <a:rPr lang="en-US" sz="3200" dirty="0" err="1"/>
              <a:t>,their</a:t>
            </a:r>
            <a:r>
              <a:rPr lang="en-US" sz="3200" dirty="0"/>
              <a:t> </a:t>
            </a:r>
            <a:r>
              <a:rPr lang="en-US" sz="3200" b="1" dirty="0"/>
              <a:t>membrane</a:t>
            </a:r>
            <a:r>
              <a:rPr lang="en-US" sz="3200" dirty="0"/>
              <a:t> becomes </a:t>
            </a:r>
            <a:r>
              <a:rPr lang="en-US" sz="3200" b="1" dirty="0"/>
              <a:t>rigid</a:t>
            </a:r>
            <a:r>
              <a:rPr lang="en-US" sz="3200" dirty="0"/>
              <a:t> which make cell </a:t>
            </a:r>
            <a:r>
              <a:rPr lang="en-US" sz="3200" b="1" dirty="0"/>
              <a:t>vulnerable to rupture</a:t>
            </a:r>
          </a:p>
          <a:p>
            <a:endParaRPr lang="en-US" sz="3200" dirty="0"/>
          </a:p>
          <a:p>
            <a:r>
              <a:rPr lang="en-US" sz="3200" b="1" dirty="0"/>
              <a:t>Red cell </a:t>
            </a:r>
            <a:r>
              <a:rPr lang="en-US" sz="3200" b="1" dirty="0" err="1"/>
              <a:t>Memb</a:t>
            </a:r>
            <a:r>
              <a:rPr lang="en-US" sz="3200" b="1" dirty="0"/>
              <a:t>. Defects increase Mechanical Fragility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11155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1" y="110836"/>
            <a:ext cx="119426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Osmotic Fragility :-</a:t>
            </a:r>
          </a:p>
          <a:p>
            <a:endParaRPr lang="en-US" sz="3200" u="sng" dirty="0"/>
          </a:p>
          <a:p>
            <a:r>
              <a:rPr lang="en-US" sz="3200" b="1" dirty="0"/>
              <a:t>Lysis of Red Cells on Exposure to different Osmotic Solutions</a:t>
            </a:r>
          </a:p>
          <a:p>
            <a:endParaRPr lang="en-US" sz="3200" dirty="0"/>
          </a:p>
          <a:p>
            <a:r>
              <a:rPr lang="en-US" sz="3200" b="1" dirty="0"/>
              <a:t>Assesses the Integrity of RBC </a:t>
            </a:r>
            <a:r>
              <a:rPr lang="en-US" sz="3200" b="1" dirty="0" err="1"/>
              <a:t>Memb</a:t>
            </a:r>
            <a:r>
              <a:rPr lang="en-US" sz="3200" b="1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It helps in </a:t>
            </a:r>
            <a:r>
              <a:rPr lang="en-US" sz="3200" b="1" dirty="0"/>
              <a:t>Diagnosis of Anemia in which physical properties of RBCs are altered. </a:t>
            </a:r>
          </a:p>
          <a:p>
            <a:endParaRPr lang="en-US" sz="3200" b="1" dirty="0"/>
          </a:p>
          <a:p>
            <a:r>
              <a:rPr lang="en-US" sz="3200" dirty="0"/>
              <a:t>It </a:t>
            </a:r>
            <a:r>
              <a:rPr lang="en-US" sz="3200" b="1" dirty="0"/>
              <a:t>detects whether or not the Red Cells can be easily hemolyzed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724771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5" y="124691"/>
            <a:ext cx="1193107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an </a:t>
            </a:r>
            <a:r>
              <a:rPr lang="en-US" sz="3200" b="1" dirty="0"/>
              <a:t>Isotonic </a:t>
            </a:r>
            <a:r>
              <a:rPr lang="en-US" sz="3200" b="1" dirty="0" err="1"/>
              <a:t>Solution</a:t>
            </a:r>
            <a:r>
              <a:rPr lang="en-US" sz="3200" dirty="0" err="1"/>
              <a:t>,the</a:t>
            </a:r>
            <a:r>
              <a:rPr lang="en-US" sz="3200" dirty="0"/>
              <a:t> Solution of Equal Concentration as that of Red Cell Content------</a:t>
            </a:r>
          </a:p>
          <a:p>
            <a:r>
              <a:rPr lang="en-US" sz="3200" dirty="0"/>
              <a:t>The Red Cells </a:t>
            </a:r>
            <a:r>
              <a:rPr lang="en-US" sz="3200" b="1" dirty="0"/>
              <a:t>remain Intact</a:t>
            </a:r>
          </a:p>
          <a:p>
            <a:r>
              <a:rPr lang="en-US" sz="3200" dirty="0"/>
              <a:t>Such a solution has the same tonicity as that of Plasma</a:t>
            </a:r>
          </a:p>
          <a:p>
            <a:r>
              <a:rPr lang="en-US" sz="3200" b="1" dirty="0"/>
              <a:t>Ex-0.9% Nacl,5% Glucose,10% Mannitol &amp; 20% Urea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In a </a:t>
            </a:r>
            <a:r>
              <a:rPr lang="en-US" sz="3200" b="1" dirty="0"/>
              <a:t>Hypertonic </a:t>
            </a:r>
            <a:r>
              <a:rPr lang="en-US" sz="3200" b="1" dirty="0" err="1"/>
              <a:t>Solution</a:t>
            </a:r>
            <a:r>
              <a:rPr lang="en-US" sz="3200" dirty="0" err="1"/>
              <a:t>,a</a:t>
            </a:r>
            <a:r>
              <a:rPr lang="en-US" sz="3200" dirty="0"/>
              <a:t> Solution with </a:t>
            </a:r>
            <a:r>
              <a:rPr lang="en-US" sz="3200" b="1" dirty="0"/>
              <a:t>Tonicity &gt;0.9% </a:t>
            </a:r>
            <a:r>
              <a:rPr lang="en-US" sz="3200" b="1" dirty="0" err="1"/>
              <a:t>Nacl</a:t>
            </a:r>
            <a:r>
              <a:rPr lang="en-US" sz="3200" b="1" dirty="0"/>
              <a:t>-</a:t>
            </a:r>
            <a:r>
              <a:rPr lang="en-US" sz="3200" dirty="0"/>
              <a:t>---- </a:t>
            </a:r>
          </a:p>
          <a:p>
            <a:r>
              <a:rPr lang="en-US" sz="3200" dirty="0"/>
              <a:t>RBCs </a:t>
            </a:r>
            <a:r>
              <a:rPr lang="en-US" sz="3200" b="1" dirty="0"/>
              <a:t>Shrink</a:t>
            </a:r>
            <a:r>
              <a:rPr lang="en-US" sz="3200" dirty="0"/>
              <a:t> due to loss of Water from them by </a:t>
            </a:r>
            <a:r>
              <a:rPr lang="en-US" sz="3200" b="1" dirty="0" err="1"/>
              <a:t>Exosmosis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In </a:t>
            </a:r>
            <a:r>
              <a:rPr lang="en-US" sz="3200" b="1" dirty="0"/>
              <a:t>Hypotonic Solutions (Tonicity &lt; 0.9% </a:t>
            </a:r>
            <a:r>
              <a:rPr lang="en-US" sz="3200" b="1" dirty="0" err="1"/>
              <a:t>Nacl</a:t>
            </a:r>
            <a:r>
              <a:rPr lang="en-US" sz="3200" b="1" dirty="0"/>
              <a:t>)---</a:t>
            </a:r>
          </a:p>
          <a:p>
            <a:r>
              <a:rPr lang="en-US" sz="3200" dirty="0"/>
              <a:t>Red Cells </a:t>
            </a:r>
            <a:r>
              <a:rPr lang="en-US" sz="3200" b="1" dirty="0"/>
              <a:t>absorb Water </a:t>
            </a:r>
            <a:r>
              <a:rPr lang="en-US" sz="3200" dirty="0"/>
              <a:t>by </a:t>
            </a:r>
            <a:r>
              <a:rPr lang="en-US" sz="3200" b="1" dirty="0"/>
              <a:t>Endosmosis</a:t>
            </a:r>
            <a:r>
              <a:rPr lang="en-US" sz="3200" dirty="0"/>
              <a:t> which results in </a:t>
            </a:r>
            <a:r>
              <a:rPr lang="en-US" sz="3200" b="1" dirty="0"/>
              <a:t>Swelling &amp; Rupture of RBCs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765972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57681D-E056-5EB4-CFD2-74A25061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571500"/>
            <a:ext cx="10267949" cy="50958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52736B-9A69-8BD0-D2B9-207AFC0BE8DB}"/>
              </a:ext>
            </a:extLst>
          </p:cNvPr>
          <p:cNvSpPr/>
          <p:nvPr/>
        </p:nvSpPr>
        <p:spPr>
          <a:xfrm>
            <a:off x="4676775" y="4219575"/>
            <a:ext cx="2362200" cy="1447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2821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38D276-6DBB-DD39-123A-253541AB541C}"/>
              </a:ext>
            </a:extLst>
          </p:cNvPr>
          <p:cNvSpPr txBox="1"/>
          <p:nvPr/>
        </p:nvSpPr>
        <p:spPr>
          <a:xfrm>
            <a:off x="0" y="8572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Conditions of Decreased Fragility :-</a:t>
            </a:r>
          </a:p>
          <a:p>
            <a:endParaRPr lang="en-US" sz="3200" b="1" u="sng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Iron Deficiency Anemia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Thalassemia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Sickle Cell Anemia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Obstructive Jaundice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Post-Splenectomy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716840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3BB6E-620A-0C51-FB5D-AA25B50A6B28}"/>
              </a:ext>
            </a:extLst>
          </p:cNvPr>
          <p:cNvSpPr txBox="1"/>
          <p:nvPr/>
        </p:nvSpPr>
        <p:spPr>
          <a:xfrm>
            <a:off x="0" y="76200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Conditions of Increased Fragility :-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Hereditary Spherocytosis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Congenital Hemolytic Anemia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Other Conditions where Spherocytes are found in Blood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58940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95647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Structure :-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Non-nucleated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Biconcave Disc</a:t>
            </a:r>
            <a:r>
              <a:rPr lang="en-US" sz="3200" dirty="0"/>
              <a:t> (Exchange of O2 &amp; CO2 is maximal with Biconcave </a:t>
            </a:r>
          </a:p>
          <a:p>
            <a:r>
              <a:rPr lang="en-US" sz="3200" dirty="0"/>
              <a:t>                                 Configuration)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Diameter =7.5</a:t>
            </a:r>
            <a:r>
              <a:rPr lang="el-GR" sz="3200" b="1" dirty="0"/>
              <a:t> μ</a:t>
            </a:r>
            <a:r>
              <a:rPr lang="en-US" sz="3200" b="1" dirty="0"/>
              <a:t>m </a:t>
            </a:r>
            <a:r>
              <a:rPr lang="en-US" sz="3200" dirty="0"/>
              <a:t>(7 to 8 </a:t>
            </a:r>
            <a:r>
              <a:rPr lang="el-GR" sz="3200" dirty="0"/>
              <a:t>μ</a:t>
            </a:r>
            <a:r>
              <a:rPr lang="en-US" sz="3200" dirty="0"/>
              <a:t>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Thickness=2</a:t>
            </a:r>
            <a:r>
              <a:rPr lang="el-GR" sz="3200" b="1" dirty="0"/>
              <a:t> μ</a:t>
            </a:r>
            <a:r>
              <a:rPr lang="en-US" sz="3200" b="1" dirty="0"/>
              <a:t>m </a:t>
            </a:r>
            <a:r>
              <a:rPr lang="en-US" sz="3200" dirty="0"/>
              <a:t>at the Periphery</a:t>
            </a:r>
          </a:p>
          <a:p>
            <a:r>
              <a:rPr lang="en-US" sz="3200" dirty="0"/>
              <a:t>                      =</a:t>
            </a:r>
            <a:r>
              <a:rPr lang="en-US" sz="3200" b="1" dirty="0"/>
              <a:t>1 </a:t>
            </a:r>
            <a:r>
              <a:rPr lang="el-GR" sz="3200" b="1" dirty="0"/>
              <a:t>μ</a:t>
            </a:r>
            <a:r>
              <a:rPr lang="en-US" sz="3200" b="1" dirty="0"/>
              <a:t>m</a:t>
            </a:r>
            <a:r>
              <a:rPr lang="en-US" sz="3200" dirty="0"/>
              <a:t> at the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Surface Area = 140 </a:t>
            </a:r>
            <a:r>
              <a:rPr lang="el-GR" sz="3200" b="1" dirty="0"/>
              <a:t>μ</a:t>
            </a:r>
            <a:r>
              <a:rPr lang="en-US" sz="3200" b="1" dirty="0"/>
              <a:t>m</a:t>
            </a:r>
            <a:r>
              <a:rPr lang="en-US" sz="3200" b="1" baseline="30000" dirty="0"/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Volume = 87</a:t>
            </a:r>
            <a:r>
              <a:rPr lang="el-GR" sz="3200" b="1" dirty="0"/>
              <a:t>μ</a:t>
            </a:r>
            <a:r>
              <a:rPr lang="en-US" sz="3200" b="1" dirty="0"/>
              <a:t>m</a:t>
            </a:r>
            <a:r>
              <a:rPr lang="en-US" sz="3200" b="1" baseline="30000" dirty="0"/>
              <a:t>3 </a:t>
            </a:r>
            <a:r>
              <a:rPr lang="en-US" sz="3200" dirty="0"/>
              <a:t>(78 to 94 </a:t>
            </a:r>
            <a:r>
              <a:rPr lang="el-GR" sz="3200" dirty="0"/>
              <a:t>μ</a:t>
            </a:r>
            <a:r>
              <a:rPr lang="en-US" sz="3200" dirty="0"/>
              <a:t>m</a:t>
            </a:r>
            <a:r>
              <a:rPr lang="en-US" sz="3200" baseline="30000" dirty="0"/>
              <a:t>3</a:t>
            </a:r>
            <a:r>
              <a:rPr lang="en-US" sz="3200" dirty="0"/>
              <a:t>) </a:t>
            </a:r>
          </a:p>
          <a:p>
            <a:endParaRPr lang="en-IN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6" y="2467880"/>
            <a:ext cx="4516581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63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3B3D-277D-4A0E-64DF-22B838BF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IN" b="1" dirty="0"/>
              <a:t>Packed Cell Volume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C978C-291E-8BF1-9AC6-490C36252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985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00CF7C-B4DA-D8A5-D7D8-913AEF5494FB}"/>
              </a:ext>
            </a:extLst>
          </p:cNvPr>
          <p:cNvSpPr txBox="1"/>
          <p:nvPr/>
        </p:nvSpPr>
        <p:spPr>
          <a:xfrm>
            <a:off x="0" y="95250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PACKED CELL VOLUME (PCV)/ HEMATOCRIT (</a:t>
            </a:r>
            <a:r>
              <a:rPr lang="en-US" sz="3200" b="1" u="sng" dirty="0" err="1">
                <a:solidFill>
                  <a:srgbClr val="FF0000"/>
                </a:solidFill>
              </a:rPr>
              <a:t>Hct</a:t>
            </a:r>
            <a:r>
              <a:rPr lang="en-US" sz="3200" b="1" u="sng" dirty="0">
                <a:solidFill>
                  <a:srgbClr val="FF0000"/>
                </a:solidFill>
              </a:rPr>
              <a:t>)</a:t>
            </a:r>
          </a:p>
          <a:p>
            <a:endParaRPr lang="en-US" sz="3200" dirty="0"/>
          </a:p>
          <a:p>
            <a:r>
              <a:rPr lang="en-US" sz="3200" dirty="0"/>
              <a:t>It is the </a:t>
            </a:r>
            <a:r>
              <a:rPr lang="en-US" sz="3200" b="1" dirty="0"/>
              <a:t>fractional volume of blood that erythrocytes occupy</a:t>
            </a:r>
          </a:p>
          <a:p>
            <a:endParaRPr lang="en-US" sz="3200" dirty="0"/>
          </a:p>
          <a:p>
            <a:r>
              <a:rPr lang="en-US" sz="3200" dirty="0"/>
              <a:t>In other </a:t>
            </a:r>
            <a:r>
              <a:rPr lang="en-US" sz="3200" dirty="0" err="1"/>
              <a:t>words,it</a:t>
            </a:r>
            <a:r>
              <a:rPr lang="en-US" sz="3200" dirty="0"/>
              <a:t> is the </a:t>
            </a:r>
            <a:r>
              <a:rPr lang="en-US" sz="3200" b="1" u="sng" dirty="0"/>
              <a:t>amount of packed red cells following Centrifugation</a:t>
            </a:r>
          </a:p>
          <a:p>
            <a:endParaRPr lang="en-US" sz="3200" dirty="0"/>
          </a:p>
          <a:p>
            <a:r>
              <a:rPr lang="en-US" sz="3200" dirty="0"/>
              <a:t>When blood is centrifuged in a </a:t>
            </a:r>
            <a:r>
              <a:rPr lang="en-US" sz="3200" dirty="0" err="1"/>
              <a:t>tube,the</a:t>
            </a:r>
            <a:r>
              <a:rPr lang="en-US" sz="3200" dirty="0"/>
              <a:t> red cells are packed together at the bottom of the tube by </a:t>
            </a:r>
            <a:r>
              <a:rPr lang="en-US" sz="3200" b="1" dirty="0"/>
              <a:t>centrifugal </a:t>
            </a:r>
            <a:r>
              <a:rPr lang="en-US" sz="3200" b="1" dirty="0" err="1"/>
              <a:t>force</a:t>
            </a:r>
            <a:r>
              <a:rPr lang="en-US" sz="3200" dirty="0" err="1"/>
              <a:t>,as</a:t>
            </a:r>
            <a:r>
              <a:rPr lang="en-US" sz="3200" dirty="0"/>
              <a:t> red cells are heavier than the plasma</a:t>
            </a:r>
          </a:p>
          <a:p>
            <a:endParaRPr lang="en-US" sz="3200" dirty="0"/>
          </a:p>
          <a:p>
            <a:r>
              <a:rPr lang="en-US" sz="3200" b="1" dirty="0"/>
              <a:t>The percentage volume of the Packed Red Blood Cells gives the PCV or </a:t>
            </a:r>
            <a:r>
              <a:rPr lang="en-US" sz="3200" b="1" dirty="0" err="1"/>
              <a:t>Hct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338357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EC4D0C-E616-BDED-5883-E9A179482886}"/>
              </a:ext>
            </a:extLst>
          </p:cNvPr>
          <p:cNvSpPr txBox="1"/>
          <p:nvPr/>
        </p:nvSpPr>
        <p:spPr>
          <a:xfrm>
            <a:off x="0" y="85725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Clinical Significance of PCV :-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PCV is a reliable index of the Red Cell population.</a:t>
            </a:r>
            <a:r>
              <a:rPr lang="en-US" sz="3200" dirty="0"/>
              <a:t> PCV provides useful info about the Red Cell mass which </a:t>
            </a:r>
            <a:r>
              <a:rPr lang="en-US" sz="3200" b="1" dirty="0"/>
              <a:t>can be correlated with Red Cell Count &amp; their Hemoglobin Content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PCV,RBC Count &amp; Hb Content are essential for determination of Red Cell Indices that help in detecting &amp; classifying the various types of anemias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88817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D677F-1190-F7CF-4BDB-B1043265C86C}"/>
              </a:ext>
            </a:extLst>
          </p:cNvPr>
          <p:cNvSpPr txBox="1"/>
          <p:nvPr/>
        </p:nvSpPr>
        <p:spPr>
          <a:xfrm>
            <a:off x="0" y="66675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Normal Value of PCV :-</a:t>
            </a:r>
          </a:p>
          <a:p>
            <a:endParaRPr lang="en-US" sz="3200" dirty="0"/>
          </a:p>
          <a:p>
            <a:r>
              <a:rPr lang="en-US" sz="3200" b="1" dirty="0"/>
              <a:t>Adult Male  = 46% </a:t>
            </a:r>
            <a:r>
              <a:rPr lang="en-US" sz="3200" dirty="0"/>
              <a:t>(40-50%)</a:t>
            </a:r>
          </a:p>
          <a:p>
            <a:r>
              <a:rPr lang="en-US" sz="3200" b="1" dirty="0"/>
              <a:t>Adult Female = 42% </a:t>
            </a:r>
            <a:r>
              <a:rPr lang="en-US" sz="3200" dirty="0"/>
              <a:t>(37-47%)</a:t>
            </a:r>
          </a:p>
          <a:p>
            <a:endParaRPr lang="en-US" sz="3200" dirty="0"/>
          </a:p>
          <a:p>
            <a:r>
              <a:rPr lang="en-US" sz="3200" b="1" u="sng" dirty="0"/>
              <a:t>Variations in PCV :-</a:t>
            </a:r>
          </a:p>
          <a:p>
            <a:endParaRPr lang="en-US" sz="3200" dirty="0"/>
          </a:p>
          <a:p>
            <a:r>
              <a:rPr lang="en-US" sz="3200" dirty="0"/>
              <a:t>PCV </a:t>
            </a:r>
            <a:r>
              <a:rPr lang="en-US" sz="3200" b="1" dirty="0"/>
              <a:t>decreases </a:t>
            </a:r>
            <a:r>
              <a:rPr lang="en-US" sz="3200" dirty="0"/>
              <a:t>in Conditions of </a:t>
            </a:r>
            <a:r>
              <a:rPr lang="en-US" sz="3200" b="1" dirty="0"/>
              <a:t>Decreased Red Cell Count</a:t>
            </a:r>
          </a:p>
          <a:p>
            <a:r>
              <a:rPr lang="en-US" sz="3200" dirty="0"/>
              <a:t>PCV </a:t>
            </a:r>
            <a:r>
              <a:rPr lang="en-US" sz="3200" b="1" dirty="0"/>
              <a:t>increases</a:t>
            </a:r>
            <a:r>
              <a:rPr lang="en-US" sz="3200" dirty="0"/>
              <a:t> in Conditions of </a:t>
            </a:r>
            <a:r>
              <a:rPr lang="en-US" sz="3200" b="1" dirty="0"/>
              <a:t>Increased Red Cell Count</a:t>
            </a:r>
          </a:p>
          <a:p>
            <a:endParaRPr lang="en-US" sz="3200" b="1" dirty="0"/>
          </a:p>
          <a:p>
            <a:r>
              <a:rPr lang="en-US" sz="3200" dirty="0"/>
              <a:t>When cells are </a:t>
            </a:r>
            <a:r>
              <a:rPr lang="en-US" sz="3200" b="1" dirty="0"/>
              <a:t>deformed </a:t>
            </a:r>
            <a:r>
              <a:rPr lang="en-US" sz="3200" dirty="0"/>
              <a:t>as in </a:t>
            </a:r>
            <a:r>
              <a:rPr lang="en-US" sz="3200" b="1" dirty="0"/>
              <a:t>Spherocytosis or Sickle cell </a:t>
            </a:r>
            <a:r>
              <a:rPr lang="en-US" sz="3200" b="1" dirty="0" err="1"/>
              <a:t>Disease</a:t>
            </a:r>
            <a:r>
              <a:rPr lang="en-US" sz="3200" dirty="0" err="1"/>
              <a:t>,</a:t>
            </a:r>
            <a:r>
              <a:rPr lang="en-US" sz="3200" b="1" u="sng" dirty="0" err="1"/>
              <a:t>more</a:t>
            </a:r>
            <a:r>
              <a:rPr lang="en-US" sz="3200" b="1" u="sng" dirty="0"/>
              <a:t> plasma is trapped </a:t>
            </a:r>
            <a:r>
              <a:rPr lang="en-US" sz="3200" dirty="0"/>
              <a:t>between the packed </a:t>
            </a:r>
            <a:r>
              <a:rPr lang="en-US" sz="3200" dirty="0" err="1"/>
              <a:t>RBCs,which</a:t>
            </a:r>
            <a:r>
              <a:rPr lang="en-US" sz="3200" dirty="0"/>
              <a:t> gives a </a:t>
            </a:r>
            <a:r>
              <a:rPr lang="en-US" sz="3200" b="1" dirty="0"/>
              <a:t>“False High Result”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472574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FC57-736A-CE6B-539A-2E2B8FA0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2000" cy="285273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IN" b="1" dirty="0"/>
              <a:t>Erythrocyte Sedimentation 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EF117-8971-B5FD-34AF-3D1A41B76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5056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AE76E8-0A03-1C1C-2F63-4A61315272D0}"/>
              </a:ext>
            </a:extLst>
          </p:cNvPr>
          <p:cNvSpPr txBox="1"/>
          <p:nvPr/>
        </p:nvSpPr>
        <p:spPr>
          <a:xfrm>
            <a:off x="0" y="76200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ERYTHROCYTE SEDIMENTATION RATE (ESR)</a:t>
            </a:r>
          </a:p>
          <a:p>
            <a:pPr algn="ctr"/>
            <a:endParaRPr lang="en-US" sz="3200" b="1" u="sng" dirty="0"/>
          </a:p>
          <a:p>
            <a:r>
              <a:rPr lang="en-US" sz="3200" b="1" dirty="0"/>
              <a:t>When Blood is taken outside </a:t>
            </a:r>
            <a:r>
              <a:rPr lang="en-US" sz="3200" b="1" dirty="0" err="1"/>
              <a:t>Body,RBCs</a:t>
            </a:r>
            <a:r>
              <a:rPr lang="en-US" sz="3200" b="1" dirty="0"/>
              <a:t> have the property of Rouleaux formation (Piling on top of one other)</a:t>
            </a:r>
          </a:p>
          <a:p>
            <a:endParaRPr lang="en-US" sz="3200" dirty="0"/>
          </a:p>
          <a:p>
            <a:r>
              <a:rPr lang="en-US" sz="3200" b="1" dirty="0"/>
              <a:t>Rouleaux are heavier than the Individual RBC.</a:t>
            </a:r>
          </a:p>
          <a:p>
            <a:endParaRPr lang="en-US" sz="3200" b="1" dirty="0"/>
          </a:p>
          <a:p>
            <a:r>
              <a:rPr lang="en-US" sz="3200" dirty="0" err="1"/>
              <a:t>Hence,when</a:t>
            </a:r>
            <a:r>
              <a:rPr lang="en-US" sz="3200" dirty="0"/>
              <a:t> </a:t>
            </a:r>
            <a:r>
              <a:rPr lang="en-US" sz="3200" b="1" dirty="0"/>
              <a:t>whole blood </a:t>
            </a:r>
            <a:r>
              <a:rPr lang="en-US" sz="3200" dirty="0"/>
              <a:t>is allowed to </a:t>
            </a:r>
            <a:r>
              <a:rPr lang="en-US" sz="3200" b="1" dirty="0"/>
              <a:t>settle in a </a:t>
            </a:r>
            <a:r>
              <a:rPr lang="en-US" sz="3200" b="1" dirty="0" err="1"/>
              <a:t>tube</a:t>
            </a:r>
            <a:r>
              <a:rPr lang="en-US" sz="3200" dirty="0" err="1"/>
              <a:t>,</a:t>
            </a:r>
            <a:r>
              <a:rPr lang="en-US" sz="3200" b="1" dirty="0" err="1"/>
              <a:t>sedimentation</a:t>
            </a:r>
            <a:r>
              <a:rPr lang="en-US" sz="3200" b="1" dirty="0"/>
              <a:t> of RBCs is facilitated due to Rouleaux formation</a:t>
            </a:r>
          </a:p>
          <a:p>
            <a:endParaRPr lang="en-US" sz="3200" dirty="0"/>
          </a:p>
          <a:p>
            <a:r>
              <a:rPr lang="en-US" sz="3200" dirty="0"/>
              <a:t>The </a:t>
            </a:r>
            <a:r>
              <a:rPr lang="en-US" sz="3200" b="1" dirty="0"/>
              <a:t>rate at which the red cells fall or sediment </a:t>
            </a:r>
            <a:r>
              <a:rPr lang="en-US" sz="3200" dirty="0"/>
              <a:t>under the effect of </a:t>
            </a:r>
            <a:r>
              <a:rPr lang="en-US" sz="3200" b="1" dirty="0"/>
              <a:t>gravitational force </a:t>
            </a:r>
            <a:r>
              <a:rPr lang="en-US" sz="3200" dirty="0"/>
              <a:t>acting over </a:t>
            </a:r>
            <a:r>
              <a:rPr lang="en-US" sz="3200" b="1" dirty="0"/>
              <a:t>rouleaux</a:t>
            </a:r>
            <a:r>
              <a:rPr lang="en-US" sz="3200" dirty="0"/>
              <a:t> is known as </a:t>
            </a:r>
            <a:r>
              <a:rPr lang="en-US" sz="3200" b="1" dirty="0"/>
              <a:t>“Erythrocyte Sedimentation Rate (ESR)”</a:t>
            </a:r>
            <a:endParaRPr lang="en-IN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42277-75DC-881F-37DE-18CFEB37D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50" t="33363" r="34625" b="14513"/>
          <a:stretch/>
        </p:blipFill>
        <p:spPr>
          <a:xfrm>
            <a:off x="9723120" y="1606732"/>
            <a:ext cx="1645920" cy="18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613EF-72A0-5688-0B78-EBCDC86E050C}"/>
              </a:ext>
            </a:extLst>
          </p:cNvPr>
          <p:cNvSpPr txBox="1"/>
          <p:nvPr/>
        </p:nvSpPr>
        <p:spPr>
          <a:xfrm>
            <a:off x="0" y="104775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Difference between ESR &amp; PCV :-</a:t>
            </a:r>
          </a:p>
          <a:p>
            <a:endParaRPr lang="en-US" sz="3200" dirty="0"/>
          </a:p>
          <a:p>
            <a:r>
              <a:rPr lang="en-US" sz="3200" dirty="0"/>
              <a:t>In </a:t>
            </a:r>
            <a:r>
              <a:rPr lang="en-US" sz="3200" b="1" dirty="0" err="1"/>
              <a:t>PCV,</a:t>
            </a:r>
            <a:r>
              <a:rPr lang="en-US" sz="3200" dirty="0" err="1"/>
              <a:t>packing</a:t>
            </a:r>
            <a:r>
              <a:rPr lang="en-US" sz="3200" dirty="0"/>
              <a:t> of red cells at the bottom of the tube is accomplished by </a:t>
            </a:r>
            <a:r>
              <a:rPr lang="en-US" sz="3200" b="1" dirty="0"/>
              <a:t>Centrifugal Force</a:t>
            </a:r>
          </a:p>
          <a:p>
            <a:endParaRPr lang="en-US" sz="3200" dirty="0"/>
          </a:p>
          <a:p>
            <a:r>
              <a:rPr lang="en-US" sz="3200" dirty="0"/>
              <a:t>In </a:t>
            </a:r>
            <a:r>
              <a:rPr lang="en-US" sz="3200" b="1" dirty="0" err="1"/>
              <a:t>ESR</a:t>
            </a:r>
            <a:r>
              <a:rPr lang="en-US" sz="3200" dirty="0" err="1"/>
              <a:t>,columns</a:t>
            </a:r>
            <a:r>
              <a:rPr lang="en-US" sz="3200" dirty="0"/>
              <a:t> of red cells settle by </a:t>
            </a:r>
            <a:r>
              <a:rPr lang="en-US" sz="3200" b="1" dirty="0"/>
              <a:t>Gravitational Force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1921539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2FAFA1-ACDA-7D56-28E2-811CBAD98110}"/>
              </a:ext>
            </a:extLst>
          </p:cNvPr>
          <p:cNvSpPr txBox="1"/>
          <p:nvPr/>
        </p:nvSpPr>
        <p:spPr>
          <a:xfrm>
            <a:off x="0" y="13335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solidFill>
                  <a:srgbClr val="FF0000"/>
                </a:solidFill>
              </a:rPr>
              <a:t>Factors Affecting ESR :-</a:t>
            </a:r>
          </a:p>
          <a:p>
            <a:endParaRPr lang="en-IN" sz="3200" dirty="0"/>
          </a:p>
          <a:p>
            <a:pPr marL="571500" indent="-571500">
              <a:buAutoNum type="romanLcParenR"/>
            </a:pPr>
            <a:r>
              <a:rPr lang="en-IN" sz="3200" b="1" u="sng" dirty="0"/>
              <a:t>Shape &amp; Number of Red Cells</a:t>
            </a:r>
          </a:p>
          <a:p>
            <a:endParaRPr lang="en-IN" sz="3200" dirty="0"/>
          </a:p>
          <a:p>
            <a:r>
              <a:rPr lang="en-IN" sz="3200" b="1" u="sng" dirty="0">
                <a:solidFill>
                  <a:schemeClr val="accent1">
                    <a:lumMod val="75000"/>
                  </a:schemeClr>
                </a:solidFill>
              </a:rPr>
              <a:t>a) Shape of Red Cells—</a:t>
            </a:r>
          </a:p>
          <a:p>
            <a:endParaRPr lang="en-IN" sz="3200" dirty="0"/>
          </a:p>
          <a:p>
            <a:r>
              <a:rPr lang="en-IN" sz="3200" b="1" dirty="0"/>
              <a:t>Biconcave shape </a:t>
            </a:r>
            <a:r>
              <a:rPr lang="en-IN" sz="3200" dirty="0"/>
              <a:t>favours </a:t>
            </a:r>
            <a:r>
              <a:rPr lang="en-IN" sz="3200" b="1" dirty="0"/>
              <a:t>Rouleaux formation</a:t>
            </a:r>
          </a:p>
          <a:p>
            <a:endParaRPr lang="en-IN" sz="3200" dirty="0"/>
          </a:p>
          <a:p>
            <a:r>
              <a:rPr lang="en-IN" sz="3200" b="1" dirty="0"/>
              <a:t>Alteration of Shape of RBCs decreases Rouleaux </a:t>
            </a:r>
            <a:r>
              <a:rPr lang="en-IN" sz="3200" dirty="0"/>
              <a:t>formation</a:t>
            </a:r>
          </a:p>
          <a:p>
            <a:endParaRPr lang="en-IN" sz="3200" dirty="0"/>
          </a:p>
          <a:p>
            <a:r>
              <a:rPr lang="en-IN" sz="3200" dirty="0" err="1"/>
              <a:t>Hence,</a:t>
            </a:r>
            <a:r>
              <a:rPr lang="en-IN" sz="3200" b="1" dirty="0" err="1"/>
              <a:t>ESR</a:t>
            </a:r>
            <a:r>
              <a:rPr lang="en-IN" sz="3200" b="1" dirty="0"/>
              <a:t> is less in </a:t>
            </a:r>
            <a:r>
              <a:rPr lang="en-IN" sz="3200" dirty="0"/>
              <a:t>●</a:t>
            </a:r>
            <a:r>
              <a:rPr lang="en-IN" sz="3200" b="1" dirty="0"/>
              <a:t>Hereditary Spherocytosis (Spherical RBCs)</a:t>
            </a:r>
          </a:p>
          <a:p>
            <a:r>
              <a:rPr lang="en-IN" sz="3200" b="1" dirty="0"/>
              <a:t>                                    ●Sickle cell </a:t>
            </a:r>
            <a:r>
              <a:rPr lang="en-IN" sz="3200" b="1" dirty="0" err="1"/>
              <a:t>Anemia</a:t>
            </a:r>
            <a:r>
              <a:rPr lang="en-IN" sz="3200" b="1" dirty="0"/>
              <a:t> (Sickle shaped RBCs)</a:t>
            </a:r>
          </a:p>
        </p:txBody>
      </p:sp>
    </p:spTree>
    <p:extLst>
      <p:ext uri="{BB962C8B-B14F-4D97-AF65-F5344CB8AC3E}">
        <p14:creationId xmlns:p14="http://schemas.microsoft.com/office/powerpoint/2010/main" val="235045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421EDB-B69D-CF79-25B7-F64B8089A507}"/>
              </a:ext>
            </a:extLst>
          </p:cNvPr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 dirty="0">
                <a:solidFill>
                  <a:schemeClr val="accent1">
                    <a:lumMod val="75000"/>
                  </a:schemeClr>
                </a:solidFill>
              </a:rPr>
              <a:t>b) Number of Red Cells/Red Cell Mass :-</a:t>
            </a:r>
          </a:p>
          <a:p>
            <a:endParaRPr lang="en-IN" sz="3200" dirty="0"/>
          </a:p>
          <a:p>
            <a:r>
              <a:rPr lang="en-IN" sz="3200" dirty="0"/>
              <a:t>Red Cell Mass contributes to Blood Viscosity</a:t>
            </a:r>
          </a:p>
          <a:p>
            <a:endParaRPr lang="en-IN" sz="3200" dirty="0"/>
          </a:p>
          <a:p>
            <a:r>
              <a:rPr lang="en-IN" sz="3200" b="1" dirty="0"/>
              <a:t>Increase in Red Cell Mass--- Increases Viscosity---Medium becomes thick-----Slower Velocity of Fall of RBCs---Decreases ESR</a:t>
            </a:r>
          </a:p>
          <a:p>
            <a:endParaRPr lang="en-IN" sz="3200" dirty="0"/>
          </a:p>
          <a:p>
            <a:r>
              <a:rPr lang="en-IN" sz="3200" dirty="0" err="1"/>
              <a:t>Thus,</a:t>
            </a:r>
            <a:r>
              <a:rPr lang="en-IN" sz="3200" b="1" dirty="0" err="1">
                <a:solidFill>
                  <a:srgbClr val="FF0000"/>
                </a:solidFill>
              </a:rPr>
              <a:t>ESR</a:t>
            </a:r>
            <a:r>
              <a:rPr lang="en-IN" sz="3200" b="1" dirty="0">
                <a:solidFill>
                  <a:srgbClr val="FF0000"/>
                </a:solidFill>
              </a:rPr>
              <a:t> decreases in </a:t>
            </a:r>
            <a:r>
              <a:rPr lang="en-IN" sz="3200" b="1" dirty="0" err="1">
                <a:solidFill>
                  <a:srgbClr val="FF0000"/>
                </a:solidFill>
              </a:rPr>
              <a:t>Polycythemia</a:t>
            </a:r>
            <a:r>
              <a:rPr lang="en-IN" sz="3200" b="1" dirty="0">
                <a:solidFill>
                  <a:srgbClr val="FF0000"/>
                </a:solidFill>
              </a:rPr>
              <a:t> &amp; increases in </a:t>
            </a:r>
            <a:r>
              <a:rPr lang="en-IN" sz="3200" b="1" dirty="0" err="1">
                <a:solidFill>
                  <a:srgbClr val="FF0000"/>
                </a:solidFill>
              </a:rPr>
              <a:t>Anemia</a:t>
            </a:r>
            <a:r>
              <a:rPr lang="en-IN" sz="3200" b="1" dirty="0">
                <a:solidFill>
                  <a:srgbClr val="FF0000"/>
                </a:solidFill>
              </a:rPr>
              <a:t> (except Sickle cell </a:t>
            </a:r>
            <a:r>
              <a:rPr lang="en-IN" sz="3200" b="1" dirty="0" err="1">
                <a:solidFill>
                  <a:srgbClr val="FF0000"/>
                </a:solidFill>
              </a:rPr>
              <a:t>Anemia</a:t>
            </a:r>
            <a:r>
              <a:rPr lang="en-IN" sz="32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7886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33A87F-E23C-F044-01C2-45E15ACAE1DA}"/>
              </a:ext>
            </a:extLst>
          </p:cNvPr>
          <p:cNvSpPr txBox="1"/>
          <p:nvPr/>
        </p:nvSpPr>
        <p:spPr>
          <a:xfrm>
            <a:off x="167640" y="30480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 dirty="0"/>
              <a:t>ii) Size of Rouleaux</a:t>
            </a:r>
          </a:p>
          <a:p>
            <a:endParaRPr lang="en-IN" sz="3200" dirty="0"/>
          </a:p>
          <a:p>
            <a:r>
              <a:rPr lang="en-IN" sz="3200" dirty="0"/>
              <a:t>ESR depends on the mass of the falling particles </a:t>
            </a:r>
            <a:r>
              <a:rPr lang="en-IN" sz="3200" dirty="0" err="1"/>
              <a:t>i.e</a:t>
            </a:r>
            <a:r>
              <a:rPr lang="en-IN" sz="3200" dirty="0"/>
              <a:t> the Size of Rouleaux</a:t>
            </a:r>
          </a:p>
          <a:p>
            <a:endParaRPr lang="en-IN" sz="3200" dirty="0"/>
          </a:p>
          <a:p>
            <a:r>
              <a:rPr lang="en-IN" sz="3200" b="1" dirty="0">
                <a:solidFill>
                  <a:srgbClr val="FF0000"/>
                </a:solidFill>
              </a:rPr>
              <a:t>Larger the Size</a:t>
            </a:r>
            <a:r>
              <a:rPr lang="en-IN" sz="3200" b="1" dirty="0"/>
              <a:t> of </a:t>
            </a:r>
            <a:r>
              <a:rPr lang="en-IN" sz="3200" b="1" dirty="0" err="1"/>
              <a:t>Rouleaux,faster</a:t>
            </a:r>
            <a:r>
              <a:rPr lang="en-IN" sz="3200" b="1" dirty="0"/>
              <a:t> is the fall</a:t>
            </a:r>
          </a:p>
          <a:p>
            <a:endParaRPr lang="en-IN" sz="3200" dirty="0"/>
          </a:p>
          <a:p>
            <a:r>
              <a:rPr lang="en-IN" sz="3200" dirty="0"/>
              <a:t>Factors that </a:t>
            </a:r>
            <a:r>
              <a:rPr lang="en-IN" sz="3200" b="1" dirty="0">
                <a:solidFill>
                  <a:srgbClr val="FF0000"/>
                </a:solidFill>
              </a:rPr>
              <a:t>increase the Size of Rouleaux </a:t>
            </a:r>
            <a:r>
              <a:rPr lang="en-IN" sz="3200" dirty="0"/>
              <a:t>facilitate ESR</a:t>
            </a:r>
          </a:p>
          <a:p>
            <a:endParaRPr lang="en-IN" sz="3200" dirty="0"/>
          </a:p>
          <a:p>
            <a:r>
              <a:rPr lang="en-IN" sz="3200" b="1" dirty="0">
                <a:solidFill>
                  <a:srgbClr val="FF0000"/>
                </a:solidFill>
              </a:rPr>
              <a:t>Increase in Red Cell Size</a:t>
            </a:r>
            <a:r>
              <a:rPr lang="en-IN" sz="3200" b="1" dirty="0"/>
              <a:t> </a:t>
            </a:r>
            <a:r>
              <a:rPr lang="en-IN" sz="3200" b="1" dirty="0">
                <a:solidFill>
                  <a:srgbClr val="FF0000"/>
                </a:solidFill>
              </a:rPr>
              <a:t>without change in their Shape </a:t>
            </a:r>
            <a:r>
              <a:rPr lang="en-IN" sz="3200" b="1" dirty="0"/>
              <a:t>increases the Size of Rouleaux</a:t>
            </a:r>
          </a:p>
        </p:txBody>
      </p:sp>
    </p:spTree>
    <p:extLst>
      <p:ext uri="{BB962C8B-B14F-4D97-AF65-F5344CB8AC3E}">
        <p14:creationId xmlns:p14="http://schemas.microsoft.com/office/powerpoint/2010/main" val="69495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0811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Composition :-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Water 62.5%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Hemoglobin=35%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Other=2.5%  </a:t>
            </a:r>
            <a:r>
              <a:rPr lang="en-US" sz="3200" dirty="0"/>
              <a:t>---</a:t>
            </a:r>
            <a:r>
              <a:rPr lang="en-US" sz="3200" b="1" dirty="0"/>
              <a:t>Glucose</a:t>
            </a:r>
          </a:p>
          <a:p>
            <a:pPr lvl="1"/>
            <a:r>
              <a:rPr lang="en-US" sz="3200" dirty="0"/>
              <a:t>                        ---</a:t>
            </a:r>
            <a:r>
              <a:rPr lang="en-US" sz="3200" b="1" dirty="0"/>
              <a:t>Lipids</a:t>
            </a:r>
            <a:r>
              <a:rPr lang="en-US" sz="3200" dirty="0"/>
              <a:t>-</a:t>
            </a:r>
            <a:r>
              <a:rPr lang="en-US" sz="3200" dirty="0" err="1"/>
              <a:t>Cephalin,Cholesterol</a:t>
            </a:r>
            <a:r>
              <a:rPr lang="en-US" sz="3200" dirty="0"/>
              <a:t> &amp; Lecithin</a:t>
            </a:r>
          </a:p>
          <a:p>
            <a:pPr lvl="1"/>
            <a:r>
              <a:rPr lang="en-US" sz="3200" dirty="0"/>
              <a:t>                        ---</a:t>
            </a:r>
            <a:r>
              <a:rPr lang="en-US" sz="3200" b="1" dirty="0"/>
              <a:t>Proteins</a:t>
            </a:r>
            <a:r>
              <a:rPr lang="en-US" sz="3200" dirty="0"/>
              <a:t>-</a:t>
            </a:r>
            <a:r>
              <a:rPr lang="en-US" sz="3200" dirty="0" err="1"/>
              <a:t>Glutathiones,Albumin</a:t>
            </a:r>
            <a:endParaRPr lang="en-US" sz="3200" dirty="0"/>
          </a:p>
          <a:p>
            <a:pPr lvl="1"/>
            <a:r>
              <a:rPr lang="en-US" sz="3200" dirty="0"/>
              <a:t>                        ---</a:t>
            </a:r>
            <a:r>
              <a:rPr lang="en-US" sz="3200" b="1" dirty="0"/>
              <a:t>Enzymes</a:t>
            </a:r>
            <a:r>
              <a:rPr lang="en-US" sz="3200" dirty="0"/>
              <a:t>-Glycolytic </a:t>
            </a:r>
            <a:r>
              <a:rPr lang="en-US" sz="3200" dirty="0" err="1"/>
              <a:t>Enzymes,Carbonic</a:t>
            </a:r>
            <a:r>
              <a:rPr lang="en-US" sz="3200" dirty="0"/>
              <a:t> anhydrase &amp; </a:t>
            </a:r>
          </a:p>
          <a:p>
            <a:pPr lvl="1"/>
            <a:r>
              <a:rPr lang="en-US" sz="3200" dirty="0"/>
              <a:t>                                             Catalase</a:t>
            </a:r>
          </a:p>
          <a:p>
            <a:pPr lvl="1"/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789535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D9D3F3-FC7A-1874-162C-89D1A85771B6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iii) Plasma Factors :-</a:t>
            </a:r>
          </a:p>
          <a:p>
            <a:endParaRPr lang="en-US" sz="3200" dirty="0"/>
          </a:p>
          <a:p>
            <a:r>
              <a:rPr lang="en-US" sz="3200" dirty="0"/>
              <a:t>Size &amp; Number of Rouleaux mainly depends on the </a:t>
            </a:r>
            <a:r>
              <a:rPr lang="en-US" sz="3200" b="1" dirty="0">
                <a:solidFill>
                  <a:srgbClr val="FF0000"/>
                </a:solidFill>
              </a:rPr>
              <a:t>Fibrinogen Concentration of Plasma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Globulin</a:t>
            </a:r>
            <a:r>
              <a:rPr lang="en-US" sz="3200" dirty="0"/>
              <a:t> Content of Plasma </a:t>
            </a:r>
            <a:r>
              <a:rPr lang="en-US" sz="3200" b="1" dirty="0"/>
              <a:t>also contributes</a:t>
            </a:r>
          </a:p>
          <a:p>
            <a:endParaRPr lang="en-US" sz="3200" dirty="0"/>
          </a:p>
          <a:p>
            <a:r>
              <a:rPr lang="en-US" sz="3200" b="1" dirty="0"/>
              <a:t>Red Cells carry Negative Charge on their </a:t>
            </a:r>
            <a:r>
              <a:rPr lang="en-US" sz="3200" b="1" dirty="0" err="1"/>
              <a:t>Surface.Hence,Normally</a:t>
            </a:r>
            <a:r>
              <a:rPr lang="en-US" sz="3200" b="1" dirty="0"/>
              <a:t> they repel each other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But when Fibrinogen Conc. </a:t>
            </a:r>
            <a:r>
              <a:rPr lang="en-US" sz="3200" b="1" dirty="0" err="1">
                <a:solidFill>
                  <a:srgbClr val="FF0000"/>
                </a:solidFill>
              </a:rPr>
              <a:t>Increases,it</a:t>
            </a:r>
            <a:r>
              <a:rPr lang="en-US" sz="3200" b="1" dirty="0">
                <a:solidFill>
                  <a:srgbClr val="FF0000"/>
                </a:solidFill>
              </a:rPr>
              <a:t> neutralizes this negative charge &amp; facilitate Rouleaux Formation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21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D9F65A-0226-0C53-7387-7B8C50E90CAC}"/>
              </a:ext>
            </a:extLst>
          </p:cNvPr>
          <p:cNvSpPr txBox="1"/>
          <p:nvPr/>
        </p:nvSpPr>
        <p:spPr>
          <a:xfrm>
            <a:off x="-1" y="114300"/>
            <a:ext cx="124682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some </a:t>
            </a:r>
            <a:r>
              <a:rPr lang="en-US" sz="3200" b="1" dirty="0"/>
              <a:t>Pathological </a:t>
            </a:r>
            <a:r>
              <a:rPr lang="en-US" sz="3200" b="1" dirty="0" err="1"/>
              <a:t>Conditions</a:t>
            </a:r>
            <a:r>
              <a:rPr lang="en-US" sz="3200" dirty="0" err="1"/>
              <a:t>,apart</a:t>
            </a:r>
            <a:r>
              <a:rPr lang="en-US" sz="3200" dirty="0"/>
              <a:t> from Fibrinogen, few other Plasma Factors also increase in Blood.</a:t>
            </a:r>
          </a:p>
          <a:p>
            <a:endParaRPr lang="en-US" sz="3200" dirty="0"/>
          </a:p>
          <a:p>
            <a:r>
              <a:rPr lang="en-US" sz="3200" dirty="0"/>
              <a:t>These are named as </a:t>
            </a:r>
            <a:r>
              <a:rPr lang="en-US" sz="3200" b="1" u="sng" dirty="0">
                <a:solidFill>
                  <a:srgbClr val="FF0000"/>
                </a:solidFill>
              </a:rPr>
              <a:t>“Acute Phase Reactants”</a:t>
            </a:r>
          </a:p>
          <a:p>
            <a:endParaRPr lang="en-US" sz="3200" dirty="0"/>
          </a:p>
          <a:p>
            <a:r>
              <a:rPr lang="en-US" sz="3200" dirty="0"/>
              <a:t>They </a:t>
            </a:r>
            <a:r>
              <a:rPr lang="en-US" sz="3200" b="1" dirty="0"/>
              <a:t>also </a:t>
            </a:r>
            <a:r>
              <a:rPr lang="en-US" sz="3200" b="1" dirty="0">
                <a:solidFill>
                  <a:srgbClr val="FF0000"/>
                </a:solidFill>
              </a:rPr>
              <a:t>neutralize Negative Charges on RBCs &amp; facilitate Rouleaux formation</a:t>
            </a:r>
          </a:p>
          <a:p>
            <a:endParaRPr lang="en-US" sz="3200" dirty="0"/>
          </a:p>
          <a:p>
            <a:r>
              <a:rPr lang="en-US" sz="3200" dirty="0" err="1"/>
              <a:t>Hence,</a:t>
            </a:r>
            <a:r>
              <a:rPr lang="en-US" sz="3200" b="1" dirty="0" err="1">
                <a:solidFill>
                  <a:srgbClr val="FF0000"/>
                </a:solidFill>
              </a:rPr>
              <a:t>ESR</a:t>
            </a:r>
            <a:r>
              <a:rPr lang="en-US" sz="3200" b="1" dirty="0">
                <a:solidFill>
                  <a:srgbClr val="FF0000"/>
                </a:solidFill>
              </a:rPr>
              <a:t> increases </a:t>
            </a:r>
            <a:r>
              <a:rPr lang="en-US" sz="3200" b="1" dirty="0"/>
              <a:t>in </a:t>
            </a:r>
            <a:r>
              <a:rPr lang="en-US" sz="3200" b="1" dirty="0">
                <a:solidFill>
                  <a:srgbClr val="FF0000"/>
                </a:solidFill>
              </a:rPr>
              <a:t>Acute Infections &amp; Non-infective Inflammations</a:t>
            </a:r>
          </a:p>
          <a:p>
            <a:endParaRPr lang="en-US" sz="3200" dirty="0"/>
          </a:p>
          <a:p>
            <a:r>
              <a:rPr lang="en-US" sz="3200" dirty="0"/>
              <a:t>Ex of APRs</a:t>
            </a:r>
            <a:r>
              <a:rPr lang="en-US" sz="3200" b="1" dirty="0">
                <a:solidFill>
                  <a:srgbClr val="FF0000"/>
                </a:solidFill>
              </a:rPr>
              <a:t>= C reactive Protein (CRP)-</a:t>
            </a:r>
            <a:r>
              <a:rPr lang="en-US" sz="3200" dirty="0"/>
              <a:t>Increases in Acute Rheumatic Fever</a:t>
            </a:r>
          </a:p>
          <a:p>
            <a:r>
              <a:rPr lang="en-US" sz="3200" dirty="0"/>
              <a:t>                   = </a:t>
            </a:r>
            <a:r>
              <a:rPr lang="en-US" sz="3200" b="1" dirty="0">
                <a:solidFill>
                  <a:srgbClr val="FF0000"/>
                </a:solidFill>
              </a:rPr>
              <a:t>Globulin (Abs)-</a:t>
            </a:r>
            <a:r>
              <a:rPr lang="en-US" sz="3200" dirty="0"/>
              <a:t>Increases in malignancies &amp; Collagen Diseases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67691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E2FAD-EDCD-5462-72B6-C6B1C16F6F7D}"/>
              </a:ext>
            </a:extLst>
          </p:cNvPr>
          <p:cNvSpPr txBox="1"/>
          <p:nvPr/>
        </p:nvSpPr>
        <p:spPr>
          <a:xfrm>
            <a:off x="0" y="10477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iv) Other Factors :-</a:t>
            </a:r>
          </a:p>
          <a:p>
            <a:endParaRPr lang="en-US" sz="3200" dirty="0"/>
          </a:p>
          <a:p>
            <a:r>
              <a:rPr lang="en-US" sz="3200" dirty="0"/>
              <a:t>1.</a:t>
            </a:r>
            <a:r>
              <a:rPr lang="en-US" sz="3200" b="1" dirty="0"/>
              <a:t>Body Temp</a:t>
            </a:r>
            <a:r>
              <a:rPr lang="en-US" sz="3200" dirty="0"/>
              <a:t>. –Increased Temp.—Decreased Blood Viscosity--   ESR</a:t>
            </a:r>
          </a:p>
          <a:p>
            <a:endParaRPr lang="en-US" sz="3200" dirty="0"/>
          </a:p>
          <a:p>
            <a:r>
              <a:rPr lang="en-US" sz="3200" dirty="0"/>
              <a:t>2.</a:t>
            </a:r>
            <a:r>
              <a:rPr lang="en-US" sz="3200" b="1" dirty="0"/>
              <a:t>Conditions where Thicker Plasma-</a:t>
            </a:r>
            <a:r>
              <a:rPr lang="en-US" sz="3200" dirty="0"/>
              <a:t>--   Rate of Sedimentation---    ESR</a:t>
            </a:r>
            <a:endParaRPr lang="en-IN" sz="3200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6FB767C8-F69B-4FA2-8F46-FF396C083F3A}"/>
              </a:ext>
            </a:extLst>
          </p:cNvPr>
          <p:cNvSpPr/>
          <p:nvPr/>
        </p:nvSpPr>
        <p:spPr>
          <a:xfrm>
            <a:off x="10101834" y="702504"/>
            <a:ext cx="484632" cy="97840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A7A5B5D-59A0-A5A7-D3AA-4D7D6594601C}"/>
              </a:ext>
            </a:extLst>
          </p:cNvPr>
          <p:cNvSpPr/>
          <p:nvPr/>
        </p:nvSpPr>
        <p:spPr>
          <a:xfrm>
            <a:off x="6202680" y="1973520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2C65E60-9B45-8EB7-C8DD-B61679C40035}"/>
              </a:ext>
            </a:extLst>
          </p:cNvPr>
          <p:cNvSpPr/>
          <p:nvPr/>
        </p:nvSpPr>
        <p:spPr>
          <a:xfrm>
            <a:off x="10344150" y="1828800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6107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3AAA39-B1E1-3F5A-B15B-FAE329011AF1}"/>
              </a:ext>
            </a:extLst>
          </p:cNvPr>
          <p:cNvSpPr txBox="1"/>
          <p:nvPr/>
        </p:nvSpPr>
        <p:spPr>
          <a:xfrm>
            <a:off x="0" y="104775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Normal Values :-</a:t>
            </a:r>
          </a:p>
          <a:p>
            <a:endParaRPr lang="en-US" sz="3200" dirty="0"/>
          </a:p>
          <a:p>
            <a:r>
              <a:rPr lang="en-US" sz="3200" dirty="0"/>
              <a:t>ESR is usually measured by </a:t>
            </a:r>
            <a:r>
              <a:rPr lang="en-US" sz="3200" b="1" dirty="0" err="1"/>
              <a:t>Wintrobe</a:t>
            </a:r>
            <a:r>
              <a:rPr lang="en-US" sz="3200" b="1" dirty="0"/>
              <a:t> &amp; Westergren Methods</a:t>
            </a:r>
          </a:p>
          <a:p>
            <a:endParaRPr lang="en-US" sz="3200" dirty="0"/>
          </a:p>
          <a:p>
            <a:r>
              <a:rPr lang="en-US" sz="3200" dirty="0"/>
              <a:t>ESR is </a:t>
            </a:r>
            <a:r>
              <a:rPr lang="en-US" sz="3200" b="1" dirty="0"/>
              <a:t>higher in females due to less RBC Count &amp; less Hb than males</a:t>
            </a:r>
          </a:p>
          <a:p>
            <a:endParaRPr lang="en-US" sz="3200" dirty="0"/>
          </a:p>
          <a:p>
            <a:r>
              <a:rPr lang="en-US" sz="3200" b="1" u="sng" dirty="0"/>
              <a:t>In </a:t>
            </a:r>
            <a:r>
              <a:rPr lang="en-US" sz="3200" b="1" u="sng" dirty="0" err="1"/>
              <a:t>Wintrobe</a:t>
            </a:r>
            <a:r>
              <a:rPr lang="en-US" sz="3200" b="1" u="sng" dirty="0"/>
              <a:t> Method--</a:t>
            </a:r>
          </a:p>
          <a:p>
            <a:endParaRPr lang="en-US" sz="3200" dirty="0"/>
          </a:p>
          <a:p>
            <a:r>
              <a:rPr lang="en-US" sz="3200" b="1" dirty="0"/>
              <a:t>Males: 0-9 mm/</a:t>
            </a:r>
            <a:r>
              <a:rPr lang="en-US" sz="3200" b="1" dirty="0" err="1"/>
              <a:t>hr</a:t>
            </a:r>
            <a:endParaRPr lang="en-US" sz="3200" b="1" dirty="0"/>
          </a:p>
          <a:p>
            <a:r>
              <a:rPr lang="en-US" sz="3200" b="1" dirty="0"/>
              <a:t>Females : 0-20 mm/</a:t>
            </a:r>
            <a:r>
              <a:rPr lang="en-US" sz="3200" b="1" dirty="0" err="1"/>
              <a:t>hr</a:t>
            </a:r>
            <a:endParaRPr lang="en-I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3A202-F1E1-B42F-EB02-DAD03DD14F69}"/>
              </a:ext>
            </a:extLst>
          </p:cNvPr>
          <p:cNvSpPr txBox="1"/>
          <p:nvPr/>
        </p:nvSpPr>
        <p:spPr>
          <a:xfrm>
            <a:off x="5743575" y="3059430"/>
            <a:ext cx="55530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In Westergren Method—</a:t>
            </a:r>
          </a:p>
          <a:p>
            <a:endParaRPr lang="en-US" sz="3200" dirty="0"/>
          </a:p>
          <a:p>
            <a:r>
              <a:rPr lang="en-US" sz="3200" b="1" dirty="0"/>
              <a:t>Males : 3-5 mm/</a:t>
            </a:r>
            <a:r>
              <a:rPr lang="en-US" sz="3200" b="1" dirty="0" err="1"/>
              <a:t>hr</a:t>
            </a:r>
            <a:endParaRPr lang="en-US" sz="3200" b="1" dirty="0"/>
          </a:p>
          <a:p>
            <a:r>
              <a:rPr lang="en-US" sz="3200" b="1" dirty="0"/>
              <a:t>Females : 5-12 mm/</a:t>
            </a:r>
            <a:r>
              <a:rPr lang="en-US" sz="3200" b="1" dirty="0" err="1"/>
              <a:t>hr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219424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009"/>
          <a:stretch/>
        </p:blipFill>
        <p:spPr>
          <a:xfrm>
            <a:off x="0" y="266701"/>
            <a:ext cx="6257925" cy="3390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457C3-F72D-1330-2012-76D201BF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6700"/>
            <a:ext cx="6096000" cy="659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982" y="124691"/>
            <a:ext cx="1195647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Red Cell Count :-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dirty="0"/>
              <a:t>Adult </a:t>
            </a:r>
            <a:r>
              <a:rPr lang="en-US" sz="3200" b="1" dirty="0"/>
              <a:t>males -----4.5-6 millions</a:t>
            </a:r>
            <a:r>
              <a:rPr lang="en-US" sz="3200" dirty="0"/>
              <a:t>/</a:t>
            </a:r>
            <a:r>
              <a:rPr lang="en-US" sz="3200" b="1" dirty="0"/>
              <a:t>cu mm </a:t>
            </a:r>
            <a:r>
              <a:rPr lang="en-US" sz="3200" dirty="0"/>
              <a:t>of Blood</a:t>
            </a:r>
          </a:p>
          <a:p>
            <a:endParaRPr lang="en-US" sz="3200" dirty="0"/>
          </a:p>
          <a:p>
            <a:r>
              <a:rPr lang="en-US" sz="3200" dirty="0"/>
              <a:t>Adult </a:t>
            </a:r>
            <a:r>
              <a:rPr lang="en-US" sz="3200" b="1" dirty="0"/>
              <a:t>females---4-5.5 millions</a:t>
            </a:r>
            <a:r>
              <a:rPr lang="en-US" sz="3200" dirty="0"/>
              <a:t>/</a:t>
            </a:r>
            <a:r>
              <a:rPr lang="en-US" sz="3200" b="1" dirty="0"/>
              <a:t>cu mm </a:t>
            </a:r>
            <a:r>
              <a:rPr lang="en-US" sz="3200" dirty="0"/>
              <a:t>of Blood</a:t>
            </a:r>
          </a:p>
          <a:p>
            <a:endParaRPr lang="en-US" sz="3200" dirty="0"/>
          </a:p>
          <a:p>
            <a:r>
              <a:rPr lang="en-US" sz="3200" b="1" dirty="0"/>
              <a:t>Newborns      ---6-8 millions</a:t>
            </a:r>
            <a:r>
              <a:rPr lang="en-US" sz="3200" dirty="0"/>
              <a:t>/</a:t>
            </a:r>
            <a:r>
              <a:rPr lang="en-US" sz="3200" b="1" dirty="0"/>
              <a:t>cu mm </a:t>
            </a:r>
            <a:r>
              <a:rPr lang="en-US" sz="3200" dirty="0"/>
              <a:t>of Blood (d/t Hemoconcentration)</a:t>
            </a:r>
          </a:p>
          <a:p>
            <a:endParaRPr lang="en-US" sz="3200" dirty="0"/>
          </a:p>
          <a:p>
            <a:r>
              <a:rPr lang="en-US" sz="3200" b="1" dirty="0"/>
              <a:t>Children         ---3-5 millions</a:t>
            </a:r>
            <a:r>
              <a:rPr lang="en-US" sz="3200" dirty="0"/>
              <a:t>/</a:t>
            </a:r>
            <a:r>
              <a:rPr lang="en-US" sz="3200" b="1" dirty="0"/>
              <a:t>cu mm </a:t>
            </a:r>
            <a:r>
              <a:rPr lang="en-US" sz="3200" dirty="0"/>
              <a:t>of Blood</a:t>
            </a:r>
          </a:p>
          <a:p>
            <a:endParaRPr lang="en-US" sz="3200" dirty="0"/>
          </a:p>
          <a:p>
            <a:r>
              <a:rPr lang="en-US" sz="3200" b="1" dirty="0"/>
              <a:t>Decrease in</a:t>
            </a:r>
            <a:r>
              <a:rPr lang="en-US" sz="3200" dirty="0"/>
              <a:t> </a:t>
            </a:r>
            <a:r>
              <a:rPr lang="en-US" sz="3200" b="1" dirty="0"/>
              <a:t>RBC Count ----Anemia</a:t>
            </a:r>
          </a:p>
          <a:p>
            <a:r>
              <a:rPr lang="en-US" sz="3200" b="1" dirty="0"/>
              <a:t>Increase in RBC Count  </a:t>
            </a:r>
            <a:r>
              <a:rPr lang="en-US" sz="3200" dirty="0"/>
              <a:t>----</a:t>
            </a:r>
            <a:r>
              <a:rPr lang="en-US" sz="3200" b="1" dirty="0"/>
              <a:t>Polycythemia/Erythrocytosis</a:t>
            </a:r>
          </a:p>
          <a:p>
            <a:r>
              <a:rPr lang="en-US" sz="3200" dirty="0"/>
              <a:t>    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7774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982" y="124691"/>
            <a:ext cx="11970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Life Span of Red Cells :-</a:t>
            </a:r>
          </a:p>
          <a:p>
            <a:endParaRPr lang="en-US" sz="3200" b="1" dirty="0">
              <a:highlight>
                <a:srgbClr val="FFFF00"/>
              </a:highlight>
            </a:endParaRPr>
          </a:p>
          <a:p>
            <a:r>
              <a:rPr lang="en-US" sz="3200" dirty="0"/>
              <a:t>Usual Life =</a:t>
            </a:r>
            <a:r>
              <a:rPr lang="en-US" sz="3200" b="1" dirty="0"/>
              <a:t>120 Days</a:t>
            </a:r>
          </a:p>
          <a:p>
            <a:endParaRPr lang="en-US" sz="3200" dirty="0"/>
          </a:p>
          <a:p>
            <a:r>
              <a:rPr lang="en-US" sz="3200" b="1" dirty="0"/>
              <a:t>Aged red cells</a:t>
            </a:r>
            <a:r>
              <a:rPr lang="en-US" sz="3200" dirty="0"/>
              <a:t> are destroyed by </a:t>
            </a:r>
            <a:r>
              <a:rPr lang="en-US" sz="3200" b="1" dirty="0"/>
              <a:t>tissue macrophage system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186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Abnormal Red Cells :-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Based on Size---</a:t>
            </a:r>
          </a:p>
          <a:p>
            <a:endParaRPr lang="en-US" sz="3200" dirty="0"/>
          </a:p>
          <a:p>
            <a:r>
              <a:rPr lang="en-US" sz="3200" b="1" dirty="0" err="1"/>
              <a:t>Normocyte</a:t>
            </a:r>
            <a:r>
              <a:rPr lang="en-US" sz="3200" b="1" dirty="0"/>
              <a:t>–</a:t>
            </a:r>
            <a:r>
              <a:rPr lang="en-US" sz="3200" dirty="0"/>
              <a:t> If Red cells volume=Normal=87</a:t>
            </a:r>
            <a:r>
              <a:rPr lang="el-GR" sz="3200" dirty="0"/>
              <a:t>μ</a:t>
            </a:r>
            <a:r>
              <a:rPr lang="en-US" sz="3200" dirty="0"/>
              <a:t>m</a:t>
            </a:r>
            <a:r>
              <a:rPr lang="en-US" sz="3200" baseline="30000" dirty="0"/>
              <a:t>3 </a:t>
            </a:r>
            <a:r>
              <a:rPr lang="en-US" sz="3200" dirty="0"/>
              <a:t>(78 to 94 </a:t>
            </a:r>
            <a:r>
              <a:rPr lang="el-GR" sz="3200" dirty="0"/>
              <a:t>μ</a:t>
            </a:r>
            <a:r>
              <a:rPr lang="en-US" sz="3200" dirty="0"/>
              <a:t>m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b="1" dirty="0" err="1"/>
              <a:t>Discocyte</a:t>
            </a:r>
            <a:r>
              <a:rPr lang="en-US" sz="3200" dirty="0"/>
              <a:t>– Normal Red Cell which is a </a:t>
            </a:r>
            <a:r>
              <a:rPr lang="en-US" sz="3200" dirty="0" err="1"/>
              <a:t>smooth,biconcave</a:t>
            </a:r>
            <a:r>
              <a:rPr lang="en-US" sz="3200" dirty="0"/>
              <a:t> disc</a:t>
            </a:r>
          </a:p>
          <a:p>
            <a:endParaRPr lang="en-US" sz="3200" dirty="0"/>
          </a:p>
          <a:p>
            <a:r>
              <a:rPr lang="en-US" sz="3200" b="1" dirty="0" err="1"/>
              <a:t>Microcyte</a:t>
            </a:r>
            <a:r>
              <a:rPr lang="en-US" sz="3200" b="1" dirty="0"/>
              <a:t>-</a:t>
            </a:r>
            <a:r>
              <a:rPr lang="en-US" sz="3200" dirty="0"/>
              <a:t>--If Red Cell Volume=Less than Normal</a:t>
            </a:r>
          </a:p>
          <a:p>
            <a:r>
              <a:rPr lang="en-US" sz="3200" dirty="0"/>
              <a:t>                  ---Ex-Iron deficiency Anemia</a:t>
            </a:r>
          </a:p>
          <a:p>
            <a:endParaRPr lang="en-US" sz="3200" dirty="0"/>
          </a:p>
          <a:p>
            <a:r>
              <a:rPr lang="en-US" sz="3200" b="1" dirty="0" err="1"/>
              <a:t>Macrocyte</a:t>
            </a:r>
            <a:r>
              <a:rPr lang="en-US" sz="3200" dirty="0"/>
              <a:t>--If Red Cell Volume=More than Normal</a:t>
            </a:r>
          </a:p>
          <a:p>
            <a:r>
              <a:rPr lang="en-US" sz="3200" dirty="0"/>
              <a:t>                   --Ex-Megaloblastic Anemia</a:t>
            </a:r>
          </a:p>
          <a:p>
            <a:endParaRPr lang="en-US" sz="3200" dirty="0"/>
          </a:p>
          <a:p>
            <a:r>
              <a:rPr lang="en-US" sz="3200" b="1" dirty="0" err="1"/>
              <a:t>Anisocytes</a:t>
            </a:r>
            <a:r>
              <a:rPr lang="en-US" sz="3200" dirty="0"/>
              <a:t>—Red cells are of different sizes</a:t>
            </a:r>
          </a:p>
          <a:p>
            <a:r>
              <a:rPr lang="en-US" sz="3200" dirty="0"/>
              <a:t> </a:t>
            </a:r>
          </a:p>
          <a:p>
            <a:endParaRPr lang="en-I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50" t="21414" r="65795" b="63839"/>
          <a:stretch/>
        </p:blipFill>
        <p:spPr>
          <a:xfrm>
            <a:off x="7633855" y="5846617"/>
            <a:ext cx="2493819" cy="1011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919" t="8010" r="9053" b="41815"/>
          <a:stretch/>
        </p:blipFill>
        <p:spPr>
          <a:xfrm>
            <a:off x="10121320" y="4378036"/>
            <a:ext cx="1835153" cy="1622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31" t="14207" r="70790" b="41815"/>
          <a:stretch/>
        </p:blipFill>
        <p:spPr>
          <a:xfrm>
            <a:off x="8437418" y="3103419"/>
            <a:ext cx="1967346" cy="1303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014" t="12008" r="41122" b="41815"/>
          <a:stretch/>
        </p:blipFill>
        <p:spPr>
          <a:xfrm>
            <a:off x="10623797" y="353290"/>
            <a:ext cx="1568203" cy="22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9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82" y="110836"/>
            <a:ext cx="119841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Based on </a:t>
            </a:r>
            <a:r>
              <a:rPr lang="en-US" sz="3200" b="1" dirty="0" err="1">
                <a:solidFill>
                  <a:srgbClr val="FF0000"/>
                </a:solidFill>
              </a:rPr>
              <a:t>Colour</a:t>
            </a:r>
            <a:r>
              <a:rPr lang="en-US" sz="3200" b="1" dirty="0">
                <a:solidFill>
                  <a:srgbClr val="FF0000"/>
                </a:solidFill>
              </a:rPr>
              <a:t> :-</a:t>
            </a:r>
          </a:p>
          <a:p>
            <a:endParaRPr lang="en-US" sz="3200" dirty="0"/>
          </a:p>
          <a:p>
            <a:r>
              <a:rPr lang="en-US" sz="3200" b="1" dirty="0"/>
              <a:t>Normochromic Cells</a:t>
            </a:r>
            <a:r>
              <a:rPr lang="en-US" sz="3200" dirty="0"/>
              <a:t>—Red Cells with Normal Red </a:t>
            </a:r>
            <a:r>
              <a:rPr lang="en-US" sz="3200" dirty="0" err="1"/>
              <a:t>Colour</a:t>
            </a:r>
            <a:r>
              <a:rPr lang="en-US" sz="3200" dirty="0"/>
              <a:t> appearance</a:t>
            </a:r>
          </a:p>
          <a:p>
            <a:endParaRPr lang="en-US" sz="3200" dirty="0"/>
          </a:p>
          <a:p>
            <a:r>
              <a:rPr lang="en-US" sz="3200" b="1" dirty="0"/>
              <a:t>Hypochromic Cells---</a:t>
            </a:r>
          </a:p>
          <a:p>
            <a:endParaRPr lang="en-US" sz="3200" dirty="0"/>
          </a:p>
          <a:p>
            <a:r>
              <a:rPr lang="en-US" sz="3200" dirty="0"/>
              <a:t>Red Cells with pale appearance due to decreased Hemoglobin Concentration or Abnormal thinning of red cells</a:t>
            </a:r>
          </a:p>
          <a:p>
            <a:endParaRPr lang="en-US" sz="3200" dirty="0"/>
          </a:p>
          <a:p>
            <a:r>
              <a:rPr lang="en-US" sz="3200" dirty="0"/>
              <a:t>Ex-Iron Deficiency Anemia</a:t>
            </a:r>
          </a:p>
          <a:p>
            <a:endParaRPr lang="en-US" sz="3200" dirty="0"/>
          </a:p>
          <a:p>
            <a:endParaRPr lang="en-IN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31" t="14207" r="70790" b="41815"/>
          <a:stretch/>
        </p:blipFill>
        <p:spPr>
          <a:xfrm>
            <a:off x="5105400" y="4267201"/>
            <a:ext cx="1967346" cy="1953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014" t="12008" r="41122" b="41815"/>
          <a:stretch/>
        </p:blipFill>
        <p:spPr>
          <a:xfrm>
            <a:off x="10446327" y="1551709"/>
            <a:ext cx="1634837" cy="18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6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36" y="0"/>
            <a:ext cx="119703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Based on Shape ---</a:t>
            </a:r>
          </a:p>
          <a:p>
            <a:endParaRPr lang="en-US" sz="3200" dirty="0"/>
          </a:p>
          <a:p>
            <a:r>
              <a:rPr lang="en-US" sz="3200" b="1" dirty="0" err="1"/>
              <a:t>Poikilocytes</a:t>
            </a:r>
            <a:r>
              <a:rPr lang="en-US" sz="3200" dirty="0"/>
              <a:t>- Red Cells are of different shapes</a:t>
            </a:r>
          </a:p>
          <a:p>
            <a:r>
              <a:rPr lang="en-US" sz="3200" dirty="0"/>
              <a:t>                     - Usually seen when older cells are circulating in Blood</a:t>
            </a:r>
          </a:p>
          <a:p>
            <a:endParaRPr lang="en-US" sz="3200" dirty="0"/>
          </a:p>
          <a:p>
            <a:r>
              <a:rPr lang="en-US" sz="3200" b="1" dirty="0" err="1"/>
              <a:t>Spherocytes</a:t>
            </a:r>
            <a:r>
              <a:rPr lang="en-US" sz="3200" b="1" dirty="0"/>
              <a:t>-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Red Cells assuming a Spherical shape instead of Biconcave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Ex-Hereditary Spherocytosis</a:t>
            </a:r>
          </a:p>
          <a:p>
            <a:endParaRPr lang="en-US" sz="3200" dirty="0"/>
          </a:p>
          <a:p>
            <a:r>
              <a:rPr lang="en-US" sz="3200" b="1" dirty="0" err="1"/>
              <a:t>Elliptocyte</a:t>
            </a:r>
            <a:r>
              <a:rPr lang="en-US" sz="3200" b="1" dirty="0"/>
              <a:t>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Red Cells assuming a Oval Shape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Ex-Hereditary </a:t>
            </a:r>
            <a:r>
              <a:rPr lang="en-US" sz="3200" dirty="0" err="1"/>
              <a:t>Elliptocytosis,Thalassemia,IDA</a:t>
            </a:r>
            <a:endParaRPr lang="en-IN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932" t="21010" r="32954" b="63839"/>
          <a:stretch/>
        </p:blipFill>
        <p:spPr>
          <a:xfrm>
            <a:off x="9130144" y="5454993"/>
            <a:ext cx="1233055" cy="1039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545" t="25151" r="51932" b="64344"/>
          <a:stretch/>
        </p:blipFill>
        <p:spPr>
          <a:xfrm>
            <a:off x="5735782" y="3408218"/>
            <a:ext cx="1039091" cy="1148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250" r="15682" b="87677"/>
          <a:stretch/>
        </p:blipFill>
        <p:spPr>
          <a:xfrm>
            <a:off x="9566562" y="789709"/>
            <a:ext cx="1593273" cy="8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6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2128</Words>
  <Application>Microsoft Office PowerPoint</Application>
  <PresentationFormat>Widescreen</PresentationFormat>
  <Paragraphs>372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Baskerville Old Face</vt:lpstr>
      <vt:lpstr>Calibri</vt:lpstr>
      <vt:lpstr>Calibri Light</vt:lpstr>
      <vt:lpstr>Google Sans</vt:lpstr>
      <vt:lpstr>Wingdings</vt:lpstr>
      <vt:lpstr>Office Theme</vt:lpstr>
      <vt:lpstr>Red Blood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Applied Aspects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Packed Cell Volume</vt:lpstr>
      <vt:lpstr>PowerPoint Presentation</vt:lpstr>
      <vt:lpstr>PowerPoint Presentation</vt:lpstr>
      <vt:lpstr>PowerPoint Presentation</vt:lpstr>
      <vt:lpstr>Erythrocyte Sedimentation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Blood Cells</dc:title>
  <dc:creator>SHRNJ</dc:creator>
  <cp:lastModifiedBy>SHALINI RANJAN</cp:lastModifiedBy>
  <cp:revision>63</cp:revision>
  <dcterms:created xsi:type="dcterms:W3CDTF">2021-12-18T21:00:49Z</dcterms:created>
  <dcterms:modified xsi:type="dcterms:W3CDTF">2023-09-20T17:30:06Z</dcterms:modified>
</cp:coreProperties>
</file>