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3" r:id="rId3"/>
    <p:sldId id="264" r:id="rId4"/>
    <p:sldId id="265" r:id="rId5"/>
    <p:sldId id="268" r:id="rId6"/>
    <p:sldId id="271" r:id="rId7"/>
    <p:sldId id="269" r:id="rId8"/>
    <p:sldId id="270" r:id="rId9"/>
    <p:sldId id="267" r:id="rId10"/>
    <p:sldId id="266" r:id="rId11"/>
    <p:sldId id="261" r:id="rId12"/>
    <p:sldId id="272" r:id="rId13"/>
    <p:sldId id="258"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0AC49F-4545-4285-B355-9E429C2B1F76}" type="datetimeFigureOut">
              <a:rPr lang="en-US" smtClean="0"/>
              <a:pPr/>
              <a:t>9/9/2023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B32A2E-41F0-4B54-9C58-4A28741F51C4}" type="slidenum">
              <a:rPr lang="en-IN" smtClean="0"/>
              <a:pPr/>
              <a:t>‹#›</a:t>
            </a:fld>
            <a:endParaRPr lang="en-IN"/>
          </a:p>
        </p:txBody>
      </p:sp>
    </p:spTree>
    <p:extLst>
      <p:ext uri="{BB962C8B-B14F-4D97-AF65-F5344CB8AC3E}">
        <p14:creationId xmlns:p14="http://schemas.microsoft.com/office/powerpoint/2010/main" val="4260539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B848668-F4DC-1646-846E-69DC03AD524F}" type="slidenum">
              <a:rPr lang="en-US" smtClean="0"/>
              <a:pPr/>
              <a:t>11</a:t>
            </a:fld>
            <a:endParaRPr lang="en-US"/>
          </a:p>
        </p:txBody>
      </p:sp>
    </p:spTree>
    <p:extLst>
      <p:ext uri="{BB962C8B-B14F-4D97-AF65-F5344CB8AC3E}">
        <p14:creationId xmlns:p14="http://schemas.microsoft.com/office/powerpoint/2010/main" val="1891102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khuranaandkhurana.com/2020/06/09/protecting-trade-secrets-in-india-in-the-absence-of-a-regime/" TargetMode="External"/><Relationship Id="rId2" Type="http://schemas.openxmlformats.org/officeDocument/2006/relationships/hyperlink" Target="https://www.khuranaandkhurana.com/2020/06/" TargetMode="External"/><Relationship Id="rId1" Type="http://schemas.openxmlformats.org/officeDocument/2006/relationships/slideLayout" Target="../slideLayouts/slideLayout2.xml"/><Relationship Id="rId4" Type="http://schemas.openxmlformats.org/officeDocument/2006/relationships/hyperlink" Target="https://www.indialawjournal.org/archives/volume3/issue_1/article_by_anirudh.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rmAutofit fontScale="90000"/>
          </a:bodyPr>
          <a:lstStyle/>
          <a:p>
            <a:r>
              <a:rPr lang="en-IN" dirty="0" smtClean="0"/>
              <a:t>Intellectual Property Rights</a:t>
            </a:r>
            <a:br>
              <a:rPr lang="en-IN" dirty="0" smtClean="0"/>
            </a:br>
            <a:r>
              <a:rPr lang="en-IN" dirty="0" smtClean="0"/>
              <a:t/>
            </a:r>
            <a:br>
              <a:rPr lang="en-IN" dirty="0" smtClean="0"/>
            </a:br>
            <a:r>
              <a:rPr lang="en-IN" dirty="0" smtClean="0"/>
              <a:t>Trade Secrets</a:t>
            </a:r>
            <a:br>
              <a:rPr lang="en-IN" dirty="0" smtClean="0"/>
            </a:br>
            <a:r>
              <a:rPr lang="en-IN" dirty="0" smtClean="0"/>
              <a:t>Commercialization of IPR</a:t>
            </a:r>
            <a:endParaRPr lang="en-IN" dirty="0"/>
          </a:p>
        </p:txBody>
      </p:sp>
      <p:sp>
        <p:nvSpPr>
          <p:cNvPr id="3" name="Subtitle 2"/>
          <p:cNvSpPr>
            <a:spLocks noGrp="1"/>
          </p:cNvSpPr>
          <p:nvPr>
            <p:ph type="subTitle" idx="1"/>
          </p:nvPr>
        </p:nvSpPr>
        <p:spPr/>
        <p:txBody>
          <a:bodyPr/>
          <a:lstStyle/>
          <a:p>
            <a:r>
              <a:rPr lang="en-IN" dirty="0" smtClean="0">
                <a:solidFill>
                  <a:schemeClr val="tx1"/>
                </a:solidFill>
              </a:rPr>
              <a:t> - Dr Kalpesh Zanzrukiya</a:t>
            </a:r>
            <a:endParaRPr lang="en-IN"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Trade Secret Infringement</a:t>
            </a:r>
            <a:endParaRPr lang="en-IN" dirty="0"/>
          </a:p>
        </p:txBody>
      </p:sp>
      <p:sp>
        <p:nvSpPr>
          <p:cNvPr id="3" name="Content Placeholder 2"/>
          <p:cNvSpPr>
            <a:spLocks noGrp="1"/>
          </p:cNvSpPr>
          <p:nvPr>
            <p:ph idx="1"/>
          </p:nvPr>
        </p:nvSpPr>
        <p:spPr/>
        <p:txBody>
          <a:bodyPr>
            <a:normAutofit fontScale="77500" lnSpcReduction="20000"/>
          </a:bodyPr>
          <a:lstStyle/>
          <a:p>
            <a:pPr>
              <a:buNone/>
            </a:pPr>
            <a:r>
              <a:rPr lang="en-IN" dirty="0" smtClean="0"/>
              <a:t>(a)When any employee comes into possession of a secret or any confidential information in normal course of his work, and either carelessly or deliberately transfers that information to any unauthorized person;</a:t>
            </a:r>
            <a:br>
              <a:rPr lang="en-IN" dirty="0" smtClean="0"/>
            </a:br>
            <a:endParaRPr lang="en-IN" dirty="0" smtClean="0"/>
          </a:p>
          <a:p>
            <a:pPr>
              <a:buNone/>
            </a:pPr>
            <a:r>
              <a:rPr lang="en-IN" dirty="0" smtClean="0"/>
              <a:t>(b)When any unauthorized person (may be a new employer) incites such an employee to provide him with such information as has been mentioned above; and</a:t>
            </a:r>
            <a:br>
              <a:rPr lang="en-IN" dirty="0" smtClean="0"/>
            </a:br>
            <a:endParaRPr lang="en-IN" dirty="0" smtClean="0"/>
          </a:p>
          <a:p>
            <a:pPr>
              <a:buNone/>
            </a:pPr>
            <a:r>
              <a:rPr lang="en-IN" dirty="0" smtClean="0"/>
              <a:t>(c)When, under a license for the use of know-how, a licensee is in breach of a condition, either expressed in any agreement or implied from conduct, to maintain secrecy in respect of such know-how and fails to do so.</a:t>
            </a:r>
          </a:p>
          <a:p>
            <a:pPr>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D5FDF0-EDB8-E845-8C10-D23B32DEDD9C}"/>
              </a:ext>
            </a:extLst>
          </p:cNvPr>
          <p:cNvSpPr>
            <a:spLocks noGrp="1"/>
          </p:cNvSpPr>
          <p:nvPr>
            <p:ph type="title"/>
          </p:nvPr>
        </p:nvSpPr>
        <p:spPr>
          <a:xfrm>
            <a:off x="865561" y="388204"/>
            <a:ext cx="7543800" cy="1450757"/>
          </a:xfrm>
        </p:spPr>
        <p:txBody>
          <a:bodyPr/>
          <a:lstStyle/>
          <a:p>
            <a:r>
              <a:rPr lang="en-US" b="1" dirty="0">
                <a:latin typeface="Calibri" charset="0"/>
                <a:ea typeface="Calibri" charset="0"/>
                <a:cs typeface="Calibri" charset="0"/>
              </a:rPr>
              <a:t>Patent vs. Trade Secret</a:t>
            </a:r>
            <a:endParaRPr lang="en-US" dirty="0"/>
          </a:p>
        </p:txBody>
      </p:sp>
      <p:sp>
        <p:nvSpPr>
          <p:cNvPr id="4" name="Footer Placeholder 3">
            <a:extLst>
              <a:ext uri="{FF2B5EF4-FFF2-40B4-BE49-F238E27FC236}">
                <a16:creationId xmlns:a16="http://schemas.microsoft.com/office/drawing/2014/main" xmlns="" id="{814753AB-8BD9-7D4D-B617-95E3EB274BD9}"/>
              </a:ext>
            </a:extLst>
          </p:cNvPr>
          <p:cNvSpPr>
            <a:spLocks noGrp="1"/>
          </p:cNvSpPr>
          <p:nvPr>
            <p:ph type="ftr" sz="quarter" idx="11"/>
          </p:nvPr>
        </p:nvSpPr>
        <p:spPr/>
        <p:txBody>
          <a:bodyPr/>
          <a:lstStyle/>
          <a:p>
            <a:r>
              <a:rPr lang="en-US" dirty="0"/>
              <a:t>Entrepreneurship &amp; Intellectual Property Clinic</a:t>
            </a:r>
          </a:p>
        </p:txBody>
      </p:sp>
      <p:sp>
        <p:nvSpPr>
          <p:cNvPr id="5" name="Slide Number Placeholder 4">
            <a:extLst>
              <a:ext uri="{FF2B5EF4-FFF2-40B4-BE49-F238E27FC236}">
                <a16:creationId xmlns:a16="http://schemas.microsoft.com/office/drawing/2014/main" xmlns="" id="{320639F7-1F27-3A4A-8A3F-D2C1A8C298BE}"/>
              </a:ext>
            </a:extLst>
          </p:cNvPr>
          <p:cNvSpPr>
            <a:spLocks noGrp="1"/>
          </p:cNvSpPr>
          <p:nvPr>
            <p:ph type="sldNum" sz="quarter" idx="12"/>
          </p:nvPr>
        </p:nvSpPr>
        <p:spPr/>
        <p:txBody>
          <a:bodyPr/>
          <a:lstStyle/>
          <a:p>
            <a:fld id="{831034E1-845F-2D42-B12C-31B2D9FB6CF1}" type="slidenum">
              <a:rPr lang="en-US" smtClean="0"/>
              <a:pPr/>
              <a:t>11</a:t>
            </a:fld>
            <a:endParaRPr lang="en-US"/>
          </a:p>
        </p:txBody>
      </p:sp>
      <p:graphicFrame>
        <p:nvGraphicFramePr>
          <p:cNvPr id="7" name="Table 6">
            <a:extLst>
              <a:ext uri="{FF2B5EF4-FFF2-40B4-BE49-F238E27FC236}">
                <a16:creationId xmlns:a16="http://schemas.microsoft.com/office/drawing/2014/main" xmlns="" id="{301BFC64-58E8-4946-9529-DBFF7B91234A}"/>
              </a:ext>
            </a:extLst>
          </p:cNvPr>
          <p:cNvGraphicFramePr>
            <a:graphicFrameLocks noGrp="1"/>
          </p:cNvGraphicFramePr>
          <p:nvPr>
            <p:extLst>
              <p:ext uri="{D42A27DB-BD31-4B8C-83A1-F6EECF244321}">
                <p14:modId xmlns:p14="http://schemas.microsoft.com/office/powerpoint/2010/main" val="2482354875"/>
              </p:ext>
            </p:extLst>
          </p:nvPr>
        </p:nvGraphicFramePr>
        <p:xfrm>
          <a:off x="609599" y="1849165"/>
          <a:ext cx="7924800" cy="3574269"/>
        </p:xfrm>
        <a:graphic>
          <a:graphicData uri="http://schemas.openxmlformats.org/drawingml/2006/table">
            <a:tbl>
              <a:tblPr firstRow="1" bandRow="1">
                <a:tableStyleId>{3B4B98B0-60AC-42C2-AFA5-B58CD77FA1E5}</a:tableStyleId>
              </a:tblPr>
              <a:tblGrid>
                <a:gridCol w="4957174">
                  <a:extLst>
                    <a:ext uri="{9D8B030D-6E8A-4147-A177-3AD203B41FA5}">
                      <a16:colId xmlns:a16="http://schemas.microsoft.com/office/drawing/2014/main" xmlns="" val="20000"/>
                    </a:ext>
                  </a:extLst>
                </a:gridCol>
                <a:gridCol w="1338929">
                  <a:extLst>
                    <a:ext uri="{9D8B030D-6E8A-4147-A177-3AD203B41FA5}">
                      <a16:colId xmlns:a16="http://schemas.microsoft.com/office/drawing/2014/main" xmlns="" val="20001"/>
                    </a:ext>
                  </a:extLst>
                </a:gridCol>
                <a:gridCol w="1628697">
                  <a:extLst>
                    <a:ext uri="{9D8B030D-6E8A-4147-A177-3AD203B41FA5}">
                      <a16:colId xmlns:a16="http://schemas.microsoft.com/office/drawing/2014/main" xmlns="" val="20002"/>
                    </a:ext>
                  </a:extLst>
                </a:gridCol>
              </a:tblGrid>
              <a:tr h="506181">
                <a:tc>
                  <a:txBody>
                    <a:bodyPr/>
                    <a:lstStyle/>
                    <a:p>
                      <a:endParaRPr lang="en-US" dirty="0"/>
                    </a:p>
                  </a:txBody>
                  <a:tcPr marL="68580" marR="68580"/>
                </a:tc>
                <a:tc>
                  <a:txBody>
                    <a:bodyPr/>
                    <a:lstStyle/>
                    <a:p>
                      <a:r>
                        <a:rPr lang="en-US" dirty="0"/>
                        <a:t>Patent</a:t>
                      </a:r>
                    </a:p>
                  </a:txBody>
                  <a:tcPr marL="68580" marR="68580"/>
                </a:tc>
                <a:tc>
                  <a:txBody>
                    <a:bodyPr/>
                    <a:lstStyle/>
                    <a:p>
                      <a:r>
                        <a:rPr lang="en-US" dirty="0"/>
                        <a:t>Trade Secret</a:t>
                      </a:r>
                    </a:p>
                  </a:txBody>
                  <a:tcPr marL="68580" marR="68580"/>
                </a:tc>
                <a:extLst>
                  <a:ext uri="{0D108BD9-81ED-4DB2-BD59-A6C34878D82A}">
                    <a16:rowId xmlns:a16="http://schemas.microsoft.com/office/drawing/2014/main" xmlns="" val="10000"/>
                  </a:ext>
                </a:extLst>
              </a:tr>
              <a:tr h="4455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Right to Exclude</a:t>
                      </a:r>
                    </a:p>
                  </a:txBody>
                  <a:tcPr marL="68580" marR="68580"/>
                </a:tc>
                <a:tc>
                  <a:txBody>
                    <a:bodyPr/>
                    <a:lstStyle/>
                    <a:p>
                      <a:r>
                        <a:rPr lang="en-US" dirty="0"/>
                        <a:t>Yes</a:t>
                      </a:r>
                    </a:p>
                  </a:txBody>
                  <a:tcPr marL="68580" marR="68580"/>
                </a:tc>
                <a:tc>
                  <a:txBody>
                    <a:bodyPr/>
                    <a:lstStyle/>
                    <a:p>
                      <a:r>
                        <a:rPr lang="en-US" dirty="0"/>
                        <a:t>No</a:t>
                      </a:r>
                    </a:p>
                  </a:txBody>
                  <a:tcPr marL="68580" marR="68580"/>
                </a:tc>
                <a:extLst>
                  <a:ext uri="{0D108BD9-81ED-4DB2-BD59-A6C34878D82A}">
                    <a16:rowId xmlns:a16="http://schemas.microsoft.com/office/drawing/2014/main" xmlns="" val="1191672798"/>
                  </a:ext>
                </a:extLst>
              </a:tr>
              <a:tr h="44554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Require disclosure </a:t>
                      </a:r>
                      <a:endParaRPr lang="en-US" b="1" dirty="0"/>
                    </a:p>
                  </a:txBody>
                  <a:tcPr marL="68580" marR="68580"/>
                </a:tc>
                <a:tc>
                  <a:txBody>
                    <a:bodyPr/>
                    <a:lstStyle/>
                    <a:p>
                      <a:r>
                        <a:rPr lang="en-US" dirty="0"/>
                        <a:t>Yes</a:t>
                      </a:r>
                    </a:p>
                  </a:txBody>
                  <a:tcPr marL="68580" marR="68580"/>
                </a:tc>
                <a:tc>
                  <a:txBody>
                    <a:bodyPr/>
                    <a:lstStyle/>
                    <a:p>
                      <a:r>
                        <a:rPr lang="en-US" dirty="0"/>
                        <a:t>No</a:t>
                      </a:r>
                    </a:p>
                  </a:txBody>
                  <a:tcPr marL="68580" marR="68580"/>
                </a:tc>
                <a:extLst>
                  <a:ext uri="{0D108BD9-81ED-4DB2-BD59-A6C34878D82A}">
                    <a16:rowId xmlns:a16="http://schemas.microsoft.com/office/drawing/2014/main" xmlns="" val="10001"/>
                  </a:ext>
                </a:extLst>
              </a:tr>
              <a:tr h="445549">
                <a:tc>
                  <a:txBody>
                    <a:bodyPr/>
                    <a:lstStyle/>
                    <a:p>
                      <a:r>
                        <a:rPr lang="en-US" dirty="0"/>
                        <a:t>Limited Protection</a:t>
                      </a:r>
                      <a:r>
                        <a:rPr lang="en-US" baseline="0" dirty="0"/>
                        <a:t> in Time</a:t>
                      </a:r>
                      <a:endParaRPr lang="en-US" b="1" dirty="0"/>
                    </a:p>
                  </a:txBody>
                  <a:tcPr marL="68580" marR="68580"/>
                </a:tc>
                <a:tc>
                  <a:txBody>
                    <a:bodyPr/>
                    <a:lstStyle/>
                    <a:p>
                      <a:r>
                        <a:rPr lang="en-US" dirty="0"/>
                        <a:t>20</a:t>
                      </a:r>
                      <a:r>
                        <a:rPr lang="en-US" baseline="0" dirty="0"/>
                        <a:t>  year</a:t>
                      </a:r>
                      <a:endParaRPr lang="en-US" dirty="0"/>
                    </a:p>
                  </a:txBody>
                  <a:tcPr marL="68580" marR="68580"/>
                </a:tc>
                <a:tc>
                  <a:txBody>
                    <a:bodyPr/>
                    <a:lstStyle/>
                    <a:p>
                      <a:r>
                        <a:rPr lang="en-US" dirty="0"/>
                        <a:t>No</a:t>
                      </a:r>
                    </a:p>
                  </a:txBody>
                  <a:tcPr marL="68580" marR="68580"/>
                </a:tc>
                <a:extLst>
                  <a:ext uri="{0D108BD9-81ED-4DB2-BD59-A6C34878D82A}">
                    <a16:rowId xmlns:a16="http://schemas.microsoft.com/office/drawing/2014/main" xmlns="" val="10002"/>
                  </a:ext>
                </a:extLst>
              </a:tr>
              <a:tr h="506181">
                <a:tc>
                  <a:txBody>
                    <a:bodyPr/>
                    <a:lstStyle/>
                    <a:p>
                      <a:r>
                        <a:rPr lang="en-US" dirty="0"/>
                        <a:t>Cost to</a:t>
                      </a:r>
                      <a:r>
                        <a:rPr lang="en-US" baseline="0" dirty="0"/>
                        <a:t> obtain, maintain, and enforce</a:t>
                      </a:r>
                      <a:endParaRPr lang="en-US" b="1" dirty="0"/>
                    </a:p>
                  </a:txBody>
                  <a:tcPr marL="68580" marR="68580"/>
                </a:tc>
                <a:tc>
                  <a:txBody>
                    <a:bodyPr/>
                    <a:lstStyle/>
                    <a:p>
                      <a:r>
                        <a:rPr lang="en-US" baseline="0" dirty="0"/>
                        <a:t>High</a:t>
                      </a:r>
                      <a:endParaRPr lang="en-US" dirty="0"/>
                    </a:p>
                  </a:txBody>
                  <a:tcPr marL="68580" marR="68580"/>
                </a:tc>
                <a:tc>
                  <a:txBody>
                    <a:bodyPr/>
                    <a:lstStyle/>
                    <a:p>
                      <a:r>
                        <a:rPr lang="en-US" dirty="0"/>
                        <a:t>Lower (varies)</a:t>
                      </a:r>
                    </a:p>
                  </a:txBody>
                  <a:tcPr marL="68580" marR="68580"/>
                </a:tc>
                <a:extLst>
                  <a:ext uri="{0D108BD9-81ED-4DB2-BD59-A6C34878D82A}">
                    <a16:rowId xmlns:a16="http://schemas.microsoft.com/office/drawing/2014/main" xmlns="" val="10003"/>
                  </a:ext>
                </a:extLst>
              </a:tr>
              <a:tr h="779711">
                <a:tc>
                  <a:txBody>
                    <a:bodyPr/>
                    <a:lstStyle/>
                    <a:p>
                      <a:r>
                        <a:rPr lang="en-US" dirty="0"/>
                        <a:t>Protect</a:t>
                      </a:r>
                      <a:r>
                        <a:rPr lang="en-US" baseline="0" dirty="0"/>
                        <a:t> Against Reverse Engineering, Independent Invention</a:t>
                      </a:r>
                      <a:endParaRPr lang="en-US" dirty="0"/>
                    </a:p>
                  </a:txBody>
                  <a:tcPr marL="68580" marR="68580"/>
                </a:tc>
                <a:tc>
                  <a:txBody>
                    <a:bodyPr/>
                    <a:lstStyle/>
                    <a:p>
                      <a:r>
                        <a:rPr lang="en-US" dirty="0"/>
                        <a:t>Yes</a:t>
                      </a:r>
                    </a:p>
                  </a:txBody>
                  <a:tcPr marL="68580" marR="68580"/>
                </a:tc>
                <a:tc>
                  <a:txBody>
                    <a:bodyPr/>
                    <a:lstStyle/>
                    <a:p>
                      <a:r>
                        <a:rPr lang="en-US" dirty="0"/>
                        <a:t>No</a:t>
                      </a:r>
                    </a:p>
                  </a:txBody>
                  <a:tcPr marL="68580" marR="68580"/>
                </a:tc>
                <a:extLst>
                  <a:ext uri="{0D108BD9-81ED-4DB2-BD59-A6C34878D82A}">
                    <a16:rowId xmlns:a16="http://schemas.microsoft.com/office/drawing/2014/main" xmlns="" val="10004"/>
                  </a:ext>
                </a:extLst>
              </a:tr>
              <a:tr h="445549">
                <a:tc>
                  <a:txBody>
                    <a:bodyPr/>
                    <a:lstStyle/>
                    <a:p>
                      <a:r>
                        <a:rPr lang="en-US" dirty="0"/>
                        <a:t>Protections against design around</a:t>
                      </a:r>
                    </a:p>
                  </a:txBody>
                  <a:tcPr marL="68580" marR="68580"/>
                </a:tc>
                <a:tc>
                  <a:txBody>
                    <a:bodyPr/>
                    <a:lstStyle/>
                    <a:p>
                      <a:r>
                        <a:rPr lang="en-US" dirty="0"/>
                        <a:t>No</a:t>
                      </a:r>
                    </a:p>
                  </a:txBody>
                  <a:tcPr marL="68580" marR="68580"/>
                </a:tc>
                <a:tc>
                  <a:txBody>
                    <a:bodyPr/>
                    <a:lstStyle/>
                    <a:p>
                      <a:r>
                        <a:rPr lang="en-US" dirty="0"/>
                        <a:t>No</a:t>
                      </a:r>
                    </a:p>
                  </a:txBody>
                  <a:tcPr marL="68580" marR="68580"/>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933999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Ways to Protect Trade Secrets</a:t>
            </a:r>
            <a:endParaRPr lang="en-IN" dirty="0"/>
          </a:p>
        </p:txBody>
      </p:sp>
      <p:sp>
        <p:nvSpPr>
          <p:cNvPr id="3" name="Content Placeholder 2"/>
          <p:cNvSpPr>
            <a:spLocks noGrp="1"/>
          </p:cNvSpPr>
          <p:nvPr>
            <p:ph idx="1"/>
          </p:nvPr>
        </p:nvSpPr>
        <p:spPr/>
        <p:txBody>
          <a:bodyPr/>
          <a:lstStyle/>
          <a:p>
            <a:r>
              <a:rPr lang="en-IN" dirty="0" smtClean="0"/>
              <a:t>Comprehensive Trade Secret Policy</a:t>
            </a:r>
          </a:p>
          <a:p>
            <a:r>
              <a:rPr lang="en-IN" dirty="0" smtClean="0"/>
              <a:t>Employer-Employee agreement conditions</a:t>
            </a:r>
          </a:p>
          <a:p>
            <a:r>
              <a:rPr lang="en-IN" dirty="0" smtClean="0"/>
              <a:t>Promote Employee Loyalty</a:t>
            </a:r>
          </a:p>
          <a:p>
            <a:r>
              <a:rPr lang="en-IN" dirty="0" smtClean="0"/>
              <a:t>Monitoring Employee Activities – online, offline</a:t>
            </a:r>
          </a:p>
          <a:p>
            <a:r>
              <a:rPr lang="en-IN" dirty="0" smtClean="0"/>
              <a:t>Trade Secret Audits</a:t>
            </a: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COMMERCIALIZATION OF IPR</a:t>
            </a:r>
            <a:endParaRPr lang="en-IN" dirty="0"/>
          </a:p>
        </p:txBody>
      </p:sp>
      <p:sp>
        <p:nvSpPr>
          <p:cNvPr id="3" name="Content Placeholder 2"/>
          <p:cNvSpPr>
            <a:spLocks noGrp="1"/>
          </p:cNvSpPr>
          <p:nvPr>
            <p:ph idx="1"/>
          </p:nvPr>
        </p:nvSpPr>
        <p:spPr/>
        <p:txBody>
          <a:bodyPr>
            <a:normAutofit fontScale="62500" lnSpcReduction="20000"/>
          </a:bodyPr>
          <a:lstStyle/>
          <a:p>
            <a:r>
              <a:rPr lang="en-IN" dirty="0" smtClean="0"/>
              <a:t>Traditional IP &amp; Evolving IP</a:t>
            </a:r>
          </a:p>
          <a:p>
            <a:r>
              <a:rPr lang="en-IN" dirty="0" smtClean="0"/>
              <a:t>Assignment</a:t>
            </a:r>
          </a:p>
          <a:p>
            <a:r>
              <a:rPr lang="en-IN" dirty="0" smtClean="0"/>
              <a:t>Licensing</a:t>
            </a:r>
          </a:p>
          <a:p>
            <a:r>
              <a:rPr lang="en-IN" dirty="0" smtClean="0"/>
              <a:t>Cross License</a:t>
            </a:r>
          </a:p>
          <a:p>
            <a:r>
              <a:rPr lang="en-IN" dirty="0" smtClean="0"/>
              <a:t>Patent Pool</a:t>
            </a:r>
          </a:p>
          <a:p>
            <a:r>
              <a:rPr lang="en-IN" dirty="0" smtClean="0"/>
              <a:t>Negotiations</a:t>
            </a:r>
          </a:p>
          <a:p>
            <a:r>
              <a:rPr lang="en-IN" dirty="0" smtClean="0"/>
              <a:t>Defensive Publications</a:t>
            </a:r>
          </a:p>
          <a:p>
            <a:r>
              <a:rPr lang="en-IN" dirty="0" smtClean="0"/>
              <a:t>Technical Disclosures</a:t>
            </a:r>
          </a:p>
          <a:p>
            <a:r>
              <a:rPr lang="en-IN" dirty="0" smtClean="0"/>
              <a:t>Patent Trolling</a:t>
            </a:r>
          </a:p>
          <a:p>
            <a:r>
              <a:rPr lang="en-IN" dirty="0" smtClean="0"/>
              <a:t>Brand Management</a:t>
            </a:r>
          </a:p>
          <a:p>
            <a:r>
              <a:rPr lang="en-IN" dirty="0" smtClean="0"/>
              <a:t>Brand and Pricing Strategies</a:t>
            </a:r>
          </a:p>
          <a:p>
            <a:r>
              <a:rPr lang="en-IN" dirty="0" smtClean="0"/>
              <a:t>Patent Mining</a:t>
            </a:r>
          </a:p>
          <a:p>
            <a:r>
              <a:rPr lang="en-IN" dirty="0" smtClean="0"/>
              <a:t>Patent Landscaping</a:t>
            </a:r>
          </a:p>
          <a:p>
            <a:r>
              <a:rPr lang="en-IN" dirty="0" smtClean="0"/>
              <a:t>Patent Mapping</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References</a:t>
            </a:r>
            <a:endParaRPr lang="en-IN" dirty="0"/>
          </a:p>
        </p:txBody>
      </p:sp>
      <p:sp>
        <p:nvSpPr>
          <p:cNvPr id="3" name="Content Placeholder 2"/>
          <p:cNvSpPr>
            <a:spLocks noGrp="1"/>
          </p:cNvSpPr>
          <p:nvPr>
            <p:ph idx="1"/>
          </p:nvPr>
        </p:nvSpPr>
        <p:spPr/>
        <p:txBody>
          <a:bodyPr>
            <a:normAutofit fontScale="92500" lnSpcReduction="10000"/>
          </a:bodyPr>
          <a:lstStyle/>
          <a:p>
            <a:pPr marL="457200" indent="-457200">
              <a:buFont typeface="+mj-lt"/>
              <a:buAutoNum type="arabicPeriod"/>
            </a:pPr>
            <a:r>
              <a:rPr lang="en-IN" sz="2400" dirty="0" err="1" smtClean="0"/>
              <a:t>Niharika</a:t>
            </a:r>
            <a:r>
              <a:rPr lang="en-IN" sz="2400" dirty="0" smtClean="0"/>
              <a:t> </a:t>
            </a:r>
            <a:r>
              <a:rPr lang="en-IN" sz="2400" dirty="0" err="1" smtClean="0"/>
              <a:t>Sanadhya</a:t>
            </a:r>
            <a:r>
              <a:rPr lang="en-IN" sz="2400" dirty="0" smtClean="0"/>
              <a:t>. Protecting Trade Secrets In India In The Absence Of A Regime </a:t>
            </a:r>
            <a:r>
              <a:rPr lang="en-IN" sz="2400" dirty="0" smtClean="0">
                <a:hlinkClick r:id="rId2"/>
              </a:rPr>
              <a:t>9th June, 2020</a:t>
            </a:r>
            <a:r>
              <a:rPr lang="en-IN" sz="2400" dirty="0" smtClean="0"/>
              <a:t> Available online at </a:t>
            </a:r>
            <a:r>
              <a:rPr lang="en-IN" sz="2400" dirty="0" smtClean="0">
                <a:hlinkClick r:id="rId3"/>
              </a:rPr>
              <a:t>https://www.khuranaandkhurana.com/2020/06/09/protecting-trade-secrets-in-india-in-the-absence-of-a-regime/</a:t>
            </a:r>
            <a:r>
              <a:rPr lang="en-IN" sz="2400" dirty="0" smtClean="0"/>
              <a:t> </a:t>
            </a:r>
          </a:p>
          <a:p>
            <a:pPr marL="457200" indent="-457200">
              <a:buFont typeface="+mj-lt"/>
              <a:buAutoNum type="arabicPeriod"/>
            </a:pPr>
            <a:r>
              <a:rPr lang="en-IN" sz="2400" dirty="0" smtClean="0"/>
              <a:t>Draft National Innovation Act of 2008 by Department of Science and Technology, Govt of India</a:t>
            </a:r>
          </a:p>
          <a:p>
            <a:pPr marL="457200" indent="-457200">
              <a:buFont typeface="+mj-lt"/>
              <a:buAutoNum type="arabicPeriod"/>
            </a:pPr>
            <a:r>
              <a:rPr lang="en-IN" sz="2400" dirty="0" err="1" smtClean="0"/>
              <a:t>Anirudh</a:t>
            </a:r>
            <a:r>
              <a:rPr lang="en-IN" sz="2400" dirty="0" smtClean="0"/>
              <a:t> </a:t>
            </a:r>
            <a:r>
              <a:rPr lang="en-IN" sz="2400" dirty="0" err="1" smtClean="0"/>
              <a:t>Hariani</a:t>
            </a:r>
            <a:r>
              <a:rPr lang="en-IN" sz="2400" dirty="0" smtClean="0"/>
              <a:t> The Draft National Innovation Act, 2008: Breaking the Shackles of Indian Innovation Indian Law Journal Available online at </a:t>
            </a:r>
            <a:r>
              <a:rPr lang="en-IN" sz="2400" b="1" dirty="0" smtClean="0">
                <a:hlinkClick r:id="rId4"/>
              </a:rPr>
              <a:t>https://www.indialawjournal.org/archives/volume3/issue_1/article_by_anirudh.html</a:t>
            </a:r>
            <a:r>
              <a:rPr lang="en-IN" sz="2400" b="1" dirty="0" smtClean="0"/>
              <a:t> </a:t>
            </a:r>
          </a:p>
          <a:p>
            <a:r>
              <a:rPr lang="en-IN" sz="2400" dirty="0" smtClean="0"/>
              <a:t/>
            </a:r>
            <a:br>
              <a:rPr lang="en-IN" sz="2400" dirty="0" smtClean="0"/>
            </a:br>
            <a:endParaRPr lang="en-IN"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r>
              <a:rPr lang="en-IN" sz="3400" b="1" dirty="0" smtClean="0"/>
              <a:t>PATENTS</a:t>
            </a:r>
          </a:p>
          <a:p>
            <a:pPr lvl="1"/>
            <a:r>
              <a:rPr lang="en-IN" dirty="0" smtClean="0"/>
              <a:t>A </a:t>
            </a:r>
            <a:r>
              <a:rPr lang="en-IN" dirty="0" smtClean="0"/>
              <a:t>patent is a form of intellectual property. It consists of a set of exclusive rights granted by a sovereign state to an inventor or their assignee for a limited period of time, in exchange for the public disclosure of the invention. An invention is a solution to a specific technological problem, and may be a product or a process.</a:t>
            </a:r>
          </a:p>
          <a:p>
            <a:r>
              <a:rPr lang="en-IN" sz="3400" b="1" dirty="0" smtClean="0"/>
              <a:t>COPYRIGHTS</a:t>
            </a:r>
          </a:p>
          <a:p>
            <a:pPr lvl="1"/>
            <a:r>
              <a:rPr lang="en-IN" dirty="0" smtClean="0"/>
              <a:t>Copyright </a:t>
            </a:r>
            <a:r>
              <a:rPr lang="en-IN" dirty="0" smtClean="0"/>
              <a:t>is a legal concept, enacted by most governments, giving the creator of an original work exclusive right to it, usually for a limited time. Generally, it is "the right to copy", but also gives the copyright holder the right to be credited for the work, to determine who may adapt the work to other forms, who may perform the work, who may financially benefit from it, and other related rights. It is a form of intellectual property (like the patent, the trademark, and the trade secret) applicable to any expressible form of an idea or information that is substantive and discrete.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22746" y="1828800"/>
            <a:ext cx="8229600" cy="4525963"/>
          </a:xfrm>
        </p:spPr>
        <p:txBody>
          <a:bodyPr>
            <a:normAutofit fontScale="70000" lnSpcReduction="20000"/>
          </a:bodyPr>
          <a:lstStyle/>
          <a:p>
            <a:r>
              <a:rPr lang="en-IN" sz="3400" b="1" dirty="0" smtClean="0"/>
              <a:t>TRADE MARKS</a:t>
            </a:r>
          </a:p>
          <a:p>
            <a:pPr lvl="1"/>
            <a:r>
              <a:rPr lang="en-IN" dirty="0" smtClean="0"/>
              <a:t>A </a:t>
            </a:r>
            <a:r>
              <a:rPr lang="en-IN" dirty="0" smtClean="0"/>
              <a:t>trademark, trade mark, or trade-mark is a recognizable sign, design or expression which identifies products or services of a particular source from those of others. The trademark owner can be an individual, business organization, or any legal entity. A trademark may be located on a package, a label, a voucher or on the product itself.</a:t>
            </a:r>
          </a:p>
          <a:p>
            <a:r>
              <a:rPr lang="en-IN" sz="3400" b="1" dirty="0" smtClean="0"/>
              <a:t>INDUSTRIAL DESIGNS</a:t>
            </a:r>
          </a:p>
          <a:p>
            <a:pPr lvl="1"/>
            <a:r>
              <a:rPr lang="en-IN" dirty="0" smtClean="0"/>
              <a:t>An </a:t>
            </a:r>
            <a:r>
              <a:rPr lang="en-IN" dirty="0" smtClean="0"/>
              <a:t>industrial design right is an intellectual property right that protects the visual design of objects that are not purely utilitarian. An industrial design consists of the creation of a shape, configuration or composition of pattern or </a:t>
            </a:r>
            <a:r>
              <a:rPr lang="en-IN" dirty="0" err="1" smtClean="0"/>
              <a:t>color</a:t>
            </a:r>
            <a:r>
              <a:rPr lang="en-IN" dirty="0" smtClean="0"/>
              <a:t>, or combination of pattern and </a:t>
            </a:r>
            <a:r>
              <a:rPr lang="en-IN" dirty="0" err="1" smtClean="0"/>
              <a:t>color</a:t>
            </a:r>
            <a:r>
              <a:rPr lang="en-IN" dirty="0" smtClean="0"/>
              <a:t> in three dimensional form containing aesthetic value. An industrial design can be a two- or three-dimensional pattern used to produce a product, industrial commodity or handicraft.</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nSpc>
                <a:spcPct val="80000"/>
              </a:lnSpc>
            </a:pPr>
            <a:r>
              <a:rPr lang="en-IN" sz="2600" b="1" dirty="0" smtClean="0"/>
              <a:t>TRADE SECRETS</a:t>
            </a:r>
          </a:p>
          <a:p>
            <a:pPr lvl="1"/>
            <a:r>
              <a:rPr lang="en-IN" dirty="0" smtClean="0"/>
              <a:t>any </a:t>
            </a:r>
            <a:r>
              <a:rPr lang="en-IN" dirty="0" smtClean="0"/>
              <a:t>information having commercial value, which is not in the public domain, and for which reasonable steps have been taken to maintain its secrecy</a:t>
            </a:r>
          </a:p>
          <a:p>
            <a:pPr lvl="1"/>
            <a:r>
              <a:rPr lang="en-IN" dirty="0" smtClean="0"/>
              <a:t>creative as well as innovative ideas that are unknown to other competitors to gain an edge over and maintain the uniqueness of their product/service.</a:t>
            </a:r>
          </a:p>
          <a:p>
            <a:pPr lvl="1"/>
            <a:r>
              <a:rPr lang="en-IN" dirty="0" smtClean="0"/>
              <a:t>Information that isn’t known to competitors and is protected by confidentiality agreements</a:t>
            </a:r>
          </a:p>
          <a:p>
            <a:pPr lvl="1"/>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dirty="0" smtClean="0"/>
              <a:t>Examples</a:t>
            </a:r>
            <a:endParaRPr lang="en-IN" dirty="0"/>
          </a:p>
        </p:txBody>
      </p:sp>
      <p:pic>
        <p:nvPicPr>
          <p:cNvPr id="1027" name="Picture 3" descr="C:\Users\Acer\Desktop\listerine mouthwash1.jpg"/>
          <p:cNvPicPr>
            <a:picLocks noGrp="1" noChangeAspect="1" noChangeArrowheads="1"/>
          </p:cNvPicPr>
          <p:nvPr>
            <p:ph sz="half" idx="1"/>
          </p:nvPr>
        </p:nvPicPr>
        <p:blipFill>
          <a:blip r:embed="rId2"/>
          <a:srcRect/>
          <a:stretch>
            <a:fillRect/>
          </a:stretch>
        </p:blipFill>
        <p:spPr bwMode="auto">
          <a:xfrm>
            <a:off x="1086539" y="1600200"/>
            <a:ext cx="3256861" cy="2514600"/>
          </a:xfrm>
          <a:prstGeom prst="rect">
            <a:avLst/>
          </a:prstGeom>
          <a:noFill/>
          <a:ln>
            <a:solidFill>
              <a:schemeClr val="tx1"/>
            </a:solidFill>
          </a:ln>
        </p:spPr>
      </p:pic>
      <p:pic>
        <p:nvPicPr>
          <p:cNvPr id="1028" name="Picture 4" descr="C:\Users\Acer\Desktop\WD 40.jpg"/>
          <p:cNvPicPr>
            <a:picLocks noGrp="1" noChangeAspect="1" noChangeArrowheads="1"/>
          </p:cNvPicPr>
          <p:nvPr>
            <p:ph sz="half" idx="2"/>
          </p:nvPr>
        </p:nvPicPr>
        <p:blipFill>
          <a:blip r:embed="rId3"/>
          <a:srcRect/>
          <a:stretch>
            <a:fillRect/>
          </a:stretch>
        </p:blipFill>
        <p:spPr bwMode="auto">
          <a:xfrm>
            <a:off x="6705600" y="152400"/>
            <a:ext cx="2133600" cy="2133600"/>
          </a:xfrm>
          <a:prstGeom prst="rect">
            <a:avLst/>
          </a:prstGeom>
          <a:noFill/>
          <a:ln>
            <a:solidFill>
              <a:schemeClr val="tx1"/>
            </a:solidFill>
          </a:ln>
        </p:spPr>
      </p:pic>
      <p:pic>
        <p:nvPicPr>
          <p:cNvPr id="1029" name="Picture 5" descr="C:\Users\Acer\Desktop\baseball rub mud-2.jpg"/>
          <p:cNvPicPr>
            <a:picLocks noChangeAspect="1" noChangeArrowheads="1"/>
          </p:cNvPicPr>
          <p:nvPr/>
        </p:nvPicPr>
        <p:blipFill>
          <a:blip r:embed="rId4"/>
          <a:srcRect/>
          <a:stretch>
            <a:fillRect/>
          </a:stretch>
        </p:blipFill>
        <p:spPr bwMode="auto">
          <a:xfrm>
            <a:off x="6400800" y="4572000"/>
            <a:ext cx="2433201" cy="1981200"/>
          </a:xfrm>
          <a:prstGeom prst="rect">
            <a:avLst/>
          </a:prstGeom>
          <a:noFill/>
          <a:ln>
            <a:solidFill>
              <a:schemeClr val="tx1"/>
            </a:solidFill>
          </a:ln>
        </p:spPr>
      </p:pic>
      <p:pic>
        <p:nvPicPr>
          <p:cNvPr id="1030" name="Picture 6" descr="C:\Users\Acer\Desktop\coca cola.jpg"/>
          <p:cNvPicPr>
            <a:picLocks noChangeAspect="1" noChangeArrowheads="1"/>
          </p:cNvPicPr>
          <p:nvPr/>
        </p:nvPicPr>
        <p:blipFill>
          <a:blip r:embed="rId5"/>
          <a:srcRect/>
          <a:stretch>
            <a:fillRect/>
          </a:stretch>
        </p:blipFill>
        <p:spPr bwMode="auto">
          <a:xfrm>
            <a:off x="381000" y="4310062"/>
            <a:ext cx="2243138" cy="2243138"/>
          </a:xfrm>
          <a:prstGeom prst="rect">
            <a:avLst/>
          </a:prstGeom>
          <a:noFill/>
          <a:ln>
            <a:solidFill>
              <a:schemeClr val="tx1"/>
            </a:solidFill>
          </a:ln>
        </p:spPr>
      </p:pic>
      <p:pic>
        <p:nvPicPr>
          <p:cNvPr id="1031" name="Picture 7" descr="C:\Users\Acer\Desktop\Google-Algorithms.png"/>
          <p:cNvPicPr>
            <a:picLocks noChangeAspect="1" noChangeArrowheads="1"/>
          </p:cNvPicPr>
          <p:nvPr/>
        </p:nvPicPr>
        <p:blipFill>
          <a:blip r:embed="rId6" cstate="print"/>
          <a:srcRect/>
          <a:stretch>
            <a:fillRect/>
          </a:stretch>
        </p:blipFill>
        <p:spPr bwMode="auto">
          <a:xfrm>
            <a:off x="4561275" y="2438400"/>
            <a:ext cx="3287325" cy="1981200"/>
          </a:xfrm>
          <a:prstGeom prst="rect">
            <a:avLst/>
          </a:prstGeom>
          <a:noFill/>
          <a:ln>
            <a:solidFill>
              <a:schemeClr val="tx1"/>
            </a:solidFill>
          </a:ln>
        </p:spPr>
      </p:pic>
      <p:pic>
        <p:nvPicPr>
          <p:cNvPr id="1032" name="Picture 8" descr="C:\Users\Acer\Desktop\Big Mac Sause.jpg"/>
          <p:cNvPicPr>
            <a:picLocks noChangeAspect="1" noChangeArrowheads="1"/>
          </p:cNvPicPr>
          <p:nvPr/>
        </p:nvPicPr>
        <p:blipFill>
          <a:blip r:embed="rId7"/>
          <a:srcRect/>
          <a:stretch>
            <a:fillRect/>
          </a:stretch>
        </p:blipFill>
        <p:spPr bwMode="auto">
          <a:xfrm>
            <a:off x="2971800" y="4648200"/>
            <a:ext cx="2895600" cy="1622809"/>
          </a:xfrm>
          <a:prstGeom prst="rect">
            <a:avLst/>
          </a:prstGeom>
          <a:noFill/>
          <a:ln>
            <a:solidFill>
              <a:schemeClr val="tx1"/>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Laws related to IPR in India</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Trade Marks Act, 1999</a:t>
            </a:r>
          </a:p>
          <a:p>
            <a:r>
              <a:rPr lang="en-IN" dirty="0" smtClean="0"/>
              <a:t>The Patents Act, 1970 (amended in 2005)</a:t>
            </a:r>
          </a:p>
          <a:p>
            <a:r>
              <a:rPr lang="en-IN" dirty="0" smtClean="0"/>
              <a:t>The Copyright Act, 1957</a:t>
            </a:r>
          </a:p>
          <a:p>
            <a:r>
              <a:rPr lang="en-IN" dirty="0" smtClean="0"/>
              <a:t>The Designs Act, 2000</a:t>
            </a:r>
          </a:p>
          <a:p>
            <a:r>
              <a:rPr lang="en-IN" dirty="0" smtClean="0"/>
              <a:t>The Geographical Indication of Goods (Registration and Protection) Act, 1999</a:t>
            </a:r>
          </a:p>
          <a:p>
            <a:r>
              <a:rPr lang="en-IN" dirty="0" smtClean="0"/>
              <a:t>The Protection of Plant Varieties and Farmers Rights Act, 2001</a:t>
            </a:r>
          </a:p>
          <a:p>
            <a:r>
              <a:rPr lang="en-IN" dirty="0" smtClean="0"/>
              <a:t>The Information Technology Act, 2000</a:t>
            </a:r>
          </a:p>
          <a:p>
            <a:r>
              <a:rPr lang="en-IN" dirty="0" smtClean="0"/>
              <a:t>Tort Law/ Contracts Act</a:t>
            </a:r>
          </a:p>
          <a:p>
            <a:r>
              <a:rPr lang="en-IN" dirty="0" smtClean="0"/>
              <a:t>IPC, </a:t>
            </a:r>
            <a:r>
              <a:rPr lang="en-IN" dirty="0" err="1" smtClean="0"/>
              <a:t>CrPC</a:t>
            </a:r>
            <a:endParaRPr lang="en-IN" dirty="0" smtClean="0"/>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Laws for Trade Secret</a:t>
            </a:r>
            <a:endParaRPr lang="en-IN"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IN" dirty="0" smtClean="0"/>
              <a:t>No specific law in India till date</a:t>
            </a:r>
          </a:p>
          <a:p>
            <a:pPr marL="342900" lvl="1" indent="-342900">
              <a:buFont typeface="Arial" pitchFamily="34" charset="0"/>
              <a:buChar char="•"/>
            </a:pPr>
            <a:r>
              <a:rPr lang="en-IN" dirty="0" smtClean="0"/>
              <a:t>Tort or Contracts law</a:t>
            </a:r>
          </a:p>
          <a:p>
            <a:pPr marL="342900" lvl="1" indent="-342900">
              <a:buFont typeface="Arial" pitchFamily="34" charset="0"/>
              <a:buChar char="•"/>
            </a:pPr>
            <a:r>
              <a:rPr lang="en-IN" dirty="0" smtClean="0"/>
              <a:t>National Innovation Act 2008 (Draft) by the Department of Science and Technology, GOI was the first real effort in protecting Confidential Information, trade secrets and innovation.</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20000"/>
          </a:bodyPr>
          <a:lstStyle/>
          <a:p>
            <a:r>
              <a:rPr lang="en-IN" dirty="0" smtClean="0"/>
              <a:t>“Confidential information” is defined under Section 2 (3) of the Act as </a:t>
            </a:r>
          </a:p>
          <a:p>
            <a:pPr lvl="1"/>
            <a:r>
              <a:rPr lang="en-IN" dirty="0" smtClean="0"/>
              <a:t>information, including a formula, pattern, compilation, program device, method, technique, or process, that:</a:t>
            </a:r>
            <a:br>
              <a:rPr lang="en-IN" dirty="0" smtClean="0"/>
            </a:br>
            <a:r>
              <a:rPr lang="en-IN" dirty="0" smtClean="0"/>
              <a:t/>
            </a:r>
            <a:br>
              <a:rPr lang="en-IN" dirty="0" smtClean="0"/>
            </a:br>
            <a:r>
              <a:rPr lang="en-IN" dirty="0" smtClean="0"/>
              <a:t>(a)is secret, is not generally known among or readily accessible to persons within the circles that normally deal with the kind of information in question;</a:t>
            </a:r>
            <a:br>
              <a:rPr lang="en-IN" dirty="0" smtClean="0"/>
            </a:br>
            <a:r>
              <a:rPr lang="en-IN" dirty="0" smtClean="0"/>
              <a:t/>
            </a:r>
            <a:br>
              <a:rPr lang="en-IN" dirty="0" smtClean="0"/>
            </a:br>
            <a:r>
              <a:rPr lang="en-IN" dirty="0" smtClean="0"/>
              <a:t>(b)has commercial value because it is secret; and</a:t>
            </a:r>
            <a:br>
              <a:rPr lang="en-IN" dirty="0" smtClean="0"/>
            </a:br>
            <a:r>
              <a:rPr lang="en-IN" dirty="0" smtClean="0"/>
              <a:t/>
            </a:r>
            <a:br>
              <a:rPr lang="en-IN" dirty="0" smtClean="0"/>
            </a:br>
            <a:r>
              <a:rPr lang="en-IN" dirty="0" smtClean="0"/>
              <a:t>(c)Has been subject to reasonable steps under the circumstances by the person lawfully in control of the information, to keep it secret.</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Criteria for being a Trade Secret</a:t>
            </a:r>
            <a:br>
              <a:rPr lang="en-IN" dirty="0" smtClean="0"/>
            </a:br>
            <a:r>
              <a:rPr lang="en-IN" sz="3100" dirty="0" smtClean="0"/>
              <a:t>- TRIPS agreement Article 39.2</a:t>
            </a:r>
            <a:endParaRPr lang="en-IN" sz="3100" dirty="0"/>
          </a:p>
        </p:txBody>
      </p:sp>
      <p:sp>
        <p:nvSpPr>
          <p:cNvPr id="3" name="Content Placeholder 2"/>
          <p:cNvSpPr>
            <a:spLocks noGrp="1"/>
          </p:cNvSpPr>
          <p:nvPr>
            <p:ph idx="1"/>
          </p:nvPr>
        </p:nvSpPr>
        <p:spPr/>
        <p:txBody>
          <a:bodyPr>
            <a:normAutofit fontScale="92500" lnSpcReduction="10000"/>
          </a:bodyPr>
          <a:lstStyle/>
          <a:p>
            <a:pPr>
              <a:buNone/>
            </a:pPr>
            <a:r>
              <a:rPr lang="en-IN" dirty="0" smtClean="0"/>
              <a:t>(a)The information is not, as a body or in the precise configuration and assembly of its components, generally known among or readily accessible to persons that normally deal with the kind of information in question</a:t>
            </a:r>
          </a:p>
          <a:p>
            <a:pPr>
              <a:buNone/>
            </a:pPr>
            <a:r>
              <a:rPr lang="en-IN" dirty="0" smtClean="0"/>
              <a:t>(b)The information has actual or potential commercial value because it is secret</a:t>
            </a:r>
          </a:p>
          <a:p>
            <a:pPr>
              <a:buNone/>
            </a:pPr>
            <a:r>
              <a:rPr lang="en-IN" dirty="0" smtClean="0"/>
              <a:t>(c)The person lawfully in control of the information has taken reasonable steps under the circumstances to keep it a secret.</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822</Words>
  <Application>Microsoft Office PowerPoint</Application>
  <PresentationFormat>On-screen Show (4:3)</PresentationFormat>
  <Paragraphs>89</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Intellectual Property Rights  Trade Secrets Commercialization of IPR</vt:lpstr>
      <vt:lpstr>PowerPoint Presentation</vt:lpstr>
      <vt:lpstr>PowerPoint Presentation</vt:lpstr>
      <vt:lpstr>PowerPoint Presentation</vt:lpstr>
      <vt:lpstr>Examples</vt:lpstr>
      <vt:lpstr>Laws related to IPR in India</vt:lpstr>
      <vt:lpstr>Laws for Trade Secret</vt:lpstr>
      <vt:lpstr>PowerPoint Presentation</vt:lpstr>
      <vt:lpstr>Criteria for being a Trade Secret - TRIPS agreement Article 39.2</vt:lpstr>
      <vt:lpstr>Trade Secret Infringement</vt:lpstr>
      <vt:lpstr>Patent vs. Trade Secret</vt:lpstr>
      <vt:lpstr>Ways to Protect Trade Secrets</vt:lpstr>
      <vt:lpstr>COMMERCIALIZATION OF IPR</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 Property Rights Trade Secrets</dc:title>
  <dc:creator>Acer</dc:creator>
  <cp:lastModifiedBy>ACER</cp:lastModifiedBy>
  <cp:revision>22</cp:revision>
  <dcterms:created xsi:type="dcterms:W3CDTF">2006-08-16T00:00:00Z</dcterms:created>
  <dcterms:modified xsi:type="dcterms:W3CDTF">2023-09-09T06:11:23Z</dcterms:modified>
</cp:coreProperties>
</file>