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b4cc4d197_0_56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b4cc4d197_0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b953b54f2_0_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b953b54f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3b953b54f2_0_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3b953b54f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3b953b54f2_0_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3b953b54f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b953b54f2_0_7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3b953b54f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b953b54f2_0_8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b953b54f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b953b54f2_0_8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b953b54f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b953b54f2_0_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3b953b54f2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b953b54f2_0_20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3b953b54f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b953b54f2_0_10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3b953b54f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b4cc4d197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b4cc4d1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b953b54f2_0_2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b953b54f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b953b54f2_0_10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b953b54f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b953b54f2_0_1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b953b54f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b953b54f2_0_1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3b953b54f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b953b54f2_0_1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3b953b54f2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b953b54f2_0_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3b953b54f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b953b54f2_0_1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3b953b54f2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b953b54f2_0_1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3b953b54f2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3b953b54f2_0_1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3b953b54f2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b953b54f2_0_1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3b953b54f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b4cc4d197_0_5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b4cc4d197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3b953b54f2_0_1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3b953b54f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3b953b54f2_0_2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3b953b54f2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3b953b54f2_0_18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3b953b54f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b953b54f2_0_18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3b953b54f2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b953b54f2_0_19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3b953b54f2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b953b54f2_0_2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3b953b54f2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b953b54f2_0_25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3b953b54f2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b953b54f2_0_2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3b953b54f2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3b953b54f2_0_2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3b953b54f2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b953b54f2_0_2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3b953b54f2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3b953b54f2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3b953b54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b953b54f2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3b953b54f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b953b54f2_0_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b953b54f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b953b54f2_0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b953b54f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b953b54f2_0_2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3b953b54f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b4cc4d197_0_5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b4cc4d197_0_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7350" lvl="0" marL="4572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61950" lvl="1" marL="914400" algn="ctr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ctr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indent="-368300" lvl="3" marL="18288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1950" lvl="4" marL="2286000" algn="ctr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ctr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ctr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ctr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Font typeface="Times New Roman"/>
              <a:buNone/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Font typeface="Times New Roman"/>
              <a:buNone/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Font typeface="Times New Roman"/>
              <a:buNone/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Font typeface="Times New Roman"/>
              <a:buNone/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Font typeface="Times New Roman"/>
              <a:buNone/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Font typeface="Times New Roman"/>
              <a:buNone/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Font typeface="Times New Roman"/>
              <a:buNone/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Font typeface="Times New Roman"/>
              <a:buNone/>
              <a:defRPr sz="46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>
                <a:solidFill>
                  <a:schemeClr val="dk1"/>
                </a:solidFill>
              </a:defRPr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>
                <a:solidFill>
                  <a:schemeClr val="dk1"/>
                </a:solidFill>
              </a:defRPr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>
                <a:solidFill>
                  <a:schemeClr val="dk1"/>
                </a:solidFill>
              </a:defRPr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>
                <a:solidFill>
                  <a:schemeClr val="dk1"/>
                </a:solidFill>
              </a:defRPr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1950" lvl="4" marL="22860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  <a:defRPr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73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Times New Roman"/>
              <a:buChar char="●"/>
              <a:defRPr sz="25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19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imes New Roman"/>
              <a:buChar char="○"/>
              <a:defRPr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619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imes New Roman"/>
              <a:buChar char="■"/>
              <a:defRPr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683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Char char="●"/>
              <a:defRPr sz="2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619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imes New Roman"/>
              <a:buChar char="○"/>
              <a:defRPr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619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imes New Roman"/>
              <a:buChar char="■"/>
              <a:defRPr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19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imes New Roman"/>
              <a:buChar char="●"/>
              <a:defRPr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19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imes New Roman"/>
              <a:buChar char="○"/>
              <a:defRPr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19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imes New Roman"/>
              <a:buChar char="■"/>
              <a:defRPr sz="2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96852" y="1327325"/>
            <a:ext cx="6750300" cy="28611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Diuretics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5304358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Jhanvi Vaghela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675" y="541950"/>
            <a:ext cx="7276174" cy="590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FUROSEMIDE (Frusemide)</a:t>
            </a:r>
            <a:endParaRPr/>
          </a:p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311700" y="1536624"/>
            <a:ext cx="8520600" cy="48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It is a potent, oral, diuretic agent.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Mechanism of action:  It blocks the Na+–K+–2Cl− symport.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also inhibits the reabsorption of Ca++ and Mg++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Given i.v. bolus, it is a venodilator and increases the renal blood flow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 It increases PGE2 synthesis in the kidneys, which has a locally protective, vasodilator effects.</a:t>
            </a:r>
            <a:endParaRPr sz="3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311700" y="29229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Pharmacological actions:</a:t>
            </a:r>
            <a:endParaRPr b="1"/>
          </a:p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311700" y="1055800"/>
            <a:ext cx="8520600" cy="53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b="1" lang="en" sz="2900"/>
              <a:t>Kidneys:</a:t>
            </a:r>
            <a:endParaRPr b="1" sz="29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Intense diuretic action starts within an hour of oral administration and is completed in 4–6 h. 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It has a steep dose–response curve without a ceiling effect. 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Because of its short duration of action, furosemide is administered twice a day when sustained diuresis is desired.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It causes </a:t>
            </a:r>
            <a:r>
              <a:rPr b="1" lang="en" sz="2500"/>
              <a:t>marked sodium, potassium, chloride and phosphate loss.</a:t>
            </a:r>
            <a:endParaRPr b="1"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Loop diuretics are potent</a:t>
            </a:r>
            <a:r>
              <a:rPr b="1" lang="en" sz="2500"/>
              <a:t> renin releasers.</a:t>
            </a:r>
            <a:endParaRPr b="1"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GFR is not affected.</a:t>
            </a: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311700" y="508500"/>
            <a:ext cx="8520600" cy="59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Blood vessels and blood pressure:</a:t>
            </a:r>
            <a:r>
              <a:rPr lang="en" sz="3000"/>
              <a:t> 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Intravenous furosemide dilates the peripheral vasculature, </a:t>
            </a:r>
            <a:r>
              <a:rPr b="1" lang="en" sz="3000"/>
              <a:t>lowers the arterial BP,</a:t>
            </a:r>
            <a:r>
              <a:rPr lang="en" sz="3000"/>
              <a:t> and causes </a:t>
            </a:r>
            <a:r>
              <a:rPr b="1" lang="en" sz="3000"/>
              <a:t>rapid venous pooling of blood</a:t>
            </a:r>
            <a:r>
              <a:rPr lang="en" sz="3000"/>
              <a:t>, thus </a:t>
            </a:r>
            <a:r>
              <a:rPr b="1" lang="en" sz="3000"/>
              <a:t>reducing the cardiac preload and afterload. </a:t>
            </a:r>
            <a:endParaRPr b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Metabolic actions: </a:t>
            </a:r>
            <a:endParaRPr b="1"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Like thiazides, furosemide can cause </a:t>
            </a:r>
            <a:r>
              <a:rPr b="1" lang="en" sz="3000"/>
              <a:t>hyperglycemia</a:t>
            </a:r>
            <a:r>
              <a:rPr b="1" lang="en" sz="3000"/>
              <a:t>, </a:t>
            </a:r>
            <a:r>
              <a:rPr b="1" lang="en" sz="3000"/>
              <a:t>hyperuricemia</a:t>
            </a:r>
            <a:r>
              <a:rPr b="1" lang="en" sz="3000"/>
              <a:t> </a:t>
            </a:r>
            <a:r>
              <a:rPr lang="en" sz="3000"/>
              <a:t>and</a:t>
            </a:r>
            <a:r>
              <a:rPr b="1" lang="en" sz="3000"/>
              <a:t> rise in blood urea. </a:t>
            </a:r>
            <a:endParaRPr b="1"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b="1" lang="en" sz="3000"/>
              <a:t>Calcium and magnesium</a:t>
            </a:r>
            <a:r>
              <a:rPr lang="en" sz="3000"/>
              <a:t> excretion is increased.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311700" y="173950"/>
            <a:ext cx="85206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Adverse reactions</a:t>
            </a:r>
            <a:endParaRPr b="1"/>
          </a:p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311700" y="859750"/>
            <a:ext cx="8520600" cy="57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 causes excessive loss of sodium, potassium and chloride and can </a:t>
            </a:r>
            <a:r>
              <a:rPr b="1" i="1" lang="en" sz="3000"/>
              <a:t>precipitate serious hypovolaemia.</a:t>
            </a:r>
            <a:r>
              <a:rPr lang="en" sz="3000"/>
              <a:t> </a:t>
            </a:r>
            <a:endParaRPr sz="3000"/>
          </a:p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 patient may complain of </a:t>
            </a:r>
            <a:r>
              <a:rPr b="1" i="1" lang="en" sz="3000"/>
              <a:t>weakness, fatigue, dizziness and cramps</a:t>
            </a:r>
            <a:r>
              <a:rPr lang="en" sz="3000"/>
              <a:t>; </a:t>
            </a:r>
            <a:endParaRPr sz="3000"/>
          </a:p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i="1" lang="en" sz="3000"/>
              <a:t>orthostatic hypotension</a:t>
            </a:r>
            <a:r>
              <a:rPr lang="en" sz="3000"/>
              <a:t> can occur. </a:t>
            </a:r>
            <a:endParaRPr sz="3000"/>
          </a:p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Excessively </a:t>
            </a:r>
            <a:r>
              <a:rPr b="1" i="1" lang="en" sz="3000"/>
              <a:t>rapid diuresis in elderly</a:t>
            </a:r>
            <a:r>
              <a:rPr lang="en" sz="3000"/>
              <a:t> may precipitate </a:t>
            </a:r>
            <a:r>
              <a:rPr b="1" i="1" lang="en" sz="3000"/>
              <a:t>acute urinary retention. </a:t>
            </a:r>
            <a:endParaRPr b="1" i="1" sz="3000"/>
          </a:p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Rapid diuresis with excessive K+ loss can precipitate hepatic coma in the presence of liver disease. </a:t>
            </a:r>
            <a:endParaRPr sz="3000"/>
          </a:p>
          <a:p>
            <a:pPr indent="-4191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Less common reactions include </a:t>
            </a:r>
            <a:r>
              <a:rPr b="1" i="1" lang="en" sz="3000"/>
              <a:t>skin rashes, nausea, diarrhoea and rarely acute pancreatitis, thrombocytopenia and neutropenia</a:t>
            </a:r>
            <a:r>
              <a:rPr lang="en" sz="3000"/>
              <a:t>.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311700" y="225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Adverse reactions</a:t>
            </a:r>
            <a:endParaRPr/>
          </a:p>
        </p:txBody>
      </p:sp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311700" y="988875"/>
            <a:ext cx="8520600" cy="52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 </a:t>
            </a:r>
            <a:r>
              <a:rPr b="1" i="1" lang="en" sz="3000"/>
              <a:t>increases plasma triglycerides, total and LDL cholesterol.</a:t>
            </a:r>
            <a:endParaRPr b="1" i="1"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i="1" lang="en" sz="3000"/>
              <a:t>Hearing loss</a:t>
            </a:r>
            <a:r>
              <a:rPr lang="en" sz="3000"/>
              <a:t>, usually transient, </a:t>
            </a:r>
            <a:r>
              <a:rPr b="1" i="1" lang="en" sz="3000"/>
              <a:t>with or without tinnitus</a:t>
            </a:r>
            <a:r>
              <a:rPr lang="en" sz="3000"/>
              <a:t>, has been reported following very large doses in patients with renal failure.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Furosemide can </a:t>
            </a:r>
            <a:r>
              <a:rPr b="1" i="1" lang="en" sz="3000"/>
              <a:t>enhance the toxicity of lithium, aminoglycosides</a:t>
            </a:r>
            <a:r>
              <a:rPr lang="en" sz="3000"/>
              <a:t> and </a:t>
            </a:r>
            <a:r>
              <a:rPr b="1" i="1" lang="en" sz="3000"/>
              <a:t>cephalosporins</a:t>
            </a:r>
            <a:r>
              <a:rPr lang="en" sz="3000"/>
              <a:t>.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Its action is inhibited by NSAID such as indomethacin.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 should be </a:t>
            </a:r>
            <a:r>
              <a:rPr b="1" lang="en" sz="3000"/>
              <a:t>avoided in pregnancy</a:t>
            </a:r>
            <a:r>
              <a:rPr lang="en" sz="3000"/>
              <a:t>.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Preparations and dosage:</a:t>
            </a:r>
            <a:endParaRPr/>
          </a:p>
        </p:txBody>
      </p:sp>
      <p:sp>
        <p:nvSpPr>
          <p:cNvPr id="140" name="Google Shape;140;p2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" sz="3400"/>
              <a:t>T</a:t>
            </a:r>
            <a:r>
              <a:rPr lang="en" sz="3400"/>
              <a:t>ablet 40 mg. 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" sz="3400"/>
              <a:t>Furosemide injection, 20 mg in 2 mL. 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" sz="3400"/>
              <a:t>Dose: 40–100 mg daily.</a:t>
            </a:r>
            <a:endParaRPr sz="3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311700" y="341228"/>
            <a:ext cx="8520600" cy="10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Therapeutic uses:</a:t>
            </a:r>
            <a:endParaRPr sz="3400"/>
          </a:p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311700" y="1261200"/>
            <a:ext cx="8520600" cy="5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b="1" lang="en" sz="3300"/>
              <a:t>As a diuretic:</a:t>
            </a:r>
            <a:r>
              <a:rPr lang="en" sz="3300"/>
              <a:t> </a:t>
            </a:r>
            <a:endParaRPr sz="3300"/>
          </a:p>
          <a:p>
            <a:pPr indent="-438150" lvl="1" marL="914400" rtl="0" algn="l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" sz="3300"/>
              <a:t>Furosemide is a very effective, potent and usually safe diuretic. </a:t>
            </a:r>
            <a:endParaRPr sz="3300"/>
          </a:p>
          <a:p>
            <a:pPr indent="-438150" lvl="1" marL="914400" rtl="0" algn="l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" sz="3300"/>
              <a:t>However, it has no distinct advantage over thiazides, in the treatment of moderate oedema. </a:t>
            </a:r>
            <a:r>
              <a:rPr b="1" i="1" lang="en" sz="3300"/>
              <a:t>It is more useful in severe oedema.</a:t>
            </a:r>
            <a:endParaRPr sz="3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Pulmonary oedema:</a:t>
            </a:r>
            <a:r>
              <a:rPr lang="en" sz="3000"/>
              <a:t> 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Given intravenously, it can be life-saving in patients with pulmonary oedema.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Acute renal failure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Chronic renal failure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0"/>
          <p:cNvSpPr txBox="1"/>
          <p:nvPr>
            <p:ph type="title"/>
          </p:nvPr>
        </p:nvSpPr>
        <p:spPr>
          <a:xfrm>
            <a:off x="311700" y="341228"/>
            <a:ext cx="8520600" cy="10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Therapeutic uses:</a:t>
            </a:r>
            <a:endParaRPr sz="3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type="title"/>
          </p:nvPr>
        </p:nvSpPr>
        <p:spPr>
          <a:xfrm>
            <a:off x="311700" y="3926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Therapeutic uses:</a:t>
            </a:r>
            <a:endParaRPr/>
          </a:p>
        </p:txBody>
      </p:sp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311700" y="1156150"/>
            <a:ext cx="8520600" cy="51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Barbiturate poisoning</a:t>
            </a:r>
            <a:r>
              <a:rPr lang="en" sz="3000"/>
              <a:t>: 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It is used to induce forced diuresis.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Hypercalcaemia</a:t>
            </a:r>
            <a:r>
              <a:rPr lang="en" sz="3000"/>
              <a:t>: 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Intravenous furosemide, together with normal saline infusion, is valuable in the emergency management of hypercalcaemia.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 </a:t>
            </a:r>
            <a:endParaRPr b="1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536624"/>
            <a:ext cx="8520600" cy="49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The kidneys play an important role in </a:t>
            </a:r>
            <a:r>
              <a:rPr b="1" i="1" lang="en" sz="2900"/>
              <a:t>regulating the volume and the composition of the body fluids</a:t>
            </a:r>
            <a:r>
              <a:rPr lang="en" sz="2900"/>
              <a:t>.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They also secrete </a:t>
            </a:r>
            <a:r>
              <a:rPr b="1" i="1" lang="en" sz="2900"/>
              <a:t>erythropoietin</a:t>
            </a:r>
            <a:r>
              <a:rPr lang="en" sz="2900"/>
              <a:t> and thus serve as an endocrine organ.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They have a rich blood supply; almost 25% of cardiac output is received by the kidneys.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Hence, several drugs and their metabolites during their passage through the kidneys can cause either beneficial or adverse effects.</a:t>
            </a:r>
            <a:endParaRPr sz="2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311700" y="1244475"/>
            <a:ext cx="8520600" cy="52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As an antihypertensive:</a:t>
            </a:r>
            <a:r>
              <a:rPr lang="en" sz="3000"/>
              <a:t> 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Furosemide cannot be recommended for long-term antihypertensive therapy because of high dose requirements, short duration of action and its high diuretic potential.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 sz="3000"/>
              <a:t>High ceiling diuretics are indicated in hypertension only in the presence of </a:t>
            </a:r>
            <a:r>
              <a:rPr b="1" i="1" lang="en" sz="3000"/>
              <a:t>renal insufficiency, heart failure, or in resistant cases and in hypertensive emergencies</a:t>
            </a:r>
            <a:r>
              <a:rPr lang="en" sz="3000"/>
              <a:t>; otherwise thiazides are preferred.</a:t>
            </a:r>
            <a:endParaRPr/>
          </a:p>
        </p:txBody>
      </p:sp>
      <p:sp>
        <p:nvSpPr>
          <p:cNvPr id="164" name="Google Shape;164;p32"/>
          <p:cNvSpPr txBox="1"/>
          <p:nvPr>
            <p:ph type="title"/>
          </p:nvPr>
        </p:nvSpPr>
        <p:spPr>
          <a:xfrm>
            <a:off x="311700" y="3926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Therapeutic uses: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/>
          <p:nvPr>
            <p:ph type="title"/>
          </p:nvPr>
        </p:nvSpPr>
        <p:spPr>
          <a:xfrm>
            <a:off x="311700" y="1919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TORSEMIDE</a:t>
            </a:r>
            <a:endParaRPr sz="2700"/>
          </a:p>
        </p:txBody>
      </p:sp>
      <p:sp>
        <p:nvSpPr>
          <p:cNvPr id="170" name="Google Shape;170;p33"/>
          <p:cNvSpPr txBox="1"/>
          <p:nvPr>
            <p:ph idx="1" type="body"/>
          </p:nvPr>
        </p:nvSpPr>
        <p:spPr>
          <a:xfrm>
            <a:off x="311700" y="763475"/>
            <a:ext cx="8520600" cy="15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This congener is as active as furosemide in similar doses. 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However, it is absorbed completely, and 80% of the drug is metabolised in the liver.</a:t>
            </a:r>
            <a:endParaRPr sz="2600"/>
          </a:p>
        </p:txBody>
      </p:sp>
      <p:sp>
        <p:nvSpPr>
          <p:cNvPr id="171" name="Google Shape;171;p33"/>
          <p:cNvSpPr txBox="1"/>
          <p:nvPr>
            <p:ph type="title"/>
          </p:nvPr>
        </p:nvSpPr>
        <p:spPr>
          <a:xfrm>
            <a:off x="311700" y="22852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BUMETANIDE</a:t>
            </a:r>
            <a:endParaRPr sz="2700"/>
          </a:p>
        </p:txBody>
      </p:sp>
      <p:sp>
        <p:nvSpPr>
          <p:cNvPr id="172" name="Google Shape;172;p33"/>
          <p:cNvSpPr txBox="1"/>
          <p:nvPr>
            <p:ph idx="1" type="body"/>
          </p:nvPr>
        </p:nvSpPr>
        <p:spPr>
          <a:xfrm>
            <a:off x="311700" y="2917150"/>
            <a:ext cx="8520600" cy="3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Its diuretic action is similar to those of furosemide. One milligram of bumetanide equals 40 mg of furosemide in its diuretic potency. 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Its absorption is nearly 80% and is metabolised in the liver. 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Its half-life is not prolonged in renal insufficiency.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" sz="2600"/>
              <a:t>Axosemide, tripamide and piretanide</a:t>
            </a:r>
            <a:r>
              <a:rPr lang="en" sz="2600"/>
              <a:t> are the other diuretics belonging to the furosemide group.</a:t>
            </a:r>
            <a:endParaRPr sz="2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>
            <p:ph type="title"/>
          </p:nvPr>
        </p:nvSpPr>
        <p:spPr>
          <a:xfrm>
            <a:off x="311700" y="3759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</a:rPr>
              <a:t>ETHACRYNIC ACID:</a:t>
            </a:r>
            <a:endParaRPr b="1"/>
          </a:p>
        </p:txBody>
      </p:sp>
      <p:sp>
        <p:nvSpPr>
          <p:cNvPr id="178" name="Google Shape;178;p34"/>
          <p:cNvSpPr txBox="1"/>
          <p:nvPr>
            <p:ph idx="1" type="body"/>
          </p:nvPr>
        </p:nvSpPr>
        <p:spPr>
          <a:xfrm>
            <a:off x="311700" y="1027025"/>
            <a:ext cx="8520600" cy="53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Ethacrynic acid, an unsaturated ketone derivative of phenoxy-acetic acid, is a potent oral diuretic like furosemide.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Chemically, it is unrelated to other diuretics.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The diuretic and metabolic effects of ethacrynic acid are similar to those of furosemide.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Like furosemide, it can be used in oedematous states, especially in patients allergic to sulphonamides.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However, it is more prone to cause adverse effects particularly, nausea and deafness.</a:t>
            </a:r>
            <a:endParaRPr sz="2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Moderate</a:t>
            </a:r>
            <a:r>
              <a:rPr lang="en" sz="4900"/>
              <a:t> ceiling diuretics</a:t>
            </a:r>
            <a:endParaRPr sz="4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Benzothiadiazines (thiazides)</a:t>
            </a:r>
            <a:r>
              <a:rPr lang="en"/>
              <a:t> diuretics</a:t>
            </a:r>
            <a:endParaRPr/>
          </a:p>
        </p:txBody>
      </p:sp>
      <p:sp>
        <p:nvSpPr>
          <p:cNvPr id="189" name="Google Shape;189;p36"/>
          <p:cNvSpPr txBox="1"/>
          <p:nvPr>
            <p:ph idx="1" type="body"/>
          </p:nvPr>
        </p:nvSpPr>
        <p:spPr>
          <a:xfrm>
            <a:off x="311700" y="1512100"/>
            <a:ext cx="8520600" cy="49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4165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200"/>
              <a:t>Hydrochlorothiazide </a:t>
            </a:r>
            <a:endParaRPr sz="3200"/>
          </a:p>
          <a:p>
            <a:pPr indent="-4165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200"/>
              <a:t>Hydroflumethiazide</a:t>
            </a:r>
            <a:r>
              <a:rPr lang="en" sz="3200"/>
              <a:t>,</a:t>
            </a:r>
            <a:endParaRPr sz="3200"/>
          </a:p>
          <a:p>
            <a:pPr indent="-4165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200"/>
              <a:t>Benzthiazide,</a:t>
            </a:r>
            <a:endParaRPr sz="3200"/>
          </a:p>
          <a:p>
            <a:pPr indent="-4165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200"/>
              <a:t>Chlorthalidone,</a:t>
            </a:r>
            <a:endParaRPr sz="3200"/>
          </a:p>
          <a:p>
            <a:pPr indent="-4165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200"/>
              <a:t>Metolazone, </a:t>
            </a:r>
            <a:endParaRPr sz="3200"/>
          </a:p>
          <a:p>
            <a:pPr indent="-4165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200"/>
              <a:t>Xipamide, </a:t>
            </a:r>
            <a:endParaRPr sz="3200"/>
          </a:p>
          <a:p>
            <a:pPr indent="-4165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200"/>
              <a:t>Indapamide, </a:t>
            </a:r>
            <a:endParaRPr sz="3200"/>
          </a:p>
          <a:p>
            <a:pPr indent="-41656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200"/>
              <a:t>Clopamide</a:t>
            </a:r>
            <a:endParaRPr sz="32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200"/>
              <a:t> </a:t>
            </a:r>
            <a:endParaRPr sz="3200"/>
          </a:p>
          <a:p>
            <a:pPr indent="-41656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200"/>
              <a:t>These are </a:t>
            </a:r>
            <a:r>
              <a:rPr b="1" lang="en" sz="3200"/>
              <a:t>Inhibitors of Na</a:t>
            </a:r>
            <a:r>
              <a:rPr b="1" baseline="30000" lang="en" sz="3200"/>
              <a:t>+</a:t>
            </a:r>
            <a:r>
              <a:rPr b="1" lang="en" sz="3200"/>
              <a:t>-Cl ̄ symport</a:t>
            </a:r>
            <a:r>
              <a:rPr lang="en" sz="3200"/>
              <a:t>. </a:t>
            </a:r>
            <a:endParaRPr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050" y="152400"/>
            <a:ext cx="4904849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7"/>
          <p:cNvSpPr txBox="1"/>
          <p:nvPr/>
        </p:nvSpPr>
        <p:spPr>
          <a:xfrm>
            <a:off x="5402775" y="735950"/>
            <a:ext cx="3298500" cy="3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Char char="●"/>
            </a:pP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drugs act by </a:t>
            </a:r>
            <a:r>
              <a:rPr b="1"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inhibiting Na</a:t>
            </a:r>
            <a:r>
              <a:rPr b="1" baseline="30000"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-Cl</a:t>
            </a:r>
            <a:r>
              <a:rPr b="1" baseline="30000"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1"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symporter </a:t>
            </a: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luminal membrane of early DT.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title"/>
          </p:nvPr>
        </p:nvSpPr>
        <p:spPr>
          <a:xfrm>
            <a:off x="311700" y="165922"/>
            <a:ext cx="8520600" cy="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Pharmacological actions:</a:t>
            </a:r>
            <a:endParaRPr b="1"/>
          </a:p>
        </p:txBody>
      </p:sp>
      <p:sp>
        <p:nvSpPr>
          <p:cNvPr id="201" name="Google Shape;201;p38"/>
          <p:cNvSpPr txBox="1"/>
          <p:nvPr>
            <p:ph idx="1" type="body"/>
          </p:nvPr>
        </p:nvSpPr>
        <p:spPr>
          <a:xfrm>
            <a:off x="311700" y="809575"/>
            <a:ext cx="8520600" cy="57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Kidneys</a:t>
            </a:r>
            <a:endParaRPr b="1" sz="3000"/>
          </a:p>
          <a:p>
            <a:pPr indent="-419100" lvl="0" marL="457200" rtl="0" algn="l"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Moderate diuretic effect.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Chlorothiazide has a weak carbonic anhydrase inhibitory activity and it causes some loss of bicarbonate.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Because of the marked inhibitory action on sodium reabsorption, a large amount of sodium is made available to the distal segment where exchange of K+ with Na+ takes place.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This may cause </a:t>
            </a:r>
            <a:r>
              <a:rPr b="1" lang="en" sz="3000"/>
              <a:t>increased potassium loss.</a:t>
            </a: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/>
          <p:nvPr>
            <p:ph type="title"/>
          </p:nvPr>
        </p:nvSpPr>
        <p:spPr>
          <a:xfrm>
            <a:off x="311700" y="242122"/>
            <a:ext cx="8520600" cy="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Pharmacological actions:</a:t>
            </a:r>
            <a:endParaRPr/>
          </a:p>
        </p:txBody>
      </p:sp>
      <p:sp>
        <p:nvSpPr>
          <p:cNvPr id="207" name="Google Shape;207;p39"/>
          <p:cNvSpPr txBox="1"/>
          <p:nvPr>
            <p:ph idx="1" type="body"/>
          </p:nvPr>
        </p:nvSpPr>
        <p:spPr>
          <a:xfrm>
            <a:off x="311700" y="1043750"/>
            <a:ext cx="8520600" cy="55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/>
              <a:t>Kidneys</a:t>
            </a:r>
            <a:endParaRPr b="1"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-425450" lvl="0" marL="457200" rtl="0" algn="l">
              <a:spcBef>
                <a:spcPts val="120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Excessive renal loss of sodium and chloride may cause </a:t>
            </a:r>
            <a:r>
              <a:rPr b="1" lang="en" sz="3100"/>
              <a:t>hyponatraemia</a:t>
            </a:r>
            <a:r>
              <a:rPr lang="en" sz="3100"/>
              <a:t> and </a:t>
            </a:r>
            <a:r>
              <a:rPr b="1" lang="en" sz="3100"/>
              <a:t>hypochloraemia</a:t>
            </a:r>
            <a:r>
              <a:rPr lang="en" sz="3100"/>
              <a:t>; excessive potassium loss can cause </a:t>
            </a:r>
            <a:r>
              <a:rPr b="1" lang="en" sz="3100"/>
              <a:t>hypokalemia</a:t>
            </a:r>
            <a:r>
              <a:rPr lang="en" sz="3100"/>
              <a:t>, thus leading to </a:t>
            </a:r>
            <a:r>
              <a:rPr b="1" i="1" lang="en" sz="3100"/>
              <a:t>h</a:t>
            </a:r>
            <a:r>
              <a:rPr b="1" i="1" lang="en" sz="3100"/>
              <a:t>ypokalaemic hypochloraemic alkalosis</a:t>
            </a:r>
            <a:r>
              <a:rPr b="1" i="1" lang="en" sz="3100"/>
              <a:t>.</a:t>
            </a:r>
            <a:r>
              <a:rPr lang="en" sz="3100"/>
              <a:t> 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Long-term use causes </a:t>
            </a:r>
            <a:r>
              <a:rPr b="1" lang="en" sz="3100"/>
              <a:t>hypomagnesaemia</a:t>
            </a:r>
            <a:endParaRPr b="1"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Thiazides are less effective when GFR falls below 30–40 mL/min.</a:t>
            </a:r>
            <a:endParaRPr sz="3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>
            <p:ph idx="1" type="body"/>
          </p:nvPr>
        </p:nvSpPr>
        <p:spPr>
          <a:xfrm>
            <a:off x="311700" y="592125"/>
            <a:ext cx="8520600" cy="58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100"/>
              <a:t>Blood vessels: </a:t>
            </a:r>
            <a:r>
              <a:rPr lang="en" sz="3100"/>
              <a:t>Thiazides produce </a:t>
            </a:r>
            <a:r>
              <a:rPr b="1" i="1" lang="en" sz="3100"/>
              <a:t>a mild antihypertensive effect </a:t>
            </a:r>
            <a:r>
              <a:rPr lang="en" sz="3100"/>
              <a:t>partly due to their action on sodium metabolism and partly due to their direct action on blood vessels.</a:t>
            </a:r>
            <a:endParaRPr sz="3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100"/>
              <a:t>Metabolic actions:</a:t>
            </a:r>
            <a:r>
              <a:rPr lang="en" sz="3100"/>
              <a:t> Thiazide may causes</a:t>
            </a:r>
            <a:endParaRPr sz="3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▪ Hyperglycaemia</a:t>
            </a:r>
            <a:endParaRPr sz="3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▪ Hyperuricaemia</a:t>
            </a:r>
            <a:endParaRPr sz="3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▪ Hypercalcaemia</a:t>
            </a:r>
            <a:endParaRPr sz="3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/>
              <a:t>▪ Hyperlipidaemia</a:t>
            </a:r>
            <a:endParaRPr sz="3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>
            <p:ph idx="1" type="body"/>
          </p:nvPr>
        </p:nvSpPr>
        <p:spPr>
          <a:xfrm>
            <a:off x="311700" y="491775"/>
            <a:ext cx="8520600" cy="59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The mechanism by which thiazides cause </a:t>
            </a:r>
            <a:r>
              <a:rPr b="1" lang="en" sz="3200"/>
              <a:t>hyperglycaemia</a:t>
            </a:r>
            <a:r>
              <a:rPr lang="en" sz="3200"/>
              <a:t> is not known. </a:t>
            </a:r>
            <a:endParaRPr sz="3200"/>
          </a:p>
          <a:p>
            <a:pPr indent="-431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These drugs can unmask or aggravate the pre-existing diabetes mellitus. </a:t>
            </a:r>
            <a:endParaRPr sz="3200"/>
          </a:p>
          <a:p>
            <a:pPr indent="-431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Diazoxide, a thiazide derivative with potent hyperglycaemic action, has been used in the treatment of hypoglycaemia.</a:t>
            </a:r>
            <a:endParaRPr sz="3200"/>
          </a:p>
          <a:p>
            <a:pPr indent="-4318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However, during long-term therapy of hypertension, thiazides do not significantly increase the incidence of diabetes mellitus.</a:t>
            </a:r>
            <a:endParaRPr b="1" i="1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027025"/>
            <a:ext cx="8520600" cy="50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The functional unit of the kidney is termed as the </a:t>
            </a:r>
            <a:r>
              <a:rPr b="1" lang="en" sz="3500"/>
              <a:t>nephron</a:t>
            </a:r>
            <a:r>
              <a:rPr lang="en" sz="3500"/>
              <a:t>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Drugs can modify the renal functions:</a:t>
            </a:r>
            <a:endParaRPr sz="3500"/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en" sz="3100"/>
              <a:t>Indirectly by modifying its </a:t>
            </a:r>
            <a:r>
              <a:rPr b="1" lang="en" sz="3100"/>
              <a:t>circulation</a:t>
            </a:r>
            <a:r>
              <a:rPr lang="en" sz="3100"/>
              <a:t>.</a:t>
            </a:r>
            <a:endParaRPr sz="3100"/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SzPts val="3100"/>
              <a:buChar char="○"/>
            </a:pPr>
            <a:r>
              <a:rPr lang="en" sz="3100"/>
              <a:t>Directly by affecting the nephron </a:t>
            </a:r>
            <a:r>
              <a:rPr b="1" lang="en" sz="3100"/>
              <a:t>function</a:t>
            </a:r>
            <a:r>
              <a:rPr lang="en" sz="3100"/>
              <a:t>. </a:t>
            </a:r>
            <a:endParaRPr sz="31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" sz="3500"/>
              <a:t>Most of the therapeutically useful agents act mainly by modifying various functions of the nephron.</a:t>
            </a:r>
            <a:endParaRPr sz="3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/>
          <p:nvPr>
            <p:ph idx="1" type="body"/>
          </p:nvPr>
        </p:nvSpPr>
        <p:spPr>
          <a:xfrm>
            <a:off x="311700" y="525225"/>
            <a:ext cx="8520600" cy="59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254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Thiazides also decrease the reabsorption of uric acid from proximal tubule, thus raising plasma uric acid level. </a:t>
            </a:r>
            <a:endParaRPr sz="3100"/>
          </a:p>
          <a:p>
            <a:pPr indent="-4254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In addition, they </a:t>
            </a:r>
            <a:r>
              <a:rPr b="1" i="1" lang="en" sz="3100"/>
              <a:t>compete with uric acid for urate transporter </a:t>
            </a:r>
            <a:r>
              <a:rPr lang="en" sz="3100"/>
              <a:t>causing uric acid retention. </a:t>
            </a:r>
            <a:endParaRPr sz="3100"/>
          </a:p>
          <a:p>
            <a:pPr indent="-4254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occasionally, it can </a:t>
            </a:r>
            <a:r>
              <a:rPr b="1" i="1" lang="en" sz="3100"/>
              <a:t>precipitate gout.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 sz="3100"/>
              <a:t>Unlike loop diuretics , thiazides </a:t>
            </a:r>
            <a:r>
              <a:rPr b="1" i="1" lang="en" sz="3100"/>
              <a:t>reduce urinary calcium loss </a:t>
            </a:r>
            <a:r>
              <a:rPr lang="en" sz="3100"/>
              <a:t>by acting on distal convoluted tubules and </a:t>
            </a:r>
            <a:r>
              <a:rPr b="1" i="1" lang="en" sz="3100"/>
              <a:t>promote calcium retention;</a:t>
            </a:r>
            <a:r>
              <a:rPr lang="en" sz="3100"/>
              <a:t> they are useful in </a:t>
            </a:r>
            <a:r>
              <a:rPr b="1" i="1" lang="en" sz="3100"/>
              <a:t>treating idiopathic hypercalciuria.</a:t>
            </a:r>
            <a:endParaRPr sz="3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Serum cholesterol and triglycerides </a:t>
            </a:r>
            <a:r>
              <a:rPr lang="en" sz="3000"/>
              <a:t>may increase slightly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Other action: </a:t>
            </a:r>
            <a:r>
              <a:rPr lang="en" sz="3000"/>
              <a:t>In patients with nephrogenic type diabetes insipidus, thiazides decrease urinary volume.</a:t>
            </a:r>
            <a:endParaRPr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/>
          <p:nvPr>
            <p:ph type="title"/>
          </p:nvPr>
        </p:nvSpPr>
        <p:spPr>
          <a:xfrm>
            <a:off x="311700" y="3647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</a:rPr>
              <a:t>Adverse reactions: </a:t>
            </a:r>
            <a:endParaRPr b="1" sz="3300"/>
          </a:p>
        </p:txBody>
      </p:sp>
      <p:sp>
        <p:nvSpPr>
          <p:cNvPr id="234" name="Google Shape;234;p44"/>
          <p:cNvSpPr txBox="1"/>
          <p:nvPr>
            <p:ph idx="1" type="body"/>
          </p:nvPr>
        </p:nvSpPr>
        <p:spPr>
          <a:xfrm>
            <a:off x="311700" y="1194300"/>
            <a:ext cx="8520600" cy="52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Apart from electrolyte disturbances such as </a:t>
            </a:r>
            <a:r>
              <a:rPr b="1" lang="en" sz="2700"/>
              <a:t>hypokalaemic and hypochloraemic alkalosis</a:t>
            </a:r>
            <a:r>
              <a:rPr lang="en" sz="2700"/>
              <a:t>, these drugs have few serious toxic effects. 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b="1" lang="en" sz="2700"/>
              <a:t>Hypokalemia</a:t>
            </a:r>
            <a:r>
              <a:rPr lang="en" sz="2700"/>
              <a:t> increases the risk of fatal </a:t>
            </a:r>
            <a:r>
              <a:rPr b="1" lang="en" sz="2700"/>
              <a:t>toxicity of certain arrhythmias</a:t>
            </a:r>
            <a:r>
              <a:rPr lang="en" sz="2700"/>
              <a:t> and drugs like </a:t>
            </a:r>
            <a:r>
              <a:rPr b="1" lang="en" sz="2700"/>
              <a:t>digoxin</a:t>
            </a:r>
            <a:r>
              <a:rPr lang="en" sz="2700"/>
              <a:t>. 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They may cause </a:t>
            </a:r>
            <a:r>
              <a:rPr b="1" lang="en" sz="2700"/>
              <a:t>dilutional hyponatraemia.</a:t>
            </a:r>
            <a:endParaRPr b="1"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Because of structural similarity to sulphonamide, allergic reactions such as </a:t>
            </a:r>
            <a:r>
              <a:rPr b="1" lang="en" sz="2700"/>
              <a:t>dermatitis</a:t>
            </a:r>
            <a:r>
              <a:rPr lang="en" sz="2700"/>
              <a:t> and </a:t>
            </a:r>
            <a:r>
              <a:rPr b="1" lang="en" sz="2700"/>
              <a:t>thrombocytopenia</a:t>
            </a:r>
            <a:r>
              <a:rPr lang="en" sz="2700"/>
              <a:t> may occur.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In the presence of renal and hepatic insufficiency, these drugs may precipitate renal failure or hepatic coma.</a:t>
            </a:r>
            <a:endParaRPr sz="27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Preparations and dosage</a:t>
            </a:r>
            <a:endParaRPr/>
          </a:p>
        </p:txBody>
      </p:sp>
      <p:sp>
        <p:nvSpPr>
          <p:cNvPr id="240" name="Google Shape;240;p4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28475"/>
            <a:ext cx="8520600" cy="45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>
            <p:ph type="title"/>
          </p:nvPr>
        </p:nvSpPr>
        <p:spPr>
          <a:xfrm>
            <a:off x="311700" y="20679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Therapeutic uses:</a:t>
            </a:r>
            <a:endParaRPr b="1"/>
          </a:p>
        </p:txBody>
      </p:sp>
      <p:sp>
        <p:nvSpPr>
          <p:cNvPr id="247" name="Google Shape;247;p46"/>
          <p:cNvSpPr txBox="1"/>
          <p:nvPr>
            <p:ph idx="1" type="body"/>
          </p:nvPr>
        </p:nvSpPr>
        <p:spPr>
          <a:xfrm>
            <a:off x="311700" y="1311375"/>
            <a:ext cx="8520600" cy="51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1. </a:t>
            </a:r>
            <a:r>
              <a:rPr b="1" lang="en" sz="3100"/>
              <a:t>Edema</a:t>
            </a:r>
            <a:r>
              <a:rPr lang="en" sz="3100"/>
              <a:t> </a:t>
            </a:r>
            <a:endParaRPr sz="3100"/>
          </a:p>
          <a:p>
            <a:pPr indent="-412750" lvl="0" marL="457200" rtl="0" algn="l">
              <a:spcBef>
                <a:spcPts val="120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Thiazides may be used for mild- to-moderate cases.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For mobilization of edema fluid more efficacious diuretics are preferred, but thiazides may be considered for maintenance therapy.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They act best in cardiac edema; are less effective in hepatic or renal edema.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" sz="2900"/>
              <a:t>Thiazides are powerless in the presence of renal failure, but metolazone may still act.</a:t>
            </a:r>
            <a:endParaRPr sz="29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/>
          <p:nvPr>
            <p:ph idx="1" type="body"/>
          </p:nvPr>
        </p:nvSpPr>
        <p:spPr>
          <a:xfrm>
            <a:off x="311700" y="441600"/>
            <a:ext cx="8520600" cy="61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2. Hypertension </a:t>
            </a:r>
            <a:endParaRPr b="1" sz="2800"/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Thiazides and related diuretics, especially chlorthalidone and indapamide are one of the first line drugs.</a:t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00"/>
              <a:t>3. Diabetes insipidus </a:t>
            </a:r>
            <a:endParaRPr b="1" sz="2800"/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Thiazides decrease positive free water clearance and are the only drugs effective in nephrogenic diabetes insipidus. </a:t>
            </a:r>
            <a:endParaRPr sz="2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800"/>
              <a:t>4. Hypercalciuria with recurrent calcium stones in the kidney. </a:t>
            </a:r>
            <a:endParaRPr b="1" sz="2800"/>
          </a:p>
          <a:p>
            <a:pPr indent="-406400" lvl="0" marL="457200" rtl="0" algn="l"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Thiazides act by reducing Ca2</a:t>
            </a:r>
            <a:r>
              <a:rPr baseline="30000" lang="en" sz="2800"/>
              <a:t>+</a:t>
            </a:r>
            <a:r>
              <a:rPr lang="en" sz="2800"/>
              <a:t> excretion.</a:t>
            </a:r>
            <a:endParaRPr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9"/>
          <p:cNvSpPr txBox="1"/>
          <p:nvPr>
            <p:ph idx="1" type="body"/>
          </p:nvPr>
        </p:nvSpPr>
        <p:spPr>
          <a:xfrm>
            <a:off x="311700" y="516225"/>
            <a:ext cx="8520600" cy="55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en" sz="3200">
                <a:solidFill>
                  <a:schemeClr val="dk1"/>
                </a:solidFill>
              </a:rPr>
              <a:t>Mechanism of action of Thiazide diuretics:</a:t>
            </a:r>
            <a:endParaRPr sz="32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a) Inhibit K+-Cl− symport in collecting duct.</a:t>
            </a:r>
            <a:endParaRPr sz="32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b) Inhibit Na+-Cl− cotransport in early part of distal tubule.</a:t>
            </a:r>
            <a:endParaRPr sz="32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c) Inhibit Na+- Cl− co-symporter in late part of distal tubule.</a:t>
            </a:r>
            <a:endParaRPr sz="32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</a:rPr>
              <a:t>d) Inhibit Na+-K+ symporter in proximal tubule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/>
          <p:nvPr>
            <p:ph idx="1" type="body"/>
          </p:nvPr>
        </p:nvSpPr>
        <p:spPr>
          <a:xfrm>
            <a:off x="311700" y="685798"/>
            <a:ext cx="8520600" cy="54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dk1"/>
                </a:solidFill>
              </a:rPr>
              <a:t>2. </a:t>
            </a:r>
            <a:r>
              <a:rPr lang="en" sz="3400">
                <a:solidFill>
                  <a:schemeClr val="dk1"/>
                </a:solidFill>
              </a:rPr>
              <a:t>Following are high ceiling diuretics EXCEPT:</a:t>
            </a:r>
            <a:endParaRPr sz="3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chemeClr val="dk1"/>
                </a:solidFill>
              </a:rPr>
              <a:t>a)   Furosemide            </a:t>
            </a:r>
            <a:r>
              <a:rPr lang="en" sz="3400">
                <a:solidFill>
                  <a:schemeClr val="dk1"/>
                </a:solidFill>
              </a:rPr>
              <a:t>c) </a:t>
            </a:r>
            <a:r>
              <a:rPr lang="en" sz="3400">
                <a:solidFill>
                  <a:schemeClr val="dk1"/>
                </a:solidFill>
              </a:rPr>
              <a:t>Bumatenide</a:t>
            </a:r>
            <a:endParaRPr sz="3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b) </a:t>
            </a:r>
            <a:r>
              <a:rPr lang="en" sz="3400">
                <a:solidFill>
                  <a:schemeClr val="dk1"/>
                </a:solidFill>
              </a:rPr>
              <a:t> Spironolactone       d) Torasemide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3.Furosemide can cause all except:</a:t>
            </a:r>
            <a:endParaRPr sz="3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a) Hypokalaemia           c) Hyponatremia</a:t>
            </a:r>
            <a:endParaRPr sz="3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b) Hypocalcaemia         d) Hypoglycaemia 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1"/>
          <p:cNvSpPr txBox="1"/>
          <p:nvPr>
            <p:ph idx="1" type="body"/>
          </p:nvPr>
        </p:nvSpPr>
        <p:spPr>
          <a:xfrm>
            <a:off x="311700" y="685798"/>
            <a:ext cx="8520600" cy="54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4</a:t>
            </a:r>
            <a:r>
              <a:rPr lang="en" sz="3400">
                <a:solidFill>
                  <a:schemeClr val="dk1"/>
                </a:solidFill>
              </a:rPr>
              <a:t>. </a:t>
            </a:r>
            <a:r>
              <a:rPr lang="en" sz="3400">
                <a:solidFill>
                  <a:schemeClr val="dk1"/>
                </a:solidFill>
              </a:rPr>
              <a:t>Drug acts on proximal convoluted tubule:</a:t>
            </a:r>
            <a:endParaRPr sz="3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a) Acetazolamide       c) Thiazide</a:t>
            </a:r>
            <a:endParaRPr sz="3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b) Furosemide            d) Spironolactone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5. </a:t>
            </a:r>
            <a:r>
              <a:rPr lang="en" sz="3400">
                <a:solidFill>
                  <a:schemeClr val="dk1"/>
                </a:solidFill>
              </a:rPr>
              <a:t>Which drug is combined with thiazide to reduced chance of hypokalemia?</a:t>
            </a:r>
            <a:endParaRPr sz="3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a) Acetazolamide       c) metolazone</a:t>
            </a:r>
            <a:endParaRPr sz="3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b) Spironolactone       d) glycerol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Diuretics </a:t>
            </a:r>
            <a:endParaRPr b="1" sz="3500"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lang="en" sz="3400"/>
              <a:t>Diuretics are the drugs which increase excretion of </a:t>
            </a:r>
            <a:r>
              <a:rPr b="1" lang="en" sz="3400"/>
              <a:t>sodium</a:t>
            </a:r>
            <a:r>
              <a:rPr lang="en" sz="3400"/>
              <a:t> and </a:t>
            </a:r>
            <a:r>
              <a:rPr b="1" lang="en" sz="3400"/>
              <a:t>water</a:t>
            </a:r>
            <a:r>
              <a:rPr lang="en" sz="3400"/>
              <a:t> in urine.</a:t>
            </a:r>
            <a:endParaRPr sz="3400"/>
          </a:p>
          <a:p>
            <a:pPr indent="-444500" lvl="0" marL="457200" rtl="0" algn="l">
              <a:spcBef>
                <a:spcPts val="1000"/>
              </a:spcBef>
              <a:spcAft>
                <a:spcPts val="0"/>
              </a:spcAft>
              <a:buSzPts val="3400"/>
              <a:buChar char="●"/>
            </a:pPr>
            <a:r>
              <a:rPr lang="en" sz="3400"/>
              <a:t>These may be classified according to their efficacy as </a:t>
            </a:r>
            <a:r>
              <a:rPr b="1" i="1" lang="en" sz="3400"/>
              <a:t>high ceiling</a:t>
            </a:r>
            <a:r>
              <a:rPr lang="en" sz="3400"/>
              <a:t> (loop), </a:t>
            </a:r>
            <a:r>
              <a:rPr b="1" i="1" lang="en" sz="3400"/>
              <a:t>medium ceiling</a:t>
            </a:r>
            <a:r>
              <a:rPr lang="en" sz="3400"/>
              <a:t> (thiazides) and </a:t>
            </a:r>
            <a:r>
              <a:rPr b="1" i="1" lang="en" sz="3400"/>
              <a:t>low ceiling </a:t>
            </a:r>
            <a:r>
              <a:rPr lang="en" sz="3400"/>
              <a:t>(carbonic anhydrase inhibitors, potassium sparing </a:t>
            </a:r>
            <a:r>
              <a:rPr lang="en" sz="3400"/>
              <a:t>and osmotic diuretics</a:t>
            </a:r>
            <a:r>
              <a:rPr lang="en" sz="3400"/>
              <a:t>) diuretics.</a:t>
            </a:r>
            <a:endParaRPr sz="3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75" y="532199"/>
            <a:ext cx="8639635" cy="565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52400"/>
            <a:ext cx="8140306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458325"/>
            <a:ext cx="8520600" cy="59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We can also classify diuretics based on their site of action.</a:t>
            </a:r>
            <a:endParaRPr sz="32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b="1" lang="en" sz="2800"/>
              <a:t>Diuretics Acting on the Proximal tubule (PT)</a:t>
            </a:r>
            <a:endParaRPr b="1" sz="2800"/>
          </a:p>
          <a:p>
            <a:pPr indent="-406400" lvl="3" marL="18288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Carbonic </a:t>
            </a:r>
            <a:r>
              <a:rPr lang="en" sz="2800"/>
              <a:t>anhydrase</a:t>
            </a:r>
            <a:r>
              <a:rPr lang="en" sz="2800"/>
              <a:t> inhibitors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b="1" lang="en" sz="2800"/>
              <a:t>Diuretics Acting on the Loop of henle </a:t>
            </a:r>
            <a:endParaRPr b="1" sz="2800"/>
          </a:p>
          <a:p>
            <a:pPr indent="-406400" lvl="3" marL="18288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Loop diuretics </a:t>
            </a:r>
            <a:endParaRPr sz="2800"/>
          </a:p>
          <a:p>
            <a:pPr indent="-406400" lvl="3" marL="18288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Osmotic diuretics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b="1" lang="en" sz="2800"/>
              <a:t>Diuretics Acting on the Distal tubules and collecting Ducts </a:t>
            </a:r>
            <a:endParaRPr b="1" sz="2800"/>
          </a:p>
          <a:p>
            <a:pPr indent="-406400" lvl="3" marL="18288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Thiazides </a:t>
            </a:r>
            <a:endParaRPr sz="2800"/>
          </a:p>
          <a:p>
            <a:pPr indent="-406400" lvl="3" marL="18288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sz="2800"/>
              <a:t>K</a:t>
            </a:r>
            <a:r>
              <a:rPr baseline="30000" lang="en" sz="2800"/>
              <a:t>+ </a:t>
            </a:r>
            <a:r>
              <a:rPr lang="en" sz="2800"/>
              <a:t>sparing diuretics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H</a:t>
            </a:r>
            <a:r>
              <a:rPr lang="en" sz="4900"/>
              <a:t>igh ceiling diuretics</a:t>
            </a:r>
            <a:endParaRPr sz="4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 diuretics</a:t>
            </a:r>
            <a:endParaRPr/>
          </a:p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311700" y="1763001"/>
            <a:ext cx="8520600" cy="46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 sz="3200"/>
              <a:t>Furosemide (Frusemide),</a:t>
            </a:r>
            <a:endParaRPr sz="3200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 sz="3200"/>
              <a:t>Bumetanide,</a:t>
            </a:r>
            <a:endParaRPr sz="3200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 sz="3200"/>
              <a:t>Torasemide (Torsemide)</a:t>
            </a:r>
            <a:endParaRPr sz="32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" sz="3200"/>
              <a:t>These are </a:t>
            </a:r>
            <a:r>
              <a:rPr lang="en" sz="3200"/>
              <a:t>inhibitors</a:t>
            </a:r>
            <a:r>
              <a:rPr lang="en" sz="3200"/>
              <a:t> of </a:t>
            </a:r>
            <a:r>
              <a:rPr b="1" lang="en" sz="3200"/>
              <a:t>Na</a:t>
            </a:r>
            <a:r>
              <a:rPr b="1" baseline="30000" lang="en" sz="3200"/>
              <a:t>+</a:t>
            </a:r>
            <a:r>
              <a:rPr b="1" lang="en" sz="3200"/>
              <a:t> K</a:t>
            </a:r>
            <a:r>
              <a:rPr b="1" baseline="30000" lang="en" sz="3200"/>
              <a:t>+ </a:t>
            </a:r>
            <a:r>
              <a:rPr b="1" lang="en" sz="3200"/>
              <a:t>2Cl</a:t>
            </a:r>
            <a:r>
              <a:rPr b="1" baseline="30000" lang="en" sz="3200"/>
              <a:t>–</a:t>
            </a:r>
            <a:r>
              <a:rPr b="1" lang="en" sz="3200"/>
              <a:t> symporter</a:t>
            </a:r>
            <a:r>
              <a:rPr lang="en" sz="3200"/>
              <a:t> present at the luminal membrane of the ascending limb of the loop of Henle. 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