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61"/>
  </p:notesMasterIdLst>
  <p:sldIdLst>
    <p:sldId id="256" r:id="rId2"/>
    <p:sldId id="257" r:id="rId3"/>
    <p:sldId id="307" r:id="rId4"/>
    <p:sldId id="261" r:id="rId5"/>
    <p:sldId id="259" r:id="rId6"/>
    <p:sldId id="260" r:id="rId7"/>
    <p:sldId id="265" r:id="rId8"/>
    <p:sldId id="266" r:id="rId9"/>
    <p:sldId id="263" r:id="rId10"/>
    <p:sldId id="264" r:id="rId11"/>
    <p:sldId id="268" r:id="rId12"/>
    <p:sldId id="269" r:id="rId13"/>
    <p:sldId id="30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7" r:id="rId23"/>
    <p:sldId id="278" r:id="rId24"/>
    <p:sldId id="279" r:id="rId25"/>
    <p:sldId id="280" r:id="rId26"/>
    <p:sldId id="281" r:id="rId27"/>
    <p:sldId id="282" r:id="rId28"/>
    <p:sldId id="309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10" r:id="rId54"/>
    <p:sldId id="313" r:id="rId55"/>
    <p:sldId id="314" r:id="rId56"/>
    <p:sldId id="315" r:id="rId57"/>
    <p:sldId id="316" r:id="rId58"/>
    <p:sldId id="311" r:id="rId59"/>
    <p:sldId id="312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7AF05-B3FE-4E86-A760-69AA6D80929E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8577A-E471-48AC-8CBF-426EB60F8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4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E1EBE9-1B9E-49FA-AC17-07224A61C7B8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Calibri" pitchFamily="34" charset="0"/>
              </a:rPr>
              <a:t>AchR</a:t>
            </a:r>
            <a:r>
              <a:rPr lang="en-US" dirty="0">
                <a:latin typeface="Calibri" pitchFamily="34" charset="0"/>
              </a:rPr>
              <a:t> is permeable to both Na+ and K+.</a:t>
            </a:r>
          </a:p>
          <a:p>
            <a:pPr algn="just"/>
            <a:r>
              <a:rPr lang="en-US" dirty="0">
                <a:latin typeface="Calibri" pitchFamily="34" charset="0"/>
              </a:rPr>
              <a:t>But the electrochemical gradient is favorable for Na+ entry.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577A-E471-48AC-8CBF-426EB60F8D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6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3205BC9-62D3-491F-BBAD-95C9C3225541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4/27/2022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262626">
                    <a:lumMod val="85000"/>
                    <a:lumOff val="1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5830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F873-0E97-3545-A4E0-A96B89D4E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1871131"/>
            <a:ext cx="7145867" cy="1515533"/>
          </a:xfrm>
        </p:spPr>
        <p:txBody>
          <a:bodyPr/>
          <a:lstStyle/>
          <a:p>
            <a:r>
              <a:rPr lang="en-US" sz="4400" b="1" i="1" u="sng" dirty="0" err="1">
                <a:solidFill>
                  <a:srgbClr val="C00000"/>
                </a:solidFill>
                <a:latin typeface="Algerian" pitchFamily="82" charset="0"/>
              </a:rPr>
              <a:t>Neuro</a:t>
            </a:r>
            <a:r>
              <a:rPr lang="en-US" sz="4400" b="1" i="1" u="sng" dirty="0">
                <a:solidFill>
                  <a:srgbClr val="C00000"/>
                </a:solidFill>
                <a:latin typeface="Algerian" pitchFamily="82" charset="0"/>
              </a:rPr>
              <a:t> muscular  junction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5BEE4-009C-8740-8CA6-96EADCE04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4953000"/>
            <a:ext cx="8534400" cy="1752600"/>
          </a:xfrm>
        </p:spPr>
        <p:txBody>
          <a:bodyPr/>
          <a:lstStyle/>
          <a:p>
            <a:r>
              <a:rPr lang="en-US" dirty="0"/>
              <a:t>                                                               </a:t>
            </a:r>
            <a:r>
              <a:rPr lang="en-US" dirty="0" err="1"/>
              <a:t>Dr.Dipika</a:t>
            </a:r>
            <a:r>
              <a:rPr lang="en-US" dirty="0"/>
              <a:t> </a:t>
            </a:r>
            <a:r>
              <a:rPr lang="en-US" dirty="0" err="1"/>
              <a:t>Baria</a:t>
            </a:r>
            <a:r>
              <a:rPr lang="en-US" dirty="0"/>
              <a:t>(MD)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9601196" cy="770468"/>
          </a:xfrm>
        </p:spPr>
        <p:txBody>
          <a:bodyPr/>
          <a:lstStyle/>
          <a:p>
            <a:r>
              <a:rPr lang="en-US" dirty="0"/>
              <a:t>Neuromuscular junction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26" y="1371600"/>
            <a:ext cx="1209979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32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9601196" cy="46566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SYNAPTIC KNOB</a:t>
            </a:r>
            <a:br>
              <a:rPr lang="en-US" sz="32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endParaRPr lang="en-IN" sz="32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382000" cy="57912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</a:rPr>
              <a:t>Each terminal is expanded at its end to form a knobby structure called 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synaptic knob or terminal button</a:t>
            </a:r>
            <a:r>
              <a:rPr lang="en-US" sz="2800" b="0" dirty="0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0" dirty="0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It lies in the groove (synaptic trough) in the surface of the muscle fiber.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</a:rPr>
              <a:t>It contains plenty of mitochondria and neurotransmitter vesicles containing </a:t>
            </a:r>
            <a:r>
              <a:rPr lang="en-US" sz="2800" b="0" dirty="0" err="1">
                <a:latin typeface="Calibri" pitchFamily="34" charset="0"/>
              </a:rPr>
              <a:t>ACh</a:t>
            </a:r>
            <a:r>
              <a:rPr lang="en-US" sz="2800" b="0" dirty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</a:rPr>
              <a:t>Higher metabolic activity seen due to plenty of mitochondria.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</a:rPr>
              <a:t>Ach synthesized within the mitochondria</a:t>
            </a:r>
          </a:p>
          <a:p>
            <a:pPr algn="just">
              <a:buFont typeface="Arial" pitchFamily="34" charset="0"/>
              <a:buChar char="•"/>
            </a:pPr>
            <a:endParaRPr lang="en-IN" sz="2400" b="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01815"/>
            <a:ext cx="3124200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0999"/>
            <a:ext cx="2209800" cy="269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92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92675"/>
            <a:ext cx="11956577" cy="4147078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</a:rPr>
              <a:t>Pre synaptic membrane:</a:t>
            </a:r>
          </a:p>
          <a:p>
            <a:r>
              <a:rPr lang="en-US" sz="2400" b="0" dirty="0">
                <a:latin typeface="Calibri" pitchFamily="34" charset="0"/>
              </a:rPr>
              <a:t>   </a:t>
            </a:r>
            <a:r>
              <a:rPr lang="en-US" sz="3200" b="0" dirty="0">
                <a:latin typeface="Calibri" pitchFamily="34" charset="0"/>
              </a:rPr>
              <a:t>It refers to the axonal membrane  lining  the  terminal buttons of nerve ending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11211" t="4777" b="20491"/>
          <a:stretch/>
        </p:blipFill>
        <p:spPr bwMode="auto">
          <a:xfrm>
            <a:off x="228600" y="2743200"/>
            <a:ext cx="11811000" cy="39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828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954A-6FF7-487D-81A6-0928E01C0B4C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4/27/2022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13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15240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00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52600"/>
            <a:ext cx="9601196" cy="5333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Neurotransmitter vesicles</a:t>
            </a:r>
            <a:b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IN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11176000" cy="3505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>
                <a:latin typeface="Calibri" pitchFamily="34" charset="0"/>
              </a:rPr>
              <a:t>They are clustered around specific points called ACTIVE ZONES.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>
                <a:latin typeface="Calibri" pitchFamily="34" charset="0"/>
              </a:rPr>
              <a:t>The membrane at the active zones is modified to form DENSE BAR that contains numerous voltage gated Ca++ channels.</a:t>
            </a:r>
            <a:endParaRPr lang="en-IN" sz="2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1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Doc 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2226" y="0"/>
            <a:ext cx="8249508" cy="6858000"/>
          </a:xfrm>
        </p:spPr>
      </p:pic>
    </p:spTree>
    <p:extLst>
      <p:ext uri="{BB962C8B-B14F-4D97-AF65-F5344CB8AC3E}">
        <p14:creationId xmlns:p14="http://schemas.microsoft.com/office/powerpoint/2010/main" val="9769011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1922" y="381000"/>
            <a:ext cx="10027920" cy="115824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Synaptic cleft</a:t>
            </a:r>
            <a:b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IN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731758" cy="609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</a:rPr>
              <a:t>This is the gap between the terminal button and the muscle fiber, </a:t>
            </a:r>
            <a:r>
              <a:rPr lang="en-US" sz="2800" b="0" dirty="0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which is about 40-100 nm wide.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</a:rPr>
              <a:t>The cleft contains the enzyme  </a:t>
            </a:r>
            <a:r>
              <a:rPr lang="en-US" sz="2800" b="0" dirty="0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acetylcholine-esterase (</a:t>
            </a:r>
            <a:r>
              <a:rPr lang="en-US" sz="2800" b="0" dirty="0" err="1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AChE</a:t>
            </a:r>
            <a:r>
              <a:rPr lang="en-US" sz="2800" b="0" dirty="0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) </a:t>
            </a:r>
            <a:endParaRPr lang="en-US" sz="2800" b="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latin typeface="Calibri" pitchFamily="34" charset="0"/>
              </a:rPr>
              <a:t>AChE</a:t>
            </a:r>
            <a:r>
              <a:rPr lang="en-US" sz="2800" b="0" dirty="0">
                <a:latin typeface="Calibri" pitchFamily="34" charset="0"/>
              </a:rPr>
              <a:t> rapidly hydrolyzes </a:t>
            </a:r>
            <a:r>
              <a:rPr lang="en-US" sz="2800" b="0" dirty="0" err="1">
                <a:latin typeface="Calibri" pitchFamily="34" charset="0"/>
              </a:rPr>
              <a:t>ACh</a:t>
            </a:r>
            <a:r>
              <a:rPr lang="en-US" sz="2800" b="0" dirty="0">
                <a:latin typeface="Calibri" pitchFamily="34" charset="0"/>
              </a:rPr>
              <a:t> into acetate and choline.</a:t>
            </a:r>
            <a:endParaRPr lang="en-IN" sz="2800" b="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5546" r="5635" b="22327"/>
          <a:stretch/>
        </p:blipFill>
        <p:spPr bwMode="auto">
          <a:xfrm>
            <a:off x="6731758" y="746078"/>
            <a:ext cx="5460242" cy="61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73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10027920" cy="54864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Postsynaptic portion (end plate membrane)</a:t>
            </a:r>
            <a:br>
              <a:rPr lang="en-U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IN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707" y="914400"/>
            <a:ext cx="12222707" cy="39975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It is a muscle fiber membrane (sarcolemma) in the NMJ.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The postsynaptic portion  is known as the </a:t>
            </a:r>
            <a:r>
              <a:rPr lang="en-US" b="0" dirty="0">
                <a:solidFill>
                  <a:srgbClr val="002060"/>
                </a:solidFill>
                <a:latin typeface="Calibri" pitchFamily="34" charset="0"/>
              </a:rPr>
              <a:t>END PLATE MEMBRANE  </a:t>
            </a:r>
            <a:r>
              <a:rPr lang="en-US" b="0" dirty="0">
                <a:latin typeface="Calibri" pitchFamily="34" charset="0"/>
              </a:rPr>
              <a:t>(motor end plate).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The area  increases many times as it is thrown into several folds called </a:t>
            </a:r>
            <a:r>
              <a:rPr lang="en-US" b="0" dirty="0">
                <a:solidFill>
                  <a:srgbClr val="002060"/>
                </a:solidFill>
                <a:latin typeface="Calibri" pitchFamily="34" charset="0"/>
              </a:rPr>
              <a:t>JUNCTIONAL FOLDS.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The end plate membrane contains numerous nicotinic </a:t>
            </a:r>
            <a:r>
              <a:rPr lang="en-US" b="0" dirty="0">
                <a:solidFill>
                  <a:srgbClr val="002060"/>
                </a:solidFill>
                <a:latin typeface="Calibri" pitchFamily="34" charset="0"/>
              </a:rPr>
              <a:t>Ach receptors</a:t>
            </a:r>
            <a:r>
              <a:rPr lang="en-US" b="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, which are concentrated at the crests of the </a:t>
            </a:r>
            <a:r>
              <a:rPr lang="en-US" b="0" dirty="0" err="1">
                <a:latin typeface="Calibri" pitchFamily="34" charset="0"/>
              </a:rPr>
              <a:t>junctional</a:t>
            </a:r>
            <a:r>
              <a:rPr lang="en-US" b="0" dirty="0">
                <a:latin typeface="Calibri" pitchFamily="34" charset="0"/>
              </a:rPr>
              <a:t> folds.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solidFill>
                  <a:srgbClr val="002060"/>
                </a:solidFill>
                <a:latin typeface="Calibri" pitchFamily="34" charset="0"/>
              </a:rPr>
              <a:t>It also contains voltage gated Na+ channels.</a:t>
            </a:r>
            <a:endParaRPr lang="en-IN" b="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Content Placeholder 3" descr="New Doc 2_1.jpg"/>
          <p:cNvPicPr>
            <a:picLocks noChangeAspect="1"/>
          </p:cNvPicPr>
          <p:nvPr/>
        </p:nvPicPr>
        <p:blipFill rotWithShape="1">
          <a:blip r:embed="rId3" cstate="print"/>
          <a:srcRect l="10954" t="11098" r="6570"/>
          <a:stretch/>
        </p:blipFill>
        <p:spPr>
          <a:xfrm>
            <a:off x="8575393" y="4419600"/>
            <a:ext cx="3541547" cy="21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1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Ach  receptors at NMJ</a:t>
            </a:r>
            <a:br>
              <a:rPr lang="en-US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endParaRPr lang="en-IN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239000" cy="53647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 err="1">
                <a:latin typeface="Calibri" pitchFamily="34" charset="0"/>
              </a:rPr>
              <a:t>AChR</a:t>
            </a:r>
            <a:r>
              <a:rPr lang="en-US" sz="2800" b="0" dirty="0">
                <a:latin typeface="Calibri" pitchFamily="34" charset="0"/>
              </a:rPr>
              <a:t> at NMJ are</a:t>
            </a:r>
            <a:r>
              <a:rPr lang="en-US" sz="2800" b="0" dirty="0">
                <a:solidFill>
                  <a:srgbClr val="002060"/>
                </a:solidFill>
                <a:latin typeface="Calibri" pitchFamily="34" charset="0"/>
              </a:rPr>
              <a:t> nicotinic type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</a:rPr>
              <a:t>An average end plate contains about </a:t>
            </a:r>
            <a:r>
              <a:rPr lang="en-US" sz="2800" b="0" dirty="0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15-40 million </a:t>
            </a:r>
            <a:r>
              <a:rPr lang="en-US" sz="2800" b="0" dirty="0" err="1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AChR</a:t>
            </a:r>
            <a:endParaRPr lang="en-US" sz="2800" b="0" dirty="0">
              <a:solidFill>
                <a:srgbClr val="002060"/>
              </a:solidFill>
              <a:latin typeface="Calibri" pitchFamily="34" charset="0"/>
              <a:cs typeface="Aharoni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</a:rPr>
              <a:t>The </a:t>
            </a:r>
            <a:r>
              <a:rPr lang="en-US" sz="2800" b="0" dirty="0" err="1">
                <a:latin typeface="Calibri" pitchFamily="34" charset="0"/>
              </a:rPr>
              <a:t>AChR</a:t>
            </a:r>
            <a:r>
              <a:rPr lang="en-US" sz="2800" b="0" dirty="0">
                <a:latin typeface="Calibri" pitchFamily="34" charset="0"/>
              </a:rPr>
              <a:t> protein is a chemically gated ion channel that opens when two molecules of Ach bind to it.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6512"/>
          <a:stretch/>
        </p:blipFill>
        <p:spPr bwMode="auto">
          <a:xfrm>
            <a:off x="8026400" y="2412348"/>
            <a:ext cx="4165600" cy="44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17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10718800" cy="40370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Mechanism </a:t>
            </a:r>
          </a:p>
          <a:p>
            <a:pPr algn="ctr">
              <a:buNone/>
            </a:pPr>
            <a:r>
              <a:rPr lang="en-US" sz="44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Of</a:t>
            </a:r>
          </a:p>
          <a:p>
            <a:pPr algn="ctr">
              <a:buNone/>
            </a:pPr>
            <a:r>
              <a:rPr lang="en-US" sz="44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neuromuscular transmission</a:t>
            </a:r>
            <a:endParaRPr lang="en-IN" sz="44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007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Neuromuscular junction</a:t>
            </a:r>
            <a:br>
              <a:rPr lang="en-US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200" dirty="0">
                <a:solidFill>
                  <a:srgbClr val="FF0000"/>
                </a:solidFill>
              </a:rPr>
              <a:t>(example of chemical synapse)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22AAE9-3C07-4CC4-88BB-0D9C065223A5}" type="slidenum">
              <a:rPr lang="en-US" smtClean="0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12039600" cy="513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</a:rPr>
              <a:t>Neuromuscular junction :</a:t>
            </a:r>
            <a:r>
              <a:rPr lang="en-US" sz="3600" dirty="0">
                <a:solidFill>
                  <a:schemeClr val="tx1"/>
                </a:solidFill>
              </a:rPr>
              <a:t> The synapse between motor neuron and muscle fiber is called the neuromuscular junction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</a:rPr>
              <a:t>Motor unit : </a:t>
            </a:r>
            <a:r>
              <a:rPr lang="en-US" sz="3600" dirty="0">
                <a:solidFill>
                  <a:schemeClr val="tx1"/>
                </a:solidFill>
              </a:rPr>
              <a:t>single motor neuron and the muscle fibers it innervate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97607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11887200" cy="60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Neuromuscular transmission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21920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NMT is the transmission of impulse from the motor neuron to the skeletal muscle fibers supplied by the neuron.</a:t>
            </a:r>
          </a:p>
          <a:p>
            <a:endParaRPr lang="en-US" sz="3200" dirty="0">
              <a:latin typeface="Calibri" pitchFamily="34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Mechanisms divided into three 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parts: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Presynaptic events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Synaptic events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Post synaptic events</a:t>
            </a:r>
          </a:p>
          <a:p>
            <a:pPr lvl="1"/>
            <a:endParaRPr lang="en-IN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99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1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Presynaptic events</a:t>
            </a:r>
            <a:b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endParaRPr lang="en-IN" sz="24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121412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 pitchFamily="34" charset="0"/>
              </a:rPr>
              <a:t>:                                                                                 </a:t>
            </a:r>
          </a:p>
          <a:p>
            <a:pPr lvl="1" algn="ctr"/>
            <a:r>
              <a:rPr lang="en-US" sz="2900" b="1" dirty="0">
                <a:latin typeface="Calibri" pitchFamily="34" charset="0"/>
              </a:rPr>
              <a:t>                                          Arrival of AP </a:t>
            </a:r>
          </a:p>
          <a:p>
            <a:pPr lvl="1" algn="ctr"/>
            <a:endParaRPr lang="en-US" sz="2900" b="1" dirty="0">
              <a:latin typeface="Calibri" pitchFamily="34" charset="0"/>
            </a:endParaRPr>
          </a:p>
          <a:p>
            <a:pPr lvl="1" algn="ctr"/>
            <a:r>
              <a:rPr lang="en-US" sz="2900" b="1" dirty="0">
                <a:latin typeface="Calibri" pitchFamily="34" charset="0"/>
              </a:rPr>
              <a:t>                                       Depolarizes the membrane of terminals</a:t>
            </a:r>
          </a:p>
          <a:p>
            <a:pPr lvl="8" algn="ctr">
              <a:buNone/>
            </a:pPr>
            <a:endParaRPr lang="en-US" sz="2900" b="1" dirty="0">
              <a:latin typeface="Calibri" pitchFamily="34" charset="0"/>
            </a:endParaRPr>
          </a:p>
          <a:p>
            <a:pPr lvl="1" algn="ctr"/>
            <a:r>
              <a:rPr lang="en-US" sz="2900" b="1" dirty="0">
                <a:latin typeface="Calibri" pitchFamily="34" charset="0"/>
              </a:rPr>
              <a:t>                                    Activation and opening of Ca++ channels</a:t>
            </a:r>
          </a:p>
          <a:p>
            <a:pPr marL="457200" lvl="1" indent="0" algn="ctr">
              <a:buNone/>
            </a:pPr>
            <a:endParaRPr lang="en-US" sz="2900" b="1" dirty="0">
              <a:latin typeface="Calibri" pitchFamily="34" charset="0"/>
            </a:endParaRPr>
          </a:p>
          <a:p>
            <a:pPr marL="457200" lvl="1" indent="0" algn="ctr">
              <a:buNone/>
            </a:pPr>
            <a:r>
              <a:rPr lang="en-US" sz="2900" b="1" dirty="0">
                <a:latin typeface="Calibri" pitchFamily="34" charset="0"/>
              </a:rPr>
              <a:t>                             Calcium influx</a:t>
            </a:r>
          </a:p>
          <a:p>
            <a:pPr lvl="1" algn="ctr"/>
            <a:endParaRPr lang="en-US" sz="2900" b="1" dirty="0">
              <a:latin typeface="Calibri" pitchFamily="34" charset="0"/>
            </a:endParaRPr>
          </a:p>
          <a:p>
            <a:pPr lvl="1" algn="ctr"/>
            <a:r>
              <a:rPr lang="en-US" sz="2900" b="1" dirty="0">
                <a:latin typeface="Calibri" pitchFamily="34" charset="0"/>
              </a:rPr>
              <a:t>                                                                    Increase movement of microtubules and microfilaments</a:t>
            </a:r>
          </a:p>
          <a:p>
            <a:pPr lvl="1" algn="ctr"/>
            <a:endParaRPr lang="en-US" sz="2900" b="1" dirty="0">
              <a:latin typeface="Calibri" pitchFamily="34" charset="0"/>
            </a:endParaRPr>
          </a:p>
          <a:p>
            <a:pPr lvl="1" algn="ctr"/>
            <a:r>
              <a:rPr lang="en-US" sz="2900" b="1" dirty="0">
                <a:latin typeface="Calibri" pitchFamily="34" charset="0"/>
              </a:rPr>
              <a:t>                           </a:t>
            </a:r>
          </a:p>
          <a:p>
            <a:pPr lvl="1" algn="ctr"/>
            <a:r>
              <a:rPr lang="en-US" sz="2900" b="1" dirty="0">
                <a:latin typeface="Calibri" pitchFamily="34" charset="0"/>
              </a:rPr>
              <a:t>Migration of neurotransmitter vesicles to the inner surface of the presynaptic membrane.</a:t>
            </a:r>
          </a:p>
          <a:p>
            <a:pPr lvl="1" algn="ctr"/>
            <a:endParaRPr lang="en-US" sz="2900" b="1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2900" b="1" dirty="0">
                <a:latin typeface="Calibri" pitchFamily="34" charset="0"/>
              </a:rPr>
              <a:t>    The vesicles fuse with the membrane</a:t>
            </a:r>
          </a:p>
          <a:p>
            <a:pPr marL="0" indent="0" algn="ctr">
              <a:buNone/>
            </a:pPr>
            <a:r>
              <a:rPr lang="en-US" sz="2900" b="1" dirty="0">
                <a:latin typeface="Calibri" pitchFamily="34" charset="0"/>
              </a:rPr>
              <a:t> </a:t>
            </a:r>
          </a:p>
          <a:p>
            <a:pPr algn="ctr"/>
            <a:r>
              <a:rPr lang="en-US" sz="2900" b="1" dirty="0">
                <a:latin typeface="Calibri" pitchFamily="34" charset="0"/>
              </a:rPr>
              <a:t>                            Discharge their content into the synaptic cleft by exocytosis process.</a:t>
            </a:r>
          </a:p>
          <a:p>
            <a:pPr marL="0" lvl="1" indent="0" algn="ctr">
              <a:buNone/>
            </a:pPr>
            <a:endParaRPr lang="en-IN" sz="1800" b="1" dirty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543801" y="1138238"/>
            <a:ext cx="24234" cy="29527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562741" y="1776389"/>
            <a:ext cx="3177" cy="40494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399865" y="2778523"/>
            <a:ext cx="285752" cy="211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446852" y="3326721"/>
            <a:ext cx="304800" cy="211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458493" y="4210452"/>
            <a:ext cx="285752" cy="211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452142" y="5096955"/>
            <a:ext cx="285752" cy="211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454259" y="5767821"/>
            <a:ext cx="285752" cy="211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bject 2"/>
          <p:cNvSpPr/>
          <p:nvPr/>
        </p:nvSpPr>
        <p:spPr>
          <a:xfrm>
            <a:off x="152400" y="873650"/>
            <a:ext cx="4953000" cy="3526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8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F365-F628-470E-A91C-710FC700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</a:t>
            </a:r>
            <a:r>
              <a:rPr lang="en-US" dirty="0" err="1"/>
              <a:t>syntaxin</a:t>
            </a:r>
            <a:r>
              <a:rPr lang="en-US" dirty="0"/>
              <a:t> and </a:t>
            </a:r>
            <a:r>
              <a:rPr lang="en-US" dirty="0" err="1"/>
              <a:t>synaptobrevin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94A08-FE5E-4D71-8767-FE62E385B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115824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Help in docking and fusion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Synaptobrevin</a:t>
            </a:r>
            <a:r>
              <a:rPr lang="en-US" sz="2800" dirty="0"/>
              <a:t> in the vesicle membrane links with </a:t>
            </a:r>
            <a:r>
              <a:rPr lang="en-US" sz="2800" dirty="0" err="1"/>
              <a:t>syntaxin</a:t>
            </a:r>
            <a:r>
              <a:rPr lang="en-US" sz="2800" dirty="0"/>
              <a:t> and SNAPs(soluble NSF attachment protein(N-ethylmaleimide-sensitive fusion protein)in the cell membrane</a:t>
            </a:r>
          </a:p>
          <a:p>
            <a:pPr>
              <a:lnSpc>
                <a:spcPct val="150000"/>
              </a:lnSpc>
            </a:pPr>
            <a:endParaRPr lang="en-I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545C6-115A-43A2-AA6E-B82057AC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1" y="3790292"/>
            <a:ext cx="2971800" cy="29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0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Release of acetylcholine by the nerve terminals</a:t>
            </a:r>
          </a:p>
          <a:p>
            <a:r>
              <a:rPr lang="en-IN" dirty="0"/>
              <a:t> Effect of acetylcholine on the postsynaptic membrane</a:t>
            </a:r>
          </a:p>
          <a:p>
            <a:r>
              <a:rPr lang="en-IN" dirty="0"/>
              <a:t> Development of end plate potential</a:t>
            </a:r>
          </a:p>
          <a:p>
            <a:r>
              <a:rPr lang="en-IN" dirty="0"/>
              <a:t> Miniature end plate potential</a:t>
            </a:r>
          </a:p>
          <a:p>
            <a:r>
              <a:rPr lang="en-IN" dirty="0"/>
              <a:t> Removal of acetylcholine by cholinesterase</a:t>
            </a:r>
          </a:p>
          <a:p>
            <a:r>
              <a:rPr lang="en-IN" dirty="0"/>
              <a:t> Initiation of the action potential in the muscle fibre.</a:t>
            </a:r>
          </a:p>
        </p:txBody>
      </p:sp>
    </p:spTree>
    <p:extLst>
      <p:ext uri="{BB962C8B-B14F-4D97-AF65-F5344CB8AC3E}">
        <p14:creationId xmlns:p14="http://schemas.microsoft.com/office/powerpoint/2010/main" val="15972148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Quantal</a:t>
            </a:r>
            <a:r>
              <a:rPr lang="en-US" b="1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release</a:t>
            </a:r>
            <a:br>
              <a:rPr lang="en-US" b="1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endParaRPr lang="en-IN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11582400" cy="46021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Depolarization of the terminal button causes synchronous release of about </a:t>
            </a:r>
            <a:r>
              <a:rPr lang="en-US" b="1" dirty="0"/>
              <a:t>60-200 vesicles </a:t>
            </a:r>
            <a:r>
              <a:rPr lang="en-US" dirty="0"/>
              <a:t>from different parts of the presynaptic membrane.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Each vesicle contains around </a:t>
            </a:r>
            <a:r>
              <a:rPr lang="en-US" b="1" dirty="0"/>
              <a:t>4000- 10,000 Ach molecules.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The vesicle or the </a:t>
            </a:r>
            <a:r>
              <a:rPr lang="en-US" b="1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multimolecular</a:t>
            </a:r>
            <a:r>
              <a:rPr lang="en-US" b="1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packet of Ach is known as quanta, and the process of release is known as </a:t>
            </a:r>
            <a:r>
              <a:rPr lang="en-US" b="1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quantal</a:t>
            </a:r>
            <a:r>
              <a:rPr lang="en-US" b="1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release of neurotransmitter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.</a:t>
            </a:r>
            <a:endParaRPr lang="en-IN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9109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8946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Events at the synaptic cleft</a:t>
            </a:r>
            <a:br>
              <a:rPr lang="en-US" sz="3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endParaRPr lang="en-IN" sz="36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257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Calibri" pitchFamily="34" charset="0"/>
              </a:rPr>
              <a:t>The released Ach molecules diffuse across the synaptic cleft and bind to the receptors present at the post synaptic membrane.</a:t>
            </a:r>
          </a:p>
          <a:p>
            <a:pPr algn="just"/>
            <a:r>
              <a:rPr lang="en-US" sz="2800" dirty="0">
                <a:latin typeface="Calibri" pitchFamily="34" charset="0"/>
              </a:rPr>
              <a:t>Some molecules of Ach hydrolyzed by </a:t>
            </a:r>
            <a:r>
              <a:rPr lang="en-US" sz="2800" dirty="0" err="1">
                <a:latin typeface="Calibri" pitchFamily="34" charset="0"/>
              </a:rPr>
              <a:t>AChE</a:t>
            </a:r>
            <a:r>
              <a:rPr lang="en-US" sz="2800" dirty="0">
                <a:latin typeface="Calibri" pitchFamily="34" charset="0"/>
              </a:rPr>
              <a:t>, and some diffuse out of the cleft</a:t>
            </a:r>
          </a:p>
          <a:p>
            <a:pPr algn="just"/>
            <a:endParaRPr lang="en-IN" sz="2400" dirty="0">
              <a:latin typeface="Calibri" pitchFamily="34" charset="0"/>
            </a:endParaRPr>
          </a:p>
        </p:txBody>
      </p:sp>
      <p:sp>
        <p:nvSpPr>
          <p:cNvPr id="4" name="Pie 3"/>
          <p:cNvSpPr/>
          <p:nvPr/>
        </p:nvSpPr>
        <p:spPr>
          <a:xfrm rot="2095363">
            <a:off x="1074519" y="3411433"/>
            <a:ext cx="2016568" cy="14277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AChE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47936" y="4371988"/>
            <a:ext cx="1047757" cy="77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Ach</a:t>
            </a:r>
            <a:endParaRPr lang="en-IN" dirty="0"/>
          </a:p>
        </p:txBody>
      </p:sp>
      <p:sp>
        <p:nvSpPr>
          <p:cNvPr id="6" name="Diamond 5"/>
          <p:cNvSpPr/>
          <p:nvPr/>
        </p:nvSpPr>
        <p:spPr>
          <a:xfrm>
            <a:off x="5486400" y="3145451"/>
            <a:ext cx="2571768" cy="8572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acetate</a:t>
            </a:r>
            <a:endParaRPr lang="en-IN" dirty="0"/>
          </a:p>
        </p:txBody>
      </p:sp>
      <p:sp>
        <p:nvSpPr>
          <p:cNvPr id="7" name="Isosceles Triangle 6"/>
          <p:cNvSpPr/>
          <p:nvPr/>
        </p:nvSpPr>
        <p:spPr>
          <a:xfrm>
            <a:off x="5717541" y="4157674"/>
            <a:ext cx="2381267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choline</a:t>
            </a:r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3659753" y="3107070"/>
            <a:ext cx="1028699" cy="77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89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001" y="762000"/>
            <a:ext cx="9601196" cy="2370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Events at the end plate</a:t>
            </a:r>
            <a:br>
              <a:rPr lang="en-US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endParaRPr lang="en-IN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11963400" cy="6324600"/>
          </a:xfrm>
        </p:spPr>
        <p:txBody>
          <a:bodyPr>
            <a:normAutofit/>
          </a:bodyPr>
          <a:lstStyle/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r>
              <a:rPr lang="en-US" sz="2000" dirty="0">
                <a:latin typeface="Calibri" pitchFamily="34" charset="0"/>
              </a:rPr>
              <a:t>The major purpose of postsynaptic mechanism is to generate action potential in sarcolemma adjacent to end plate.</a:t>
            </a:r>
          </a:p>
          <a:p>
            <a:pPr algn="ctr"/>
            <a:r>
              <a:rPr lang="en-US" sz="2200" dirty="0">
                <a:latin typeface="Calibri" pitchFamily="34" charset="0"/>
              </a:rPr>
              <a:t>Binding of Ach to </a:t>
            </a:r>
            <a:r>
              <a:rPr lang="en-US" sz="2200" dirty="0" err="1">
                <a:latin typeface="Calibri" pitchFamily="34" charset="0"/>
              </a:rPr>
              <a:t>AchR</a:t>
            </a:r>
            <a:endParaRPr lang="en-US" sz="2200" dirty="0">
              <a:latin typeface="Calibri" pitchFamily="34" charset="0"/>
            </a:endParaRPr>
          </a:p>
          <a:p>
            <a:pPr algn="ctr"/>
            <a:endParaRPr lang="en-US" sz="2200" dirty="0">
              <a:latin typeface="Calibri" pitchFamily="34" charset="0"/>
            </a:endParaRPr>
          </a:p>
          <a:p>
            <a:pPr algn="ctr"/>
            <a:r>
              <a:rPr lang="en-US" sz="2200" dirty="0">
                <a:latin typeface="Calibri" pitchFamily="34" charset="0"/>
              </a:rPr>
              <a:t>Na+ influx</a:t>
            </a:r>
          </a:p>
          <a:p>
            <a:pPr algn="ctr"/>
            <a:endParaRPr lang="en-US" sz="2200" dirty="0">
              <a:latin typeface="Calibri" pitchFamily="34" charset="0"/>
            </a:endParaRPr>
          </a:p>
          <a:p>
            <a:pPr algn="ctr"/>
            <a:r>
              <a:rPr lang="en-US" sz="2200" dirty="0">
                <a:latin typeface="Calibri" pitchFamily="34" charset="0"/>
              </a:rPr>
              <a:t>Rapid local depolarization of motor end plate</a:t>
            </a:r>
          </a:p>
          <a:p>
            <a:pPr algn="ctr"/>
            <a:endParaRPr lang="en-US" sz="2200" dirty="0">
              <a:latin typeface="Calibri" pitchFamily="34" charset="0"/>
            </a:endParaRPr>
          </a:p>
          <a:p>
            <a:pPr algn="ctr"/>
            <a:r>
              <a:rPr lang="en-US" sz="2200" dirty="0">
                <a:latin typeface="Calibri" pitchFamily="34" charset="0"/>
              </a:rPr>
              <a:t>Known as EPP – end plate potential</a:t>
            </a:r>
          </a:p>
          <a:p>
            <a:pPr algn="ctr"/>
            <a:endParaRPr lang="en-US" sz="2200" dirty="0">
              <a:latin typeface="Calibri" pitchFamily="34" charset="0"/>
            </a:endParaRPr>
          </a:p>
          <a:p>
            <a:pPr algn="ctr"/>
            <a:r>
              <a:rPr lang="en-US" sz="2200" dirty="0">
                <a:latin typeface="Calibri" pitchFamily="34" charset="0"/>
              </a:rPr>
              <a:t>EPP –decreases the membrane potential to the firing level</a:t>
            </a:r>
          </a:p>
          <a:p>
            <a:pPr algn="ctr"/>
            <a:endParaRPr lang="en-US" sz="2200" dirty="0">
              <a:latin typeface="Calibri" pitchFamily="34" charset="0"/>
            </a:endParaRPr>
          </a:p>
          <a:p>
            <a:pPr algn="ctr"/>
            <a:r>
              <a:rPr lang="en-US" sz="2200" dirty="0">
                <a:latin typeface="Calibri" pitchFamily="34" charset="0"/>
              </a:rPr>
              <a:t>Opens the voltage gated Na+ channels</a:t>
            </a:r>
          </a:p>
          <a:p>
            <a:pPr algn="ctr"/>
            <a:endParaRPr lang="en-US" sz="2200" dirty="0">
              <a:latin typeface="Calibri" pitchFamily="34" charset="0"/>
            </a:endParaRPr>
          </a:p>
          <a:p>
            <a:pPr algn="ctr"/>
            <a:r>
              <a:rPr lang="en-US" sz="2200" dirty="0">
                <a:latin typeface="Calibri" pitchFamily="34" charset="0"/>
              </a:rPr>
              <a:t>AP at the membrane adjacent to the end plate region</a:t>
            </a:r>
          </a:p>
          <a:p>
            <a:pPr algn="just"/>
            <a:endParaRPr lang="en-IN" sz="2200" dirty="0">
              <a:latin typeface="Calibri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25599" y="1250850"/>
            <a:ext cx="183846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855978" y="2051957"/>
            <a:ext cx="16154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764055" y="2871147"/>
            <a:ext cx="16154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683283" y="3574869"/>
            <a:ext cx="17269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642618" y="4503193"/>
            <a:ext cx="20220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07809" y="6133467"/>
            <a:ext cx="312492" cy="292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3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11785600" cy="5516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The AP propagates along the sarcolemma and T-tubule network.</a:t>
            </a:r>
          </a:p>
          <a:p>
            <a:pPr algn="ctr"/>
            <a:endParaRPr lang="en-US" sz="2800" dirty="0">
              <a:latin typeface="Calibri" pitchFamily="34" charset="0"/>
            </a:endParaRPr>
          </a:p>
          <a:p>
            <a:pPr algn="ctr"/>
            <a:r>
              <a:rPr lang="en-US" sz="2800" dirty="0">
                <a:latin typeface="Calibri" pitchFamily="34" charset="0"/>
              </a:rPr>
              <a:t>The binding of Ach to AchR is loose and reversible</a:t>
            </a:r>
          </a:p>
          <a:p>
            <a:pPr algn="ctr"/>
            <a:endParaRPr lang="en-US" sz="2800" dirty="0">
              <a:latin typeface="Calibri" pitchFamily="34" charset="0"/>
            </a:endParaRPr>
          </a:p>
          <a:p>
            <a:pPr algn="ctr"/>
            <a:r>
              <a:rPr lang="en-US" sz="2800" dirty="0">
                <a:latin typeface="Calibri" pitchFamily="34" charset="0"/>
              </a:rPr>
              <a:t>So Ach diffuses away and gets rapidly hydrolyzed by </a:t>
            </a:r>
            <a:r>
              <a:rPr lang="en-US" sz="2800" dirty="0" err="1">
                <a:latin typeface="Calibri" pitchFamily="34" charset="0"/>
              </a:rPr>
              <a:t>AChE</a:t>
            </a:r>
            <a:r>
              <a:rPr lang="en-US" sz="2800" dirty="0">
                <a:latin typeface="Calibri" pitchFamily="34" charset="0"/>
              </a:rPr>
              <a:t> to acetate and choline.</a:t>
            </a:r>
          </a:p>
          <a:p>
            <a:pPr algn="ctr"/>
            <a:endParaRPr lang="en-US" sz="2800" dirty="0">
              <a:latin typeface="Calibri" pitchFamily="34" charset="0"/>
            </a:endParaRPr>
          </a:p>
          <a:p>
            <a:pPr algn="ctr"/>
            <a:r>
              <a:rPr lang="en-US" sz="2800" dirty="0">
                <a:latin typeface="Calibri" pitchFamily="34" charset="0"/>
              </a:rPr>
              <a:t>The action of Ach is terminated</a:t>
            </a:r>
          </a:p>
          <a:p>
            <a:pPr algn="ctr"/>
            <a:endParaRPr lang="en-US" sz="2800" dirty="0">
              <a:latin typeface="Calibri" pitchFamily="34" charset="0"/>
            </a:endParaRPr>
          </a:p>
          <a:p>
            <a:pPr algn="ctr"/>
            <a:r>
              <a:rPr lang="en-US" sz="2800" dirty="0">
                <a:latin typeface="Calibri" pitchFamily="34" charset="0"/>
              </a:rPr>
              <a:t>Closure of ion channels, cessation of end plate potential and then AP.</a:t>
            </a:r>
          </a:p>
          <a:p>
            <a:endParaRPr lang="en-IN" sz="2800" dirty="0">
              <a:latin typeface="Calibri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79004" y="1066800"/>
            <a:ext cx="32308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661588" y="2288177"/>
            <a:ext cx="32308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826206" y="3886200"/>
            <a:ext cx="32308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0" y="228600"/>
            <a:ext cx="118110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88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EPP- end plate potential</a:t>
            </a:r>
            <a:br>
              <a:rPr lang="en-US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endParaRPr lang="en-IN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10972800" cy="34591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itchFamily="34" charset="0"/>
              </a:rPr>
              <a:t>It is like graded potential.</a:t>
            </a:r>
          </a:p>
          <a:p>
            <a:r>
              <a:rPr lang="en-US" sz="2400" dirty="0">
                <a:latin typeface="Calibri" pitchFamily="34" charset="0"/>
              </a:rPr>
              <a:t>EPP decays slowly with time and distance from the end plate region---DECREMENTAL CONDUCTION.</a:t>
            </a:r>
          </a:p>
          <a:p>
            <a:endParaRPr lang="en-IN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" y="609600"/>
            <a:ext cx="1158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Motor unit</a:t>
            </a:r>
            <a:endParaRPr lang="en-IN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2192000" cy="5562600"/>
          </a:xfrm>
        </p:spPr>
        <p:txBody>
          <a:bodyPr>
            <a:normAutofit/>
          </a:bodyPr>
          <a:lstStyle/>
          <a:p>
            <a:pPr algn="just"/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The motor neuron, including its axon and axon terminals and the muscle fibers supplied by it are called a MOTOR UNIT.</a:t>
            </a:r>
            <a:endParaRPr lang="en-IN" sz="36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8057" t="9312" r="9807" b="10573"/>
          <a:stretch/>
        </p:blipFill>
        <p:spPr bwMode="auto">
          <a:xfrm>
            <a:off x="0" y="3381801"/>
            <a:ext cx="7239000" cy="33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1" descr="07f04"/>
          <p:cNvPicPr>
            <a:picLocks noChangeAspect="1" noChangeArrowheads="1"/>
          </p:cNvPicPr>
          <p:nvPr/>
        </p:nvPicPr>
        <p:blipFill>
          <a:blip r:embed="rId3"/>
          <a:srcRect r="46262"/>
          <a:stretch>
            <a:fillRect/>
          </a:stretch>
        </p:blipFill>
        <p:spPr>
          <a:xfrm>
            <a:off x="7391400" y="3381801"/>
            <a:ext cx="4571999" cy="33380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3909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9601196" cy="6180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EPSP</a:t>
            </a:r>
            <a:br>
              <a:rPr lang="en-US" b="1" dirty="0">
                <a:solidFill>
                  <a:srgbClr val="FF0000"/>
                </a:solidFill>
              </a:rPr>
            </a:b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353800" cy="50292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EXCITATORY POSTSYNAPTIC POTENTIAL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It is &lt; 1 mV.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So that several EPSPs are required to attain the threshold and generate ACTION POTENTIAL</a:t>
            </a:r>
            <a:r>
              <a:rPr lang="en-IN" sz="2800" dirty="0">
                <a:latin typeface="Calibri" pitchFamily="34" charset="0"/>
              </a:rPr>
              <a:t> in the postsynaptic neuron.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Stimulation of a single motor neuron produces an EPP of about 70 mV.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EPP of this magnitude is much bigger than that required to bring the membrane potential to firing level.</a:t>
            </a:r>
            <a:endParaRPr lang="en-IN" sz="2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IN" sz="2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81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118872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Therefore , stimulation of motor nerve always produces action potential in each muscle fiber supplied by it;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i.e. all the muscle fiber in a motor unit contract in response to discharge of its motor neuron.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latin typeface="Calibri" pitchFamily="34" charset="0"/>
              </a:rPr>
              <a:t>In skeletal muscle the EPP is always a depolarizing potential.</a:t>
            </a:r>
            <a:endParaRPr lang="en-IN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86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Miniature End Plate Potential</a:t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2192000" cy="64722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</a:rPr>
              <a:t>When the motor nerve is at rest, spontaneously occurring potentials of minute amplitude (0.1 to 4 mV) are recorded from the postsynaptic membrane.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</a:rPr>
              <a:t>These potentials are known as miniature end plate potential (MEPP)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0" dirty="0">
                <a:latin typeface="Calibri" pitchFamily="34" charset="0"/>
              </a:rPr>
              <a:t>It occurs due to release of the contents of a single Ach vesicle by exocytosis that opens around 2000 Ach channels in a very small area of the end plate membrane.</a:t>
            </a:r>
            <a:endParaRPr lang="en-IN" sz="28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08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1" y="2286000"/>
            <a:ext cx="12192000" cy="3535364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>
                <a:solidFill>
                  <a:srgbClr val="0070C0"/>
                </a:solidFill>
              </a:rPr>
              <a:t>   </a:t>
            </a:r>
            <a:r>
              <a:rPr lang="en-IN" sz="2800" b="1" dirty="0">
                <a:solidFill>
                  <a:srgbClr val="0070C0"/>
                </a:solidFill>
              </a:rPr>
              <a:t>DRUGS AFFECTING NEUROMUSCULAR JUNCTION</a:t>
            </a:r>
          </a:p>
          <a:p>
            <a:pPr algn="ctr"/>
            <a:r>
              <a:rPr lang="en-IN" sz="2800" dirty="0">
                <a:solidFill>
                  <a:srgbClr val="0070C0"/>
                </a:solidFill>
              </a:rPr>
              <a:t>AND DISORDERS Of NMJ</a:t>
            </a:r>
            <a:endParaRPr lang="en-I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3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9728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Neuromuscular blocker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1203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800" b="1" i="1" dirty="0">
                <a:solidFill>
                  <a:srgbClr val="FF0000"/>
                </a:solidFill>
              </a:rPr>
              <a:t>1.Curare or the active principle of D-</a:t>
            </a:r>
            <a:r>
              <a:rPr lang="en-IN" sz="2800" b="1" i="1" dirty="0" err="1">
                <a:solidFill>
                  <a:srgbClr val="FF0000"/>
                </a:solidFill>
              </a:rPr>
              <a:t>tubocurarine</a:t>
            </a:r>
            <a:endParaRPr lang="en-IN" sz="2800" b="1" i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000" b="0" dirty="0"/>
              <a:t>It is a toxic alkaloids</a:t>
            </a:r>
          </a:p>
          <a:p>
            <a:pPr>
              <a:buFont typeface="Arial" pitchFamily="34" charset="0"/>
              <a:buChar char="•"/>
            </a:pPr>
            <a:r>
              <a:rPr lang="en-IN" sz="2000" b="0" dirty="0"/>
              <a:t>Historically it was use for arrow poison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0" dirty="0">
                <a:latin typeface="Calibri" pitchFamily="34" charset="0"/>
              </a:rPr>
              <a:t>prevents the neuromuscular transmission by combining with acetylcholine receptors.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0" dirty="0">
                <a:latin typeface="Calibri" pitchFamily="34" charset="0"/>
              </a:rPr>
              <a:t>The acetylcholine released thus cannot combine with the receptors and so end plate potential does not develop.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0" dirty="0">
                <a:latin typeface="Calibri" pitchFamily="34" charset="0"/>
              </a:rPr>
              <a:t>The curare form drugs are called </a:t>
            </a:r>
            <a:r>
              <a:rPr lang="en-IN" sz="2400" b="0" i="1" dirty="0">
                <a:solidFill>
                  <a:srgbClr val="0070C0"/>
                </a:solidFill>
                <a:latin typeface="Calibri" pitchFamily="34" charset="0"/>
              </a:rPr>
              <a:t>receptor blockers</a:t>
            </a:r>
            <a:r>
              <a:rPr lang="en-IN" sz="2400" b="0" i="1" dirty="0">
                <a:latin typeface="Calibri" pitchFamily="34" charset="0"/>
              </a:rPr>
              <a:t> since they block the neuromuscular </a:t>
            </a:r>
            <a:r>
              <a:rPr lang="en-IN" sz="2400" b="0" dirty="0">
                <a:latin typeface="Calibri" pitchFamily="34" charset="0"/>
              </a:rPr>
              <a:t>transmission by acting on the acetylcholine receptors</a:t>
            </a:r>
            <a:r>
              <a:rPr lang="en-IN" sz="28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/>
              <a:t>It was use in conjunction with an anaesthetics for relaxing during surgery</a:t>
            </a:r>
          </a:p>
        </p:txBody>
      </p:sp>
    </p:spTree>
    <p:extLst>
      <p:ext uri="{BB962C8B-B14F-4D97-AF65-F5344CB8AC3E}">
        <p14:creationId xmlns:p14="http://schemas.microsoft.com/office/powerpoint/2010/main" val="1806030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12192000" cy="4223277"/>
          </a:xfrm>
        </p:spPr>
        <p:txBody>
          <a:bodyPr>
            <a:normAutofit/>
          </a:bodyPr>
          <a:lstStyle/>
          <a:p>
            <a:r>
              <a:rPr lang="en-IN" sz="2800" b="0" i="1" dirty="0">
                <a:solidFill>
                  <a:srgbClr val="0070C0"/>
                </a:solidFill>
                <a:latin typeface="Calibri" pitchFamily="34" charset="0"/>
              </a:rPr>
              <a:t>2.Bungarotoxin </a:t>
            </a:r>
          </a:p>
          <a:p>
            <a:pPr>
              <a:buNone/>
            </a:pPr>
            <a:r>
              <a:rPr lang="en-IN" sz="2800" b="0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IN" sz="2800" b="0" i="1" dirty="0">
                <a:latin typeface="Calibri" pitchFamily="34" charset="0"/>
              </a:rPr>
              <a:t>found in the venom of deadly snakes </a:t>
            </a:r>
          </a:p>
          <a:p>
            <a:pPr>
              <a:buNone/>
            </a:pPr>
            <a:r>
              <a:rPr lang="en-IN" sz="2800" b="0" i="1" dirty="0">
                <a:latin typeface="Calibri" pitchFamily="34" charset="0"/>
              </a:rPr>
              <a:t>Also  </a:t>
            </a:r>
            <a:r>
              <a:rPr lang="en-IN" sz="2800" b="0" dirty="0">
                <a:latin typeface="Calibri" pitchFamily="34" charset="0"/>
              </a:rPr>
              <a:t>blocks neuromuscular transmission by binding with the acetylcholine receptors.</a:t>
            </a:r>
          </a:p>
          <a:p>
            <a:endParaRPr lang="en-IN" sz="16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39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12192000" cy="5867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800" b="1" i="1" dirty="0">
                <a:solidFill>
                  <a:srgbClr val="0070C0"/>
                </a:solidFill>
                <a:latin typeface="Calibri" pitchFamily="34" charset="0"/>
              </a:rPr>
              <a:t>3.Succinylcholine and  </a:t>
            </a:r>
            <a:r>
              <a:rPr lang="en-IN" sz="2800" b="1" i="1" dirty="0" err="1">
                <a:solidFill>
                  <a:srgbClr val="0070C0"/>
                </a:solidFill>
                <a:latin typeface="Calibri" pitchFamily="34" charset="0"/>
              </a:rPr>
              <a:t>Carbamylcholine</a:t>
            </a:r>
            <a:r>
              <a:rPr lang="en-IN" sz="2800" b="1" i="1" dirty="0">
                <a:solidFill>
                  <a:srgbClr val="0070C0"/>
                </a:solidFill>
                <a:latin typeface="Calibri" pitchFamily="34" charset="0"/>
              </a:rPr>
              <a:t> act like acetylcholine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</a:rPr>
              <a:t> </a:t>
            </a:r>
            <a:r>
              <a:rPr lang="en-IN" sz="2800" b="0" dirty="0">
                <a:latin typeface="Calibri" pitchFamily="34" charset="0"/>
              </a:rPr>
              <a:t>cause depolarization of the postsynaptic  membrane.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b="0" dirty="0">
                <a:latin typeface="Calibri" pitchFamily="34" charset="0"/>
              </a:rPr>
              <a:t> But, these are not destroyed by cholinesterase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b="0" dirty="0">
                <a:latin typeface="Calibri" pitchFamily="34" charset="0"/>
              </a:rPr>
              <a:t>   so the muscle remains in a depolarized state for a long time.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b="0" dirty="0">
                <a:latin typeface="Calibri" pitchFamily="34" charset="0"/>
              </a:rPr>
              <a:t>Thus, these drugs block the </a:t>
            </a:r>
            <a:r>
              <a:rPr lang="en-IN" sz="2800" b="0" dirty="0" err="1">
                <a:latin typeface="Calibri" pitchFamily="34" charset="0"/>
              </a:rPr>
              <a:t>myoneural</a:t>
            </a:r>
            <a:r>
              <a:rPr lang="en-IN" sz="2800" b="0" dirty="0">
                <a:latin typeface="Calibri" pitchFamily="34" charset="0"/>
              </a:rPr>
              <a:t>   junction by keeping the muscle in a depolarized state.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b="0" dirty="0">
                <a:latin typeface="Calibri" pitchFamily="34" charset="0"/>
              </a:rPr>
              <a:t>Use as a depolarising neuromuscular blocker in general anaesthesia</a:t>
            </a:r>
          </a:p>
        </p:txBody>
      </p:sp>
    </p:spTree>
    <p:extLst>
      <p:ext uri="{BB962C8B-B14F-4D97-AF65-F5344CB8AC3E}">
        <p14:creationId xmlns:p14="http://schemas.microsoft.com/office/powerpoint/2010/main" val="4209877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11430000" cy="5605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3200" b="1" i="1" dirty="0">
                <a:solidFill>
                  <a:srgbClr val="0070C0"/>
                </a:solidFill>
                <a:latin typeface="Calibri" pitchFamily="34" charset="0"/>
              </a:rPr>
              <a:t>4.Botulinum toxin </a:t>
            </a:r>
          </a:p>
          <a:p>
            <a:pPr>
              <a:lnSpc>
                <a:spcPct val="150000"/>
              </a:lnSpc>
              <a:buNone/>
            </a:pPr>
            <a:r>
              <a:rPr lang="en-IN" sz="2800" b="1" i="1" dirty="0">
                <a:latin typeface="Calibri" pitchFamily="34" charset="0"/>
              </a:rPr>
              <a:t>  is derived from the bacteria </a:t>
            </a:r>
            <a:r>
              <a:rPr lang="en-IN" sz="2800" i="1" dirty="0">
                <a:latin typeface="Calibri" pitchFamily="34" charset="0"/>
              </a:rPr>
              <a:t>Clostridium </a:t>
            </a:r>
            <a:r>
              <a:rPr lang="en-IN" sz="2800" i="1" dirty="0" err="1">
                <a:latin typeface="Calibri" pitchFamily="34" charset="0"/>
              </a:rPr>
              <a:t>botulinum</a:t>
            </a:r>
            <a:r>
              <a:rPr lang="en-IN" sz="2800" i="1" dirty="0">
                <a:latin typeface="Calibri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N" sz="2800" i="1" dirty="0">
                <a:latin typeface="Calibri" pitchFamily="34" charset="0"/>
              </a:rPr>
              <a:t>It blocks the transmission across </a:t>
            </a:r>
            <a:r>
              <a:rPr lang="en-IN" sz="2800" dirty="0">
                <a:latin typeface="Calibri" pitchFamily="34" charset="0"/>
              </a:rPr>
              <a:t>the </a:t>
            </a:r>
            <a:r>
              <a:rPr lang="en-IN" sz="2800" dirty="0" err="1">
                <a:latin typeface="Calibri" pitchFamily="34" charset="0"/>
              </a:rPr>
              <a:t>myoneural</a:t>
            </a:r>
            <a:r>
              <a:rPr lang="en-IN" sz="2800" dirty="0">
                <a:latin typeface="Calibri" pitchFamily="34" charset="0"/>
              </a:rPr>
              <a:t> junction by preventing the release of  acetylcholine from the terminal buttons of the nerve endings.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Calibri" pitchFamily="34" charset="0"/>
              </a:rPr>
              <a:t>Causes flaccid paralysis.</a:t>
            </a:r>
          </a:p>
        </p:txBody>
      </p:sp>
    </p:spTree>
    <p:extLst>
      <p:ext uri="{BB962C8B-B14F-4D97-AF65-F5344CB8AC3E}">
        <p14:creationId xmlns:p14="http://schemas.microsoft.com/office/powerpoint/2010/main" val="2528140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2400"/>
            <a:ext cx="10027920" cy="548640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Botulinum</a:t>
            </a:r>
            <a:r>
              <a:rPr lang="en-US" sz="2800" b="1" dirty="0">
                <a:solidFill>
                  <a:srgbClr val="FF0000"/>
                </a:solidFill>
              </a:rPr>
              <a:t> toxin: Clinical use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11658600" cy="6172200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" pitchFamily="34" charset="0"/>
              </a:rPr>
              <a:t>Therapeutic and cosmetic purpose:</a:t>
            </a:r>
          </a:p>
          <a:p>
            <a:pPr lvl="2"/>
            <a:r>
              <a:rPr lang="en-US" sz="2400" dirty="0">
                <a:latin typeface="Calibri" pitchFamily="34" charset="0"/>
              </a:rPr>
              <a:t>Local injection of highly diluted toxin (</a:t>
            </a:r>
            <a:r>
              <a:rPr lang="en-US" sz="2400" dirty="0" err="1">
                <a:latin typeface="Calibri" pitchFamily="34" charset="0"/>
              </a:rPr>
              <a:t>botox</a:t>
            </a:r>
            <a:r>
              <a:rPr lang="en-US" sz="2400" dirty="0">
                <a:latin typeface="Calibri" pitchFamily="34" charset="0"/>
              </a:rPr>
              <a:t> treatment) produce muscle relaxation at the desired site for reduce facial wrinkles.</a:t>
            </a:r>
          </a:p>
          <a:p>
            <a:r>
              <a:rPr lang="en-US" b="1" dirty="0">
                <a:latin typeface="Calibri" pitchFamily="34" charset="0"/>
              </a:rPr>
              <a:t>Medical uses:</a:t>
            </a:r>
          </a:p>
          <a:p>
            <a:r>
              <a:rPr lang="en-US" b="0" dirty="0">
                <a:latin typeface="Calibri" pitchFamily="34" charset="0"/>
              </a:rPr>
              <a:t>It is used to treat numbers of disorder characterized by overactive muscle movement</a:t>
            </a:r>
          </a:p>
          <a:p>
            <a:r>
              <a:rPr lang="en-US" dirty="0">
                <a:latin typeface="Calibri" pitchFamily="34" charset="0"/>
              </a:rPr>
              <a:t>1.Achalasia </a:t>
            </a:r>
            <a:r>
              <a:rPr lang="en-US" dirty="0" err="1">
                <a:latin typeface="Calibri" pitchFamily="34" charset="0"/>
              </a:rPr>
              <a:t>cardia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 lvl="2"/>
            <a:r>
              <a:rPr lang="en-US" sz="2400" dirty="0">
                <a:latin typeface="Calibri" pitchFamily="34" charset="0"/>
              </a:rPr>
              <a:t>It is injected into the lower esophageal sphincter to treat </a:t>
            </a:r>
            <a:r>
              <a:rPr lang="en-US" sz="2400" dirty="0" err="1">
                <a:latin typeface="Calibri" pitchFamily="34" charset="0"/>
              </a:rPr>
              <a:t>Achalasia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cardia</a:t>
            </a:r>
            <a:r>
              <a:rPr lang="en-US" sz="2400" dirty="0">
                <a:latin typeface="Calibri" pitchFamily="34" charset="0"/>
              </a:rPr>
              <a:t>.</a:t>
            </a:r>
          </a:p>
          <a:p>
            <a:r>
              <a:rPr lang="en-US" dirty="0">
                <a:latin typeface="Calibri" pitchFamily="34" charset="0"/>
              </a:rPr>
              <a:t>2.Strabismus (crossed eyes) and </a:t>
            </a:r>
            <a:r>
              <a:rPr lang="en-US" dirty="0" err="1">
                <a:latin typeface="Calibri" pitchFamily="34" charset="0"/>
              </a:rPr>
              <a:t>blepharospasm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IN" dirty="0">
                <a:latin typeface="Calibri" pitchFamily="34" charset="0"/>
              </a:rPr>
              <a:t>forcible closure of the eyelids</a:t>
            </a:r>
            <a:r>
              <a:rPr lang="en-US" dirty="0">
                <a:latin typeface="Calibri" pitchFamily="34" charset="0"/>
              </a:rPr>
              <a:t>):</a:t>
            </a:r>
          </a:p>
          <a:p>
            <a:pPr lvl="2"/>
            <a:r>
              <a:rPr lang="en-US" sz="2400" dirty="0">
                <a:latin typeface="Calibri" pitchFamily="34" charset="0"/>
              </a:rPr>
              <a:t>It is injected into </a:t>
            </a:r>
            <a:r>
              <a:rPr lang="en-US" sz="2400" dirty="0" err="1">
                <a:latin typeface="Calibri" pitchFamily="34" charset="0"/>
              </a:rPr>
              <a:t>extraocular</a:t>
            </a:r>
            <a:r>
              <a:rPr lang="en-US" sz="2400" dirty="0">
                <a:latin typeface="Calibri" pitchFamily="34" charset="0"/>
              </a:rPr>
              <a:t> muscles to decrease their over activity </a:t>
            </a:r>
          </a:p>
          <a:p>
            <a:pPr lvl="2"/>
            <a:r>
              <a:rPr lang="en-US" sz="2400" dirty="0">
                <a:latin typeface="Calibri" pitchFamily="34" charset="0"/>
              </a:rPr>
              <a:t>Others are:</a:t>
            </a:r>
          </a:p>
          <a:p>
            <a:pPr lvl="2"/>
            <a:r>
              <a:rPr lang="en-US" sz="2400" dirty="0">
                <a:latin typeface="Calibri" pitchFamily="34" charset="0"/>
              </a:rPr>
              <a:t>Spasm of head and </a:t>
            </a:r>
            <a:r>
              <a:rPr lang="en-US" sz="2400" dirty="0" err="1">
                <a:latin typeface="Calibri" pitchFamily="34" charset="0"/>
              </a:rPr>
              <a:t>neck,limbs,jaw,vocal</a:t>
            </a:r>
            <a:r>
              <a:rPr lang="en-US" sz="2400" dirty="0">
                <a:latin typeface="Calibri" pitchFamily="34" charset="0"/>
              </a:rPr>
              <a:t> cord</a:t>
            </a:r>
          </a:p>
          <a:p>
            <a:pPr lvl="2"/>
            <a:r>
              <a:rPr lang="en-US" sz="2400" dirty="0">
                <a:latin typeface="Calibri" pitchFamily="34" charset="0"/>
              </a:rPr>
              <a:t>Side effect: paralysis of </a:t>
            </a:r>
            <a:r>
              <a:rPr lang="en-US" sz="2400" dirty="0" err="1">
                <a:latin typeface="Calibri" pitchFamily="34" charset="0"/>
              </a:rPr>
              <a:t>uninteded</a:t>
            </a:r>
            <a:r>
              <a:rPr lang="en-US" sz="2400" dirty="0">
                <a:latin typeface="Calibri" pitchFamily="34" charset="0"/>
              </a:rPr>
              <a:t> muscle</a:t>
            </a:r>
            <a:endParaRPr lang="en-IN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70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en-IN" dirty="0">
                <a:solidFill>
                  <a:srgbClr val="0070C0"/>
                </a:solidFill>
              </a:rPr>
            </a:br>
            <a:br>
              <a:rPr lang="en-IN" dirty="0">
                <a:solidFill>
                  <a:srgbClr val="0070C0"/>
                </a:solidFill>
              </a:rPr>
            </a:br>
            <a:r>
              <a:rPr lang="en-IN" dirty="0">
                <a:solidFill>
                  <a:srgbClr val="0070C0"/>
                </a:solidFill>
              </a:rPr>
              <a:t>Neuromuscular stimulators</a:t>
            </a:r>
            <a:br>
              <a:rPr lang="en-IN" dirty="0">
                <a:solidFill>
                  <a:srgbClr val="0070C0"/>
                </a:solidFill>
              </a:rPr>
            </a:br>
            <a:br>
              <a:rPr lang="en-IN" dirty="0">
                <a:solidFill>
                  <a:srgbClr val="0070C0"/>
                </a:solidFill>
              </a:rPr>
            </a:b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Drugs having acetylcholine like action. </a:t>
            </a:r>
          </a:p>
          <a:p>
            <a:pPr>
              <a:lnSpc>
                <a:spcPct val="150000"/>
              </a:lnSpc>
            </a:pPr>
            <a:r>
              <a:rPr lang="en-IN" dirty="0"/>
              <a:t>The drugs </a:t>
            </a:r>
            <a:r>
              <a:rPr lang="en-IN" dirty="0" err="1"/>
              <a:t>methacholine,carbachol</a:t>
            </a:r>
            <a:r>
              <a:rPr lang="en-IN" dirty="0"/>
              <a:t> and nicotine act like acetylcholine 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/>
              <a:t>    produce end plate potential exciting the muscle fibre.</a:t>
            </a:r>
          </a:p>
          <a:p>
            <a:pPr>
              <a:lnSpc>
                <a:spcPct val="150000"/>
              </a:lnSpc>
            </a:pPr>
            <a:r>
              <a:rPr lang="en-IN" dirty="0"/>
              <a:t>However, these drugs are either not destroyed or are destroyed very slowly by the enzyme </a:t>
            </a:r>
            <a:r>
              <a:rPr lang="en-IN" dirty="0" err="1"/>
              <a:t>acetylcholinesterase</a:t>
            </a:r>
            <a:r>
              <a:rPr lang="en-IN" dirty="0"/>
              <a:t>.</a:t>
            </a:r>
          </a:p>
          <a:p>
            <a:pPr>
              <a:lnSpc>
                <a:spcPct val="150000"/>
              </a:lnSpc>
            </a:pPr>
            <a:r>
              <a:rPr lang="en-IN" dirty="0"/>
              <a:t>So they cause repeated stimulation and continuous action of muscle, thereby causing a state of muscle spasm.</a:t>
            </a:r>
          </a:p>
          <a:p>
            <a:pPr>
              <a:lnSpc>
                <a:spcPct val="150000"/>
              </a:lnSpc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985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8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sz="4800" b="1" spc="-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055427"/>
            <a:ext cx="5080001" cy="14895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</a:t>
            </a:r>
            <a:r>
              <a:rPr sz="32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neuron, </a:t>
            </a:r>
            <a:r>
              <a:rPr sz="3200" spc="-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  </a:t>
            </a:r>
            <a:r>
              <a:rPr sz="32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sz="32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muscle  </a:t>
            </a:r>
            <a:r>
              <a:rPr sz="32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 together </a:t>
            </a:r>
            <a:r>
              <a:rPr sz="32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as  </a:t>
            </a:r>
            <a:r>
              <a:rPr sz="32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sz="32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599" y="2971800"/>
            <a:ext cx="7566647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val 4"/>
          <p:cNvSpPr/>
          <p:nvPr/>
        </p:nvSpPr>
        <p:spPr>
          <a:xfrm>
            <a:off x="8382000" y="3581400"/>
            <a:ext cx="1752600" cy="457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54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400"/>
            <a:ext cx="12192000" cy="533400"/>
          </a:xfrm>
        </p:spPr>
        <p:txBody>
          <a:bodyPr>
            <a:noAutofit/>
          </a:bodyPr>
          <a:lstStyle/>
          <a:p>
            <a:br>
              <a:rPr lang="en-IN" sz="2000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IN" sz="2800" b="1" dirty="0">
                <a:solidFill>
                  <a:srgbClr val="0070C0"/>
                </a:solidFill>
                <a:latin typeface="Calibri" pitchFamily="34" charset="0"/>
              </a:rPr>
              <a:t>Drugs that inactivate the enzyme cholinesterase(anticholinesterase).</a:t>
            </a:r>
            <a:br>
              <a:rPr lang="en-IN" sz="2800" b="1" dirty="0">
                <a:solidFill>
                  <a:srgbClr val="0070C0"/>
                </a:solidFill>
                <a:latin typeface="Calibri" pitchFamily="34" charset="0"/>
              </a:rPr>
            </a:br>
            <a:endParaRPr lang="en-IN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9" y="1066800"/>
            <a:ext cx="115824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dirty="0">
                <a:latin typeface="Calibri" pitchFamily="34" charset="0"/>
              </a:rPr>
              <a:t>The drugs like Neostigmine, </a:t>
            </a:r>
            <a:r>
              <a:rPr lang="en-IN" dirty="0" err="1">
                <a:latin typeface="Calibri" pitchFamily="34" charset="0"/>
              </a:rPr>
              <a:t>P</a:t>
            </a:r>
            <a:r>
              <a:rPr lang="en-IN" b="0" dirty="0" err="1">
                <a:latin typeface="Calibri" pitchFamily="34" charset="0"/>
              </a:rPr>
              <a:t>hysostigmine</a:t>
            </a:r>
            <a:r>
              <a:rPr lang="en-IN" b="0" dirty="0"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dirty="0">
                <a:latin typeface="Calibri" pitchFamily="34" charset="0"/>
              </a:rPr>
              <a:t>  stimulate the neuromuscular junction by inactivating the enzyme </a:t>
            </a:r>
            <a:r>
              <a:rPr lang="en-IN" b="0" dirty="0" err="1">
                <a:latin typeface="Calibri" pitchFamily="34" charset="0"/>
              </a:rPr>
              <a:t>acetylcholinesterase</a:t>
            </a:r>
            <a:r>
              <a:rPr lang="en-IN" b="0" dirty="0"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dirty="0">
                <a:latin typeface="Calibri" pitchFamily="34" charset="0"/>
              </a:rPr>
              <a:t>Once this enzyme is inactivated, the acetylcholine  released at the nerve terminal cannot be hydrolysed,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dirty="0">
                <a:latin typeface="Calibri" pitchFamily="34" charset="0"/>
              </a:rPr>
              <a:t>  this leads to repeated stimulation and continuous action of muscle.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dirty="0">
                <a:latin typeface="Calibri" pitchFamily="34" charset="0"/>
              </a:rPr>
              <a:t>The effect of neostigmine and </a:t>
            </a:r>
            <a:r>
              <a:rPr lang="en-IN" b="0" dirty="0" err="1">
                <a:latin typeface="Calibri" pitchFamily="34" charset="0"/>
              </a:rPr>
              <a:t>physostigmine</a:t>
            </a:r>
            <a:r>
              <a:rPr lang="en-IN" b="0" dirty="0">
                <a:latin typeface="Calibri" pitchFamily="34" charset="0"/>
              </a:rPr>
              <a:t> lasts for several hours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</a:rPr>
              <a:t>Use: </a:t>
            </a:r>
            <a:r>
              <a:rPr lang="en-IN" sz="2800" dirty="0" err="1">
                <a:latin typeface="Calibri" pitchFamily="34" charset="0"/>
              </a:rPr>
              <a:t>Mysthenia</a:t>
            </a:r>
            <a:r>
              <a:rPr lang="en-IN" sz="2800" dirty="0">
                <a:latin typeface="Calibri" pitchFamily="34" charset="0"/>
              </a:rPr>
              <a:t> gravis (improve muscle strength)</a:t>
            </a:r>
          </a:p>
        </p:txBody>
      </p:sp>
    </p:spTree>
    <p:extLst>
      <p:ext uri="{BB962C8B-B14F-4D97-AF65-F5344CB8AC3E}">
        <p14:creationId xmlns:p14="http://schemas.microsoft.com/office/powerpoint/2010/main" val="1852467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>
                <a:solidFill>
                  <a:srgbClr val="0070C0"/>
                </a:solidFill>
              </a:rPr>
              <a:t>Neuromuscular dysfunctions</a:t>
            </a:r>
            <a:endParaRPr lang="en-IN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39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9601196" cy="6180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Myasthenia gravis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10490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Autoimmune disorder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</a:rPr>
              <a:t>Antibodies that attack the acetylcholine receptors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</a:rPr>
              <a:t>Antibodies that block or destroy their own acetylcholine receptors at the postsynaptic neuromuscular junction.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</a:rPr>
              <a:t>Causes muscle paralysis because of inability of the neuromuscular junctions to transmit enough signals from the nerve fibres to the muscle fibres.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N" sz="2800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N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07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938" y="914400"/>
            <a:ext cx="9601196" cy="2370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Etiology</a:t>
            </a:r>
            <a:br>
              <a:rPr lang="en-US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318"/>
            <a:ext cx="11582400" cy="521176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Calibri" pitchFamily="34" charset="0"/>
              </a:rPr>
              <a:t>It results from a decrease in the no. of </a:t>
            </a:r>
            <a:r>
              <a:rPr lang="en-US" sz="2800" dirty="0" err="1">
                <a:latin typeface="Calibri" pitchFamily="34" charset="0"/>
              </a:rPr>
              <a:t>AChR</a:t>
            </a:r>
            <a:r>
              <a:rPr lang="en-US" sz="2800" dirty="0">
                <a:latin typeface="Calibri" pitchFamily="34" charset="0"/>
              </a:rPr>
              <a:t> present on the motor end plate due to production of circulating auto antibodies against these receptors.</a:t>
            </a:r>
          </a:p>
        </p:txBody>
      </p:sp>
      <p:pic>
        <p:nvPicPr>
          <p:cNvPr id="4" name="Picture 3" descr="New Doc 2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630446" y="2186291"/>
            <a:ext cx="2902286" cy="6302105"/>
          </a:xfrm>
          <a:prstGeom prst="rect">
            <a:avLst/>
          </a:prstGeom>
        </p:spPr>
      </p:pic>
      <p:pic>
        <p:nvPicPr>
          <p:cNvPr id="5" name="Picture 4" descr="New Doc 2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54991" y="2432690"/>
            <a:ext cx="2741782" cy="58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11582400" cy="1143000"/>
          </a:xfrm>
        </p:spPr>
        <p:txBody>
          <a:bodyPr>
            <a:noAutofit/>
          </a:bodyPr>
          <a:lstStyle/>
          <a:p>
            <a:r>
              <a:rPr lang="en-US" sz="2800" cap="none" dirty="0">
                <a:solidFill>
                  <a:schemeClr val="tx1"/>
                </a:solidFill>
              </a:rPr>
              <a:t>The anti- </a:t>
            </a:r>
            <a:r>
              <a:rPr lang="en-US" sz="2800" cap="none" dirty="0" err="1">
                <a:solidFill>
                  <a:schemeClr val="tx1"/>
                </a:solidFill>
              </a:rPr>
              <a:t>AchR</a:t>
            </a:r>
            <a:r>
              <a:rPr lang="en-US" sz="2800" cap="none" dirty="0">
                <a:solidFill>
                  <a:schemeClr val="tx1"/>
                </a:solidFill>
              </a:rPr>
              <a:t> antibodies have following three major functions</a:t>
            </a:r>
            <a:br>
              <a:rPr lang="en-US" sz="2800" cap="none" dirty="0">
                <a:solidFill>
                  <a:schemeClr val="tx1"/>
                </a:solidFill>
              </a:rPr>
            </a:br>
            <a:endParaRPr lang="en-IN" sz="2800" cap="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11506200" cy="304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They compete with Ach to bind to </a:t>
            </a:r>
            <a:r>
              <a:rPr lang="en-US" sz="2800" dirty="0" err="1">
                <a:latin typeface="Calibri" pitchFamily="34" charset="0"/>
              </a:rPr>
              <a:t>AChR</a:t>
            </a:r>
            <a:r>
              <a:rPr lang="en-US" sz="2800" dirty="0">
                <a:latin typeface="Calibri" pitchFamily="34" charset="0"/>
              </a:rPr>
              <a:t>, producing receptor blockade.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They induce </a:t>
            </a:r>
            <a:r>
              <a:rPr lang="en-US" sz="2800" dirty="0" err="1">
                <a:latin typeface="Calibri" pitchFamily="34" charset="0"/>
              </a:rPr>
              <a:t>endocytosis</a:t>
            </a:r>
            <a:r>
              <a:rPr lang="en-US" sz="2800" dirty="0">
                <a:latin typeface="Calibri" pitchFamily="34" charset="0"/>
              </a:rPr>
              <a:t> of </a:t>
            </a:r>
            <a:r>
              <a:rPr lang="en-US" sz="2800" dirty="0" err="1">
                <a:latin typeface="Calibri" pitchFamily="34" charset="0"/>
              </a:rPr>
              <a:t>AChR</a:t>
            </a:r>
            <a:r>
              <a:rPr lang="en-US" sz="2800" dirty="0"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They damage the postsynaptic membrane.</a:t>
            </a:r>
            <a:endParaRPr lang="en-IN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72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features: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90600"/>
            <a:ext cx="11988800" cy="5638800"/>
          </a:xfrm>
        </p:spPr>
        <p:txBody>
          <a:bodyPr/>
          <a:lstStyle/>
          <a:p>
            <a:pPr algn="just"/>
            <a:r>
              <a:rPr lang="en-US" sz="3600" dirty="0">
                <a:latin typeface="Aharoni" pitchFamily="2" charset="-79"/>
                <a:cs typeface="Aharoni" pitchFamily="2" charset="-79"/>
              </a:rPr>
              <a:t>Fatigue :</a:t>
            </a:r>
          </a:p>
          <a:p>
            <a:pPr lvl="2" algn="just"/>
            <a:r>
              <a:rPr lang="en-US" sz="2800" dirty="0"/>
              <a:t>Normally, On repeated stimulation of the motor nerve, the amount of Ach released per action potential gradually decreases.</a:t>
            </a:r>
          </a:p>
          <a:p>
            <a:pPr lvl="2" algn="just"/>
            <a:r>
              <a:rPr lang="en-US" sz="2800" dirty="0"/>
              <a:t>But the amount is enough to generate an EPP well above the threshold level .</a:t>
            </a:r>
          </a:p>
          <a:p>
            <a:pPr lvl="2" algn="just"/>
            <a:r>
              <a:rPr lang="en-US" sz="2800" dirty="0"/>
              <a:t>In </a:t>
            </a:r>
            <a:r>
              <a:rPr lang="en-US" sz="2800" dirty="0" err="1"/>
              <a:t>myasthenic</a:t>
            </a:r>
            <a:r>
              <a:rPr lang="en-US" sz="2800" dirty="0"/>
              <a:t> patients due to the postsynaptic changes along with the presynaptic rundown, after a few motor nerve impulses, the successive contractile responses become feebler, causing FATIGUE</a:t>
            </a:r>
            <a:r>
              <a:rPr lang="en-US" sz="2400" dirty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97004997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12209416" cy="5943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Clinical  features: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Relatively rare : 14-20:1,00000</a:t>
            </a:r>
          </a:p>
          <a:p>
            <a:r>
              <a:rPr lang="en-US" sz="2800" dirty="0">
                <a:latin typeface="Calibri" pitchFamily="34" charset="0"/>
              </a:rPr>
              <a:t>WOMEN are affected more than men in a ratio of 3:2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THE MUSCLE WEAKNESS(voluntary muscle)</a:t>
            </a:r>
            <a:r>
              <a:rPr lang="en-US" sz="2800" dirty="0">
                <a:latin typeface="Calibri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alibri" pitchFamily="34" charset="0"/>
              </a:rPr>
              <a:t>Increases during prolonged use of the muscle and improves after rest or sleep.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alibri" pitchFamily="34" charset="0"/>
              </a:rPr>
              <a:t>Thus , the patient feels better in the morning , but symptoms aggravate toward evening or after exertion.</a:t>
            </a:r>
          </a:p>
        </p:txBody>
      </p:sp>
    </p:spTree>
    <p:extLst>
      <p:ext uri="{BB962C8B-B14F-4D97-AF65-F5344CB8AC3E}">
        <p14:creationId xmlns:p14="http://schemas.microsoft.com/office/powerpoint/2010/main" val="1209848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7158"/>
            <a:ext cx="6705599" cy="6477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b="1" dirty="0">
                <a:latin typeface="Calibri" pitchFamily="34" charset="0"/>
              </a:rPr>
              <a:t>Symptoms: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Facial paralysis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Trouble in talking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Difficulty in breathing, swallowing,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Double vision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Dropping of eyelids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Problems in walking</a:t>
            </a:r>
          </a:p>
          <a:p>
            <a:pPr marL="0" indent="0"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Complication: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err="1">
                <a:latin typeface="Calibri" pitchFamily="34" charset="0"/>
              </a:rPr>
              <a:t>Mysthenia</a:t>
            </a:r>
            <a:r>
              <a:rPr lang="en-US" b="0" dirty="0">
                <a:latin typeface="Calibri" pitchFamily="34" charset="0"/>
              </a:rPr>
              <a:t> crises ,in which paralysis of respiratory muscles can lead to death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81000"/>
            <a:ext cx="484495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02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10027920" cy="548640"/>
          </a:xfrm>
        </p:spPr>
        <p:txBody>
          <a:bodyPr>
            <a:noAutofit/>
          </a:bodyPr>
          <a:lstStyle/>
          <a:p>
            <a:r>
              <a:rPr lang="en-US" sz="3200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08204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Blood test for antibodies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Examination of  reflex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Sensory examination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err="1">
                <a:latin typeface="Calibri" pitchFamily="34" charset="0"/>
              </a:rPr>
              <a:t>Tensilon</a:t>
            </a:r>
            <a:r>
              <a:rPr lang="en-US" b="0" dirty="0">
                <a:latin typeface="Calibri" pitchFamily="34" charset="0"/>
              </a:rPr>
              <a:t> test: drug prevent breakdown of Ach</a:t>
            </a:r>
          </a:p>
          <a:p>
            <a:pPr marL="0" indent="0">
              <a:lnSpc>
                <a:spcPct val="150000"/>
              </a:lnSpc>
            </a:pPr>
            <a:r>
              <a:rPr lang="en-US" b="0" dirty="0">
                <a:latin typeface="Calibri" pitchFamily="34" charset="0"/>
              </a:rPr>
              <a:t>   Positive in MG patient if their muscle get stronger after injection  with </a:t>
            </a:r>
            <a:r>
              <a:rPr lang="en-US" b="0" dirty="0" err="1">
                <a:latin typeface="Calibri" pitchFamily="34" charset="0"/>
              </a:rPr>
              <a:t>tensilon</a:t>
            </a:r>
            <a:endParaRPr lang="en-US" b="0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Motor function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CT SCAN ,MRI To rule out tumor</a:t>
            </a:r>
          </a:p>
        </p:txBody>
      </p:sp>
    </p:spTree>
    <p:extLst>
      <p:ext uri="{BB962C8B-B14F-4D97-AF65-F5344CB8AC3E}">
        <p14:creationId xmlns:p14="http://schemas.microsoft.com/office/powerpoint/2010/main" val="1777977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9601196" cy="618068"/>
          </a:xfrm>
        </p:spPr>
        <p:txBody>
          <a:bodyPr>
            <a:noAutofit/>
          </a:bodyPr>
          <a:lstStyle/>
          <a:p>
            <a:r>
              <a:rPr lang="en-US" sz="3200" b="1" dirty="0"/>
              <a:t>Physiological basis of treatment</a:t>
            </a:r>
            <a:br>
              <a:rPr lang="en-US" sz="3200" b="1" dirty="0"/>
            </a:b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9" y="1066800"/>
            <a:ext cx="12192000" cy="52117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No cure for MG</a:t>
            </a:r>
            <a:endParaRPr lang="en-US" b="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  <a:latin typeface="Calibri" pitchFamily="34" charset="0"/>
              </a:rPr>
              <a:t>But goal is manage symptoms and control the activity of immune system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Administration of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AChE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inhibitors: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Like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pyridostigmine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neostigmine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They increase the concentration of Ach at the NMJ.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THYMECTOMY: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Immune response mediated by T cells 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Thymectomy  blunts down the immune response and improves the condition.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Life style changes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Rest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Avoid stress and heat exposure</a:t>
            </a:r>
            <a:endParaRPr lang="en-IN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9601196" cy="130386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Algerian" pitchFamily="82" charset="0"/>
              </a:rPr>
              <a:t>Neuromuscular junction</a:t>
            </a:r>
            <a:br>
              <a:rPr lang="en-US" dirty="0">
                <a:solidFill>
                  <a:srgbClr val="C00000"/>
                </a:solidFill>
                <a:latin typeface="Algerian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115824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Structure of NMJ -divided into three parts: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Presynaptic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Synaptic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Post synaptic portions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9713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24" y="1752600"/>
            <a:ext cx="10744200" cy="35374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Immunosuppression: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Drugs like glucocorticoids and azathioprine are given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They inhibit the immunological mechanisms.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itchFamily="34" charset="0"/>
              </a:rPr>
              <a:t>Plasmapheresis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It removes </a:t>
            </a:r>
            <a:r>
              <a:rPr lang="en-US" sz="2400" dirty="0" err="1">
                <a:latin typeface="Calibri" pitchFamily="34" charset="0"/>
              </a:rPr>
              <a:t>AchR</a:t>
            </a:r>
            <a:r>
              <a:rPr lang="en-US" sz="2400" dirty="0">
                <a:latin typeface="Calibri" pitchFamily="34" charset="0"/>
              </a:rPr>
              <a:t> antibodies from plasma.</a:t>
            </a:r>
            <a:endParaRPr lang="en-IN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868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1"/>
            <a:ext cx="109728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Lambert- Eaton Myasthenic Syndrome</a:t>
            </a:r>
            <a:endParaRPr lang="en-IN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2192000" cy="48482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Calibri" pitchFamily="34" charset="0"/>
              </a:rPr>
              <a:t>It is presynaptic disorder of the neuromuscular junction due to </a:t>
            </a:r>
            <a:r>
              <a:rPr lang="en-US" sz="2800" b="1" dirty="0">
                <a:solidFill>
                  <a:srgbClr val="00B0F0"/>
                </a:solidFill>
                <a:latin typeface="Calibri" pitchFamily="34" charset="0"/>
              </a:rPr>
              <a:t>production of auto antibodies against voltage-gated Ca++ channels.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libri" pitchFamily="34" charset="0"/>
              </a:rPr>
              <a:t>The decreased Ca++ influx in the presynaptic axon terminals results in </a:t>
            </a:r>
            <a:r>
              <a:rPr lang="en-US" sz="2800" b="1" dirty="0">
                <a:latin typeface="Calibri" pitchFamily="34" charset="0"/>
              </a:rPr>
              <a:t>impaired Ach release from the nerve endings.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latin typeface="Calibri" pitchFamily="34" charset="0"/>
              </a:rPr>
              <a:t>The muscular weakness </a:t>
            </a:r>
            <a:r>
              <a:rPr lang="en-US" sz="2800" dirty="0">
                <a:latin typeface="Calibri" pitchFamily="34" charset="0"/>
              </a:rPr>
              <a:t>is primarily seen in the limb muscles.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88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48736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Nerve and muscle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457199"/>
            <a:ext cx="11963400" cy="6438331"/>
          </a:xfrm>
        </p:spPr>
        <p:txBody>
          <a:bodyPr numCol="2"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Structure and classification of nerve fiber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Action potential of nerve fiber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Degeneration and Regeneration of nerve fiber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Properties of nerve fiber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Structure of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Neuro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muscular junction</a:t>
            </a:r>
          </a:p>
          <a:p>
            <a:pPr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Neuro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muscular transmission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Disorders of neuromuscular junction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Structure of skeletal muscle fiber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Action potential skeletal muscle 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Molecular basis of muscle contraction/ cross bridge cycle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or Walk along theory or the modern theory of muscle contraction/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Excitation contraction coupling of skeletal muscle 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Properties skeletal muscle 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Difference between skeletal muscle and smooth muscle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Difference between isotonic and isometric contraction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Rigor mortis</a:t>
            </a:r>
          </a:p>
          <a:p>
            <a:pPr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Mysthenia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gravis</a:t>
            </a:r>
          </a:p>
          <a:p>
            <a:pP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13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Ach receptor present at NM junction are 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 Nicotinic 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Muscarinic  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alpha 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D. beta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3296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277600" cy="4876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2.Potential develop  at motor end plate during nerve muscle transmission is k/as</a:t>
            </a:r>
          </a:p>
          <a:p>
            <a:pPr marL="514350" indent="-514350">
              <a:buNone/>
            </a:pP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EPP   </a:t>
            </a:r>
          </a:p>
          <a:p>
            <a:pPr marL="514350" indent="-514350">
              <a:buNone/>
            </a:pP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B. MEPP  </a:t>
            </a:r>
          </a:p>
          <a:p>
            <a:pPr marL="514350" indent="-514350">
              <a:buNone/>
            </a:pP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C. AP </a:t>
            </a:r>
          </a:p>
          <a:p>
            <a:pPr marL="514350" indent="-514350">
              <a:buNone/>
            </a:pP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 NONE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8287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582400" cy="4876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3.Single motor neuron and the muscle fibers it innervate, k/as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Motor nerve  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Motor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Sensory unit</a:t>
            </a:r>
          </a:p>
          <a:p>
            <a:pPr marL="514350" indent="-514350">
              <a:buNone/>
            </a:pP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D.Motor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1366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4.Disease where antibodies formed against Ach receptors is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Lamberteaton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syndrome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B. Dystrophy          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C. Hypotonia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D.Myasthenia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gravis</a:t>
            </a:r>
          </a:p>
          <a:p>
            <a:pPr>
              <a:lnSpc>
                <a:spcPct val="15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28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b="1" dirty="0">
                <a:latin typeface="Aharoni" pitchFamily="2" charset="-79"/>
                <a:cs typeface="Aharoni" pitchFamily="2" charset="-79"/>
              </a:rPr>
              <a:t>5.Disease where antibodies formed against </a:t>
            </a:r>
            <a:r>
              <a:rPr lang="en-US" sz="2800" b="1" dirty="0" err="1">
                <a:latin typeface="Aharoni" pitchFamily="2" charset="-79"/>
                <a:cs typeface="Aharoni" pitchFamily="2" charset="-79"/>
              </a:rPr>
              <a:t>Ca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++ receptors is  </a:t>
            </a:r>
          </a:p>
          <a:p>
            <a:pPr marL="514350" indent="-514350">
              <a:buNone/>
            </a:pPr>
            <a:r>
              <a:rPr lang="en-US" sz="2800" b="1" dirty="0">
                <a:latin typeface="Aharoni" pitchFamily="2" charset="-79"/>
                <a:cs typeface="Aharoni" pitchFamily="2" charset="-79"/>
              </a:rPr>
              <a:t>      A. </a:t>
            </a:r>
            <a:r>
              <a:rPr lang="en-US" sz="2800" b="1" dirty="0" err="1">
                <a:latin typeface="Aharoni" pitchFamily="2" charset="-79"/>
                <a:cs typeface="Aharoni" pitchFamily="2" charset="-79"/>
              </a:rPr>
              <a:t>Myesthenia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 gravis       </a:t>
            </a:r>
          </a:p>
          <a:p>
            <a:pPr marL="514350" indent="-514350">
              <a:buNone/>
            </a:pPr>
            <a:r>
              <a:rPr lang="en-US" sz="2800" b="1" dirty="0">
                <a:latin typeface="Aharoni" pitchFamily="2" charset="-79"/>
                <a:cs typeface="Aharoni" pitchFamily="2" charset="-79"/>
              </a:rPr>
              <a:t>      B. Lambert </a:t>
            </a:r>
            <a:r>
              <a:rPr lang="en-US" sz="2800" b="1" dirty="0" err="1">
                <a:latin typeface="Aharoni" pitchFamily="2" charset="-79"/>
                <a:cs typeface="Aharoni" pitchFamily="2" charset="-79"/>
              </a:rPr>
              <a:t>eaton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 syndrome  </a:t>
            </a:r>
          </a:p>
          <a:p>
            <a:pPr marL="514350" indent="-514350">
              <a:buNone/>
            </a:pPr>
            <a:r>
              <a:rPr lang="en-US" sz="2800" b="1" dirty="0">
                <a:latin typeface="Aharoni" pitchFamily="2" charset="-79"/>
                <a:cs typeface="Aharoni" pitchFamily="2" charset="-79"/>
              </a:rPr>
              <a:t>      C. Dystrophy                   </a:t>
            </a:r>
          </a:p>
          <a:p>
            <a:pPr marL="514350" indent="-514350">
              <a:buNone/>
            </a:pPr>
            <a:r>
              <a:rPr lang="en-US" sz="2800" b="1" dirty="0">
                <a:latin typeface="Aharoni" pitchFamily="2" charset="-79"/>
                <a:cs typeface="Aharoni" pitchFamily="2" charset="-79"/>
              </a:rPr>
              <a:t>       D. </a:t>
            </a:r>
            <a:r>
              <a:rPr lang="en-US" sz="2800" b="1" dirty="0" err="1">
                <a:latin typeface="Aharoni" pitchFamily="2" charset="-79"/>
                <a:cs typeface="Aharoni" pitchFamily="2" charset="-79"/>
              </a:rPr>
              <a:t>Hypotonia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84248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Junction between neuron and muscle is k/as</a:t>
            </a:r>
          </a:p>
          <a:p>
            <a:pPr marL="514350" indent="-514350">
              <a:buNone/>
            </a:pP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a. NM junction           b. MN junction  </a:t>
            </a:r>
          </a:p>
          <a:p>
            <a:pPr marL="514350" indent="-514350">
              <a:buNone/>
            </a:pP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c. MM junction    d. NN junction</a:t>
            </a:r>
          </a:p>
          <a:p>
            <a:pPr marL="514350" indent="-514350">
              <a:buNone/>
            </a:pP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Ach receptor present at NM junction are </a:t>
            </a:r>
          </a:p>
          <a:p>
            <a:pPr marL="514350" indent="-514350">
              <a:buNone/>
            </a:pP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a. Nicotinic     b.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Muscarinic</a:t>
            </a: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 α     d. </a:t>
            </a:r>
            <a:r>
              <a:rPr lang="el-GR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3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Neurotransmitter released at NM junction is </a:t>
            </a:r>
          </a:p>
          <a:p>
            <a:pPr marL="514350" indent="-514350">
              <a:buNone/>
            </a:pP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a. Ach   b. Epinephrine   c. serotonin    d.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histamin</a:t>
            </a:r>
            <a:endParaRPr lang="en-US" sz="3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Potential develop  at motor end plate during nerve muscle transmission is k/as</a:t>
            </a:r>
          </a:p>
          <a:p>
            <a:pPr marL="514350" indent="-514350">
              <a:buNone/>
            </a:pP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EPP    b. MEPP     c. AP   d None</a:t>
            </a:r>
          </a:p>
          <a:p>
            <a:pPr marL="514350" indent="-514350">
              <a:buNone/>
            </a:pP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Single motor neuron and the muscle fibers it innervate, k/as</a:t>
            </a:r>
          </a:p>
          <a:p>
            <a:pPr marL="514350" indent="-514350">
              <a:buNone/>
            </a:pPr>
            <a:r>
              <a:rPr lang="en-US" sz="3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motor unit  b. motor nerve   c. motor d. sensory unit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524000"/>
            <a:ext cx="12192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2514600"/>
            <a:ext cx="12192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3657600"/>
            <a:ext cx="12192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105400"/>
            <a:ext cx="12192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0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304800"/>
            <a:ext cx="11684000" cy="6172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sz="3000" dirty="0"/>
              <a:t>6 . </a:t>
            </a:r>
            <a:r>
              <a:rPr lang="en-US" sz="3000" dirty="0" err="1">
                <a:latin typeface="Aharoni" pitchFamily="2" charset="-79"/>
                <a:cs typeface="Aharoni" pitchFamily="2" charset="-79"/>
              </a:rPr>
              <a:t>Anticholinesterase</a:t>
            </a:r>
            <a:r>
              <a:rPr lang="en-US" sz="3000" dirty="0">
                <a:latin typeface="Aharoni" pitchFamily="2" charset="-79"/>
                <a:cs typeface="Aharoni" pitchFamily="2" charset="-79"/>
              </a:rPr>
              <a:t> inhibiter </a:t>
            </a:r>
            <a:r>
              <a:rPr lang="en-US" sz="3000" dirty="0" err="1">
                <a:latin typeface="Aharoni" pitchFamily="2" charset="-79"/>
                <a:cs typeface="Aharoni" pitchFamily="2" charset="-79"/>
              </a:rPr>
              <a:t>neostigmine</a:t>
            </a:r>
            <a:r>
              <a:rPr lang="en-US" sz="3000" dirty="0">
                <a:latin typeface="Aharoni" pitchFamily="2" charset="-79"/>
                <a:cs typeface="Aharoni" pitchFamily="2" charset="-79"/>
              </a:rPr>
              <a:t> is</a:t>
            </a:r>
          </a:p>
          <a:p>
            <a:pPr marL="514350" indent="-514350">
              <a:buNone/>
            </a:pPr>
            <a:r>
              <a:rPr lang="en-US" sz="3000" dirty="0">
                <a:latin typeface="Aharoni" pitchFamily="2" charset="-79"/>
                <a:cs typeface="Aharoni" pitchFamily="2" charset="-79"/>
              </a:rPr>
              <a:t>          a. NM junction stimulator          b. NM junction inhibiter  </a:t>
            </a:r>
          </a:p>
          <a:p>
            <a:pPr marL="514350" indent="-514350">
              <a:buNone/>
            </a:pPr>
            <a:r>
              <a:rPr lang="en-US" sz="3000" dirty="0">
                <a:latin typeface="Aharoni" pitchFamily="2" charset="-79"/>
                <a:cs typeface="Aharoni" pitchFamily="2" charset="-79"/>
              </a:rPr>
              <a:t>          c. Both                                         d. none</a:t>
            </a:r>
          </a:p>
          <a:p>
            <a:pPr marL="514350" indent="-514350">
              <a:buNone/>
            </a:pPr>
            <a:r>
              <a:rPr lang="en-US" sz="3000" dirty="0">
                <a:latin typeface="Aharoni" pitchFamily="2" charset="-79"/>
                <a:cs typeface="Aharoni" pitchFamily="2" charset="-79"/>
              </a:rPr>
              <a:t>7.Disease where antibodies formed against Ach receptors is  </a:t>
            </a:r>
          </a:p>
          <a:p>
            <a:pPr marL="514350" indent="-514350">
              <a:buNone/>
            </a:pPr>
            <a:r>
              <a:rPr lang="en-US" sz="3000" dirty="0">
                <a:latin typeface="Aharoni" pitchFamily="2" charset="-79"/>
                <a:cs typeface="Aharoni" pitchFamily="2" charset="-79"/>
              </a:rPr>
              <a:t>              a. myasthenia gravis b. Lambert Eaton syndrome  </a:t>
            </a:r>
          </a:p>
          <a:p>
            <a:pPr marL="514350" indent="-514350">
              <a:buNone/>
            </a:pPr>
            <a:r>
              <a:rPr lang="en-US" sz="3000" dirty="0">
                <a:latin typeface="Aharoni" pitchFamily="2" charset="-79"/>
                <a:cs typeface="Aharoni" pitchFamily="2" charset="-79"/>
              </a:rPr>
              <a:t>              c. dystrophy               d. </a:t>
            </a:r>
            <a:r>
              <a:rPr lang="en-US" sz="3000" dirty="0" err="1">
                <a:latin typeface="Aharoni" pitchFamily="2" charset="-79"/>
                <a:cs typeface="Aharoni" pitchFamily="2" charset="-79"/>
              </a:rPr>
              <a:t>hypotonia</a:t>
            </a:r>
            <a:endParaRPr lang="en-US" sz="3000" dirty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buNone/>
            </a:pPr>
            <a:r>
              <a:rPr lang="en-US" sz="3000" dirty="0">
                <a:latin typeface="Aharoni" pitchFamily="2" charset="-79"/>
                <a:cs typeface="Aharoni" pitchFamily="2" charset="-79"/>
              </a:rPr>
              <a:t>8. Disease where antibodies formed against Ca++ receptors is  </a:t>
            </a:r>
          </a:p>
          <a:p>
            <a:pPr marL="514350" indent="-514350">
              <a:buNone/>
            </a:pPr>
            <a:r>
              <a:rPr lang="en-US" sz="3000" dirty="0">
                <a:latin typeface="Aharoni" pitchFamily="2" charset="-79"/>
                <a:cs typeface="Aharoni" pitchFamily="2" charset="-79"/>
              </a:rPr>
              <a:t>      a. </a:t>
            </a:r>
            <a:r>
              <a:rPr lang="en-US" sz="3000" dirty="0" err="1">
                <a:latin typeface="Aharoni" pitchFamily="2" charset="-79"/>
                <a:cs typeface="Aharoni" pitchFamily="2" charset="-79"/>
              </a:rPr>
              <a:t>Myesthenia</a:t>
            </a:r>
            <a:r>
              <a:rPr lang="en-US" sz="3000" dirty="0">
                <a:latin typeface="Aharoni" pitchFamily="2" charset="-79"/>
                <a:cs typeface="Aharoni" pitchFamily="2" charset="-79"/>
              </a:rPr>
              <a:t> gravis                b. </a:t>
            </a:r>
            <a:r>
              <a:rPr lang="en-US" sz="3000" dirty="0" err="1">
                <a:latin typeface="Aharoni" pitchFamily="2" charset="-79"/>
                <a:cs typeface="Aharoni" pitchFamily="2" charset="-79"/>
              </a:rPr>
              <a:t>lambert</a:t>
            </a:r>
            <a:r>
              <a:rPr lang="en-US" sz="3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000" dirty="0" err="1">
                <a:latin typeface="Aharoni" pitchFamily="2" charset="-79"/>
                <a:cs typeface="Aharoni" pitchFamily="2" charset="-79"/>
              </a:rPr>
              <a:t>eaton</a:t>
            </a:r>
            <a:r>
              <a:rPr lang="en-US" sz="3000" dirty="0">
                <a:latin typeface="Aharoni" pitchFamily="2" charset="-79"/>
                <a:cs typeface="Aharoni" pitchFamily="2" charset="-79"/>
              </a:rPr>
              <a:t> syndrome  </a:t>
            </a:r>
          </a:p>
          <a:p>
            <a:pPr marL="514350" indent="-514350">
              <a:buNone/>
            </a:pPr>
            <a:r>
              <a:rPr lang="en-US" sz="3000" dirty="0">
                <a:latin typeface="Aharoni" pitchFamily="2" charset="-79"/>
                <a:cs typeface="Aharoni" pitchFamily="2" charset="-79"/>
              </a:rPr>
              <a:t>      c. dystrophy                               d. </a:t>
            </a:r>
            <a:r>
              <a:rPr lang="en-US" sz="3000" dirty="0" err="1">
                <a:latin typeface="Aharoni" pitchFamily="2" charset="-79"/>
                <a:cs typeface="Aharoni" pitchFamily="2" charset="-79"/>
              </a:rPr>
              <a:t>hypotonia</a:t>
            </a:r>
            <a:endParaRPr lang="en-US" sz="3000" dirty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buNone/>
            </a:pPr>
            <a:r>
              <a:rPr lang="en-US" sz="3000" dirty="0">
                <a:latin typeface="Aharoni" pitchFamily="2" charset="-79"/>
                <a:cs typeface="Aharoni" pitchFamily="2" charset="-79"/>
              </a:rPr>
              <a:t>9.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Small quanta (packets) of Ach are released randomly from nerve cell at rest generates </a:t>
            </a:r>
          </a:p>
          <a:p>
            <a:pPr marL="514350" indent="-514350">
              <a:buNone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       a. EPP    b. MEPP     c. AP   d None</a:t>
            </a:r>
          </a:p>
          <a:p>
            <a:pPr marL="514350" indent="-514350">
              <a:buNone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10. Curare is </a:t>
            </a:r>
          </a:p>
          <a:p>
            <a:pPr marL="514350" indent="-514350">
              <a:buNone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       a. Competitive inhibitor of Ach receptor   b. blocker of Ach receptor</a:t>
            </a:r>
          </a:p>
          <a:p>
            <a:pPr marL="514350" indent="-514350">
              <a:buNone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       c. Stimulator of Ach receptor      d. modulator of Ach receptor </a:t>
            </a:r>
          </a:p>
          <a:p>
            <a:pPr marL="514350" indent="-514350">
              <a:buAutoNum type="alphaLcPeriod"/>
            </a:pPr>
            <a:endParaRPr lang="en-US" sz="2800" dirty="0"/>
          </a:p>
          <a:p>
            <a:pPr marL="514350" indent="-514350">
              <a:buAutoNum type="alphaLcPeriod"/>
            </a:pPr>
            <a:endParaRPr lang="en-US" sz="2800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 </a:t>
            </a:r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4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000" y="1"/>
            <a:ext cx="11379200" cy="665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103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115824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Presynaptic Portion ( Axon Terminal)</a:t>
            </a:r>
            <a:endParaRPr lang="en-IN" sz="4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The neurons innervating skeletal muscle fibers are known as 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motor neurons </a:t>
            </a:r>
            <a:r>
              <a:rPr lang="en-US" sz="3200" dirty="0">
                <a:latin typeface="Calibri" pitchFamily="34" charset="0"/>
              </a:rPr>
              <a:t>that have their cell bodies in anterior horn of the spinal cord or in the brainstem.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Their axons are </a:t>
            </a:r>
            <a:r>
              <a:rPr lang="en-US" sz="3200" dirty="0" err="1">
                <a:latin typeface="Calibri" pitchFamily="34" charset="0"/>
              </a:rPr>
              <a:t>myelinated</a:t>
            </a:r>
            <a:r>
              <a:rPr lang="en-US" sz="3200" dirty="0">
                <a:latin typeface="Calibri" pitchFamily="34" charset="0"/>
              </a:rPr>
              <a:t> and are the largest- diameter axons in the body.</a:t>
            </a:r>
            <a:endParaRPr lang="en-IN" sz="32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12542" t="3128" r="6046" b="39190"/>
          <a:stretch/>
        </p:blipFill>
        <p:spPr bwMode="auto">
          <a:xfrm>
            <a:off x="3200400" y="4471917"/>
            <a:ext cx="7543800" cy="23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359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7" y="609600"/>
            <a:ext cx="9601196" cy="54186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Features of presynaptic portion of NMJ</a:t>
            </a:r>
            <a:endParaRPr lang="en-IN" sz="36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708" y="1371600"/>
            <a:ext cx="7193507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7030A0"/>
                </a:solidFill>
                <a:latin typeface="Algerian" pitchFamily="82" charset="0"/>
              </a:rPr>
              <a:t>  Axon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:-</a:t>
            </a:r>
            <a:r>
              <a:rPr lang="en-US" sz="2800" b="0" dirty="0"/>
              <a:t>of motor neuron approaches the muscle fiber, it loses its myelin sheath, and divides extensively into several fine branches of about 2 µm in diameter called </a:t>
            </a:r>
            <a:r>
              <a:rPr lang="en-US" sz="2800" b="0" dirty="0">
                <a:solidFill>
                  <a:srgbClr val="7030A0"/>
                </a:solidFill>
                <a:latin typeface="Algerian" pitchFamily="82" charset="0"/>
              </a:rPr>
              <a:t>axon terminals.</a:t>
            </a:r>
          </a:p>
          <a:p>
            <a:pPr algn="just">
              <a:lnSpc>
                <a:spcPct val="150000"/>
              </a:lnSpc>
            </a:pPr>
            <a:r>
              <a:rPr lang="en-US" sz="2800" b="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The axon terminals : covered by Schwann cells known as </a:t>
            </a:r>
            <a:r>
              <a:rPr lang="en-US" sz="2800" b="0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Teloglia</a:t>
            </a:r>
            <a:endParaRPr lang="en-IN" sz="2800" b="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New Doc 2_1.jpg"/>
          <p:cNvPicPr>
            <a:picLocks noChangeAspect="1"/>
          </p:cNvPicPr>
          <p:nvPr/>
        </p:nvPicPr>
        <p:blipFill rotWithShape="1">
          <a:blip r:embed="rId2" cstate="print"/>
          <a:srcRect l="3406" t="3154" r="4286"/>
          <a:stretch/>
        </p:blipFill>
        <p:spPr>
          <a:xfrm>
            <a:off x="7315200" y="1219200"/>
            <a:ext cx="48768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4/27/2022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r="38361" b="105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3773" y="1383268"/>
            <a:ext cx="2540000" cy="36933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Teloglia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945886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1851</TotalTime>
  <Words>2617</Words>
  <Application>Microsoft Office PowerPoint</Application>
  <PresentationFormat>Widescreen</PresentationFormat>
  <Paragraphs>332</Paragraphs>
  <Slides>59</Slides>
  <Notes>2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Aharoni</vt:lpstr>
      <vt:lpstr>Algerian</vt:lpstr>
      <vt:lpstr>Arial</vt:lpstr>
      <vt:lpstr>Calibri</vt:lpstr>
      <vt:lpstr>Times New Roman</vt:lpstr>
      <vt:lpstr>Wingdings</vt:lpstr>
      <vt:lpstr>Clarity</vt:lpstr>
      <vt:lpstr>Neuro muscular  junction</vt:lpstr>
      <vt:lpstr>Neuromuscular junction (example of chemical synapse)</vt:lpstr>
      <vt:lpstr>Motor unit</vt:lpstr>
      <vt:lpstr>Motor unit</vt:lpstr>
      <vt:lpstr>Neuromuscular junction </vt:lpstr>
      <vt:lpstr>PowerPoint Presentation</vt:lpstr>
      <vt:lpstr>Presynaptic Portion ( Axon Terminal)</vt:lpstr>
      <vt:lpstr>Features of presynaptic portion of NMJ</vt:lpstr>
      <vt:lpstr>PowerPoint Presentation</vt:lpstr>
      <vt:lpstr>Neuromuscular junction</vt:lpstr>
      <vt:lpstr>SYNAPTIC KNOB </vt:lpstr>
      <vt:lpstr>PowerPoint Presentation</vt:lpstr>
      <vt:lpstr>PowerPoint Presentation</vt:lpstr>
      <vt:lpstr>Neurotransmitter vesicles </vt:lpstr>
      <vt:lpstr>PowerPoint Presentation</vt:lpstr>
      <vt:lpstr>Synaptic cleft </vt:lpstr>
      <vt:lpstr>Postsynaptic portion (end plate membrane) </vt:lpstr>
      <vt:lpstr>Ach  receptors at NMJ </vt:lpstr>
      <vt:lpstr>PowerPoint Presentation</vt:lpstr>
      <vt:lpstr>Neuromuscular transmission </vt:lpstr>
      <vt:lpstr> Presynaptic events </vt:lpstr>
      <vt:lpstr>Role of syntaxin and synaptobrevin</vt:lpstr>
      <vt:lpstr>PowerPoint Presentation</vt:lpstr>
      <vt:lpstr>Quantal release </vt:lpstr>
      <vt:lpstr>Events at the synaptic cleft </vt:lpstr>
      <vt:lpstr>Events at the end plate </vt:lpstr>
      <vt:lpstr>PowerPoint Presentation</vt:lpstr>
      <vt:lpstr>PowerPoint Presentation</vt:lpstr>
      <vt:lpstr>EPP- end plate potential </vt:lpstr>
      <vt:lpstr>EPSP </vt:lpstr>
      <vt:lpstr>PowerPoint Presentation</vt:lpstr>
      <vt:lpstr>Miniature End Plate Potential </vt:lpstr>
      <vt:lpstr>PowerPoint Presentation</vt:lpstr>
      <vt:lpstr>Neuromuscular blocker</vt:lpstr>
      <vt:lpstr>PowerPoint Presentation</vt:lpstr>
      <vt:lpstr>PowerPoint Presentation</vt:lpstr>
      <vt:lpstr>PowerPoint Presentation</vt:lpstr>
      <vt:lpstr>Botulinum toxin: Clinical use </vt:lpstr>
      <vt:lpstr>  Neuromuscular stimulators  </vt:lpstr>
      <vt:lpstr> Drugs that inactivate the enzyme cholinesterase(anticholinesterase). </vt:lpstr>
      <vt:lpstr>PowerPoint Presentation</vt:lpstr>
      <vt:lpstr>Myasthenia gravis</vt:lpstr>
      <vt:lpstr>Etiology </vt:lpstr>
      <vt:lpstr>The anti- AchR antibodies have following three major functions </vt:lpstr>
      <vt:lpstr>Clinical features: </vt:lpstr>
      <vt:lpstr>PowerPoint Presentation</vt:lpstr>
      <vt:lpstr>PowerPoint Presentation</vt:lpstr>
      <vt:lpstr>Diagnosis</vt:lpstr>
      <vt:lpstr>Physiological basis of treatment </vt:lpstr>
      <vt:lpstr>PowerPoint Presentation</vt:lpstr>
      <vt:lpstr>Lambert- Eaton Myasthenic Syndrome</vt:lpstr>
      <vt:lpstr>Nerve and muscle</vt:lpstr>
      <vt:lpstr>CCES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EBES Project</dc:title>
  <dc:creator>Jay Patel</dc:creator>
  <cp:lastModifiedBy>Dipika Baria</cp:lastModifiedBy>
  <cp:revision>109</cp:revision>
  <dcterms:created xsi:type="dcterms:W3CDTF">2019-05-03T06:42:38Z</dcterms:created>
  <dcterms:modified xsi:type="dcterms:W3CDTF">2022-04-27T10:12:29Z</dcterms:modified>
</cp:coreProperties>
</file>