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55F48D-C0A8-42DB-AAC4-BB7006A14764}"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6DF376-211A-438E-A870-3425403D6FC9}"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429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55F48D-C0A8-42DB-AAC4-BB7006A14764}"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3307692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55F48D-C0A8-42DB-AAC4-BB7006A14764}"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2886589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55F48D-C0A8-42DB-AAC4-BB7006A14764}"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1437330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55F48D-C0A8-42DB-AAC4-BB7006A14764}" type="datetimeFigureOut">
              <a:rPr lang="en-IN" smtClean="0"/>
              <a:t>19-09-2023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6DF376-211A-438E-A870-3425403D6FC9}" type="slidenum">
              <a:rPr lang="en-IN" smtClean="0"/>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7732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55F48D-C0A8-42DB-AAC4-BB7006A14764}" type="datetimeFigureOut">
              <a:rPr lang="en-IN" smtClean="0"/>
              <a:t>19-09-2023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60450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55F48D-C0A8-42DB-AAC4-BB7006A14764}" type="datetimeFigureOut">
              <a:rPr lang="en-IN" smtClean="0"/>
              <a:t>19-09-2023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3352247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55F48D-C0A8-42DB-AAC4-BB7006A14764}" type="datetimeFigureOut">
              <a:rPr lang="en-IN" smtClean="0"/>
              <a:t>19-09-2023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267501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E55F48D-C0A8-42DB-AAC4-BB7006A14764}" type="datetimeFigureOut">
              <a:rPr lang="en-IN" smtClean="0"/>
              <a:t>19-09-2023</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3552525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E55F48D-C0A8-42DB-AAC4-BB7006A14764}" type="datetimeFigureOut">
              <a:rPr lang="en-IN" smtClean="0"/>
              <a:t>19-09-2023</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D6DF376-211A-438E-A870-3425403D6FC9}" type="slidenum">
              <a:rPr lang="en-IN" smtClean="0"/>
              <a:t>‹#›</a:t>
            </a:fld>
            <a:endParaRPr lang="en-IN"/>
          </a:p>
        </p:txBody>
      </p:sp>
    </p:spTree>
    <p:extLst>
      <p:ext uri="{BB962C8B-B14F-4D97-AF65-F5344CB8AC3E}">
        <p14:creationId xmlns:p14="http://schemas.microsoft.com/office/powerpoint/2010/main" val="67942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55F48D-C0A8-42DB-AAC4-BB7006A14764}" type="datetimeFigureOut">
              <a:rPr lang="en-IN" smtClean="0"/>
              <a:t>19-09-2023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6DF376-211A-438E-A870-3425403D6FC9}" type="slidenum">
              <a:rPr lang="en-IN" smtClean="0"/>
              <a:t>‹#›</a:t>
            </a:fld>
            <a:endParaRPr lang="en-IN"/>
          </a:p>
        </p:txBody>
      </p:sp>
    </p:spTree>
    <p:extLst>
      <p:ext uri="{BB962C8B-B14F-4D97-AF65-F5344CB8AC3E}">
        <p14:creationId xmlns:p14="http://schemas.microsoft.com/office/powerpoint/2010/main" val="269636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E55F48D-C0A8-42DB-AAC4-BB7006A14764}" type="datetimeFigureOut">
              <a:rPr lang="en-IN" smtClean="0"/>
              <a:t>19-09-2023</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D6DF376-211A-438E-A870-3425403D6FC9}" type="slidenum">
              <a:rPr lang="en-IN" smtClean="0"/>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5968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MASS DISASTER</a:t>
            </a:r>
            <a:endParaRPr lang="en-IN" dirty="0"/>
          </a:p>
        </p:txBody>
      </p:sp>
      <p:sp>
        <p:nvSpPr>
          <p:cNvPr id="3" name="Subtitle 2"/>
          <p:cNvSpPr>
            <a:spLocks noGrp="1"/>
          </p:cNvSpPr>
          <p:nvPr>
            <p:ph type="subTitle" idx="1"/>
          </p:nvPr>
        </p:nvSpPr>
        <p:spPr/>
        <p:txBody>
          <a:bodyPr/>
          <a:lstStyle/>
          <a:p>
            <a:pPr algn="r"/>
            <a:r>
              <a:rPr lang="en-US" cap="none" dirty="0" smtClean="0">
                <a:solidFill>
                  <a:schemeClr val="tx1"/>
                </a:solidFill>
              </a:rPr>
              <a:t>- </a:t>
            </a:r>
            <a:r>
              <a:rPr lang="en-US" cap="none" dirty="0" err="1" smtClean="0">
                <a:solidFill>
                  <a:schemeClr val="tx1"/>
                </a:solidFill>
              </a:rPr>
              <a:t>Dr</a:t>
            </a:r>
            <a:r>
              <a:rPr lang="en-US" cap="none" dirty="0" smtClean="0">
                <a:solidFill>
                  <a:schemeClr val="tx1"/>
                </a:solidFill>
              </a:rPr>
              <a:t> </a:t>
            </a:r>
            <a:r>
              <a:rPr lang="en-US" cap="none" dirty="0" err="1" smtClean="0">
                <a:solidFill>
                  <a:schemeClr val="tx1"/>
                </a:solidFill>
              </a:rPr>
              <a:t>Kalpesh</a:t>
            </a:r>
            <a:r>
              <a:rPr lang="en-US" cap="none" dirty="0" smtClean="0">
                <a:solidFill>
                  <a:schemeClr val="tx1"/>
                </a:solidFill>
              </a:rPr>
              <a:t> </a:t>
            </a:r>
            <a:r>
              <a:rPr lang="en-US" cap="none" dirty="0" err="1" smtClean="0">
                <a:solidFill>
                  <a:schemeClr val="tx1"/>
                </a:solidFill>
              </a:rPr>
              <a:t>Zanzrukiya</a:t>
            </a:r>
            <a:r>
              <a:rPr lang="en-US" cap="none" dirty="0" smtClean="0">
                <a:solidFill>
                  <a:schemeClr val="tx1"/>
                </a:solidFill>
              </a:rPr>
              <a:t/>
            </a:r>
            <a:br>
              <a:rPr lang="en-US" cap="none" dirty="0" smtClean="0">
                <a:solidFill>
                  <a:schemeClr val="tx1"/>
                </a:solidFill>
              </a:rPr>
            </a:br>
            <a:r>
              <a:rPr lang="en-US" cap="none" dirty="0" smtClean="0">
                <a:solidFill>
                  <a:schemeClr val="tx1"/>
                </a:solidFill>
              </a:rPr>
              <a:t>MD Forensic Medicine</a:t>
            </a:r>
            <a:endParaRPr lang="en-IN" cap="none" dirty="0">
              <a:solidFill>
                <a:schemeClr val="tx1"/>
              </a:solidFill>
            </a:endParaRPr>
          </a:p>
        </p:txBody>
      </p:sp>
    </p:spTree>
    <p:extLst>
      <p:ext uri="{BB962C8B-B14F-4D97-AF65-F5344CB8AC3E}">
        <p14:creationId xmlns:p14="http://schemas.microsoft.com/office/powerpoint/2010/main" val="2449138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a:t>
            </a:r>
            <a:endParaRPr lang="en-IN" dirty="0"/>
          </a:p>
        </p:txBody>
      </p:sp>
      <p:sp>
        <p:nvSpPr>
          <p:cNvPr id="3" name="Content Placeholder 2"/>
          <p:cNvSpPr>
            <a:spLocks noGrp="1"/>
          </p:cNvSpPr>
          <p:nvPr>
            <p:ph idx="1"/>
          </p:nvPr>
        </p:nvSpPr>
        <p:spPr/>
        <p:txBody>
          <a:bodyPr>
            <a:normAutofit/>
          </a:bodyPr>
          <a:lstStyle/>
          <a:p>
            <a:pPr algn="just"/>
            <a:r>
              <a:rPr lang="en-US" sz="2400" dirty="0" smtClean="0"/>
              <a:t>A catastrophe, mishap, calamity or grave occurrence in any area, arising from natural or man made causes, by accident or by negligence,  which results in substantial loss of life or human suffering or damage &amp; destruction of property, degradation of environment and in such a magnitude as to be beyond the coping capacity of community of affected area.</a:t>
            </a:r>
            <a:endParaRPr lang="en-IN" sz="2400" dirty="0"/>
          </a:p>
        </p:txBody>
      </p:sp>
    </p:spTree>
    <p:extLst>
      <p:ext uri="{BB962C8B-B14F-4D97-AF65-F5344CB8AC3E}">
        <p14:creationId xmlns:p14="http://schemas.microsoft.com/office/powerpoint/2010/main" val="4186478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Disasters</a:t>
            </a:r>
            <a:endParaRPr lang="en-IN" dirty="0"/>
          </a:p>
        </p:txBody>
      </p:sp>
      <p:sp>
        <p:nvSpPr>
          <p:cNvPr id="3" name="Content Placeholder 2"/>
          <p:cNvSpPr>
            <a:spLocks noGrp="1"/>
          </p:cNvSpPr>
          <p:nvPr>
            <p:ph idx="1"/>
          </p:nvPr>
        </p:nvSpPr>
        <p:spPr/>
        <p:txBody>
          <a:bodyPr/>
          <a:lstStyle/>
          <a:p>
            <a:pPr marL="457200" indent="-457200">
              <a:buFont typeface="+mj-lt"/>
              <a:buAutoNum type="alphaUcPeriod"/>
            </a:pPr>
            <a:r>
              <a:rPr lang="en-US" dirty="0" smtClean="0"/>
              <a:t>Natural: </a:t>
            </a:r>
          </a:p>
          <a:p>
            <a:pPr marL="749808" lvl="1" indent="-457200">
              <a:buFont typeface="+mj-lt"/>
              <a:buAutoNum type="arabicParenR"/>
            </a:pPr>
            <a:r>
              <a:rPr lang="en-US" dirty="0" smtClean="0"/>
              <a:t>Non-biological – </a:t>
            </a:r>
            <a:r>
              <a:rPr lang="en-US" dirty="0" err="1"/>
              <a:t>E</a:t>
            </a:r>
            <a:r>
              <a:rPr lang="en-US" dirty="0" err="1" smtClean="0"/>
              <a:t>arthquack</a:t>
            </a:r>
            <a:r>
              <a:rPr lang="en-US" dirty="0" smtClean="0"/>
              <a:t>, Cyclone, Flood, Drought, </a:t>
            </a:r>
            <a:r>
              <a:rPr lang="en-US" dirty="0" err="1" smtClean="0"/>
              <a:t>Heatwave</a:t>
            </a:r>
            <a:r>
              <a:rPr lang="en-US" dirty="0" smtClean="0"/>
              <a:t>, Volcano eruption, Landslide</a:t>
            </a:r>
          </a:p>
          <a:p>
            <a:pPr marL="749808" lvl="1" indent="-457200">
              <a:buFont typeface="+mj-lt"/>
              <a:buAutoNum type="arabicParenR"/>
            </a:pPr>
            <a:r>
              <a:rPr lang="en-US" dirty="0" err="1" smtClean="0"/>
              <a:t>Biolocical</a:t>
            </a:r>
            <a:r>
              <a:rPr lang="en-US" dirty="0" smtClean="0"/>
              <a:t> – Epidemic/Pandemic diseases, Mass poisoning (Food poisoning, Hooch Tragedy)</a:t>
            </a:r>
          </a:p>
          <a:p>
            <a:pPr marL="457200" indent="-457200">
              <a:buFont typeface="+mj-lt"/>
              <a:buAutoNum type="alphaUcPeriod"/>
            </a:pPr>
            <a:r>
              <a:rPr lang="en-US" dirty="0" smtClean="0"/>
              <a:t>Man Made: </a:t>
            </a:r>
          </a:p>
          <a:p>
            <a:pPr marL="749808" lvl="1" indent="-457200">
              <a:buFont typeface="+mj-lt"/>
              <a:buAutoNum type="arabicParenR"/>
            </a:pPr>
            <a:r>
              <a:rPr lang="en-US" dirty="0" smtClean="0"/>
              <a:t>Transport accidents (Road traffic accidents, Train/Rail accident, Aircraft crash, Waterway shipwreck)</a:t>
            </a:r>
          </a:p>
          <a:p>
            <a:pPr marL="749808" lvl="1" indent="-457200">
              <a:buFont typeface="+mj-lt"/>
              <a:buAutoNum type="arabicParenR"/>
            </a:pPr>
            <a:r>
              <a:rPr lang="en-US" dirty="0" smtClean="0"/>
              <a:t>Building collapse, Mine accident, Dam burst</a:t>
            </a:r>
          </a:p>
          <a:p>
            <a:pPr marL="749808" lvl="1" indent="-457200">
              <a:buFont typeface="+mj-lt"/>
              <a:buAutoNum type="arabicParenR"/>
            </a:pPr>
            <a:r>
              <a:rPr lang="en-US" dirty="0" smtClean="0"/>
              <a:t>Industrial – fire, explosion, chemical/gas leakage, mass electrocution</a:t>
            </a:r>
          </a:p>
          <a:p>
            <a:pPr marL="749808" lvl="1" indent="-457200">
              <a:buFont typeface="+mj-lt"/>
              <a:buAutoNum type="arabicParenR"/>
            </a:pPr>
            <a:r>
              <a:rPr lang="en-US" dirty="0" smtClean="0"/>
              <a:t>Civil riots, Terrorism/ War – </a:t>
            </a:r>
            <a:r>
              <a:rPr lang="en-US" dirty="0" err="1" smtClean="0"/>
              <a:t>i</a:t>
            </a:r>
            <a:r>
              <a:rPr lang="en-US" dirty="0" smtClean="0"/>
              <a:t>) Conventional (bombs, mines, arsenals) ii) </a:t>
            </a:r>
            <a:r>
              <a:rPr lang="en-US" smtClean="0"/>
              <a:t>CBRN weapons</a:t>
            </a:r>
            <a:endParaRPr lang="en-IN" dirty="0"/>
          </a:p>
        </p:txBody>
      </p:sp>
    </p:spTree>
    <p:extLst>
      <p:ext uri="{BB962C8B-B14F-4D97-AF65-F5344CB8AC3E}">
        <p14:creationId xmlns:p14="http://schemas.microsoft.com/office/powerpoint/2010/main" val="592709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Pathological Investigation in Mass Disaster</a:t>
            </a:r>
            <a:endParaRPr lang="en-IN" dirty="0"/>
          </a:p>
        </p:txBody>
      </p:sp>
      <p:sp>
        <p:nvSpPr>
          <p:cNvPr id="3" name="Content Placeholder 2"/>
          <p:cNvSpPr>
            <a:spLocks noGrp="1"/>
          </p:cNvSpPr>
          <p:nvPr>
            <p:ph idx="1"/>
          </p:nvPr>
        </p:nvSpPr>
        <p:spPr/>
        <p:txBody>
          <a:bodyPr/>
          <a:lstStyle/>
          <a:p>
            <a:pPr marL="457200" indent="-457200">
              <a:buFont typeface="+mj-lt"/>
              <a:buAutoNum type="arabicParenR"/>
            </a:pPr>
            <a:r>
              <a:rPr lang="en-US" dirty="0" smtClean="0"/>
              <a:t>To retrieve &amp; reconstruct </a:t>
            </a:r>
            <a:r>
              <a:rPr lang="en-US" dirty="0" err="1" smtClean="0"/>
              <a:t>deadbodies</a:t>
            </a:r>
            <a:r>
              <a:rPr lang="en-US" dirty="0" smtClean="0"/>
              <a:t> and human remains decently</a:t>
            </a:r>
          </a:p>
          <a:p>
            <a:pPr marL="457200" indent="-457200">
              <a:buFont typeface="+mj-lt"/>
              <a:buAutoNum type="arabicParenR"/>
            </a:pPr>
            <a:r>
              <a:rPr lang="en-US" dirty="0" smtClean="0"/>
              <a:t>To establish identification of </a:t>
            </a:r>
            <a:r>
              <a:rPr lang="en-US" dirty="0" err="1" smtClean="0"/>
              <a:t>deadbodies</a:t>
            </a:r>
            <a:endParaRPr lang="en-US" dirty="0" smtClean="0"/>
          </a:p>
          <a:p>
            <a:pPr marL="457200" indent="-457200">
              <a:buFont typeface="+mj-lt"/>
              <a:buAutoNum type="arabicParenR"/>
            </a:pPr>
            <a:r>
              <a:rPr lang="en-US" dirty="0" smtClean="0"/>
              <a:t>To conduct autopsies on all </a:t>
            </a:r>
            <a:r>
              <a:rPr lang="en-US" dirty="0" err="1" smtClean="0"/>
              <a:t>deadbodies</a:t>
            </a:r>
            <a:r>
              <a:rPr lang="en-US" dirty="0" smtClean="0"/>
              <a:t>/human remains (or </a:t>
            </a:r>
            <a:r>
              <a:rPr lang="en-US" dirty="0" smtClean="0"/>
              <a:t>if not feasible autopsies on sampled bodies</a:t>
            </a:r>
            <a:r>
              <a:rPr lang="en-US" dirty="0" smtClean="0"/>
              <a:t>)</a:t>
            </a:r>
          </a:p>
          <a:p>
            <a:pPr marL="457200" indent="-457200">
              <a:buFont typeface="+mj-lt"/>
              <a:buAutoNum type="arabicParenR"/>
            </a:pPr>
            <a:r>
              <a:rPr lang="en-US" dirty="0" smtClean="0"/>
              <a:t>To establish cause of death, time since death</a:t>
            </a:r>
            <a:endParaRPr lang="en-US" dirty="0" smtClean="0"/>
          </a:p>
          <a:p>
            <a:pPr marL="457200" indent="-457200">
              <a:buFont typeface="+mj-lt"/>
              <a:buAutoNum type="arabicParenR"/>
            </a:pPr>
            <a:r>
              <a:rPr lang="en-US" dirty="0" smtClean="0"/>
              <a:t>To assist in construction of cause of disaster and time of disaster</a:t>
            </a:r>
          </a:p>
          <a:p>
            <a:pPr marL="457200" indent="-457200">
              <a:buFont typeface="+mj-lt"/>
              <a:buAutoNum type="arabicParenR"/>
            </a:pPr>
            <a:r>
              <a:rPr lang="en-US" dirty="0" smtClean="0"/>
              <a:t>To preserve samples for toxicological analysis (especially alcohol, other drugs abuse, CO); samples for explosion analysis </a:t>
            </a:r>
            <a:r>
              <a:rPr lang="en-US" dirty="0" err="1" smtClean="0"/>
              <a:t>etc</a:t>
            </a:r>
            <a:endParaRPr lang="en-US" dirty="0" smtClean="0"/>
          </a:p>
          <a:p>
            <a:pPr marL="457200" indent="-457200">
              <a:buFont typeface="+mj-lt"/>
              <a:buAutoNum type="arabicParenR"/>
            </a:pPr>
            <a:endParaRPr lang="en-US" dirty="0" smtClean="0"/>
          </a:p>
          <a:p>
            <a:pPr marL="457200" indent="-457200">
              <a:buFont typeface="+mj-lt"/>
              <a:buAutoNum type="arabicParenR"/>
            </a:pPr>
            <a:endParaRPr lang="en-IN" dirty="0"/>
          </a:p>
        </p:txBody>
      </p:sp>
    </p:spTree>
    <p:extLst>
      <p:ext uri="{BB962C8B-B14F-4D97-AF65-F5344CB8AC3E}">
        <p14:creationId xmlns:p14="http://schemas.microsoft.com/office/powerpoint/2010/main" val="51254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STAGE - On incidence site</a:t>
            </a:r>
            <a:endParaRPr lang="en-IN" dirty="0"/>
          </a:p>
        </p:txBody>
      </p:sp>
      <p:sp>
        <p:nvSpPr>
          <p:cNvPr id="3" name="Content Placeholder 2"/>
          <p:cNvSpPr>
            <a:spLocks noGrp="1"/>
          </p:cNvSpPr>
          <p:nvPr>
            <p:ph idx="1"/>
          </p:nvPr>
        </p:nvSpPr>
        <p:spPr/>
        <p:txBody>
          <a:bodyPr>
            <a:normAutofit fontScale="85000" lnSpcReduction="20000"/>
          </a:bodyPr>
          <a:lstStyle/>
          <a:p>
            <a:pPr marL="457200" indent="-457200">
              <a:buFont typeface="+mj-lt"/>
              <a:buAutoNum type="arabicParenR"/>
            </a:pPr>
            <a:r>
              <a:rPr lang="en-US" sz="1900" dirty="0" smtClean="0"/>
              <a:t>Isolation, demarcation and protection of perimeter with security cordon</a:t>
            </a:r>
          </a:p>
          <a:p>
            <a:pPr marL="457200" indent="-457200">
              <a:buFont typeface="+mj-lt"/>
              <a:buAutoNum type="arabicParenR"/>
            </a:pPr>
            <a:r>
              <a:rPr lang="en-US" sz="1900" dirty="0" smtClean="0"/>
              <a:t>Find out &amp; help victims to get out to safe place as soon as possible – Find out available local resources – skilled &amp; unskilled manpower, vehicles, first aid medical materials, water, food, cloths </a:t>
            </a:r>
            <a:r>
              <a:rPr lang="en-US" sz="1900" dirty="0" err="1" smtClean="0"/>
              <a:t>etc</a:t>
            </a:r>
            <a:endParaRPr lang="en-US" sz="1900" dirty="0" smtClean="0"/>
          </a:p>
          <a:p>
            <a:pPr marL="457200" indent="-457200">
              <a:buFont typeface="+mj-lt"/>
              <a:buAutoNum type="arabicParenR"/>
            </a:pPr>
            <a:r>
              <a:rPr lang="en-US" sz="1900" dirty="0" smtClean="0"/>
              <a:t>Triage for emergency medical aids to survivors</a:t>
            </a:r>
          </a:p>
          <a:p>
            <a:pPr marL="457200" indent="-457200">
              <a:buFont typeface="+mj-lt"/>
              <a:buAutoNum type="arabicParenR"/>
            </a:pPr>
            <a:r>
              <a:rPr lang="en-US" sz="1900" dirty="0" smtClean="0"/>
              <a:t>Locate, move &amp; label the </a:t>
            </a:r>
            <a:r>
              <a:rPr lang="en-US" sz="1900" dirty="0" err="1" smtClean="0"/>
              <a:t>deadbodies</a:t>
            </a:r>
            <a:r>
              <a:rPr lang="en-US" sz="1900" dirty="0" smtClean="0"/>
              <a:t> - preserve their identification features/marks, take photographs with their identification features,  reconstruct the defragmented </a:t>
            </a:r>
            <a:r>
              <a:rPr lang="en-US" sz="1900" dirty="0" err="1" smtClean="0"/>
              <a:t>deadbodies</a:t>
            </a:r>
            <a:r>
              <a:rPr lang="en-US" sz="1900" dirty="0" smtClean="0"/>
              <a:t> as much as possible, take photographs &amp; transport in single </a:t>
            </a:r>
            <a:r>
              <a:rPr lang="en-US" sz="1900" dirty="0" err="1" smtClean="0"/>
              <a:t>bodybag</a:t>
            </a:r>
            <a:r>
              <a:rPr lang="en-US" sz="1900" dirty="0"/>
              <a:t> </a:t>
            </a:r>
            <a:r>
              <a:rPr lang="en-US" sz="1900" dirty="0" smtClean="0"/>
              <a:t>to mortuary</a:t>
            </a:r>
          </a:p>
          <a:p>
            <a:pPr marL="457200" indent="-457200">
              <a:buFont typeface="+mj-lt"/>
              <a:buAutoNum type="arabicParenR"/>
            </a:pPr>
            <a:r>
              <a:rPr lang="en-US" sz="1900" dirty="0" smtClean="0"/>
              <a:t>Photographs, Videos and Sketches of whole site to have full picture of scene – long view &amp; close views, covering main site with surrounding perimeter &amp; minute details. Also note down Time &amp; Date, Climate condition, Other unusual environmental details – e.g. any unusual smell </a:t>
            </a:r>
            <a:r>
              <a:rPr lang="en-US" sz="1900" dirty="0" err="1" smtClean="0"/>
              <a:t>etc</a:t>
            </a:r>
            <a:endParaRPr lang="en-US" sz="1900" dirty="0" smtClean="0"/>
          </a:p>
          <a:p>
            <a:pPr marL="457200" indent="-457200">
              <a:buFont typeface="+mj-lt"/>
              <a:buAutoNum type="arabicParenR"/>
            </a:pPr>
            <a:r>
              <a:rPr lang="en-US" sz="1900" dirty="0" smtClean="0"/>
              <a:t>Provide factual </a:t>
            </a:r>
            <a:r>
              <a:rPr lang="en-US" sz="1900" dirty="0" err="1" smtClean="0"/>
              <a:t>informations</a:t>
            </a:r>
            <a:r>
              <a:rPr lang="en-US" sz="1900" dirty="0" smtClean="0"/>
              <a:t> to concerned authorities to help administration</a:t>
            </a:r>
          </a:p>
          <a:p>
            <a:pPr marL="457200" indent="-457200">
              <a:buFont typeface="+mj-lt"/>
              <a:buAutoNum type="arabicParenR"/>
            </a:pPr>
            <a:r>
              <a:rPr lang="en-US" sz="1900" dirty="0" smtClean="0"/>
              <a:t>Counselling and guide the victims and relatives as per instructions from disaster management authorities</a:t>
            </a:r>
          </a:p>
          <a:p>
            <a:pPr marL="457200" indent="-457200">
              <a:buFont typeface="+mj-lt"/>
              <a:buAutoNum type="arabicParenR"/>
            </a:pPr>
            <a:r>
              <a:rPr lang="en-US" sz="1900" dirty="0" smtClean="0"/>
              <a:t>Find out crucial evidences – explosives, weapons, blasted shells pieces, containers of poison or substance of abuse, </a:t>
            </a:r>
            <a:r>
              <a:rPr lang="en-US" sz="1900" dirty="0" err="1" smtClean="0"/>
              <a:t>tyre</a:t>
            </a:r>
            <a:r>
              <a:rPr lang="en-US" sz="1900" dirty="0" smtClean="0"/>
              <a:t> skid marks, </a:t>
            </a:r>
            <a:r>
              <a:rPr lang="en-US" sz="1900" dirty="0" err="1" smtClean="0"/>
              <a:t>blackbox</a:t>
            </a:r>
            <a:r>
              <a:rPr lang="en-US" sz="1900" dirty="0" smtClean="0"/>
              <a:t> in aircraft, CCTV DVR, mobile devices of victims, blood stains, fingerprints - Photograph, label, preserve safely for FSL analysis</a:t>
            </a:r>
          </a:p>
          <a:p>
            <a:pPr marL="457200" indent="-457200">
              <a:buFont typeface="+mj-lt"/>
              <a:buAutoNum type="arabicParenR"/>
            </a:pPr>
            <a:endParaRPr lang="en-US" dirty="0" smtClean="0"/>
          </a:p>
          <a:p>
            <a:pPr marL="457200" indent="-457200">
              <a:buFont typeface="+mj-lt"/>
              <a:buAutoNum type="arabicParenR"/>
            </a:pPr>
            <a:endParaRPr lang="en-IN" dirty="0"/>
          </a:p>
        </p:txBody>
      </p:sp>
    </p:spTree>
    <p:extLst>
      <p:ext uri="{BB962C8B-B14F-4D97-AF65-F5344CB8AC3E}">
        <p14:creationId xmlns:p14="http://schemas.microsoft.com/office/powerpoint/2010/main" val="810571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a:t>
            </a:r>
            <a:r>
              <a:rPr lang="en-US" dirty="0"/>
              <a:t>STAGE </a:t>
            </a:r>
            <a:r>
              <a:rPr lang="en-US" dirty="0" smtClean="0"/>
              <a:t>- In the Mortuary - Autopsy</a:t>
            </a:r>
            <a:endParaRPr lang="en-IN"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smtClean="0"/>
              <a:t>External:</a:t>
            </a:r>
          </a:p>
          <a:p>
            <a:pPr marL="544068" lvl="1" indent="-342900">
              <a:buFont typeface="+mj-lt"/>
              <a:buAutoNum type="arabicParenR"/>
            </a:pPr>
            <a:r>
              <a:rPr lang="en-US" dirty="0" smtClean="0"/>
              <a:t>Reconstruct the defragmented </a:t>
            </a:r>
            <a:r>
              <a:rPr lang="en-US" dirty="0" err="1" smtClean="0"/>
              <a:t>deadbody</a:t>
            </a:r>
            <a:r>
              <a:rPr lang="en-US" dirty="0" smtClean="0"/>
              <a:t> – note down missing body parts also, make diagrams</a:t>
            </a:r>
          </a:p>
          <a:p>
            <a:pPr marL="544068" lvl="1" indent="-342900">
              <a:buFont typeface="+mj-lt"/>
              <a:buAutoNum type="arabicParenR"/>
            </a:pPr>
            <a:r>
              <a:rPr lang="en-US" dirty="0" smtClean="0"/>
              <a:t>Identification features/ marks – fingerprints, tattoo, cloths &amp; ornaments, personal belongings, prosthesis, denture impression </a:t>
            </a:r>
            <a:r>
              <a:rPr lang="en-US" dirty="0" err="1" smtClean="0"/>
              <a:t>etc</a:t>
            </a:r>
            <a:r>
              <a:rPr lang="en-US" dirty="0" smtClean="0"/>
              <a:t> – take photographs &amp; preserve samples, samples for DNA analysis</a:t>
            </a:r>
          </a:p>
          <a:p>
            <a:pPr marL="544068" lvl="1" indent="-342900">
              <a:buFont typeface="+mj-lt"/>
              <a:buAutoNum type="arabicParenR"/>
            </a:pPr>
            <a:r>
              <a:rPr lang="en-US" dirty="0" smtClean="0"/>
              <a:t>PM changes – for time since death</a:t>
            </a:r>
          </a:p>
          <a:p>
            <a:pPr marL="544068" lvl="1" indent="-342900">
              <a:buFont typeface="+mj-lt"/>
              <a:buAutoNum type="arabicParenR"/>
            </a:pPr>
            <a:r>
              <a:rPr lang="en-US" dirty="0" smtClean="0"/>
              <a:t>Injuries over body – photographs, diagrams, samples, estimate age of injuries, </a:t>
            </a:r>
            <a:r>
              <a:rPr lang="en-US" dirty="0" err="1" smtClean="0"/>
              <a:t>antemortem</a:t>
            </a:r>
            <a:r>
              <a:rPr lang="en-US" dirty="0" smtClean="0"/>
              <a:t> or post</a:t>
            </a:r>
          </a:p>
          <a:p>
            <a:pPr marL="544068" lvl="1" indent="-342900">
              <a:buFont typeface="+mj-lt"/>
              <a:buAutoNum type="arabicParenR"/>
            </a:pPr>
            <a:r>
              <a:rPr lang="en-US" dirty="0" smtClean="0"/>
              <a:t>X- rays if firearm or explosive injuries and for age estimation</a:t>
            </a:r>
          </a:p>
          <a:p>
            <a:pPr marL="544068" lvl="1" indent="-342900">
              <a:buFont typeface="+mj-lt"/>
              <a:buAutoNum type="arabicParenR"/>
            </a:pPr>
            <a:endParaRPr lang="en-US" dirty="0" smtClean="0"/>
          </a:p>
          <a:p>
            <a:pPr>
              <a:buFont typeface="Wingdings" panose="05000000000000000000" pitchFamily="2" charset="2"/>
              <a:buChar char="q"/>
            </a:pPr>
            <a:r>
              <a:rPr lang="en-US" dirty="0" smtClean="0"/>
              <a:t>Internal:</a:t>
            </a:r>
          </a:p>
          <a:p>
            <a:pPr marL="749808" lvl="1" indent="-457200">
              <a:buFont typeface="+mj-lt"/>
              <a:buAutoNum type="arabicParenR"/>
            </a:pPr>
            <a:r>
              <a:rPr lang="en-US" dirty="0" smtClean="0"/>
              <a:t>Viscera examination for internal injuries, hemorrhages, natural pathological diseases</a:t>
            </a:r>
          </a:p>
          <a:p>
            <a:pPr marL="749808" lvl="1" indent="-457200">
              <a:buFont typeface="+mj-lt"/>
              <a:buAutoNum type="arabicParenR"/>
            </a:pPr>
            <a:r>
              <a:rPr lang="en-US" dirty="0" smtClean="0"/>
              <a:t>Samples for toxicological analysis</a:t>
            </a:r>
          </a:p>
          <a:p>
            <a:pPr marL="749808" lvl="1" indent="-457200">
              <a:buFont typeface="+mj-lt"/>
              <a:buAutoNum type="arabicParenR"/>
            </a:pPr>
            <a:r>
              <a:rPr lang="en-US" dirty="0" smtClean="0"/>
              <a:t>Preserve any foreign body – </a:t>
            </a:r>
            <a:r>
              <a:rPr lang="en-US" dirty="0" err="1" smtClean="0"/>
              <a:t>eg</a:t>
            </a:r>
            <a:r>
              <a:rPr lang="en-US" dirty="0" smtClean="0"/>
              <a:t> bullet or fragment of explosives</a:t>
            </a:r>
          </a:p>
          <a:p>
            <a:pPr marL="749808" lvl="1" indent="-457200">
              <a:buFont typeface="+mj-lt"/>
              <a:buAutoNum type="arabicParenR"/>
            </a:pPr>
            <a:r>
              <a:rPr lang="en-US" dirty="0" smtClean="0"/>
              <a:t>Samples for </a:t>
            </a:r>
            <a:r>
              <a:rPr lang="en-US" dirty="0" err="1" smtClean="0"/>
              <a:t>histopathological</a:t>
            </a:r>
            <a:r>
              <a:rPr lang="en-US" dirty="0" smtClean="0"/>
              <a:t> analysis in unusual disasters - CBRN</a:t>
            </a:r>
          </a:p>
          <a:p>
            <a:pPr marL="749808" lvl="1" indent="-457200">
              <a:buFont typeface="+mj-lt"/>
              <a:buAutoNum type="arabicParenR"/>
            </a:pPr>
            <a:endParaRPr lang="en-IN" dirty="0"/>
          </a:p>
        </p:txBody>
      </p:sp>
    </p:spTree>
    <p:extLst>
      <p:ext uri="{BB962C8B-B14F-4D97-AF65-F5344CB8AC3E}">
        <p14:creationId xmlns:p14="http://schemas.microsoft.com/office/powerpoint/2010/main" val="285843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a:t>
            </a:r>
            <a:r>
              <a:rPr lang="en-US" dirty="0"/>
              <a:t>STAGE </a:t>
            </a:r>
            <a:r>
              <a:rPr lang="en-US" dirty="0" smtClean="0"/>
              <a:t>- Post event workup</a:t>
            </a:r>
            <a:endParaRPr lang="en-IN" dirty="0"/>
          </a:p>
        </p:txBody>
      </p:sp>
      <p:sp>
        <p:nvSpPr>
          <p:cNvPr id="3" name="Content Placeholder 2"/>
          <p:cNvSpPr>
            <a:spLocks noGrp="1"/>
          </p:cNvSpPr>
          <p:nvPr>
            <p:ph idx="1"/>
          </p:nvPr>
        </p:nvSpPr>
        <p:spPr/>
        <p:txBody>
          <a:bodyPr/>
          <a:lstStyle/>
          <a:p>
            <a:pPr marL="457200" indent="-457200">
              <a:buFont typeface="+mj-lt"/>
              <a:buAutoNum type="arabicParenR"/>
            </a:pPr>
            <a:r>
              <a:rPr lang="en-US" dirty="0" smtClean="0"/>
              <a:t>Identification of all victims</a:t>
            </a:r>
          </a:p>
          <a:p>
            <a:pPr marL="457200" indent="-457200">
              <a:buFont typeface="+mj-lt"/>
              <a:buAutoNum type="arabicParenR"/>
            </a:pPr>
            <a:r>
              <a:rPr lang="en-US" dirty="0" smtClean="0"/>
              <a:t>Time of disaster</a:t>
            </a:r>
          </a:p>
          <a:p>
            <a:pPr marL="457200" indent="-457200">
              <a:buFont typeface="+mj-lt"/>
              <a:buAutoNum type="arabicParenR"/>
            </a:pPr>
            <a:r>
              <a:rPr lang="en-US" dirty="0" smtClean="0"/>
              <a:t>Cause of disaster</a:t>
            </a:r>
          </a:p>
          <a:p>
            <a:pPr marL="457200" indent="-457200">
              <a:buFont typeface="+mj-lt"/>
              <a:buAutoNum type="arabicParenR"/>
            </a:pPr>
            <a:r>
              <a:rPr lang="en-US" dirty="0" err="1" smtClean="0"/>
              <a:t>Psycological</a:t>
            </a:r>
            <a:r>
              <a:rPr lang="en-US" dirty="0" smtClean="0"/>
              <a:t> autopsy</a:t>
            </a:r>
          </a:p>
          <a:p>
            <a:pPr marL="457200" indent="-457200">
              <a:buFont typeface="+mj-lt"/>
              <a:buAutoNum type="arabicParenR"/>
            </a:pPr>
            <a:r>
              <a:rPr lang="en-US" dirty="0" smtClean="0"/>
              <a:t>Help to disaster management authorities for investigation and reports</a:t>
            </a:r>
            <a:endParaRPr lang="en-IN" dirty="0"/>
          </a:p>
        </p:txBody>
      </p:sp>
    </p:spTree>
    <p:extLst>
      <p:ext uri="{BB962C8B-B14F-4D97-AF65-F5344CB8AC3E}">
        <p14:creationId xmlns:p14="http://schemas.microsoft.com/office/powerpoint/2010/main" val="364931315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260</TotalTime>
  <Words>629</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Wingdings</vt:lpstr>
      <vt:lpstr>Retrospect</vt:lpstr>
      <vt:lpstr>MASS DISASTER</vt:lpstr>
      <vt:lpstr>Disaster</vt:lpstr>
      <vt:lpstr>Classification of Disasters</vt:lpstr>
      <vt:lpstr>Objectives of Pathological Investigation in Mass Disaster</vt:lpstr>
      <vt:lpstr>FIRST STAGE - On incidence site</vt:lpstr>
      <vt:lpstr>SECOND STAGE - In the Mortuary - Autopsy</vt:lpstr>
      <vt:lpstr>THIRD STAGE - Post event workup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DISASTER</dc:title>
  <dc:creator>ACER</dc:creator>
  <cp:lastModifiedBy>ACER</cp:lastModifiedBy>
  <cp:revision>32</cp:revision>
  <dcterms:created xsi:type="dcterms:W3CDTF">2023-09-18T13:00:06Z</dcterms:created>
  <dcterms:modified xsi:type="dcterms:W3CDTF">2023-09-19T16:16:37Z</dcterms:modified>
</cp:coreProperties>
</file>