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26b5adece_0_8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26b5adec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26b5adece_0_9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26b5adec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26b5adece_0_9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26b5adec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26b5adece_0_10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26b5adec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26b5adece_0_1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f26b5adec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26b5adece_0_1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f26b5adece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26b5adece_0_1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f26b5adec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26b5adece_0_1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f26b5adece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26b5adece_0_1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f26b5adec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f26b5adece_0_1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f26b5adec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26b5adece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26b5ade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f26b5adece_0_16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f26b5adec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26b5adece_0_1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f26b5adece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26b5adece_0_1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f26b5adece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f26b5adece_0_19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f26b5adece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26b5adece_0_19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f26b5adece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26b5adece_0_2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f26b5adece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26b5adece_0_2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26b5adece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26b5adece_0_2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f26b5adec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f26b5adece_0_2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f26b5adece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f26b5adece_0_2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f26b5adece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26b5adece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26b5adec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f26b5adece_0_2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f26b5adece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f26b5adece_0_2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f26b5adece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26b5adece_0_2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26b5adece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f26b5adece_0_2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f26b5adece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26b5adece_0_2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f26b5adece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26b5adece_0_28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f26b5adece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f26b5adece_0_29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f26b5adece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26b5adece_0_3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f26b5adece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f26b5adece_0_3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f26b5adec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397cbfd897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397cbfd89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26b5adece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26b5adec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397cbfd897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397cbfd89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397cbfd897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397cbfd89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397cbfd89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2397cbfd897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397cbfd897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397cbfd89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397cbfd89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397cbfd897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397cbfd89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397cbfd897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397cbfd89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2397cbfd897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397cbfd89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2397cbfd897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97cbfd89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397cbfd897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397cbfd89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397cbfd897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26b5adece_0_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f26b5adec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397cbfd89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397cbfd897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397cbfd89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2397cbfd897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397cbfd89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397cbfd897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397cbfd89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2397cbfd897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397cbfd89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2397cbfd897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397cbfd89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397cbfd897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397cbfd89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2397cbfd897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397cbfd89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397cbfd897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397cbfd89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2397cbfd897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397cbfd89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2397cbfd897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26b5adece_0_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26b5adec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397cbfd89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2397cbfd897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397cbfd89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2397cbfd897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397cbfd89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2397cbfd897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397cbfd89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2397cbfd897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397cbfd89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2397cbfd897_0_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397cbfd89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2397cbfd897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397cbfd89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2397cbfd897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397cbfd89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2397cbfd897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397cbfd89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2397cbfd897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397cbfd89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2397cbfd897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26b5adece_0_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26b5adec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397cbfd89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2397cbfd897_0_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f28e87e089_0_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f28e87e08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26b5adece_0_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26b5adec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26b5adece_0_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26b5adec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4000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●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00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○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00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■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4000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●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4000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○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4000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■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4000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●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4000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○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4000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■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61303" y="0"/>
            <a:ext cx="1082697" cy="15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Pharmacotherapy of rheumatoid arthritis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81550" y="55279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 Jhanvi Vaghela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400" y="3538925"/>
            <a:ext cx="2338602" cy="331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Anti-inflammatory analgesics: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536625"/>
            <a:ext cx="8520600" cy="48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These drugs act symptomatically, and relieve pain, decrease the swelling and help to improve the joint movements. 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Aspirin is required to be given in the dose of 3–5 g daily to maintain therapeutic blood levels of 20–30 mg. 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Although useful, such high doses cause GI adverse reactions. 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Enteric coated aspirin may cause less gastric irritation. It should be avoided in the elderly. 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Aspirin and indomethacin can be given as rectal suppositories so as to avoid gastric irritation.</a:t>
            </a:r>
            <a:endParaRPr/>
          </a:p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433425"/>
            <a:ext cx="8520600" cy="59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Other NSAIDs used are </a:t>
            </a:r>
            <a:endParaRPr/>
          </a:p>
          <a:p>
            <a:pPr indent="-387191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ibuprofen</a:t>
            </a:r>
            <a:r>
              <a:rPr lang="en"/>
              <a:t> (200–400 mg thrice daily), </a:t>
            </a:r>
            <a:endParaRPr/>
          </a:p>
          <a:p>
            <a:pPr indent="-387191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diclofenac</a:t>
            </a:r>
            <a:r>
              <a:rPr lang="en"/>
              <a:t> (75–100 mg twice daily), </a:t>
            </a:r>
            <a:endParaRPr/>
          </a:p>
          <a:p>
            <a:pPr indent="-387191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naproxen</a:t>
            </a:r>
            <a:r>
              <a:rPr lang="en"/>
              <a:t> (250 mg twice daily) and </a:t>
            </a:r>
            <a:endParaRPr/>
          </a:p>
          <a:p>
            <a:pPr indent="-387191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ketoprofen</a:t>
            </a:r>
            <a:r>
              <a:rPr lang="en"/>
              <a:t> (50 mg thrice daily), given with food.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single dose of naproxen 500 mg taken at bedtime may also be effective.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Ibuprofen is perhaps the best tolerated among the NSAIDs.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Since piroxicam and diclofenac have prolonged action, a single dose at bedtime often may be effective for relieving the </a:t>
            </a:r>
            <a:r>
              <a:rPr b="1" i="1" lang="en"/>
              <a:t>night pain and the early morning stiffness.</a:t>
            </a:r>
            <a:endParaRPr b="1" i="1"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risk of GI bleeding in patients taking NSAIDs is very high in RA.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This can be prevented to some extent by prophylactic use of PPI</a:t>
            </a:r>
            <a:endParaRPr/>
          </a:p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Glucocorticoids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536624"/>
            <a:ext cx="8520600" cy="49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These drugs have </a:t>
            </a:r>
            <a:r>
              <a:rPr b="1" i="1" lang="en"/>
              <a:t>potent anti-inflammatory </a:t>
            </a:r>
            <a:r>
              <a:rPr lang="en"/>
              <a:t>action.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Given orally, they produce dramatic </a:t>
            </a:r>
            <a:r>
              <a:rPr b="1" i="1" lang="en"/>
              <a:t>symptomatic relief</a:t>
            </a:r>
            <a:r>
              <a:rPr lang="en"/>
              <a:t> which </a:t>
            </a:r>
            <a:r>
              <a:rPr b="1" i="1" lang="en"/>
              <a:t>lasts as long as they are used. </a:t>
            </a:r>
            <a:endParaRPr b="1" i="1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They act by inhibiting the synthesis and/or by suppressing the actions of inflammatory mediators.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i="1" lang="en"/>
              <a:t>Prednisolone</a:t>
            </a:r>
            <a:r>
              <a:rPr lang="en"/>
              <a:t> is started in the dose of </a:t>
            </a:r>
            <a:r>
              <a:rPr b="1" i="1" lang="en"/>
              <a:t>1 mg/kg/day</a:t>
            </a:r>
            <a:r>
              <a:rPr lang="en"/>
              <a:t>, and then tapered gradually to a maintenance dose of </a:t>
            </a:r>
            <a:r>
              <a:rPr b="1" i="1" lang="en"/>
              <a:t>7.5 mg/day</a:t>
            </a:r>
            <a:r>
              <a:rPr lang="en"/>
              <a:t>. The small maintenance dose may be continued as needed.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Glucocorticoids are not used as monotherapy. </a:t>
            </a:r>
            <a:endParaRPr/>
          </a:p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Glucocorticoids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536624"/>
            <a:ext cx="8520600" cy="49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Low doses of prednisolone</a:t>
            </a:r>
            <a:r>
              <a:rPr lang="en"/>
              <a:t> (5 mg/day) that do not affect clinical inflammation </a:t>
            </a:r>
            <a:r>
              <a:rPr b="1" i="1" lang="en"/>
              <a:t>may have a joint protective effect </a:t>
            </a:r>
            <a:r>
              <a:rPr lang="en"/>
              <a:t>and </a:t>
            </a:r>
            <a:r>
              <a:rPr b="1" lang="en"/>
              <a:t>can be combined with DMARD. </a:t>
            </a:r>
            <a:endParaRPr b="1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Larger doses are required to control severe systemic manifestations of RA such as pericarditis and vasculitis. 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Their major drawback is their toxicity. 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Furthermore, relapse rate after stoppage is high. 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 newer synthetic ‘</a:t>
            </a:r>
            <a:r>
              <a:rPr lang="en"/>
              <a:t>super steroids</a:t>
            </a:r>
            <a:r>
              <a:rPr lang="en"/>
              <a:t>’ do not offer any advantages over prednisolone.</a:t>
            </a:r>
            <a:endParaRPr/>
          </a:p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DMARDs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356875"/>
            <a:ext cx="8520600" cy="51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GOLD SALTS:</a:t>
            </a:r>
            <a:r>
              <a:rPr lang="en"/>
              <a:t> 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i="1" lang="en"/>
              <a:t>Water-soluble gold preparations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MOA: sodium aurothiomalate, aurothiosulphate and aurothioglucose get deposited in synovial macrophages in inflamed joints and inhibit their function. 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They produce definite but slow and unpredictable improvement. 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Sodium aurothiomalate (Myocrisin) is usually employed in the </a:t>
            </a:r>
            <a:r>
              <a:rPr b="1" lang="en"/>
              <a:t>dose of 10–25 mg i.m. weekly</a:t>
            </a:r>
            <a:r>
              <a:rPr lang="en"/>
              <a:t> for prolonged periods or </a:t>
            </a:r>
            <a:r>
              <a:rPr b="1" lang="en"/>
              <a:t>50 mg weekly for 20 injections.</a:t>
            </a:r>
            <a:endParaRPr b="1"/>
          </a:p>
        </p:txBody>
      </p:sp>
      <p:sp>
        <p:nvSpPr>
          <p:cNvPr id="149" name="Google Shape;149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441800"/>
            <a:ext cx="8520600" cy="59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Absorption, fate and excretion: </a:t>
            </a:r>
            <a:endParaRPr b="1"/>
          </a:p>
          <a:p>
            <a:pPr indent="-387191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Sodium aurothiomalate is rapidly absorbed and is distributed in the kidney, liver, spleen and other tissues. </a:t>
            </a:r>
            <a:endParaRPr/>
          </a:p>
          <a:p>
            <a:pPr indent="-387191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It is excreted in urine. Gold salts accumulate in the kidney and remains in the body for many years.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Adverse reactions:</a:t>
            </a:r>
            <a:r>
              <a:rPr lang="en"/>
              <a:t> Gold salts can cause </a:t>
            </a:r>
            <a:r>
              <a:rPr b="1" i="1" lang="en"/>
              <a:t>dermatitis, nephropathy, oral ulceration, bone marrow depression, peripheral neuropathy </a:t>
            </a:r>
            <a:r>
              <a:rPr lang="en"/>
              <a:t>and</a:t>
            </a:r>
            <a:r>
              <a:rPr b="1" i="1" lang="en"/>
              <a:t> liver damage</a:t>
            </a:r>
            <a:r>
              <a:rPr lang="en"/>
              <a:t>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incidence of toxicity is fairly high and regular clinical and haematological </a:t>
            </a:r>
            <a:r>
              <a:rPr i="1" lang="en"/>
              <a:t>supervision</a:t>
            </a:r>
            <a:r>
              <a:rPr lang="en"/>
              <a:t> is mandatory.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Gold toxicity is treated with </a:t>
            </a:r>
            <a:r>
              <a:rPr i="1" lang="en"/>
              <a:t>prednisolone</a:t>
            </a:r>
            <a:r>
              <a:rPr lang="en"/>
              <a:t> (10–20 mg daily) and </a:t>
            </a:r>
            <a:r>
              <a:rPr i="1" lang="en"/>
              <a:t>dimercaprol</a:t>
            </a:r>
            <a:r>
              <a:rPr lang="en"/>
              <a:t>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They are now rarely used.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Auranofin, an oral gold compound, is better tolerated and less toxic than the injectable gold salts but is much less effective.</a:t>
            </a:r>
            <a:endParaRPr/>
          </a:p>
        </p:txBody>
      </p:sp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/>
              <a:t>CHLOROQUINE &amp; HYDROXYCHLOROQUINE: </a:t>
            </a:r>
            <a:endParaRPr sz="3040"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A</a:t>
            </a:r>
            <a:r>
              <a:rPr b="1" lang="en"/>
              <a:t>ntimalarials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MOA</a:t>
            </a:r>
            <a:r>
              <a:rPr lang="en"/>
              <a:t>: </a:t>
            </a:r>
            <a:r>
              <a:rPr lang="en"/>
              <a:t>These are taken up by macrophages and lymphocytes.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They inhibit phagocytosis, decrease T-cell activation and reduce inflammatory cytokines, i.e. TNF-alpha.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They produce moderate benefit in active RA and systemic rheumatoid diseases.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They have mild anti-inflammatory action and probably act as immunomodulators.</a:t>
            </a:r>
            <a:endParaRPr/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433425"/>
            <a:ext cx="8520600" cy="59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-3743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Chloroquine phosphate </a:t>
            </a:r>
            <a:r>
              <a:rPr lang="en"/>
              <a:t>is given in the dose of </a:t>
            </a:r>
            <a:r>
              <a:rPr b="1" lang="en"/>
              <a:t>250 mg </a:t>
            </a:r>
            <a:r>
              <a:rPr lang="en"/>
              <a:t>(maximum 4 mg/kg) </a:t>
            </a:r>
            <a:r>
              <a:rPr b="1" lang="en"/>
              <a:t>daily</a:t>
            </a:r>
            <a:r>
              <a:rPr lang="en"/>
              <a:t>. </a:t>
            </a:r>
            <a:endParaRPr/>
          </a:p>
          <a:p>
            <a:pPr indent="-3743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</a:t>
            </a:r>
            <a:r>
              <a:rPr i="1" lang="en"/>
              <a:t>improvement is slow</a:t>
            </a:r>
            <a:r>
              <a:rPr lang="en"/>
              <a:t>, and </a:t>
            </a:r>
            <a:r>
              <a:rPr i="1" lang="en"/>
              <a:t>prolonged treatment</a:t>
            </a:r>
            <a:r>
              <a:rPr lang="en"/>
              <a:t> (6-12 months) is necessary for full benefit. </a:t>
            </a:r>
            <a:endParaRPr/>
          </a:p>
          <a:p>
            <a:pPr indent="-3743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After getting good relief, the </a:t>
            </a:r>
            <a:r>
              <a:rPr i="1" lang="en"/>
              <a:t>frequency</a:t>
            </a:r>
            <a:r>
              <a:rPr lang="en"/>
              <a:t> of the daily dose is progressively </a:t>
            </a:r>
            <a:r>
              <a:rPr i="1" lang="en"/>
              <a:t>reduced to once a week</a:t>
            </a:r>
            <a:r>
              <a:rPr lang="en"/>
              <a:t>; the drug may have to be continued in that dose perhaps indefinitely, as the disease may recur on stopping the drug. </a:t>
            </a:r>
            <a:endParaRPr/>
          </a:p>
          <a:p>
            <a:pPr indent="-3743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dose of </a:t>
            </a:r>
            <a:r>
              <a:rPr b="1" lang="en"/>
              <a:t>hydroxychloroquine sulphate</a:t>
            </a:r>
            <a:r>
              <a:rPr lang="en"/>
              <a:t> is </a:t>
            </a:r>
            <a:r>
              <a:rPr b="1" lang="en"/>
              <a:t>400 mg/day</a:t>
            </a:r>
            <a:r>
              <a:rPr lang="en"/>
              <a:t>; the maintenance dose is </a:t>
            </a:r>
            <a:r>
              <a:rPr b="1" lang="en"/>
              <a:t>200–400 mg</a:t>
            </a:r>
            <a:r>
              <a:rPr lang="en"/>
              <a:t> (maximum of 6.5 mg/kg/day). After good relief, its dose is reduced in the same manner as with chloroquine.</a:t>
            </a:r>
            <a:endParaRPr/>
          </a:p>
          <a:p>
            <a:pPr indent="-3743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They are perhaps the </a:t>
            </a:r>
            <a:r>
              <a:rPr b="1" i="1" lang="en"/>
              <a:t>best tolerated</a:t>
            </a:r>
            <a:r>
              <a:rPr lang="en"/>
              <a:t> and </a:t>
            </a:r>
            <a:r>
              <a:rPr b="1" i="1" lang="en"/>
              <a:t>relatively safe </a:t>
            </a:r>
            <a:r>
              <a:rPr lang="en"/>
              <a:t>DMARD. </a:t>
            </a:r>
            <a:endParaRPr/>
          </a:p>
          <a:p>
            <a:pPr indent="-3743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Long-term therapy may rarely cause </a:t>
            </a:r>
            <a:r>
              <a:rPr i="1" lang="en"/>
              <a:t>retinopathy</a:t>
            </a:r>
            <a:r>
              <a:rPr lang="en"/>
              <a:t> and </a:t>
            </a:r>
            <a:r>
              <a:rPr i="1" lang="en"/>
              <a:t>irreversible visual impairment. </a:t>
            </a:r>
            <a:endParaRPr i="1"/>
          </a:p>
          <a:p>
            <a:pPr indent="-37433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Hence, periodic </a:t>
            </a:r>
            <a:r>
              <a:rPr i="1" lang="en"/>
              <a:t>ophthalmic examination</a:t>
            </a:r>
            <a:r>
              <a:rPr lang="en"/>
              <a:t> during therapy is mandatory.</a:t>
            </a:r>
            <a:endParaRPr/>
          </a:p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88525" y="1743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METHOTREXATE (MTX)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1054925"/>
            <a:ext cx="8520600" cy="53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173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3"/>
              <a:buChar char="●"/>
            </a:pPr>
            <a:r>
              <a:rPr lang="en" sz="2292"/>
              <a:t>This </a:t>
            </a:r>
            <a:r>
              <a:rPr b="1" lang="en" sz="2292"/>
              <a:t>folic acid antagonist</a:t>
            </a:r>
            <a:r>
              <a:rPr lang="en" sz="2292"/>
              <a:t>, given intermittently, appears to be </a:t>
            </a:r>
            <a:r>
              <a:rPr b="1" lang="en" sz="2292"/>
              <a:t>highly effective</a:t>
            </a:r>
            <a:r>
              <a:rPr lang="en" sz="2292"/>
              <a:t>, has </a:t>
            </a:r>
            <a:r>
              <a:rPr i="1" lang="en" sz="2292"/>
              <a:t>acceptable long-term toxicit</a:t>
            </a:r>
            <a:r>
              <a:rPr lang="en" sz="2292"/>
              <a:t>y and is </a:t>
            </a:r>
            <a:r>
              <a:rPr i="1" lang="en" sz="2292"/>
              <a:t>cost-effective. </a:t>
            </a:r>
            <a:endParaRPr i="1" sz="2292"/>
          </a:p>
          <a:p>
            <a:pPr indent="-374173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93"/>
              <a:buChar char="●"/>
            </a:pPr>
            <a:r>
              <a:rPr lang="en" sz="2292"/>
              <a:t>The initial dose is usually </a:t>
            </a:r>
            <a:r>
              <a:rPr b="1" lang="en" sz="2292"/>
              <a:t>5–7.5 mg orally</a:t>
            </a:r>
            <a:r>
              <a:rPr lang="en" sz="2292"/>
              <a:t>, taken as a</a:t>
            </a:r>
            <a:r>
              <a:rPr b="1" lang="en" sz="2292"/>
              <a:t> single dose once a week</a:t>
            </a:r>
            <a:r>
              <a:rPr lang="en" sz="2292"/>
              <a:t>. </a:t>
            </a:r>
            <a:endParaRPr sz="2292"/>
          </a:p>
          <a:p>
            <a:pPr indent="-374173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93"/>
              <a:buChar char="●"/>
            </a:pPr>
            <a:r>
              <a:rPr lang="en" sz="2292"/>
              <a:t>In these small doses, methotrexate has </a:t>
            </a:r>
            <a:r>
              <a:rPr b="1" i="1" lang="en" sz="2292"/>
              <a:t>anti-inflammatory action </a:t>
            </a:r>
            <a:r>
              <a:rPr lang="en" sz="2292"/>
              <a:t>but </a:t>
            </a:r>
            <a:r>
              <a:rPr lang="en" sz="2292" u="sng"/>
              <a:t>no immunosuppressive or cytotoxic action. </a:t>
            </a:r>
            <a:endParaRPr sz="2292" u="sng"/>
          </a:p>
          <a:p>
            <a:pPr indent="-374173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93"/>
              <a:buChar char="●"/>
            </a:pPr>
            <a:r>
              <a:rPr lang="en" sz="2292"/>
              <a:t>Its action is probably related to inhibition of </a:t>
            </a:r>
            <a:r>
              <a:rPr i="1" lang="en" sz="2292" u="sng"/>
              <a:t>aminoimidazole carboxamide (AICAR) transformylase</a:t>
            </a:r>
            <a:r>
              <a:rPr lang="en" sz="2292"/>
              <a:t> and </a:t>
            </a:r>
            <a:r>
              <a:rPr i="1" lang="en" sz="2292" u="sng"/>
              <a:t>thymidylate synthetase</a:t>
            </a:r>
            <a:r>
              <a:rPr lang="en" sz="2292"/>
              <a:t>, thereby </a:t>
            </a:r>
            <a:r>
              <a:rPr b="1" lang="en" sz="2292"/>
              <a:t>preventing neutrophil chemotaxis.</a:t>
            </a:r>
            <a:r>
              <a:rPr lang="en" sz="2292"/>
              <a:t> </a:t>
            </a:r>
            <a:endParaRPr sz="2292"/>
          </a:p>
          <a:p>
            <a:pPr indent="-374173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93"/>
              <a:buChar char="●"/>
            </a:pPr>
            <a:r>
              <a:rPr lang="en" sz="2292"/>
              <a:t>Clinical response is usually seen in 4–8 weeks.</a:t>
            </a:r>
            <a:endParaRPr sz="2292"/>
          </a:p>
          <a:p>
            <a:pPr indent="-374173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293"/>
              <a:buChar char="●"/>
            </a:pPr>
            <a:r>
              <a:rPr lang="en" sz="2292"/>
              <a:t>If no response is seen even after 8 weeks of therapy, the dose may be increased by 2.5 mg every other week to a maximum of 15 mg once weekly and maintained until improvement occurs. Relapse occurs following its discontinuation.</a:t>
            </a:r>
            <a:endParaRPr sz="2292"/>
          </a:p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SULFASALAZINE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356875"/>
            <a:ext cx="8520600" cy="51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This drug, used in the treatment of ulcerative colitis. 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 </a:t>
            </a:r>
            <a:r>
              <a:rPr b="1" lang="en"/>
              <a:t>mesalamine</a:t>
            </a:r>
            <a:r>
              <a:rPr lang="en"/>
              <a:t> component of </a:t>
            </a:r>
            <a:r>
              <a:rPr lang="en"/>
              <a:t>sulfasalazine</a:t>
            </a:r>
            <a:r>
              <a:rPr lang="en"/>
              <a:t> </a:t>
            </a:r>
            <a:r>
              <a:rPr b="1" i="1" lang="en"/>
              <a:t>inhibits pro-inflammatory cytokines, immunoglobulin, COX and lipo-oxygenase</a:t>
            </a:r>
            <a:r>
              <a:rPr lang="en"/>
              <a:t> and thus exerts </a:t>
            </a:r>
            <a:r>
              <a:rPr b="1" i="1" lang="en"/>
              <a:t>anti-inflammatory action</a:t>
            </a:r>
            <a:r>
              <a:rPr lang="en"/>
              <a:t>. 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Sulphapyridine, which is absorbed more, reduces IL-8 synthesis and probably inhibits angiogenesis.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 dose required (1–2 g/per day) is larger than that required to treat ulcerative colitis. </a:t>
            </a:r>
            <a:endParaRPr/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With this dosage, adverse reactions are common and include </a:t>
            </a:r>
            <a:r>
              <a:rPr b="1" i="1" lang="en"/>
              <a:t>allergy, nausea, vomiting </a:t>
            </a:r>
            <a:r>
              <a:rPr lang="en"/>
              <a:t>and</a:t>
            </a:r>
            <a:r>
              <a:rPr b="1" i="1" lang="en"/>
              <a:t> headache</a:t>
            </a:r>
            <a:r>
              <a:rPr lang="en"/>
              <a:t>. Rarely, </a:t>
            </a:r>
            <a:r>
              <a:rPr b="1" i="1" lang="en"/>
              <a:t>neutropenia, haemolytic anaemia </a:t>
            </a:r>
            <a:r>
              <a:rPr lang="en"/>
              <a:t>and</a:t>
            </a:r>
            <a:r>
              <a:rPr b="1" i="1" lang="en"/>
              <a:t> thrombocytopenia </a:t>
            </a:r>
            <a:r>
              <a:rPr lang="en"/>
              <a:t>may occur.</a:t>
            </a:r>
            <a:endParaRPr/>
          </a:p>
        </p:txBody>
      </p:sp>
      <p:sp>
        <p:nvSpPr>
          <p:cNvPr id="182" name="Google Shape;182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Introduction </a:t>
            </a:r>
            <a:endParaRPr sz="36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Rheumatoid arthritis (RA) is a </a:t>
            </a:r>
            <a:r>
              <a:rPr b="1" i="1" lang="en" sz="3000"/>
              <a:t>chronic, systemic, inflammatory disease</a:t>
            </a:r>
            <a:r>
              <a:rPr lang="en" sz="3000"/>
              <a:t> predominantly affecting</a:t>
            </a:r>
            <a:r>
              <a:rPr b="1" i="1" lang="en" sz="3000"/>
              <a:t> joints</a:t>
            </a:r>
            <a:r>
              <a:rPr lang="en" sz="3000"/>
              <a:t>, and </a:t>
            </a:r>
            <a:r>
              <a:rPr b="1" i="1" lang="en" sz="3000"/>
              <a:t>periarticular (synovial) tissues</a:t>
            </a:r>
            <a:r>
              <a:rPr lang="en" sz="3000"/>
              <a:t>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A formidable disease, being capable of producing </a:t>
            </a:r>
            <a:r>
              <a:rPr b="1" i="1" lang="en" sz="3000"/>
              <a:t>severe crippling deformities</a:t>
            </a:r>
            <a:r>
              <a:rPr lang="en" sz="3000"/>
              <a:t> and </a:t>
            </a:r>
            <a:r>
              <a:rPr b="1" i="1" lang="en" sz="3000"/>
              <a:t>functional disabilities</a:t>
            </a:r>
            <a:r>
              <a:rPr lang="en" sz="3000"/>
              <a:t>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Common clinical signs and symptoms are </a:t>
            </a:r>
            <a:r>
              <a:rPr b="1" i="1" lang="en" sz="3000"/>
              <a:t>pain </a:t>
            </a:r>
            <a:r>
              <a:rPr lang="en" sz="3000"/>
              <a:t>and/or</a:t>
            </a:r>
            <a:r>
              <a:rPr b="1" i="1" lang="en" sz="3000"/>
              <a:t> joint swelling, morning stiffness at least for one hour, fatigue, fever and weight loss.</a:t>
            </a:r>
            <a:r>
              <a:rPr lang="en" sz="3000"/>
              <a:t> </a:t>
            </a:r>
            <a:endParaRPr sz="3000"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LEFLUNOMIDE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1536625"/>
            <a:ext cx="8520600" cy="48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i="1" lang="en"/>
              <a:t>Pyrimidine synthesis inhibitor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After absorption, it is converted to active metabolite which </a:t>
            </a:r>
            <a:r>
              <a:rPr i="1" lang="en"/>
              <a:t>inhibits RNA synthesis and cell growth</a:t>
            </a:r>
            <a:r>
              <a:rPr lang="en"/>
              <a:t>; it also </a:t>
            </a:r>
            <a:r>
              <a:rPr i="1" lang="en"/>
              <a:t>prevents T cell proliferation</a:t>
            </a:r>
            <a:r>
              <a:rPr lang="en"/>
              <a:t>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 dose is </a:t>
            </a:r>
            <a:r>
              <a:rPr b="1" lang="en"/>
              <a:t>100 </a:t>
            </a:r>
            <a:r>
              <a:rPr b="1" lang="en"/>
              <a:t>mg daily for three days</a:t>
            </a:r>
            <a:r>
              <a:rPr lang="en"/>
              <a:t>, followed by maintenance dose of </a:t>
            </a:r>
            <a:r>
              <a:rPr b="1" lang="en"/>
              <a:t>10–20 mg per day. </a:t>
            </a:r>
            <a:endParaRPr b="1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 adverse effects are </a:t>
            </a:r>
            <a:r>
              <a:rPr b="1" i="1" lang="en"/>
              <a:t>diarrhoea, reversible alopecia, skin rash, hypertension </a:t>
            </a:r>
            <a:r>
              <a:rPr lang="en"/>
              <a:t>and</a:t>
            </a:r>
            <a:r>
              <a:rPr b="1" i="1" lang="en"/>
              <a:t> hepatic damage</a:t>
            </a:r>
            <a:r>
              <a:rPr lang="en"/>
              <a:t>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Anaphylaxis and Stevens–Johnson syndrome have been reported.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 drug is carcinogenic and teratogenic. </a:t>
            </a:r>
            <a:endParaRPr/>
          </a:p>
        </p:txBody>
      </p:sp>
      <p:sp>
        <p:nvSpPr>
          <p:cNvPr id="189" name="Google Shape;189;p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agents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V</a:t>
            </a:r>
            <a:r>
              <a:rPr lang="en"/>
              <a:t>ery expensive and need to be given parenterally.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Most of them can precipitate opportunistic infections.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96" name="Google Shape;196;p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311700" y="3842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TNF-alpha blockers: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311700" y="1356875"/>
            <a:ext cx="8520600" cy="519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INFLIXIMAB</a:t>
            </a:r>
            <a:r>
              <a:rPr lang="en"/>
              <a:t>: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This is a chimeric, monoclonal </a:t>
            </a:r>
            <a:r>
              <a:rPr b="1" lang="en"/>
              <a:t>anti-TNF antibody</a:t>
            </a:r>
            <a:r>
              <a:rPr lang="en"/>
              <a:t> that is 75% human protein and 25% mouse protein.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The cytokine </a:t>
            </a:r>
            <a:r>
              <a:rPr b="1" lang="en"/>
              <a:t>TNF-alpha is actively produced at the synovial sites</a:t>
            </a:r>
            <a:r>
              <a:rPr lang="en"/>
              <a:t> in RA.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Infliximab </a:t>
            </a:r>
            <a:r>
              <a:rPr b="1" lang="en"/>
              <a:t>binds to the TNF-alpha </a:t>
            </a:r>
            <a:r>
              <a:rPr lang="en"/>
              <a:t>with high affinity and </a:t>
            </a:r>
            <a:r>
              <a:rPr b="1" lang="en"/>
              <a:t>inhibits its binding with its receptors</a:t>
            </a:r>
            <a:r>
              <a:rPr lang="en"/>
              <a:t> and thus prevents its biological activity.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Given by </a:t>
            </a:r>
            <a:r>
              <a:rPr b="1" i="1" lang="en"/>
              <a:t>i.v. infusion once in 2 months</a:t>
            </a:r>
            <a:r>
              <a:rPr lang="en"/>
              <a:t>, it causes dose-dependent neutralisation of human TNF-alpha.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is distributed mostly in the vascular compartment with a terminal </a:t>
            </a:r>
            <a:r>
              <a:rPr b="1" lang="en"/>
              <a:t>t½ of 8–12 days.</a:t>
            </a:r>
            <a:r>
              <a:rPr lang="en"/>
              <a:t> </a:t>
            </a:r>
            <a:endParaRPr/>
          </a:p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is well tolerated in the doses used.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The most common </a:t>
            </a:r>
            <a:r>
              <a:rPr b="1" lang="en" sz="3000"/>
              <a:t>ADR</a:t>
            </a:r>
            <a:r>
              <a:rPr lang="en" sz="3000"/>
              <a:t> are </a:t>
            </a:r>
            <a:r>
              <a:rPr b="1" lang="en" sz="3000"/>
              <a:t>headache, nausea, rash and cough. 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may </a:t>
            </a:r>
            <a:r>
              <a:rPr b="1" lang="en" sz="3000"/>
              <a:t>precipitate</a:t>
            </a:r>
            <a:r>
              <a:rPr lang="en" sz="3000"/>
              <a:t> respiratory tract infections including TB.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The recipient can develop </a:t>
            </a:r>
            <a:r>
              <a:rPr b="1" lang="en" sz="3000"/>
              <a:t>antibodies</a:t>
            </a:r>
            <a:r>
              <a:rPr lang="en" sz="3000"/>
              <a:t> to infliximab.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Infliximab has also been used in the treatment of </a:t>
            </a:r>
            <a:r>
              <a:rPr b="1" i="1" lang="en" sz="3000"/>
              <a:t>Crohn disease, psoriasis </a:t>
            </a:r>
            <a:r>
              <a:rPr lang="en" sz="3000"/>
              <a:t>and</a:t>
            </a:r>
            <a:r>
              <a:rPr b="1" i="1" lang="en" sz="3000"/>
              <a:t> ankylosing spondylitis.</a:t>
            </a:r>
            <a:endParaRPr b="1" i="1" sz="3000"/>
          </a:p>
        </p:txBody>
      </p:sp>
      <p:sp>
        <p:nvSpPr>
          <p:cNvPr id="210" name="Google Shape;210;p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311700" y="491975"/>
            <a:ext cx="8520600" cy="58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ADALIMUMAB</a:t>
            </a:r>
            <a:r>
              <a:rPr lang="en"/>
              <a:t>: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This is a </a:t>
            </a:r>
            <a:r>
              <a:rPr b="1" i="1" lang="en"/>
              <a:t>recombinant</a:t>
            </a:r>
            <a:r>
              <a:rPr i="1" lang="en"/>
              <a:t>, </a:t>
            </a:r>
            <a:r>
              <a:rPr b="1" i="1" lang="en"/>
              <a:t>human</a:t>
            </a:r>
            <a:r>
              <a:rPr i="1" lang="en"/>
              <a:t> </a:t>
            </a:r>
            <a:r>
              <a:rPr b="1" i="1" lang="en"/>
              <a:t>anti-TNF monoclonal antibody. </a:t>
            </a:r>
            <a:endParaRPr b="1" i="1"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is given </a:t>
            </a:r>
            <a:r>
              <a:rPr b="1" lang="en"/>
              <a:t>subcutaneously</a:t>
            </a:r>
            <a:r>
              <a:rPr lang="en"/>
              <a:t> </a:t>
            </a:r>
            <a:r>
              <a:rPr b="1" lang="en"/>
              <a:t>every second week </a:t>
            </a:r>
            <a:r>
              <a:rPr lang="en"/>
              <a:t>and has t½ of 9–14 days.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has similar actions as infliximab.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Certolizumab pegol</a:t>
            </a:r>
            <a:r>
              <a:rPr lang="en"/>
              <a:t> and </a:t>
            </a:r>
            <a:r>
              <a:rPr b="1" lang="en"/>
              <a:t>golimumab</a:t>
            </a:r>
            <a:r>
              <a:rPr lang="en"/>
              <a:t> are the newer anti-TNF agents.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ETANERCEPT</a:t>
            </a:r>
            <a:r>
              <a:rPr lang="en"/>
              <a:t>: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This </a:t>
            </a:r>
            <a:r>
              <a:rPr b="1" i="1" lang="en"/>
              <a:t>fusion protein</a:t>
            </a:r>
            <a:r>
              <a:rPr lang="en"/>
              <a:t> is a dimer consisting of </a:t>
            </a:r>
            <a:r>
              <a:rPr b="1" i="1" lang="en"/>
              <a:t>TNF receptor joined to Fc domain of human IgG</a:t>
            </a:r>
            <a:r>
              <a:rPr lang="en"/>
              <a:t> molecule.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binds to TNF-alpha &amp; TNF-beta.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is given </a:t>
            </a:r>
            <a:r>
              <a:rPr b="1" lang="en"/>
              <a:t>subcutaneously</a:t>
            </a:r>
            <a:r>
              <a:rPr lang="en"/>
              <a:t> </a:t>
            </a:r>
            <a:r>
              <a:rPr b="1" lang="en"/>
              <a:t>25 mg twice a week</a:t>
            </a:r>
            <a:r>
              <a:rPr lang="en"/>
              <a:t>.</a:t>
            </a:r>
            <a:endParaRPr/>
          </a:p>
        </p:txBody>
      </p:sp>
      <p:sp>
        <p:nvSpPr>
          <p:cNvPr id="216" name="Google Shape;216;p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IL-1 receptor antagonist:</a:t>
            </a:r>
            <a:endParaRPr/>
          </a:p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ANAKINRA</a:t>
            </a:r>
            <a:r>
              <a:rPr lang="en"/>
              <a:t> 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recombinant human IL-1 receptor antagonist and is given </a:t>
            </a:r>
            <a:r>
              <a:rPr b="1" lang="en"/>
              <a:t>subcutaneously</a:t>
            </a:r>
            <a:r>
              <a:rPr lang="en"/>
              <a:t>. 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is used in c</a:t>
            </a:r>
            <a:r>
              <a:rPr b="1" lang="en"/>
              <a:t>ombination with MTX</a:t>
            </a:r>
            <a:r>
              <a:rPr lang="en"/>
              <a:t>. 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is also used in inborn syndromes associated with high IL-1 production and also for systemic forms of </a:t>
            </a:r>
            <a:r>
              <a:rPr b="1" lang="en"/>
              <a:t>juvenile inflammatory arthritis.</a:t>
            </a:r>
            <a:endParaRPr b="1"/>
          </a:p>
        </p:txBody>
      </p:sp>
      <p:sp>
        <p:nvSpPr>
          <p:cNvPr id="223" name="Google Shape;223;p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IL-6 receptor antagonist:</a:t>
            </a:r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TOCILIZUMAB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an IL-6 receptor blocker,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is effective in patients not responding to DMARD or anti-TNF agents, or both.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is administered </a:t>
            </a:r>
            <a:r>
              <a:rPr b="1" lang="en"/>
              <a:t>intravenously</a:t>
            </a:r>
            <a:r>
              <a:rPr lang="en"/>
              <a:t>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Its ADR are similar to anti-TNF agents.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In addition, it may </a:t>
            </a:r>
            <a:r>
              <a:rPr b="1" i="1" lang="en"/>
              <a:t>increase total and LDL-cholesterol </a:t>
            </a:r>
            <a:r>
              <a:rPr lang="en"/>
              <a:t>and</a:t>
            </a:r>
            <a:r>
              <a:rPr b="1" i="1" lang="en"/>
              <a:t> cause neutropenia.</a:t>
            </a:r>
            <a:endParaRPr b="1" i="1"/>
          </a:p>
        </p:txBody>
      </p:sp>
      <p:sp>
        <p:nvSpPr>
          <p:cNvPr id="230" name="Google Shape;230;p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T-cell activation inhibitors:</a:t>
            </a:r>
            <a:endParaRPr/>
          </a:p>
        </p:txBody>
      </p:sp>
      <p:sp>
        <p:nvSpPr>
          <p:cNvPr id="236" name="Google Shape;236;p4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ABATACEPT</a:t>
            </a:r>
            <a:r>
              <a:rPr lang="en"/>
              <a:t>: This is a fusion protein of cytotoxic T-lymphocyte antigen-4 linked to IgG-1.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prevents T-cell activation and lowers the serum concentration of inflammatory cytokines in RA.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is given </a:t>
            </a:r>
            <a:r>
              <a:rPr b="1" lang="en"/>
              <a:t>intravenously</a:t>
            </a:r>
            <a:r>
              <a:rPr lang="en"/>
              <a:t>, </a:t>
            </a:r>
            <a:r>
              <a:rPr b="1" lang="en"/>
              <a:t>slowly</a:t>
            </a:r>
            <a:r>
              <a:rPr lang="en"/>
              <a:t>, on day one and </a:t>
            </a:r>
            <a:r>
              <a:rPr b="1" lang="en"/>
              <a:t>repeated at 2 and 4 weeks</a:t>
            </a:r>
            <a:r>
              <a:rPr lang="en"/>
              <a:t> thereafter.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has been used to treat RA not responding to other agents.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The patient should be tested for tuberculosis before starting the treatment, and should be watched for any infection.</a:t>
            </a:r>
            <a:endParaRPr/>
          </a:p>
        </p:txBody>
      </p:sp>
      <p:sp>
        <p:nvSpPr>
          <p:cNvPr id="237" name="Google Shape;237;p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2"/>
                </a:solidFill>
              </a:rPr>
              <a:t>Anti–B-lymphocytic antibody:</a:t>
            </a:r>
            <a:endParaRPr b="1" sz="2700">
              <a:solidFill>
                <a:schemeClr val="dk2"/>
              </a:solidFill>
            </a:endParaRPr>
          </a:p>
        </p:txBody>
      </p:sp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RITUXIMAB</a:t>
            </a:r>
            <a:r>
              <a:rPr lang="en"/>
              <a:t>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is a monoclonal antibody which selectively depletes the CD20 B-lymphocytes which play a role in the autoimmune response and in the chronic synovitis associated with RA.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It is claimed to be useful in RA which has proved </a:t>
            </a:r>
            <a:r>
              <a:rPr b="1" lang="en"/>
              <a:t>resistant to TNF-alpha blockers.</a:t>
            </a:r>
            <a:endParaRPr b="1"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The major concern about TNF-alpha inhibitors and other biological agents is increased risk of infection. </a:t>
            </a:r>
            <a:endParaRPr/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Live virus vaccines are contraindicated in patients receiving biological agents</a:t>
            </a:r>
            <a:r>
              <a:rPr lang="en"/>
              <a:t>.</a:t>
            </a:r>
            <a:endParaRPr/>
          </a:p>
        </p:txBody>
      </p:sp>
      <p:sp>
        <p:nvSpPr>
          <p:cNvPr id="244" name="Google Shape;244;p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type="title"/>
          </p:nvPr>
        </p:nvSpPr>
        <p:spPr>
          <a:xfrm>
            <a:off x="311700" y="2517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Tyrosine kinase inhibitor</a:t>
            </a:r>
            <a:endParaRPr b="1"/>
          </a:p>
        </p:txBody>
      </p:sp>
      <p:sp>
        <p:nvSpPr>
          <p:cNvPr id="250" name="Google Shape;250;p42"/>
          <p:cNvSpPr txBox="1"/>
          <p:nvPr>
            <p:ph idx="1" type="body"/>
          </p:nvPr>
        </p:nvSpPr>
        <p:spPr>
          <a:xfrm>
            <a:off x="311700" y="1117775"/>
            <a:ext cx="8520600" cy="54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TOFACITINIB</a:t>
            </a:r>
            <a:r>
              <a:rPr lang="en"/>
              <a:t>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is the first oral Tyrosine kinase inhibitor approved for RA patients, who had inadequate response or are intolerant to methotrexate.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Tyrosine kinase is a signalling mediator in various immune pathways.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 prevents the </a:t>
            </a:r>
            <a:r>
              <a:rPr b="1" i="1" lang="en"/>
              <a:t>phosphorylation and activation of intracellular mediators involved in immune response and inflammation </a:t>
            </a:r>
            <a:r>
              <a:rPr lang="en"/>
              <a:t>that lead to joint destruction.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Adverse effects include </a:t>
            </a:r>
            <a:r>
              <a:rPr b="1" i="1" lang="en"/>
              <a:t>diarrhoea, nasopharynigitis, headache, hypertension, hypercholesterolaemia, opportunistic infections, neutropenia, lymphopenia, anaemia and increased liver enzymes</a:t>
            </a:r>
            <a:r>
              <a:rPr lang="en"/>
              <a:t>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 is metabolised by CYP3A4. It should not be used with biological agents.</a:t>
            </a:r>
            <a:endParaRPr/>
          </a:p>
        </p:txBody>
      </p:sp>
      <p:sp>
        <p:nvSpPr>
          <p:cNvPr id="251" name="Google Shape;251;p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Common in </a:t>
            </a:r>
            <a:r>
              <a:rPr b="1" i="1" lang="en" sz="3000"/>
              <a:t>women </a:t>
            </a:r>
            <a:r>
              <a:rPr lang="en" sz="3000"/>
              <a:t>and</a:t>
            </a:r>
            <a:r>
              <a:rPr b="1" i="1" lang="en" sz="3000"/>
              <a:t> elderly persons</a:t>
            </a:r>
            <a:r>
              <a:rPr lang="en" sz="3000"/>
              <a:t>. 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Its </a:t>
            </a:r>
            <a:r>
              <a:rPr b="1" i="1" lang="en" sz="3000"/>
              <a:t>aetiology is unknown</a:t>
            </a:r>
            <a:r>
              <a:rPr lang="en" sz="3000"/>
              <a:t>, although the main risk factors include </a:t>
            </a:r>
            <a:r>
              <a:rPr b="1" i="1" lang="en" sz="3000"/>
              <a:t>genetic factors </a:t>
            </a:r>
            <a:r>
              <a:rPr lang="en" sz="3000"/>
              <a:t>and</a:t>
            </a:r>
            <a:r>
              <a:rPr b="1" i="1" lang="en" sz="3000"/>
              <a:t> smoking</a:t>
            </a:r>
            <a:r>
              <a:rPr lang="en" sz="3000"/>
              <a:t>. 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Infection as the initial trigger has been suspected.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Current evidence indicates that RA is an </a:t>
            </a:r>
            <a:r>
              <a:rPr b="1" i="1" lang="en" sz="3000"/>
              <a:t>autoimmune disease. </a:t>
            </a:r>
            <a:endParaRPr b="1" i="1"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b="1" i="1" lang="en" sz="3000"/>
              <a:t>Autoantibodies</a:t>
            </a:r>
            <a:r>
              <a:rPr lang="en" sz="3000"/>
              <a:t> to the </a:t>
            </a:r>
            <a:r>
              <a:rPr b="1" i="1" lang="en" sz="3000"/>
              <a:t>Fc portion of IgG antibody</a:t>
            </a:r>
            <a:r>
              <a:rPr lang="en" sz="3000"/>
              <a:t> are produced by B lymphocytes in the blood and synovial tissues in 80% of RA patients. </a:t>
            </a:r>
            <a:endParaRPr sz="3000"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</a:rPr>
              <a:t>Immunosuppressive agents</a:t>
            </a:r>
            <a:endParaRPr b="1" sz="3800"/>
          </a:p>
        </p:txBody>
      </p:sp>
      <p:sp>
        <p:nvSpPr>
          <p:cNvPr id="257" name="Google Shape;257;p4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V</a:t>
            </a:r>
            <a:r>
              <a:rPr lang="en"/>
              <a:t>arious alkylating agents like</a:t>
            </a:r>
            <a:r>
              <a:rPr b="1" lang="en"/>
              <a:t> azathioprine, cyclosporine-A, cyclophosphamide</a:t>
            </a:r>
            <a:r>
              <a:rPr lang="en"/>
              <a:t> have been used to induce remission in RA.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These drugs act as suppressors of B and T lymphocytes.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However, they are less effective and more toxic.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</a:rPr>
              <a:t>The current goals of therapy of RA are as follows:</a:t>
            </a:r>
            <a:endParaRPr sz="2700">
              <a:solidFill>
                <a:schemeClr val="dk2"/>
              </a:solidFill>
            </a:endParaRPr>
          </a:p>
        </p:txBody>
      </p:sp>
      <p:sp>
        <p:nvSpPr>
          <p:cNvPr id="264" name="Google Shape;264;p4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i="1" lang="en"/>
              <a:t>Suppression of disease</a:t>
            </a:r>
            <a:r>
              <a:rPr lang="en"/>
              <a:t> activity as soon as possible and reduction of symptoms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Arrest</a:t>
            </a:r>
            <a:r>
              <a:rPr lang="en"/>
              <a:t> of the erosive and functional joint </a:t>
            </a:r>
            <a:r>
              <a:rPr b="1" lang="en"/>
              <a:t>damage</a:t>
            </a:r>
            <a:endParaRPr b="1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Improvement in </a:t>
            </a:r>
            <a:r>
              <a:rPr b="1" i="1" lang="en"/>
              <a:t>laboratory indices</a:t>
            </a:r>
            <a:endParaRPr b="1" i="1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Induction and maintenance of a long-term clinical and radiological remission after cessation of drug therapy.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There is now convincing evidence that early treatment (preferably within 12 weeks) with DMARD has the potential to improve the quality of life and long-term outcome in patients with RA.</a:t>
            </a:r>
            <a:endParaRPr/>
          </a:p>
        </p:txBody>
      </p:sp>
      <p:sp>
        <p:nvSpPr>
          <p:cNvPr id="265" name="Google Shape;265;p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Choice of drug therapy</a:t>
            </a:r>
            <a:endParaRPr/>
          </a:p>
        </p:txBody>
      </p:sp>
      <p:sp>
        <p:nvSpPr>
          <p:cNvPr id="271" name="Google Shape;271;p45"/>
          <p:cNvSpPr txBox="1"/>
          <p:nvPr>
            <p:ph idx="1" type="body"/>
          </p:nvPr>
        </p:nvSpPr>
        <p:spPr>
          <a:xfrm>
            <a:off x="311700" y="1536624"/>
            <a:ext cx="8520600" cy="48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Patients with confirmed diagnosis of RA have a lifelong disease which </a:t>
            </a:r>
            <a:r>
              <a:rPr i="1" lang="en"/>
              <a:t>persists, spreads and causes damage throughout its course.</a:t>
            </a:r>
            <a:r>
              <a:rPr lang="en"/>
              <a:t>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Choice of drug therapy would be guided by drug efficacy, safety and affordability.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Although associated inflammation may be reversible, the cytokine-induced damage is not.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Bone loss has been shown to occur rapidly at the onset of the clinical disease. </a:t>
            </a:r>
            <a:endParaRPr/>
          </a:p>
        </p:txBody>
      </p:sp>
      <p:sp>
        <p:nvSpPr>
          <p:cNvPr id="272" name="Google Shape;272;p4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type="title"/>
          </p:nvPr>
        </p:nvSpPr>
        <p:spPr>
          <a:xfrm>
            <a:off x="311700" y="265123"/>
            <a:ext cx="8520600" cy="5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recommendations for optimum treatment are as follows:</a:t>
            </a:r>
            <a:endParaRPr/>
          </a:p>
        </p:txBody>
      </p:sp>
      <p:sp>
        <p:nvSpPr>
          <p:cNvPr id="278" name="Google Shape;278;p46"/>
          <p:cNvSpPr txBox="1"/>
          <p:nvPr>
            <p:ph idx="1" type="body"/>
          </p:nvPr>
        </p:nvSpPr>
        <p:spPr>
          <a:xfrm>
            <a:off x="311700" y="1390150"/>
            <a:ext cx="8520600" cy="51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Early use of DMARD</a:t>
            </a:r>
            <a:r>
              <a:rPr lang="en"/>
              <a:t> (methotrexate, chloroquine or sulphasalazine) </a:t>
            </a:r>
            <a:r>
              <a:rPr b="1" lang="en"/>
              <a:t>in combination.</a:t>
            </a:r>
            <a:r>
              <a:rPr lang="en"/>
              <a:t> Such combination treatment has been shown to reduce joint swelling and delay bone damage.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NSAID</a:t>
            </a:r>
            <a:r>
              <a:rPr lang="en"/>
              <a:t> in adequate doses are added as bridge drugs for </a:t>
            </a:r>
            <a:r>
              <a:rPr b="1" lang="en"/>
              <a:t>quick symptomatic relief of pain and fever</a:t>
            </a:r>
            <a:r>
              <a:rPr lang="en"/>
              <a:t>. They are administered along with PPI for gastroprotection. 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Judicious use of </a:t>
            </a:r>
            <a:r>
              <a:rPr b="1" lang="en"/>
              <a:t>low-dose prednisolone </a:t>
            </a:r>
            <a:r>
              <a:rPr lang="en"/>
              <a:t>(5–10 mg/day) along with DMARD.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severe cases, short-term glucocorticoid in high doses at the onset, which is to be tapered to a maintenance dose later.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of biological agents is reserved for patient resistant to DMARD combination.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Depending upon the response, quick changes in drug combination may be needed. 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Frequent follow-up and monitoring of the progress is mandatory.</a:t>
            </a:r>
            <a:endParaRPr/>
          </a:p>
        </p:txBody>
      </p:sp>
      <p:sp>
        <p:nvSpPr>
          <p:cNvPr id="279" name="Google Shape;279;p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idx="1" type="body"/>
          </p:nvPr>
        </p:nvSpPr>
        <p:spPr>
          <a:xfrm>
            <a:off x="311700" y="500325"/>
            <a:ext cx="8520600" cy="58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10000"/>
          </a:bodyPr>
          <a:lstStyle/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treatment should be started immediately without waiting for results of lab tests if the clinical diagnosis and ESR indicate RA. 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Weekly methotrexate is currently favoured because of its relatively rapid onset of action, long-term benefit, acceptable toxicity, good compliance and low cost. 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maximum improvement usually occurs after 6 months of therapy. 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However, its efficacy in most patients is partial and disease remission occurs in minority. 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drug may be supplemented by folic acid which may counter some of its toxicity without compromising its efficacy. 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Methotrexate is usually combined with sulphasalazine and low-dose prednisolone. </a:t>
            </a:r>
            <a:endParaRPr/>
          </a:p>
          <a:p>
            <a:pPr indent="-374332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Some experts advise more aggressive initial treatment with methotrexate, sulphasalazine, glucocorticoid and chloroquine.</a:t>
            </a:r>
            <a:endParaRPr/>
          </a:p>
        </p:txBody>
      </p:sp>
      <p:sp>
        <p:nvSpPr>
          <p:cNvPr id="285" name="Google Shape;285;p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idx="1" type="body"/>
          </p:nvPr>
        </p:nvSpPr>
        <p:spPr>
          <a:xfrm>
            <a:off x="311700" y="483600"/>
            <a:ext cx="8520600" cy="59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Local intra-articular injection of a glucocorticoid is useful in controlling inflammation. </a:t>
            </a:r>
            <a:endParaRPr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Its indications are as follows:</a:t>
            </a:r>
            <a:endParaRPr/>
          </a:p>
          <a:p>
            <a:pPr indent="-387191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One or two joints that are ‘resistant’ in the patient, otherwise well controlled on medical therapy.</a:t>
            </a:r>
            <a:endParaRPr/>
          </a:p>
          <a:p>
            <a:pPr indent="-387191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Patients with one active joint in whom oral NSAID are contraindicated.</a:t>
            </a:r>
            <a:endParaRPr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Usually, hydrocortisone acetate suspension is given in the dose of 25–50 mg for big joints and 5–10 mg for small joints. </a:t>
            </a:r>
            <a:endParaRPr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number of injections depends upon the response, but it is advisable to avoid them more often than once in 3 months. </a:t>
            </a:r>
            <a:endParaRPr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drug may also be injected extra-articularly into painful ligaments, tendons and inflamed bursae with beneficial results.</a:t>
            </a:r>
            <a:endParaRPr/>
          </a:p>
        </p:txBody>
      </p:sp>
      <p:sp>
        <p:nvSpPr>
          <p:cNvPr id="291" name="Google Shape;291;p4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/>
          <p:nvPr>
            <p:ph type="title"/>
          </p:nvPr>
        </p:nvSpPr>
        <p:spPr>
          <a:xfrm>
            <a:off x="311700" y="2253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</a:rPr>
              <a:t>Supportive therapy:</a:t>
            </a:r>
            <a:endParaRPr/>
          </a:p>
        </p:txBody>
      </p:sp>
      <p:sp>
        <p:nvSpPr>
          <p:cNvPr id="297" name="Google Shape;297;p49"/>
          <p:cNvSpPr txBox="1"/>
          <p:nvPr>
            <p:ph idx="1" type="body"/>
          </p:nvPr>
        </p:nvSpPr>
        <p:spPr>
          <a:xfrm>
            <a:off x="311700" y="988900"/>
            <a:ext cx="8520600" cy="53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RA being a chronic disease, general supportive therapy including </a:t>
            </a:r>
            <a:r>
              <a:rPr b="1" i="1" lang="en"/>
              <a:t>good nutrition and attention to psychological aspect</a:t>
            </a:r>
            <a:r>
              <a:rPr lang="en"/>
              <a:t> is as important as drug therapy.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Both </a:t>
            </a:r>
            <a:r>
              <a:rPr b="1" i="1" lang="en"/>
              <a:t>physical and mental rest </a:t>
            </a:r>
            <a:r>
              <a:rPr lang="en"/>
              <a:t>is essential.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During the </a:t>
            </a:r>
            <a:r>
              <a:rPr b="1" i="1" lang="en"/>
              <a:t>acute stage the rest must be complete</a:t>
            </a:r>
            <a:r>
              <a:rPr lang="en"/>
              <a:t>, along with proper </a:t>
            </a:r>
            <a:r>
              <a:rPr b="1" i="1" lang="en"/>
              <a:t>splinting of affected joints</a:t>
            </a:r>
            <a:r>
              <a:rPr lang="en"/>
              <a:t>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A firm mattress with only one firm, low pillow should be allowed at bedtime.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Anti-anxiety and antidepressant</a:t>
            </a:r>
            <a:r>
              <a:rPr lang="en"/>
              <a:t> drugs may be helpful along with analgesics to control</a:t>
            </a:r>
            <a:r>
              <a:rPr b="1" lang="en"/>
              <a:t> anxiety and insomnia.</a:t>
            </a:r>
            <a:r>
              <a:rPr lang="en"/>
              <a:t>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In most patients with active disease, bed rest for 4 weeks followed by 2–6 weeks of planned rehabilitation is advisable. </a:t>
            </a:r>
            <a:endParaRPr/>
          </a:p>
        </p:txBody>
      </p:sp>
      <p:sp>
        <p:nvSpPr>
          <p:cNvPr id="298" name="Google Shape;298;p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1" type="body"/>
          </p:nvPr>
        </p:nvSpPr>
        <p:spPr>
          <a:xfrm>
            <a:off x="311700" y="458525"/>
            <a:ext cx="8520600" cy="59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Immobilisation of inflamed joints is carried out for 4 weeks followed by active exercises. </a:t>
            </a:r>
            <a:endParaRPr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Light exercises should also be prescribed during complete rest, to be carried out in the recumbent position for improving circulation and correcting faulty posture. </a:t>
            </a:r>
            <a:endParaRPr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i="1" lang="en"/>
              <a:t>Proper exercises and physiotherapy during and after the recovery stage are essential for achieving maximum benefit.</a:t>
            </a:r>
            <a:endParaRPr b="1" i="1"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of </a:t>
            </a:r>
            <a:r>
              <a:rPr b="1" i="1" lang="en"/>
              <a:t>warm baths and hot packs </a:t>
            </a:r>
            <a:r>
              <a:rPr lang="en"/>
              <a:t>helps to loosen joints and relieve the stiffness. </a:t>
            </a:r>
            <a:endParaRPr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i="1" lang="en"/>
              <a:t>Exercise following heat</a:t>
            </a:r>
            <a:r>
              <a:rPr lang="en"/>
              <a:t> helps to maintain the mobility of joints. </a:t>
            </a:r>
            <a:endParaRPr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Other comorbid states such as osteoporosis, CV disorders and depression need to be treated. </a:t>
            </a:r>
            <a:endParaRPr/>
          </a:p>
          <a:p>
            <a:pPr indent="-387191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Patients may also need help to combat the serious social and economic problems that are usually associated with such a chronic and disabling ailment.</a:t>
            </a:r>
            <a:endParaRPr/>
          </a:p>
        </p:txBody>
      </p:sp>
      <p:sp>
        <p:nvSpPr>
          <p:cNvPr id="304" name="Google Shape;304;p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In spite of recent advances, ‘cure’ in RA is still elusive. 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Majority of patients recover partially and only a few lucky may get long remission.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Gout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5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366525"/>
            <a:ext cx="8520600" cy="62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b="1" i="1" lang="en" sz="3000" u="sng"/>
              <a:t>High titres of serum RA factor (RF)</a:t>
            </a:r>
            <a:r>
              <a:rPr lang="en" sz="3000"/>
              <a:t>, typically of the </a:t>
            </a:r>
            <a:r>
              <a:rPr b="1" lang="en" sz="3000"/>
              <a:t>IgM</a:t>
            </a:r>
            <a:r>
              <a:rPr lang="en" sz="3000"/>
              <a:t> isotype, are associated with more severe joint disease with extra-articular manifestations.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Other important antibodies are those directed against </a:t>
            </a:r>
            <a:r>
              <a:rPr b="1" i="1" lang="en" sz="3000" u="sng"/>
              <a:t>citrullinated peptide (ACPA) </a:t>
            </a:r>
            <a:r>
              <a:rPr lang="en" sz="3000"/>
              <a:t>which seems to be more </a:t>
            </a:r>
            <a:r>
              <a:rPr b="1" lang="en" sz="3000"/>
              <a:t>specific and sensitive marker</a:t>
            </a:r>
            <a:r>
              <a:rPr lang="en" sz="3000"/>
              <a:t>.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About 50%–80% of RA patients have RF or ACPA or both.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 u="sng"/>
              <a:t>Clinical diagnosis</a:t>
            </a:r>
            <a:r>
              <a:rPr lang="en" sz="3000"/>
              <a:t> is confirmed by </a:t>
            </a:r>
            <a:r>
              <a:rPr b="1" i="1" lang="en" sz="3000"/>
              <a:t>estimating ESR, autoantibody </a:t>
            </a:r>
            <a:r>
              <a:rPr lang="en" sz="3000"/>
              <a:t>and</a:t>
            </a:r>
            <a:r>
              <a:rPr b="1" i="1" lang="en" sz="3000"/>
              <a:t> radiographs. </a:t>
            </a:r>
            <a:endParaRPr b="1" i="1" sz="3000"/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❖"/>
            </a:pPr>
            <a:r>
              <a:rPr lang="en" sz="3000"/>
              <a:t>Antibodies are detected years before onset of disease.</a:t>
            </a:r>
            <a:endParaRPr/>
          </a:p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50" y="430826"/>
            <a:ext cx="8833901" cy="58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50" y="414150"/>
            <a:ext cx="8897224" cy="598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Uric acid synthesis</a:t>
            </a:r>
            <a:endParaRPr/>
          </a:p>
        </p:txBody>
      </p:sp>
      <p:sp>
        <p:nvSpPr>
          <p:cNvPr id="337" name="Google Shape;337;p5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700"/>
          </a:p>
          <a:p>
            <a:pPr indent="-4000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</a:pPr>
            <a:r>
              <a:rPr lang="en" sz="2700"/>
              <a:t>Hypoxanthine==&gt; Xanthine ==&gt; Uric acid </a:t>
            </a:r>
            <a:endParaRPr sz="2700"/>
          </a:p>
          <a:p>
            <a:pPr indent="-40005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4100"/>
              <a:buChar char="●"/>
            </a:pPr>
            <a:r>
              <a:rPr lang="en" sz="2700"/>
              <a:t>Enzyme- Xanthine Oxidase</a:t>
            </a:r>
            <a:endParaRPr sz="27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" y="171450"/>
            <a:ext cx="8896350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0" name="Google Shape;350;p5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" sz="2500"/>
              <a:t>An </a:t>
            </a:r>
            <a:r>
              <a:rPr b="1" lang="en" sz="2500"/>
              <a:t>acute attack</a:t>
            </a:r>
            <a:r>
              <a:rPr lang="en" sz="2500"/>
              <a:t> of gout occurs as an </a:t>
            </a:r>
            <a:r>
              <a:rPr b="1" lang="en" sz="2500"/>
              <a:t>inflammatory reaction to crystal of sodium urate</a:t>
            </a:r>
            <a:r>
              <a:rPr lang="en" sz="2500"/>
              <a:t> deposited in the joint tissue</a:t>
            </a:r>
            <a:endParaRPr sz="25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500"/>
          </a:p>
          <a:p>
            <a:pPr indent="-38735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900"/>
              <a:buChar char="●"/>
            </a:pPr>
            <a:r>
              <a:rPr lang="en" sz="2500"/>
              <a:t>There is infiltration of granulocytes which phagocytize the urate crystals and release glycoprotein that causes </a:t>
            </a:r>
            <a:r>
              <a:rPr b="1" lang="en" sz="2500"/>
              <a:t>joint destruction</a:t>
            </a:r>
            <a:endParaRPr b="1" sz="2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6" name="Google Shape;356;p5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</a:pPr>
            <a:r>
              <a:rPr lang="en" sz="2700"/>
              <a:t>Joint becomes red, swollen, tender and extremely painful</a:t>
            </a:r>
            <a:endParaRPr sz="2700"/>
          </a:p>
          <a:p>
            <a:pPr indent="-4000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</a:pPr>
            <a:r>
              <a:rPr lang="en" sz="2700"/>
              <a:t>Secondary </a:t>
            </a:r>
            <a:r>
              <a:rPr lang="en" sz="2700"/>
              <a:t>hyperuricemia</a:t>
            </a:r>
            <a:r>
              <a:rPr lang="en" sz="2700"/>
              <a:t> may be drug induced/lymphoma/leukemia</a:t>
            </a:r>
            <a:endParaRPr sz="2700"/>
          </a:p>
          <a:p>
            <a:pPr indent="-40005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4100"/>
              <a:buChar char="●"/>
            </a:pPr>
            <a:r>
              <a:rPr lang="en" sz="2700"/>
              <a:t>Gout may also be due to decreased excretion of uric acid.</a:t>
            </a:r>
            <a:endParaRPr sz="27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2" name="Google Shape;362;p5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●"/>
            </a:pPr>
            <a:r>
              <a:rPr lang="en" sz="2800"/>
              <a:t>Strategies in the treatment of gout is either to </a:t>
            </a:r>
            <a:r>
              <a:rPr b="1" lang="en" sz="2800"/>
              <a:t>decrease the synthesis of uric acid </a:t>
            </a:r>
            <a:r>
              <a:rPr lang="en" sz="2800"/>
              <a:t>or to </a:t>
            </a:r>
            <a:r>
              <a:rPr b="1" lang="en" sz="2800"/>
              <a:t>enhance the excretion of uric acid.</a:t>
            </a:r>
            <a:endParaRPr b="1"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0"/>
          <p:cNvSpPr txBox="1"/>
          <p:nvPr>
            <p:ph idx="1" type="body"/>
          </p:nvPr>
        </p:nvSpPr>
        <p:spPr>
          <a:xfrm>
            <a:off x="457200" y="640675"/>
            <a:ext cx="8229600" cy="5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" sz="2600"/>
              <a:t>Drugs used in gout</a:t>
            </a:r>
            <a:endParaRPr sz="2200"/>
          </a:p>
          <a:p>
            <a:pPr indent="-3365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" sz="2200"/>
              <a:t>Acute gout </a:t>
            </a:r>
            <a:endParaRPr sz="2200"/>
          </a:p>
          <a:p>
            <a:pPr indent="-2794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</a:pPr>
            <a:r>
              <a:rPr lang="en" sz="2200"/>
              <a:t>Colchicine, NSAIDs</a:t>
            </a:r>
            <a:endParaRPr sz="2200"/>
          </a:p>
          <a:p>
            <a:pPr indent="-3365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" sz="2200"/>
              <a:t>Chronic gout</a:t>
            </a:r>
            <a:endParaRPr sz="2200"/>
          </a:p>
          <a:p>
            <a:pPr indent="-2794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</a:pPr>
            <a:r>
              <a:rPr lang="en" sz="2200"/>
              <a:t>Uric acid synthesis inhibitor: Allopurinol</a:t>
            </a:r>
            <a:endParaRPr sz="2200"/>
          </a:p>
          <a:p>
            <a:pPr indent="-2794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</a:pPr>
            <a:r>
              <a:rPr lang="en" sz="2200"/>
              <a:t>Uricosuric drug: Probenecid, Sulphipyrazone, Benzbromarone</a:t>
            </a:r>
            <a:endParaRPr sz="2200"/>
          </a:p>
          <a:p>
            <a:pPr indent="-1079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3" name="Google Shape;373;p6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27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Char char="●"/>
            </a:pPr>
            <a:r>
              <a:rPr lang="en" sz="2900"/>
              <a:t>Colchicine</a:t>
            </a:r>
            <a:endParaRPr sz="2900"/>
          </a:p>
          <a:p>
            <a:pPr indent="-3556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900"/>
              <a:buChar char="○"/>
            </a:pPr>
            <a:r>
              <a:rPr lang="en" sz="2500"/>
              <a:t>Alkaloid of Colchicum autumnale</a:t>
            </a:r>
            <a:endParaRPr sz="2500"/>
          </a:p>
          <a:p>
            <a:pPr indent="-3556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900"/>
              <a:buChar char="○"/>
            </a:pPr>
            <a:r>
              <a:rPr lang="en" sz="2500"/>
              <a:t>anti inflammatory agent effective only against gouty arthritis</a:t>
            </a:r>
            <a:endParaRPr sz="2500"/>
          </a:p>
          <a:p>
            <a:pPr indent="-3556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900"/>
              <a:buChar char="○"/>
            </a:pPr>
            <a:r>
              <a:rPr lang="en" sz="2500"/>
              <a:t>It is not an analgesic</a:t>
            </a:r>
            <a:endParaRPr sz="2500"/>
          </a:p>
          <a:p>
            <a:pPr indent="-1079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9" name="Google Shape;379;p6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27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Char char="●"/>
            </a:pPr>
            <a:r>
              <a:rPr lang="en" sz="2900"/>
              <a:t>Actions</a:t>
            </a:r>
            <a:endParaRPr sz="2900"/>
          </a:p>
          <a:p>
            <a:pPr indent="-3556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900"/>
              <a:buChar char="○"/>
            </a:pPr>
            <a:r>
              <a:rPr lang="en" sz="2500"/>
              <a:t>Highly effective in acute gout attacks</a:t>
            </a:r>
            <a:endParaRPr sz="2500"/>
          </a:p>
          <a:p>
            <a:pPr indent="-3556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900"/>
              <a:buChar char="○"/>
            </a:pPr>
            <a:r>
              <a:rPr lang="en" sz="2500"/>
              <a:t>Dramatically relieves pain in few hours</a:t>
            </a:r>
            <a:endParaRPr sz="2500"/>
          </a:p>
          <a:p>
            <a:pPr indent="-35560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3900"/>
              <a:buChar char="○"/>
            </a:pPr>
            <a:r>
              <a:rPr lang="en" sz="2500"/>
              <a:t>Increases gut motility by neurogenic stimulation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RA comprises three basic interrelated pathological processes</a:t>
            </a:r>
            <a:r>
              <a:rPr lang="en"/>
              <a:t>:</a:t>
            </a:r>
            <a:endParaRPr/>
          </a:p>
          <a:p>
            <a:pPr indent="-387191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➢"/>
            </a:pPr>
            <a:r>
              <a:rPr b="1" i="1" lang="en"/>
              <a:t>Inflammation</a:t>
            </a:r>
            <a:r>
              <a:rPr b="1" i="1" lang="en"/>
              <a:t> </a:t>
            </a:r>
            <a:endParaRPr b="1" i="1"/>
          </a:p>
          <a:p>
            <a:pPr indent="-387191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➢"/>
            </a:pPr>
            <a:r>
              <a:rPr b="1" i="1" lang="en"/>
              <a:t>Synovial proliferation</a:t>
            </a:r>
            <a:endParaRPr b="1" i="1"/>
          </a:p>
          <a:p>
            <a:pPr indent="-387191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➢"/>
            </a:pPr>
            <a:r>
              <a:rPr b="1" i="1" lang="en"/>
              <a:t>Joint tissue destruction</a:t>
            </a:r>
            <a:endParaRPr b="1" i="1"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RA factor-containing immune complexes found in the joints activate the pathological process.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The earliest lesion is </a:t>
            </a:r>
            <a:r>
              <a:rPr b="1" lang="en"/>
              <a:t>vasculitis</a:t>
            </a:r>
            <a:r>
              <a:rPr lang="en"/>
              <a:t>, an </a:t>
            </a:r>
            <a:r>
              <a:rPr b="1" lang="en"/>
              <a:t>inflammation</a:t>
            </a:r>
            <a:r>
              <a:rPr lang="en"/>
              <a:t> of </a:t>
            </a:r>
            <a:r>
              <a:rPr b="1" lang="en"/>
              <a:t>small blood vessels</a:t>
            </a:r>
            <a:r>
              <a:rPr lang="en"/>
              <a:t>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The inflammation causes </a:t>
            </a:r>
            <a:r>
              <a:rPr b="1" lang="en"/>
              <a:t>oedema</a:t>
            </a:r>
            <a:r>
              <a:rPr lang="en"/>
              <a:t> of the synovium and </a:t>
            </a:r>
            <a:r>
              <a:rPr b="1" lang="en"/>
              <a:t>infiltration</a:t>
            </a:r>
            <a:r>
              <a:rPr lang="en"/>
              <a:t> with mononuclear cells, macrophages, lymphocytes and plasma cells. </a:t>
            </a:r>
            <a:endParaRPr/>
          </a:p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5" name="Google Shape;385;p6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" sz="2600"/>
              <a:t>M/A</a:t>
            </a:r>
            <a:endParaRPr sz="2600"/>
          </a:p>
          <a:p>
            <a:pPr indent="-3365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" sz="2200"/>
              <a:t>Inhibits migration of granulocytes into </a:t>
            </a:r>
            <a:r>
              <a:rPr lang="en" sz="2200"/>
              <a:t>inflamed</a:t>
            </a:r>
            <a:r>
              <a:rPr lang="en" sz="2200"/>
              <a:t> area &amp; inhibit release of glycoprotein </a:t>
            </a:r>
            <a:endParaRPr sz="2200"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200"/>
          </a:p>
          <a:p>
            <a:pPr indent="-393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" sz="2600"/>
              <a:t>Pharmacokinetics</a:t>
            </a:r>
            <a:endParaRPr sz="2600"/>
          </a:p>
          <a:p>
            <a:pPr indent="-3365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" sz="2200"/>
              <a:t>Rapidly absorbed orally</a:t>
            </a:r>
            <a:endParaRPr sz="2200"/>
          </a:p>
          <a:p>
            <a:pPr indent="-3365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3600"/>
              <a:buChar char="○"/>
            </a:pPr>
            <a:r>
              <a:rPr lang="en" sz="2200"/>
              <a:t>Metabolised in liver</a:t>
            </a:r>
            <a:endParaRPr sz="2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1" name="Google Shape;391;p6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" sz="2500"/>
              <a:t>ADR</a:t>
            </a:r>
            <a:endParaRPr sz="2500"/>
          </a:p>
          <a:p>
            <a:pPr indent="-3302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" sz="2100"/>
              <a:t>Dose related</a:t>
            </a:r>
            <a:endParaRPr sz="2100"/>
          </a:p>
          <a:p>
            <a:pPr indent="-3302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" sz="2100"/>
              <a:t>Nausea, vomiting, diarrhoea, abdominal pain earliest side effects</a:t>
            </a:r>
            <a:endParaRPr sz="2100"/>
          </a:p>
          <a:p>
            <a:pPr indent="-3302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" sz="2100"/>
              <a:t>Anemia, leukopenia, alopecia</a:t>
            </a:r>
            <a:endParaRPr sz="2100"/>
          </a:p>
          <a:p>
            <a:pPr indent="-33020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3500"/>
              <a:buChar char="○"/>
            </a:pPr>
            <a:r>
              <a:rPr lang="en" sz="2100"/>
              <a:t>Hemorrhagic gastroenteritis, nephrotoxicity, CNS depression, muscular paralysis, respiratory failure</a:t>
            </a:r>
            <a:endParaRPr sz="21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5"/>
          <p:cNvSpPr txBox="1"/>
          <p:nvPr>
            <p:ph idx="1" type="body"/>
          </p:nvPr>
        </p:nvSpPr>
        <p:spPr>
          <a:xfrm>
            <a:off x="457200" y="766775"/>
            <a:ext cx="8229600" cy="53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</a:pPr>
            <a:r>
              <a:rPr lang="en" sz="2700"/>
              <a:t>Uses</a:t>
            </a:r>
            <a:endParaRPr sz="27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Acute gout</a:t>
            </a:r>
            <a:endParaRPr sz="2300"/>
          </a:p>
          <a:p>
            <a:pPr indent="-28575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300"/>
              <a:buChar char="■"/>
            </a:pPr>
            <a:r>
              <a:rPr lang="en" sz="2300"/>
              <a:t>Colchicine 1mg orally initially f/b o.5 mg every 2-3 hours relieves pain &amp; swelling with in 12 hours</a:t>
            </a:r>
            <a:endParaRPr sz="2300"/>
          </a:p>
          <a:p>
            <a:pPr indent="-28575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300"/>
              <a:buChar char="■"/>
            </a:pPr>
            <a:r>
              <a:rPr lang="en" sz="2300"/>
              <a:t>But diarrhoea limits its use</a:t>
            </a:r>
            <a:endParaRPr sz="2300"/>
          </a:p>
          <a:p>
            <a: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Prophylaxis</a:t>
            </a:r>
            <a:endParaRPr sz="2300"/>
          </a:p>
          <a:p>
            <a:pPr indent="-285750" lvl="2" marL="1143000" rtl="0" algn="l">
              <a:spcBef>
                <a:spcPts val="480"/>
              </a:spcBef>
              <a:spcAft>
                <a:spcPts val="1200"/>
              </a:spcAft>
              <a:buClr>
                <a:schemeClr val="dk1"/>
              </a:buClr>
              <a:buSzPts val="3300"/>
              <a:buChar char="■"/>
            </a:pPr>
            <a:r>
              <a:rPr lang="en" sz="2300"/>
              <a:t>Colchicine may also be used for the prophylaxis of recurrent episodes of gouty arthritis.</a:t>
            </a:r>
            <a:endParaRPr sz="23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6"/>
          <p:cNvSpPr txBox="1"/>
          <p:nvPr>
            <p:ph idx="1" type="body"/>
          </p:nvPr>
        </p:nvSpPr>
        <p:spPr>
          <a:xfrm>
            <a:off x="457200" y="495150"/>
            <a:ext cx="8229600" cy="5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</a:pPr>
            <a:r>
              <a:rPr lang="en" sz="2700"/>
              <a:t>NSAIDs</a:t>
            </a:r>
            <a:endParaRPr sz="27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Symptomatic relief in the treatment of gout</a:t>
            </a:r>
            <a:endParaRPr sz="23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Indomethacin is a most commonly used agent in acute gout</a:t>
            </a:r>
            <a:endParaRPr sz="23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Piroxicam, Naproxen &amp; other newer NSAIDs are also used</a:t>
            </a:r>
            <a:endParaRPr sz="23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Relieve acute attack in 12-24 hours </a:t>
            </a:r>
            <a:endParaRPr sz="23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Better tolerated than Colchicine</a:t>
            </a:r>
            <a:endParaRPr sz="2300"/>
          </a:p>
          <a:p>
            <a:pPr indent="-34290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But they are not recommended for long term use</a:t>
            </a:r>
            <a:endParaRPr sz="23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7" name="Google Shape;407;p6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</a:pPr>
            <a:r>
              <a:rPr lang="en" sz="2700"/>
              <a:t>Allopurinol</a:t>
            </a:r>
            <a:endParaRPr sz="27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Analogue of hypoxanthine</a:t>
            </a:r>
            <a:endParaRPr sz="2300"/>
          </a:p>
          <a:p>
            <a:pPr indent="-34290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Inhibits the uric acid sythesis</a:t>
            </a:r>
            <a:endParaRPr sz="23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3" name="Google Shape;413;p6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●"/>
            </a:pPr>
            <a:r>
              <a:rPr lang="en" sz="2500"/>
              <a:t>M/A</a:t>
            </a:r>
            <a:endParaRPr sz="2500"/>
          </a:p>
          <a:p>
            <a:pPr indent="-3302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" sz="2100"/>
              <a:t>Purine nucleotides are degraded to hypoxanthine</a:t>
            </a:r>
            <a:endParaRPr sz="2100"/>
          </a:p>
          <a:p>
            <a:pPr indent="-3302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" sz="2100"/>
              <a:t>Allopurinol &amp; its metabolite Alloxathine both inhibit </a:t>
            </a:r>
            <a:r>
              <a:rPr b="1" lang="en" sz="2100"/>
              <a:t>xanthine oxidase</a:t>
            </a:r>
            <a:r>
              <a:rPr lang="en" sz="2100"/>
              <a:t> enzyme </a:t>
            </a:r>
            <a:endParaRPr sz="2100"/>
          </a:p>
          <a:p>
            <a:pPr indent="-3302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en" sz="2100"/>
              <a:t>Thus, prevent the uric acid synthesis</a:t>
            </a:r>
            <a:endParaRPr sz="2100"/>
          </a:p>
          <a:p>
            <a:pPr indent="-1079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9" name="Google Shape;419;p6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●"/>
            </a:pPr>
            <a:r>
              <a:rPr lang="en" sz="2800"/>
              <a:t>Pharmacokinetics</a:t>
            </a:r>
            <a:endParaRPr sz="28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80% absorbed orally</a:t>
            </a:r>
            <a:endParaRPr sz="24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 t1/2- 2 to 3 hours &amp; of Alloxanthine 24 hrs</a:t>
            </a:r>
            <a:endParaRPr sz="2400"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1079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5" name="Google Shape;425;p7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●"/>
            </a:pPr>
            <a:r>
              <a:rPr lang="en" sz="2400"/>
              <a:t>ADR</a:t>
            </a:r>
            <a:endParaRPr sz="2400"/>
          </a:p>
          <a:p>
            <a:pPr indent="-3238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400"/>
              <a:buChar char="○"/>
            </a:pPr>
            <a:r>
              <a:rPr lang="en" sz="2000"/>
              <a:t>Mild</a:t>
            </a:r>
            <a:endParaRPr sz="2000"/>
          </a:p>
          <a:p>
            <a:pPr indent="-3238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400"/>
              <a:buChar char="○"/>
            </a:pPr>
            <a:r>
              <a:rPr lang="en" sz="2000"/>
              <a:t>Hypersensitivity reactions include fever &amp; rashes</a:t>
            </a:r>
            <a:endParaRPr sz="2000"/>
          </a:p>
          <a:p>
            <a:pPr indent="-3238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400"/>
              <a:buChar char="○"/>
            </a:pPr>
            <a:r>
              <a:rPr lang="en" sz="2000"/>
              <a:t>Gastrointestinal irritation, headache, nausea, dizzines</a:t>
            </a:r>
            <a:endParaRPr sz="2000"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000"/>
          </a:p>
          <a:p>
            <a:pPr indent="-3810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800"/>
              <a:buChar char="●"/>
            </a:pPr>
            <a:r>
              <a:rPr lang="en" sz="2400"/>
              <a:t>Attacks of acute gouty arthritis may be seen frequently during the initial months of treatment with Allopurinol.</a:t>
            </a:r>
            <a:endParaRPr sz="2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1" name="Google Shape;431;p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●"/>
            </a:pPr>
            <a:r>
              <a:rPr lang="en" sz="2800"/>
              <a:t>Drug interactions</a:t>
            </a:r>
            <a:endParaRPr sz="28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The </a:t>
            </a:r>
            <a:r>
              <a:rPr b="1" lang="en" sz="2400"/>
              <a:t>anticancer drugs- 6 mercaptopurine</a:t>
            </a:r>
            <a:r>
              <a:rPr lang="en" sz="2400"/>
              <a:t> &amp; </a:t>
            </a:r>
            <a:r>
              <a:rPr lang="en" sz="2400"/>
              <a:t>Azathioprine</a:t>
            </a:r>
            <a:r>
              <a:rPr lang="en" sz="2400"/>
              <a:t> are metabolised by Xanthine oxidase</a:t>
            </a:r>
            <a:endParaRPr sz="2400"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3492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Hence when Allopurinol is used concurrently, the dose of these anticancer drugs should be reduced</a:t>
            </a:r>
            <a:endParaRPr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7" name="Google Shape;437;p7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●"/>
            </a:pPr>
            <a:r>
              <a:rPr lang="en" sz="2800"/>
              <a:t>Uses</a:t>
            </a:r>
            <a:endParaRPr sz="28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Allopurinol is used in chronic gout &amp; secondary hyperuricemia</a:t>
            </a:r>
            <a:endParaRPr sz="24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Initial dose 100 mg/day and gradually up to 300 mg/day depending on the response </a:t>
            </a:r>
            <a:endParaRPr sz="24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Colchicine</a:t>
            </a:r>
            <a:r>
              <a:rPr lang="en" sz="2400"/>
              <a:t> should be given concurrently for first few weeks to prevent acute attack</a:t>
            </a:r>
            <a:endParaRPr sz="2400"/>
          </a:p>
          <a:p>
            <a:pPr indent="-1079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425850" y="466875"/>
            <a:ext cx="8292300" cy="57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</a:t>
            </a:r>
            <a:r>
              <a:rPr lang="en"/>
              <a:t>here is intense </a:t>
            </a:r>
            <a:r>
              <a:rPr b="1" i="1" lang="en"/>
              <a:t>local production of IgG by the plasma cells.</a:t>
            </a:r>
            <a:r>
              <a:rPr lang="en"/>
              <a:t>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activated </a:t>
            </a:r>
            <a:r>
              <a:rPr b="1" lang="en"/>
              <a:t>macrophages, lymphocytes and fibroblasts</a:t>
            </a:r>
            <a:r>
              <a:rPr lang="en"/>
              <a:t> produce a variety of </a:t>
            </a:r>
            <a:r>
              <a:rPr b="1" lang="en"/>
              <a:t>cytokines</a:t>
            </a:r>
            <a:r>
              <a:rPr lang="en"/>
              <a:t> that promote further </a:t>
            </a:r>
            <a:r>
              <a:rPr i="1" lang="en"/>
              <a:t>synovial proliferation and inflammation. </a:t>
            </a:r>
            <a:endParaRPr i="1"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Tumour necrosis factor (</a:t>
            </a:r>
            <a:r>
              <a:rPr b="1" lang="en"/>
              <a:t>TNF-alpha</a:t>
            </a:r>
            <a:r>
              <a:rPr lang="en"/>
              <a:t>), produced by activated macrophage, exerts powerful effects on the </a:t>
            </a:r>
            <a:r>
              <a:rPr i="1" lang="en"/>
              <a:t>immune system, induction of proinflammatory mediators. </a:t>
            </a:r>
            <a:endParaRPr i="1"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Synovial fluid in RA contains PGs (mainly PGE2), leukotriene B4, TNF-alpha, interleukins and other cytokines.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It is now believed that the monokines </a:t>
            </a:r>
            <a:r>
              <a:rPr b="1" lang="en"/>
              <a:t>IL-1 and IL-6, and TNF-alpha </a:t>
            </a:r>
            <a:r>
              <a:rPr lang="en"/>
              <a:t>are the </a:t>
            </a:r>
            <a:r>
              <a:rPr b="1" lang="en"/>
              <a:t>central mediators of active rheumatoid process.</a:t>
            </a:r>
            <a:endParaRPr/>
          </a:p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3"/>
          <p:cNvSpPr txBox="1"/>
          <p:nvPr>
            <p:ph idx="1" type="body"/>
          </p:nvPr>
        </p:nvSpPr>
        <p:spPr>
          <a:xfrm>
            <a:off x="457200" y="475750"/>
            <a:ext cx="8229600" cy="5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Uricosuric drugs</a:t>
            </a:r>
            <a:endParaRPr b="1" sz="2800"/>
          </a:p>
          <a:p>
            <a:pPr indent="-4064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200"/>
              <a:buChar char="●"/>
            </a:pPr>
            <a:r>
              <a:rPr lang="en" sz="2800"/>
              <a:t>Probenecid</a:t>
            </a:r>
            <a:endParaRPr sz="28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Organic acid</a:t>
            </a:r>
            <a:endParaRPr sz="24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Developed to inhibit the renal tubular secretion of penicillin in order to prolong its action</a:t>
            </a:r>
            <a:endParaRPr sz="24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It blocks tubular reabsorption of Uric Acid</a:t>
            </a:r>
            <a:endParaRPr sz="2400"/>
          </a:p>
          <a:p>
            <a:pPr indent="-3492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Promotes its excretion</a:t>
            </a:r>
            <a:endParaRPr sz="2400"/>
          </a:p>
          <a:p>
            <a:pPr indent="-3492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3800"/>
              <a:buChar char="○"/>
            </a:pPr>
            <a:r>
              <a:rPr lang="en" sz="2400"/>
              <a:t>Well absorbed &amp; well tolerated</a:t>
            </a:r>
            <a:endParaRPr sz="2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8" name="Google Shape;448;p7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Char char="●"/>
            </a:pPr>
            <a:r>
              <a:rPr lang="en" sz="2700"/>
              <a:t>ADR</a:t>
            </a:r>
            <a:endParaRPr sz="27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Gastrointestinal irritation</a:t>
            </a:r>
            <a:endParaRPr sz="2300"/>
          </a:p>
          <a:p>
            <a:pPr indent="-3429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Skin rashes</a:t>
            </a:r>
            <a:endParaRPr sz="2300"/>
          </a:p>
          <a:p>
            <a:pPr indent="-34290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3700"/>
              <a:buChar char="○"/>
            </a:pPr>
            <a:r>
              <a:rPr lang="en" sz="2300"/>
              <a:t>Large amount of water should be given to prevent formation of renal stones</a:t>
            </a:r>
            <a:endParaRPr sz="23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4" name="Google Shape;454;p7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Char char="●"/>
            </a:pPr>
            <a:r>
              <a:rPr lang="en" sz="3200"/>
              <a:t>Uses</a:t>
            </a:r>
            <a:endParaRPr sz="3200"/>
          </a:p>
          <a:p>
            <a:pPr indent="-3746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4200"/>
              <a:buChar char="○"/>
            </a:pPr>
            <a:r>
              <a:rPr lang="en" sz="2800"/>
              <a:t>Chronic gout &amp; secondary hyperuricemia</a:t>
            </a:r>
            <a:endParaRPr sz="2800"/>
          </a:p>
          <a:p>
            <a:pPr indent="-3746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4200"/>
              <a:buChar char="○"/>
            </a:pPr>
            <a:r>
              <a:rPr lang="en" sz="2800"/>
              <a:t>May precipitate acute attack of gout due to fluctuating urate levels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0" name="Google Shape;460;p7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/>
              <a:t>Sulfinpyrazone</a:t>
            </a:r>
            <a:endParaRPr sz="3000"/>
          </a:p>
          <a:p>
            <a:pPr indent="-2984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/>
              <a:t>Pyrazolone derivative is another uricosuric drug</a:t>
            </a:r>
            <a:endParaRPr sz="3000"/>
          </a:p>
          <a:p>
            <a:pPr indent="-2984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/>
              <a:t>Similar to probenecid</a:t>
            </a:r>
            <a:endParaRPr sz="3000"/>
          </a:p>
          <a:p>
            <a:pPr indent="-2984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/>
              <a:t>Used in chronic gout</a:t>
            </a:r>
            <a:endParaRPr sz="3000"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000"/>
          </a:p>
          <a:p>
            <a:pPr indent="-1079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6" name="Google Shape;466;p7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/>
              <a:t>Benzbromarone</a:t>
            </a:r>
            <a:endParaRPr sz="3000"/>
          </a:p>
          <a:p>
            <a:pPr indent="-2984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/>
              <a:t>Potent Uricosuric drug</a:t>
            </a:r>
            <a:endParaRPr sz="3000"/>
          </a:p>
          <a:p>
            <a:pPr indent="-2984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/>
              <a:t>Inhibit renal tubular reabsorption of uric acid</a:t>
            </a:r>
            <a:endParaRPr sz="3000"/>
          </a:p>
          <a:p>
            <a:pPr indent="-2984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/>
              <a:t>Used as an alternative in patients allergic to other drugs</a:t>
            </a:r>
            <a:endParaRPr sz="3000"/>
          </a:p>
          <a:p>
            <a:pPr indent="-298450" lvl="1" marL="742950" rtl="0" algn="l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3000"/>
              <a:buChar char="○"/>
            </a:pPr>
            <a:r>
              <a:rPr lang="en" sz="3000"/>
              <a:t>Can be used in combination with Allopurinol</a:t>
            </a:r>
            <a:endParaRPr sz="30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2" name="Google Shape;472;p7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473" name="Google Shape;47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" y="171450"/>
            <a:ext cx="8896350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9" name="Google Shape;479;p7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5880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rabicPeriod"/>
            </a:pPr>
            <a:r>
              <a:rPr lang="en" sz="2500"/>
              <a:t>Which of the following drug is used in acute gout?</a:t>
            </a:r>
            <a:endParaRPr sz="2500"/>
          </a:p>
          <a:p>
            <a:pPr indent="-311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Colchicine</a:t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Benzbromarone</a:t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Probenecid</a:t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Sulfinpyrazone</a:t>
            </a:r>
            <a:endParaRPr sz="25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5" name="Google Shape;485;p8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2500"/>
              <a:t>2. Which of the following drug should be given along with Allopurinol to prevent acute attack?</a:t>
            </a:r>
            <a:endParaRPr sz="25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Colchicine</a:t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Probenecid</a:t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Sulfinpyrazone</a:t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Benzbromarone</a:t>
            </a:r>
            <a:endParaRPr sz="25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1" name="Google Shape;491;p8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2600"/>
              <a:t>3. Which of the following drug can precipitate acute attack?</a:t>
            </a:r>
            <a:endParaRPr sz="26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600"/>
          </a:p>
          <a:p>
            <a:pPr indent="-565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UcPeriod"/>
            </a:pPr>
            <a:r>
              <a:rPr lang="en" sz="2600"/>
              <a:t>NSAIDs</a:t>
            </a:r>
            <a:endParaRPr sz="2600"/>
          </a:p>
          <a:p>
            <a:pPr indent="-565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UcPeriod"/>
            </a:pPr>
            <a:r>
              <a:rPr lang="en" sz="2600"/>
              <a:t>Probenecid</a:t>
            </a:r>
            <a:endParaRPr sz="2600"/>
          </a:p>
          <a:p>
            <a:pPr indent="-565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UcPeriod"/>
            </a:pPr>
            <a:r>
              <a:rPr lang="en" sz="2600"/>
              <a:t>Allopurinol</a:t>
            </a:r>
            <a:endParaRPr sz="2600"/>
          </a:p>
          <a:p>
            <a:pPr indent="-565150" lvl="0" marL="51435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4000"/>
              <a:buAutoNum type="alphaUcPeriod"/>
            </a:pPr>
            <a:r>
              <a:rPr lang="en" sz="2600"/>
              <a:t>Colchicine</a:t>
            </a:r>
            <a:endParaRPr sz="26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7" name="Google Shape;497;p8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2600"/>
              <a:t>4. All are the used in chronic gout except?</a:t>
            </a:r>
            <a:endParaRPr sz="26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600"/>
          </a:p>
          <a:p>
            <a:pPr indent="-565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UcPeriod"/>
            </a:pPr>
            <a:r>
              <a:rPr lang="en" sz="2600"/>
              <a:t>Colchicine</a:t>
            </a:r>
            <a:endParaRPr sz="2600"/>
          </a:p>
          <a:p>
            <a:pPr indent="-565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UcPeriod"/>
            </a:pPr>
            <a:r>
              <a:rPr lang="en" sz="2600"/>
              <a:t>Benzbromarone</a:t>
            </a:r>
            <a:endParaRPr sz="2600"/>
          </a:p>
          <a:p>
            <a:pPr indent="-565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UcPeriod"/>
            </a:pPr>
            <a:r>
              <a:rPr lang="en" sz="2600"/>
              <a:t>Probenecid</a:t>
            </a:r>
            <a:endParaRPr sz="2600"/>
          </a:p>
          <a:p>
            <a:pPr indent="-565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UcPeriod"/>
            </a:pPr>
            <a:r>
              <a:rPr lang="en" sz="2600"/>
              <a:t>Sulfinpyrazone</a:t>
            </a:r>
            <a:endParaRPr sz="26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6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600"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of drugs used in RA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536625"/>
            <a:ext cx="8520600" cy="49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/>
              <a:t>Anti-inflammatory analgesic drugs:</a:t>
            </a:r>
            <a:r>
              <a:rPr lang="en"/>
              <a:t> Aspirin and other NSAID.</a:t>
            </a:r>
            <a:endParaRPr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b="1" lang="en"/>
              <a:t>Anti-inflammatory drugs with indirect analgesic action: </a:t>
            </a:r>
            <a:r>
              <a:rPr lang="en"/>
              <a:t>Glucocorticoids. They also have immunomodulatory activity.</a:t>
            </a:r>
            <a:endParaRPr/>
          </a:p>
          <a:p>
            <a:pPr indent="-400050" lvl="0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These two groups act rapidly, relieve pain and control inflammation; they thus help to improve and maintain joint function. </a:t>
            </a:r>
            <a:endParaRPr/>
          </a:p>
          <a:p>
            <a:pPr indent="-400050" lvl="0" marL="9144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However, they do not halt the underlying destructive process.</a:t>
            </a:r>
            <a:endParaRPr/>
          </a:p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3" name="Google Shape;503;p8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2500"/>
              <a:t>5. Which of the following is uric acid synthesis inhibitor?</a:t>
            </a:r>
            <a:endParaRPr sz="25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Allopurinol</a:t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Probenecid</a:t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Benzbromarone</a:t>
            </a:r>
            <a:endParaRPr sz="2500"/>
          </a:p>
          <a:p>
            <a:pPr indent="-55880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900"/>
              <a:buAutoNum type="alphaUcPeriod"/>
            </a:pPr>
            <a:r>
              <a:rPr lang="en" sz="2500"/>
              <a:t>Sulfinpyrazone</a:t>
            </a:r>
            <a:endParaRPr sz="2500"/>
          </a:p>
          <a:p>
            <a:pPr indent="-311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500"/>
          </a:p>
          <a:p>
            <a:pPr indent="-311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500"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200"/>
            <a:ext cx="8839204" cy="463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84"/>
          <p:cNvPicPr preferRelativeResize="0"/>
          <p:nvPr/>
        </p:nvPicPr>
        <p:blipFill rotWithShape="1">
          <a:blip r:embed="rId4">
            <a:alphaModFix/>
          </a:blip>
          <a:srcRect b="9715" l="0" r="0" t="13843"/>
          <a:stretch/>
        </p:blipFill>
        <p:spPr>
          <a:xfrm>
            <a:off x="2011250" y="5190825"/>
            <a:ext cx="5121524" cy="13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8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291250"/>
            <a:ext cx="8520600" cy="6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r>
              <a:rPr lang="en"/>
              <a:t> </a:t>
            </a:r>
            <a:r>
              <a:rPr b="1" lang="en"/>
              <a:t>Disease-modifying antirheumatic drugs (DMARD)</a:t>
            </a:r>
            <a:r>
              <a:rPr lang="en"/>
              <a:t>, e.g. methotrexate, sulphasalazine, chloroquine, gold salts, and leflunomide.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They have </a:t>
            </a:r>
            <a:r>
              <a:rPr b="1" i="1" lang="en"/>
              <a:t>no analgesic or immediate anti-inflammatory effect</a:t>
            </a:r>
            <a:r>
              <a:rPr lang="en"/>
              <a:t> and begin to act after 6–12 weeks. 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They remain in the body for a long time and probably modulate immune function. 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They arrest the basic destructive process in the joints and modify the course of the disease. 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They may induce remission.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416700"/>
            <a:ext cx="8520600" cy="61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4.</a:t>
            </a:r>
            <a:r>
              <a:rPr b="1" lang="en"/>
              <a:t> Biological agents:</a:t>
            </a:r>
            <a:r>
              <a:rPr lang="en"/>
              <a:t> </a:t>
            </a:r>
            <a:endParaRPr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This </a:t>
            </a:r>
            <a:r>
              <a:rPr i="1" lang="en"/>
              <a:t>heterogenous group</a:t>
            </a:r>
            <a:r>
              <a:rPr lang="en"/>
              <a:t> includes </a:t>
            </a:r>
            <a:r>
              <a:rPr b="1" i="1" lang="en"/>
              <a:t>complex protein molecules </a:t>
            </a:r>
            <a:r>
              <a:rPr lang="en"/>
              <a:t>which are developed using </a:t>
            </a:r>
            <a:r>
              <a:rPr b="1" i="1" lang="en"/>
              <a:t>molecular biological techniques</a:t>
            </a:r>
            <a:r>
              <a:rPr b="1" lang="en"/>
              <a:t>. </a:t>
            </a:r>
            <a:endParaRPr b="1"/>
          </a:p>
          <a:p>
            <a:pPr indent="-38719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Their action is </a:t>
            </a:r>
            <a:r>
              <a:rPr i="1" lang="en"/>
              <a:t>predictable</a:t>
            </a:r>
            <a:r>
              <a:rPr lang="en"/>
              <a:t> and results from </a:t>
            </a:r>
            <a:r>
              <a:rPr i="1" lang="en"/>
              <a:t>interaction with cytokines or cell surface molecules. </a:t>
            </a:r>
            <a:r>
              <a:rPr lang="en"/>
              <a:t>These are as follows: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a. </a:t>
            </a:r>
            <a:r>
              <a:rPr b="1" lang="en"/>
              <a:t>TNF-alpha blockers:</a:t>
            </a:r>
            <a:r>
              <a:rPr lang="en"/>
              <a:t> infliximab, adalimumab and etanercept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b. </a:t>
            </a:r>
            <a:r>
              <a:rPr b="1" lang="en"/>
              <a:t>IL-1 receptor antagonist :</a:t>
            </a:r>
            <a:r>
              <a:rPr lang="en"/>
              <a:t> anakinra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c.</a:t>
            </a:r>
            <a:r>
              <a:rPr b="1" lang="en"/>
              <a:t> IL-6 receptor antagonist : </a:t>
            </a:r>
            <a:r>
              <a:rPr lang="en"/>
              <a:t>tocilizumab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d. </a:t>
            </a:r>
            <a:r>
              <a:rPr b="1" lang="en"/>
              <a:t>T cell activation inhibitors :</a:t>
            </a:r>
            <a:r>
              <a:rPr lang="en"/>
              <a:t> abatacept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e. </a:t>
            </a:r>
            <a:r>
              <a:rPr b="1" lang="en"/>
              <a:t>Anti–B-lymphocyte antibody :</a:t>
            </a:r>
            <a:r>
              <a:rPr lang="en"/>
              <a:t> rituximab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f. </a:t>
            </a:r>
            <a:r>
              <a:rPr b="1" lang="en"/>
              <a:t>Tyrosine kinase inhibitor :</a:t>
            </a:r>
            <a:r>
              <a:rPr lang="en"/>
              <a:t> tofacitinib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5. Immunosuppressants: </a:t>
            </a:r>
            <a:r>
              <a:rPr lang="en"/>
              <a:t>Azathioprine and Cyclosporine-A.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They can be life saving when severe vasculitis complicates the clinical picture.</a:t>
            </a:r>
            <a:endParaRPr/>
          </a:p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