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426" r:id="rId3"/>
    <p:sldId id="278" r:id="rId4"/>
    <p:sldId id="258" r:id="rId5"/>
    <p:sldId id="259" r:id="rId6"/>
    <p:sldId id="428" r:id="rId7"/>
    <p:sldId id="260" r:id="rId8"/>
    <p:sldId id="429" r:id="rId9"/>
    <p:sldId id="430" r:id="rId10"/>
    <p:sldId id="432" r:id="rId11"/>
    <p:sldId id="436" r:id="rId12"/>
    <p:sldId id="438" r:id="rId13"/>
    <p:sldId id="435" r:id="rId14"/>
    <p:sldId id="439" r:id="rId15"/>
    <p:sldId id="464" r:id="rId16"/>
    <p:sldId id="466" r:id="rId17"/>
    <p:sldId id="440" r:id="rId18"/>
    <p:sldId id="433" r:id="rId19"/>
    <p:sldId id="442" r:id="rId20"/>
    <p:sldId id="443" r:id="rId21"/>
    <p:sldId id="448" r:id="rId22"/>
    <p:sldId id="449" r:id="rId23"/>
    <p:sldId id="457" r:id="rId24"/>
    <p:sldId id="458" r:id="rId25"/>
    <p:sldId id="450" r:id="rId26"/>
    <p:sldId id="459" r:id="rId27"/>
    <p:sldId id="460" r:id="rId28"/>
    <p:sldId id="455" r:id="rId29"/>
    <p:sldId id="421" r:id="rId30"/>
    <p:sldId id="4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2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4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47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0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05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8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9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9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4EBF-055C-496B-B576-09A3CC89D22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BE96F24-113F-4BF9-B168-3743E53E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1" y="132734"/>
            <a:ext cx="10887996" cy="83881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Mechanism of </a:t>
            </a:r>
            <a:r>
              <a:rPr lang="en-US" sz="4000" smtClean="0">
                <a:solidFill>
                  <a:srgbClr val="FF0000"/>
                </a:solidFill>
              </a:rPr>
              <a:t>Respiration- </a:t>
            </a:r>
            <a:r>
              <a:rPr lang="en-US" sz="4000" smtClean="0">
                <a:solidFill>
                  <a:srgbClr val="FF0000"/>
                </a:solidFill>
              </a:rPr>
              <a:t>1</a:t>
            </a:r>
            <a:r>
              <a:rPr lang="en-US" sz="4000" smtClean="0">
                <a:solidFill>
                  <a:srgbClr val="FF0000"/>
                </a:solidFill>
              </a:rPr>
              <a:t>(PY-6.2)</a:t>
            </a:r>
            <a:r>
              <a:rPr lang="en-US" sz="4000" smtClean="0">
                <a:solidFill>
                  <a:srgbClr val="FF0000"/>
                </a:solidFill>
              </a:rPr>
              <a:t>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1174" y="5928852"/>
            <a:ext cx="2663007" cy="8111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DR. DIKSHA YADAV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Associate Prof.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FG2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5504" r="11320" b="3931"/>
          <a:stretch>
            <a:fillRect/>
          </a:stretch>
        </p:blipFill>
        <p:spPr bwMode="auto">
          <a:xfrm>
            <a:off x="1500188" y="971550"/>
            <a:ext cx="7629298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6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285750"/>
            <a:ext cx="10887075" cy="60864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Contraction of diaphragm </a:t>
            </a:r>
            <a:r>
              <a:rPr lang="en-US" sz="3200" dirty="0" smtClean="0">
                <a:solidFill>
                  <a:schemeClr val="tx1"/>
                </a:solidFill>
              </a:rPr>
              <a:t>following changes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Dome  flattened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vertical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diameter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 Normal breathing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1-1.5 cm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 forced inspiration :   7 – 7.5 cm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Descent of Diaphragm </a:t>
            </a:r>
            <a:r>
              <a:rPr lang="en-US" sz="3200" smtClean="0">
                <a:solidFill>
                  <a:schemeClr val="tx1"/>
                </a:solidFill>
                <a:sym typeface="Wingdings" panose="05000000000000000000" pitchFamily="2" charset="2"/>
              </a:rPr>
              <a:t>      intra-abdominal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pressure    														  </a:t>
            </a:r>
          </a:p>
          <a:p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L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ifts the lower ribs  Thoracic expansion laterally &amp;                        									  Anteriorly										 			 ( Bucket handle &amp; pump Handle Movement  )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flipV="1">
            <a:off x="5586412" y="3486148"/>
            <a:ext cx="199454" cy="371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flipV="1">
            <a:off x="4195762" y="1009648"/>
            <a:ext cx="199454" cy="371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257176"/>
            <a:ext cx="8616777" cy="962024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External Intercostal </a:t>
            </a:r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b="1" dirty="0" smtClean="0">
                <a:solidFill>
                  <a:schemeClr val="accent1"/>
                </a:solidFill>
              </a:rPr>
              <a:t>uscles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957263"/>
            <a:ext cx="7158038" cy="5900738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Located in between the ribs </a:t>
            </a:r>
            <a:endParaRPr lang="en-US" sz="3200" dirty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 Fibers </a:t>
            </a:r>
            <a:r>
              <a:rPr lang="en-US" sz="3200" dirty="0">
                <a:solidFill>
                  <a:schemeClr val="tx1"/>
                </a:solidFill>
              </a:rPr>
              <a:t>slop – downward &amp; forward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chemeClr val="tx1"/>
                </a:solidFill>
              </a:rPr>
              <a:t>Supplied by </a:t>
            </a:r>
            <a:r>
              <a:rPr lang="en-US" sz="3200" b="1" dirty="0" smtClean="0">
                <a:solidFill>
                  <a:schemeClr val="tx1"/>
                </a:solidFill>
              </a:rPr>
              <a:t>intercostal nerves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When </a:t>
            </a:r>
            <a:r>
              <a:rPr lang="en-US" sz="3200" dirty="0">
                <a:solidFill>
                  <a:schemeClr val="tx1"/>
                </a:solidFill>
              </a:rPr>
              <a:t>they </a:t>
            </a:r>
            <a:r>
              <a:rPr lang="en-US" sz="3200" u="sng" dirty="0" smtClean="0">
                <a:solidFill>
                  <a:schemeClr val="tx1"/>
                </a:solidFill>
              </a:rPr>
              <a:t>contract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Ribs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E</a:t>
            </a:r>
            <a:r>
              <a:rPr lang="en-US" sz="3200" dirty="0" smtClean="0">
                <a:solidFill>
                  <a:schemeClr val="tx1"/>
                </a:solidFill>
              </a:rPr>
              <a:t>levated : lateral &amp; AP 						 diameter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 Enlargement of Thoracic cavity </a:t>
            </a:r>
            <a:endParaRPr lang="en-US" sz="3200" u="sng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  Two types of movement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1.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Bucket Handle </a:t>
            </a:r>
            <a:r>
              <a:rPr lang="en-US" sz="2800" dirty="0" smtClean="0">
                <a:solidFill>
                  <a:schemeClr val="tx1"/>
                </a:solidFill>
              </a:rPr>
              <a:t>movement (7-10th rib)</a:t>
            </a:r>
          </a:p>
          <a:p>
            <a:pPr marL="0" indent="0" algn="just" eaLnBrk="1" hangingPunct="1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2. Pump Handle </a:t>
            </a:r>
            <a:r>
              <a:rPr lang="en-US" sz="2800" dirty="0" smtClean="0">
                <a:solidFill>
                  <a:schemeClr val="tx1"/>
                </a:solidFill>
              </a:rPr>
              <a:t>movement (2-6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rib 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13" y="1219202"/>
            <a:ext cx="4662486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" y="13855"/>
            <a:ext cx="11072812" cy="6743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-13855"/>
            <a:ext cx="10115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7188"/>
            <a:ext cx="8596668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2. </a:t>
            </a:r>
            <a:r>
              <a:rPr lang="en-US" u="sng" dirty="0" smtClean="0">
                <a:solidFill>
                  <a:srgbClr val="00B050"/>
                </a:solidFill>
              </a:rPr>
              <a:t>EXPIRATION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385888"/>
            <a:ext cx="10089571" cy="4972049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  Passive phenomenon, brought by elastic recoil     	of lungs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Thoracic cavity due to relaxation of diaphragm 		&amp; External intercostal  muscle.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Tone of muscle of anterior abdominal wall   			which forces relaxing diaphragm upward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Serratus posterior inferior muscles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Pull down 																		ribs.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64394" y="2628902"/>
            <a:ext cx="185737" cy="300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935831" y="3714749"/>
            <a:ext cx="185738" cy="314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pic>
        <p:nvPicPr>
          <p:cNvPr id="4" name="Ribcage_Movement_During_Respir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625" y="228600"/>
            <a:ext cx="9129713" cy="5813425"/>
          </a:xfrm>
        </p:spPr>
      </p:pic>
    </p:spTree>
    <p:extLst>
      <p:ext uri="{BB962C8B-B14F-4D97-AF65-F5344CB8AC3E}">
        <p14:creationId xmlns:p14="http://schemas.microsoft.com/office/powerpoint/2010/main" val="6464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Rib_Movement_During_Breathing_Anim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334" y="184873"/>
            <a:ext cx="8723841" cy="5884862"/>
          </a:xfrm>
        </p:spPr>
      </p:pic>
    </p:spTree>
    <p:extLst>
      <p:ext uri="{BB962C8B-B14F-4D97-AF65-F5344CB8AC3E}">
        <p14:creationId xmlns:p14="http://schemas.microsoft.com/office/powerpoint/2010/main" val="39599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357188"/>
            <a:ext cx="9758362" cy="98583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Mechanism of Forced Respiration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71576"/>
            <a:ext cx="10015537" cy="5257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4000" b="1" u="sng" dirty="0" smtClean="0">
                <a:solidFill>
                  <a:srgbClr val="00B050"/>
                </a:solidFill>
              </a:rPr>
              <a:t>Forced inspiration 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</a:rPr>
              <a:t>1. </a:t>
            </a:r>
            <a:r>
              <a:rPr lang="en-US" sz="3200" b="1" dirty="0">
                <a:solidFill>
                  <a:schemeClr val="tx1"/>
                </a:solidFill>
              </a:rPr>
              <a:t>F</a:t>
            </a:r>
            <a:r>
              <a:rPr lang="en-US" sz="3200" b="1" dirty="0" smtClean="0">
                <a:solidFill>
                  <a:schemeClr val="tx1"/>
                </a:solidFill>
              </a:rPr>
              <a:t>orced contraction of diaphragm </a:t>
            </a:r>
          </a:p>
          <a:p>
            <a:pPr marL="0" indent="0" algn="just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chemeClr val="tx1"/>
                </a:solidFill>
              </a:rPr>
              <a:t> descent – 7-10 cm ( N – 1-1.5 cm)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2. Forceful contraction of external intercostal 														muscle </a:t>
            </a:r>
          </a:p>
          <a:p>
            <a:pPr marL="0" indent="0" algn="just">
              <a:buNone/>
            </a:pPr>
            <a:r>
              <a:rPr lang="en-US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more elevation of ribs – Transverse &amp;  														        AP Diameter          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3. Contraction of accessory muscle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9086850" cy="588644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4000" b="1" u="sng" dirty="0" smtClean="0">
                <a:solidFill>
                  <a:srgbClr val="00B050"/>
                </a:solidFill>
              </a:rPr>
              <a:t>Forced Expiration </a:t>
            </a:r>
            <a:endParaRPr lang="en-US" sz="4000" b="1" u="sng" dirty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Exercise / severe respiratory disease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Active </a:t>
            </a:r>
            <a:r>
              <a:rPr lang="en-US" sz="3200" b="1" dirty="0">
                <a:solidFill>
                  <a:schemeClr val="tx1"/>
                </a:solidFill>
              </a:rPr>
              <a:t>P</a:t>
            </a:r>
            <a:r>
              <a:rPr lang="en-US" sz="3200" b="1" dirty="0" smtClean="0">
                <a:solidFill>
                  <a:schemeClr val="tx1"/>
                </a:solidFill>
              </a:rPr>
              <a:t>rocess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</a:rPr>
              <a:t>1. Contraction of abdominal muscle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  </a:t>
            </a:r>
            <a:r>
              <a:rPr lang="en-US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Abdominal pressure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 force diaphragm upward  reducing vertical 													diameter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</a:rPr>
              <a:t>2. Contraction of internal intercostal muscle </a:t>
            </a:r>
          </a:p>
          <a:p>
            <a:pPr marL="0" indent="0">
              <a:buNone/>
            </a:pPr>
            <a:endParaRPr lang="en-US" sz="3200" u="sng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flipV="1">
            <a:off x="1600201" y="3246832"/>
            <a:ext cx="200024" cy="421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171825" y="3700463"/>
            <a:ext cx="11430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508000"/>
            <a:ext cx="8596668" cy="78377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RESPIRATORY </a:t>
            </a:r>
            <a:r>
              <a:rPr lang="en-US" b="1" dirty="0">
                <a:solidFill>
                  <a:srgbClr val="FF0000"/>
                </a:solidFill>
              </a:rPr>
              <a:t>PRESSURES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291771"/>
            <a:ext cx="9286875" cy="5409068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1) </a:t>
            </a:r>
            <a:r>
              <a:rPr lang="en-US" sz="3200" b="1" dirty="0" smtClean="0">
                <a:solidFill>
                  <a:schemeClr val="tx1"/>
                </a:solidFill>
              </a:rPr>
              <a:t>Intra pleural / intrathoracic  </a:t>
            </a:r>
            <a:r>
              <a:rPr lang="en-US" sz="3200" dirty="0" smtClean="0">
                <a:solidFill>
                  <a:schemeClr val="tx1"/>
                </a:solidFill>
              </a:rPr>
              <a:t>pressure</a:t>
            </a:r>
          </a:p>
          <a:p>
            <a:pPr algn="just" eaLnBrk="1" hangingPunct="1"/>
            <a:endParaRPr lang="en-US" sz="32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2) </a:t>
            </a:r>
            <a:r>
              <a:rPr lang="en-US" sz="3200" b="1" dirty="0" smtClean="0">
                <a:solidFill>
                  <a:schemeClr val="tx1"/>
                </a:solidFill>
              </a:rPr>
              <a:t>Intra alveolar </a:t>
            </a:r>
            <a:r>
              <a:rPr lang="en-US" sz="3200" dirty="0" smtClean="0">
                <a:solidFill>
                  <a:schemeClr val="tx1"/>
                </a:solidFill>
              </a:rPr>
              <a:t>/ </a:t>
            </a:r>
            <a:r>
              <a:rPr lang="en-US" sz="3200" b="1" dirty="0" smtClean="0">
                <a:solidFill>
                  <a:schemeClr val="tx1"/>
                </a:solidFill>
              </a:rPr>
              <a:t>Intra pulmonary 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pressure</a:t>
            </a:r>
          </a:p>
          <a:p>
            <a:pPr algn="just" eaLnBrk="1" hangingPunct="1"/>
            <a:endParaRPr lang="en-US" sz="32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3) </a:t>
            </a:r>
            <a:r>
              <a:rPr lang="en-US" sz="3200" b="1" dirty="0" smtClean="0">
                <a:solidFill>
                  <a:schemeClr val="tx1"/>
                </a:solidFill>
              </a:rPr>
              <a:t>Trans pulmonary </a:t>
            </a:r>
            <a:r>
              <a:rPr lang="en-US" sz="3200" dirty="0" smtClean="0">
                <a:solidFill>
                  <a:schemeClr val="tx1"/>
                </a:solidFill>
              </a:rPr>
              <a:t>pressure</a:t>
            </a:r>
          </a:p>
          <a:p>
            <a:pPr algn="just" eaLnBrk="1" hangingPunct="1"/>
            <a:endParaRPr lang="en-US" sz="32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4)  </a:t>
            </a:r>
            <a:r>
              <a:rPr lang="en-US" sz="3200" b="1" dirty="0" smtClean="0">
                <a:solidFill>
                  <a:schemeClr val="tx1"/>
                </a:solidFill>
              </a:rPr>
              <a:t>Mediastinal pressure 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 algn="just" eaLnBrk="1" hangingPunct="1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		parallels the intra pleural pressure</a:t>
            </a:r>
          </a:p>
        </p:txBody>
      </p:sp>
    </p:spTree>
    <p:extLst>
      <p:ext uri="{BB962C8B-B14F-4D97-AF65-F5344CB8AC3E}">
        <p14:creationId xmlns:p14="http://schemas.microsoft.com/office/powerpoint/2010/main" val="22530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175"/>
            <a:ext cx="8596668" cy="6715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28688"/>
            <a:ext cx="10887075" cy="567213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Respiratory movements 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Introduction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Difference b/w </a:t>
            </a:r>
            <a:r>
              <a:rPr lang="en-US" sz="3200" b="1" dirty="0">
                <a:solidFill>
                  <a:schemeClr val="tx1"/>
                </a:solidFill>
              </a:rPr>
              <a:t>inspiration &amp; expiration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Muscle </a:t>
            </a:r>
            <a:r>
              <a:rPr lang="en-US" sz="3200" b="1" dirty="0">
                <a:solidFill>
                  <a:schemeClr val="tx1"/>
                </a:solidFill>
              </a:rPr>
              <a:t>of Respiration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Mechanism of respiration 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Respiratory pressure  </a:t>
            </a:r>
            <a:r>
              <a:rPr lang="en-US" sz="3200" b="1" dirty="0">
                <a:solidFill>
                  <a:schemeClr val="tx1"/>
                </a:solidFill>
              </a:rPr>
              <a:t>- Intrapleural pressure </a:t>
            </a:r>
          </a:p>
          <a:p>
            <a:pPr marL="0" indent="0">
              <a:buNone/>
            </a:pPr>
            <a:r>
              <a:rPr lang="en-US" sz="3200" b="1">
                <a:solidFill>
                  <a:schemeClr val="tx1"/>
                </a:solidFill>
              </a:rPr>
              <a:t>                                         </a:t>
            </a:r>
            <a:r>
              <a:rPr lang="en-US" sz="3200" b="1" smtClean="0">
                <a:solidFill>
                  <a:schemeClr val="tx1"/>
                </a:solidFill>
              </a:rPr>
              <a:t>- Intra-alveolar </a:t>
            </a:r>
            <a:r>
              <a:rPr lang="en-US" sz="3200" b="1" dirty="0">
                <a:solidFill>
                  <a:schemeClr val="tx1"/>
                </a:solidFill>
              </a:rPr>
              <a:t>pressure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 Lung Elastance &amp; Compliance 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 Work of breathing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9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1489"/>
            <a:ext cx="8596668" cy="85725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Intra Pleural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ressure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71613"/>
            <a:ext cx="9627810" cy="5043487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Pressure inside </a:t>
            </a:r>
            <a:r>
              <a:rPr lang="en-US" sz="3200" u="sng" dirty="0" smtClean="0">
                <a:solidFill>
                  <a:schemeClr val="tx1"/>
                </a:solidFill>
              </a:rPr>
              <a:t>Pleural </a:t>
            </a:r>
            <a:r>
              <a:rPr lang="en-US" sz="3200" u="sng" dirty="0">
                <a:solidFill>
                  <a:schemeClr val="tx1"/>
                </a:solidFill>
              </a:rPr>
              <a:t>C</a:t>
            </a:r>
            <a:r>
              <a:rPr lang="en-US" sz="3200" u="sng" dirty="0" smtClean="0">
                <a:solidFill>
                  <a:schemeClr val="tx1"/>
                </a:solidFill>
              </a:rPr>
              <a:t>avity </a:t>
            </a:r>
          </a:p>
          <a:p>
            <a:pPr algn="just"/>
            <a:r>
              <a:rPr lang="en-US" sz="3200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</a:rPr>
              <a:t>Normal value </a:t>
            </a:r>
            <a:r>
              <a:rPr lang="en-US" sz="3200" dirty="0" smtClean="0">
                <a:solidFill>
                  <a:schemeClr val="tx1"/>
                </a:solidFill>
              </a:rPr>
              <a:t>: Always Negative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  ( expressed in relation to atmospheric pressure 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 Expiration  :  – 5 cm H2O &amp;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Inspiration :  – 7 cm H2O </a:t>
            </a:r>
          </a:p>
          <a:p>
            <a:pPr algn="just"/>
            <a:r>
              <a:rPr lang="en-US" sz="3200" b="1" u="sng" dirty="0" smtClean="0">
                <a:solidFill>
                  <a:schemeClr val="tx1"/>
                </a:solidFill>
              </a:rPr>
              <a:t>Cause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Elastic recoil of lung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   Pumping of Pleural fluid  lymphatics</a:t>
            </a:r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457201"/>
            <a:ext cx="9086850" cy="5929312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u="sng" dirty="0">
                <a:solidFill>
                  <a:schemeClr val="tx1"/>
                </a:solidFill>
              </a:rPr>
              <a:t>Significance </a:t>
            </a:r>
            <a:r>
              <a:rPr lang="en-US" sz="3200" u="sng" dirty="0" smtClean="0">
                <a:solidFill>
                  <a:schemeClr val="tx1"/>
                </a:solidFill>
              </a:rPr>
              <a:t>–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revent </a:t>
            </a:r>
            <a:r>
              <a:rPr lang="en-US" sz="3200" dirty="0">
                <a:solidFill>
                  <a:schemeClr val="tx1"/>
                </a:solidFill>
              </a:rPr>
              <a:t>lung collapse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D</a:t>
            </a:r>
            <a:r>
              <a:rPr lang="en-US" sz="3200" dirty="0" smtClean="0">
                <a:solidFill>
                  <a:schemeClr val="tx1"/>
                </a:solidFill>
              </a:rPr>
              <a:t>ue </a:t>
            </a:r>
            <a:r>
              <a:rPr lang="en-US" sz="3200" dirty="0">
                <a:solidFill>
                  <a:schemeClr val="tx1"/>
                </a:solidFill>
              </a:rPr>
              <a:t>to –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 pressure Large veins &amp; vena cava </a:t>
            </a:r>
            <a:r>
              <a:rPr lang="en-US" sz="3200" dirty="0" smtClean="0">
                <a:solidFill>
                  <a:schemeClr val="tx1"/>
                </a:solidFill>
              </a:rPr>
              <a:t>    enlarged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- 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 pressure </a:t>
            </a:r>
            <a:r>
              <a:rPr lang="en-US" sz="3200" u="sng" dirty="0">
                <a:solidFill>
                  <a:schemeClr val="tx1"/>
                </a:solidFill>
              </a:rPr>
              <a:t>act like pump </a:t>
            </a:r>
            <a:r>
              <a:rPr lang="en-US" sz="3200" dirty="0" smtClean="0">
                <a:solidFill>
                  <a:schemeClr val="tx1"/>
                </a:solidFill>
              </a:rPr>
              <a:t>&amp; </a:t>
            </a:r>
            <a:r>
              <a:rPr lang="en-US" sz="3200" dirty="0">
                <a:solidFill>
                  <a:schemeClr val="tx1"/>
                </a:solidFill>
              </a:rPr>
              <a:t>pull venous </a:t>
            </a:r>
            <a:r>
              <a:rPr lang="en-US" sz="3200" dirty="0" smtClean="0">
                <a:solidFill>
                  <a:schemeClr val="tx1"/>
                </a:solidFill>
              </a:rPr>
              <a:t>    blood </a:t>
            </a:r>
            <a:r>
              <a:rPr lang="en-US" sz="3200" dirty="0">
                <a:solidFill>
                  <a:schemeClr val="tx1"/>
                </a:solidFill>
              </a:rPr>
              <a:t>toward heart against gravity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thus </a:t>
            </a:r>
            <a:r>
              <a:rPr lang="en-US" sz="3200" dirty="0">
                <a:solidFill>
                  <a:schemeClr val="tx1"/>
                </a:solidFill>
              </a:rPr>
              <a:t>Intrapleural responsible for </a:t>
            </a:r>
            <a:r>
              <a:rPr lang="en-US" sz="3200" u="sng" dirty="0">
                <a:solidFill>
                  <a:schemeClr val="tx1"/>
                </a:solidFill>
              </a:rPr>
              <a:t>venous return 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</a:p>
          <a:p>
            <a:pPr marL="0" indent="0" algn="just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so </a:t>
            </a:r>
            <a:r>
              <a:rPr lang="en-US" sz="3200" dirty="0">
                <a:solidFill>
                  <a:schemeClr val="tx1"/>
                </a:solidFill>
              </a:rPr>
              <a:t>its called </a:t>
            </a:r>
            <a:r>
              <a:rPr lang="en-US" sz="3200" u="sng" dirty="0">
                <a:solidFill>
                  <a:schemeClr val="tx1"/>
                </a:solidFill>
              </a:rPr>
              <a:t>respiratory pump </a:t>
            </a:r>
            <a:r>
              <a:rPr lang="en-US" sz="3200" dirty="0">
                <a:solidFill>
                  <a:schemeClr val="tx1"/>
                </a:solidFill>
              </a:rPr>
              <a:t>for venous return.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43350" y="3814763"/>
            <a:ext cx="214313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43350" y="5150645"/>
            <a:ext cx="214313" cy="607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pPr algn="ctr"/>
            <a:r>
              <a:rPr lang="en-US" dirty="0" smtClean="0"/>
              <a:t>Factor Affecting IPP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28750"/>
            <a:ext cx="4289869" cy="46126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</a:rPr>
              <a:t>Physiological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1. Deep inspiration 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2. Valsalva maneuver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3. Gravity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428751"/>
            <a:ext cx="4184034" cy="46126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b="1" u="sng" dirty="0">
                <a:solidFill>
                  <a:schemeClr val="tx1"/>
                </a:solidFill>
              </a:rPr>
              <a:t>P</a:t>
            </a:r>
            <a:r>
              <a:rPr lang="en-US" sz="3200" b="1" u="sng" dirty="0" smtClean="0">
                <a:solidFill>
                  <a:schemeClr val="tx1"/>
                </a:solidFill>
              </a:rPr>
              <a:t>athological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1.Emphysema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2. </a:t>
            </a:r>
            <a:r>
              <a:rPr lang="en-US" sz="3200" dirty="0">
                <a:solidFill>
                  <a:schemeClr val="tx1"/>
                </a:solidFill>
              </a:rPr>
              <a:t>Injury to chest wall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9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114300"/>
            <a:ext cx="8596668" cy="614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IPP</a:t>
            </a:r>
          </a:p>
        </p:txBody>
      </p:sp>
      <p:sp>
        <p:nvSpPr>
          <p:cNvPr id="1003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0038" y="728662"/>
            <a:ext cx="5414962" cy="612933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PHYSIOLOGICAL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Deep inspiration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Deep expiration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Valsalva Maneuver  </a:t>
            </a:r>
            <a:r>
              <a:rPr lang="en-US" sz="2800" dirty="0">
                <a:solidFill>
                  <a:schemeClr val="tx1"/>
                </a:solidFill>
              </a:rPr>
              <a:t>is forceful expiration against closed glottis which can cause </a:t>
            </a:r>
            <a:r>
              <a:rPr lang="en-US" sz="2800" b="1" i="1" dirty="0">
                <a:solidFill>
                  <a:schemeClr val="tx1"/>
                </a:solidFill>
              </a:rPr>
              <a:t>blackout or unconsciousness </a:t>
            </a:r>
            <a:r>
              <a:rPr lang="en-US" sz="2800" dirty="0">
                <a:solidFill>
                  <a:schemeClr val="tx1"/>
                </a:solidFill>
              </a:rPr>
              <a:t>- coughing, defecation,  sneezing, parturition, micturition, blowing a balloon.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Gravity effect in standing </a:t>
            </a:r>
            <a:r>
              <a:rPr lang="en-US" sz="2800" u="sng" dirty="0">
                <a:solidFill>
                  <a:schemeClr val="tx1"/>
                </a:solidFill>
              </a:rPr>
              <a:t>more –ve IPP at apex than base</a:t>
            </a:r>
          </a:p>
        </p:txBody>
      </p:sp>
      <p:sp>
        <p:nvSpPr>
          <p:cNvPr id="10035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00739" y="885825"/>
            <a:ext cx="3957636" cy="550068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PATHOLOGICAL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Emphysema</a:t>
            </a:r>
            <a:r>
              <a:rPr lang="en-US" sz="2800" dirty="0" smtClean="0">
                <a:solidFill>
                  <a:schemeClr val="tx1"/>
                </a:solidFill>
              </a:rPr>
              <a:t> as loss of lung elasticity so more IPP and </a:t>
            </a:r>
            <a:r>
              <a:rPr lang="en-US" sz="2800" u="sng" dirty="0" smtClean="0">
                <a:solidFill>
                  <a:schemeClr val="tx1"/>
                </a:solidFill>
              </a:rPr>
              <a:t>chest expands and becomes barrel chest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Injury to thoracic wall </a:t>
            </a:r>
            <a:r>
              <a:rPr lang="en-US" sz="2800" dirty="0" smtClean="0">
                <a:solidFill>
                  <a:schemeClr val="tx1"/>
                </a:solidFill>
              </a:rPr>
              <a:t>causing </a:t>
            </a:r>
            <a:r>
              <a:rPr lang="en-US" sz="2800" u="sng" dirty="0" smtClean="0">
                <a:solidFill>
                  <a:schemeClr val="tx1"/>
                </a:solidFill>
              </a:rPr>
              <a:t>air to enter pleural space till IPP becomes equal to atmospheric pressure </a:t>
            </a:r>
            <a:r>
              <a:rPr lang="en-US" sz="2800" dirty="0" smtClean="0">
                <a:solidFill>
                  <a:schemeClr val="tx1"/>
                </a:solidFill>
              </a:rPr>
              <a:t>and thus </a:t>
            </a:r>
            <a:r>
              <a:rPr lang="en-US" sz="2800" b="1" i="1" dirty="0" smtClean="0">
                <a:solidFill>
                  <a:schemeClr val="tx1"/>
                </a:solidFill>
              </a:rPr>
              <a:t>lungs collapse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9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4" y="685801"/>
            <a:ext cx="8686800" cy="548639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800" dirty="0">
                <a:solidFill>
                  <a:schemeClr val="tx1"/>
                </a:solidFill>
              </a:rPr>
              <a:t>Severe attack of cough can lead to unconsciousness - as Valsalva maneuver occurs</a:t>
            </a:r>
          </a:p>
          <a:p>
            <a:pPr algn="just" eaLnBrk="1" hangingPunct="1"/>
            <a:r>
              <a:rPr lang="en-US" sz="2800" dirty="0">
                <a:solidFill>
                  <a:schemeClr val="tx1"/>
                </a:solidFill>
              </a:rPr>
              <a:t>- more </a:t>
            </a:r>
            <a:r>
              <a:rPr lang="en-US" sz="2800" b="1" dirty="0">
                <a:solidFill>
                  <a:schemeClr val="tx1"/>
                </a:solidFill>
              </a:rPr>
              <a:t>positive IPP</a:t>
            </a:r>
          </a:p>
          <a:p>
            <a:pPr algn="just" eaLnBrk="1" hangingPunct="1"/>
            <a:r>
              <a:rPr lang="en-US" sz="2800" dirty="0">
                <a:solidFill>
                  <a:schemeClr val="tx1"/>
                </a:solidFill>
              </a:rPr>
              <a:t>- which </a:t>
            </a:r>
            <a:r>
              <a:rPr lang="en-US" sz="2800" b="1" dirty="0">
                <a:solidFill>
                  <a:schemeClr val="tx1"/>
                </a:solidFill>
              </a:rPr>
              <a:t>reduces cardiac input or venous return</a:t>
            </a:r>
          </a:p>
          <a:p>
            <a:pPr algn="just" eaLnBrk="1" hangingPunct="1"/>
            <a:r>
              <a:rPr lang="en-US" sz="2800" dirty="0">
                <a:solidFill>
                  <a:schemeClr val="tx1"/>
                </a:solidFill>
              </a:rPr>
              <a:t>- so less cardiac output</a:t>
            </a:r>
          </a:p>
          <a:p>
            <a:pPr algn="just" eaLnBrk="1" hangingPunct="1"/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u="sng" dirty="0">
                <a:solidFill>
                  <a:schemeClr val="tx1"/>
                </a:solidFill>
              </a:rPr>
              <a:t>cerebral ischemia</a:t>
            </a:r>
          </a:p>
          <a:p>
            <a:pPr algn="just" eaLnBrk="1" hangingPunct="1"/>
            <a:r>
              <a:rPr lang="en-US" sz="2800" dirty="0">
                <a:solidFill>
                  <a:schemeClr val="tx1"/>
                </a:solidFill>
              </a:rPr>
              <a:t>- unconsciousness.</a:t>
            </a:r>
          </a:p>
          <a:p>
            <a:pPr algn="just" eaLnBrk="1" hangingPunct="1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7187"/>
            <a:ext cx="8596668" cy="9715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Intra alveolar Pressure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157288"/>
            <a:ext cx="11584442" cy="4884075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 Pressure inside alveoli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</a:rPr>
              <a:t>Normal values : </a:t>
            </a:r>
            <a:r>
              <a:rPr lang="en-US" sz="3200" b="1" dirty="0" smtClean="0">
                <a:solidFill>
                  <a:schemeClr val="tx1"/>
                </a:solidFill>
              </a:rPr>
              <a:t>– 760 mmHg </a:t>
            </a:r>
            <a:r>
              <a:rPr lang="en-US" sz="3200" dirty="0">
                <a:solidFill>
                  <a:schemeClr val="tx1"/>
                </a:solidFill>
              </a:rPr>
              <a:t>(= atmospheric </a:t>
            </a:r>
            <a:r>
              <a:rPr lang="en-US" sz="3200" dirty="0" smtClean="0">
                <a:solidFill>
                  <a:schemeClr val="tx1"/>
                </a:solidFill>
              </a:rPr>
              <a:t>pressure)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Inspiration: – 1 mmHg         Expiration : + 1 mmHg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End of inspiration &amp; expiration = A. pressure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Forced inspiration closed glottis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 (</a:t>
            </a:r>
            <a:r>
              <a:rPr lang="en-US" sz="3200" dirty="0" err="1" smtClean="0">
                <a:solidFill>
                  <a:schemeClr val="tx1"/>
                </a:solidFill>
              </a:rPr>
              <a:t>muller’s</a:t>
            </a:r>
            <a:r>
              <a:rPr lang="en-US" sz="3200" dirty="0" smtClean="0">
                <a:solidFill>
                  <a:schemeClr val="tx1"/>
                </a:solidFill>
              </a:rPr>
              <a:t> maneuver ):  – 80 mmHg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F</a:t>
            </a:r>
            <a:r>
              <a:rPr lang="en-US" sz="3200" dirty="0" smtClean="0">
                <a:solidFill>
                  <a:schemeClr val="tx1"/>
                </a:solidFill>
              </a:rPr>
              <a:t>orced  expiration closed glottis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( Valsalva maneuver ) : 100 mmHg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885825"/>
            <a:ext cx="9244011" cy="515553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Significance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 1) Allows </a:t>
            </a:r>
            <a:r>
              <a:rPr lang="en-US" sz="3200" b="1" dirty="0">
                <a:solidFill>
                  <a:schemeClr val="tx1"/>
                </a:solidFill>
              </a:rPr>
              <a:t>air to flow </a:t>
            </a:r>
            <a:r>
              <a:rPr lang="en-US" sz="3200" dirty="0">
                <a:solidFill>
                  <a:schemeClr val="tx1"/>
                </a:solidFill>
              </a:rPr>
              <a:t>in and out.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2) Helps in </a:t>
            </a:r>
            <a:r>
              <a:rPr lang="en-US" sz="3200" b="1" dirty="0">
                <a:solidFill>
                  <a:schemeClr val="tx1"/>
                </a:solidFill>
              </a:rPr>
              <a:t>exchange of gases </a:t>
            </a:r>
            <a:r>
              <a:rPr lang="en-US" sz="3200" u="sng" dirty="0">
                <a:solidFill>
                  <a:schemeClr val="tx1"/>
                </a:solidFill>
              </a:rPr>
              <a:t>between </a:t>
            </a:r>
            <a:r>
              <a:rPr lang="en-US" sz="3200" dirty="0" smtClean="0">
                <a:solidFill>
                  <a:schemeClr val="tx1"/>
                </a:solidFill>
              </a:rPr>
              <a:t>				</a:t>
            </a:r>
            <a:r>
              <a:rPr lang="en-US" sz="3200" u="sng" dirty="0" smtClean="0">
                <a:solidFill>
                  <a:schemeClr val="tx1"/>
                </a:solidFill>
              </a:rPr>
              <a:t>alveolar </a:t>
            </a:r>
            <a:r>
              <a:rPr lang="en-US" sz="3200" u="sng" dirty="0">
                <a:solidFill>
                  <a:schemeClr val="tx1"/>
                </a:solidFill>
              </a:rPr>
              <a:t>air and blood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1258"/>
            <a:ext cx="8596668" cy="104503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Transpulmonary pressure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06287"/>
            <a:ext cx="9018209" cy="5138056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</a:rPr>
              <a:t>Pressure difference</a:t>
            </a:r>
            <a:r>
              <a:rPr lang="en-US" sz="3200" dirty="0" smtClean="0">
                <a:solidFill>
                  <a:schemeClr val="tx1"/>
                </a:solidFill>
              </a:rPr>
              <a:t> b/w 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Intra-alveolar &amp; Intrapleural pressure </a:t>
            </a:r>
          </a:p>
          <a:p>
            <a:pPr marL="0" indent="0" algn="just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measure </a:t>
            </a:r>
            <a:r>
              <a:rPr lang="en-US" sz="3200" u="sng" dirty="0" smtClean="0">
                <a:solidFill>
                  <a:schemeClr val="tx1"/>
                </a:solidFill>
              </a:rPr>
              <a:t>elastic force </a:t>
            </a:r>
            <a:r>
              <a:rPr lang="en-US" sz="3200" dirty="0" smtClean="0">
                <a:solidFill>
                  <a:schemeClr val="tx1"/>
                </a:solidFill>
              </a:rPr>
              <a:t>in lung </a:t>
            </a:r>
          </a:p>
          <a:p>
            <a:pPr algn="just"/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 Responsible for collapsing tendency of lung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      (</a:t>
            </a:r>
            <a:r>
              <a:rPr lang="en-US" sz="3200" b="1" dirty="0" smtClean="0">
                <a:solidFill>
                  <a:schemeClr val="tx1"/>
                </a:solidFill>
              </a:rPr>
              <a:t>Recoil pressure</a:t>
            </a:r>
            <a:r>
              <a:rPr lang="en-US" sz="3200" dirty="0" smtClean="0">
                <a:solidFill>
                  <a:schemeClr val="tx1"/>
                </a:solidFill>
              </a:rPr>
              <a:t> )                                           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062516" y="3875315"/>
            <a:ext cx="275770" cy="566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9144000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b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8915400" cy="5715000"/>
          </a:xfrm>
        </p:spPr>
        <p:txBody>
          <a:bodyPr/>
          <a:lstStyle/>
          <a:p>
            <a:pPr algn="just" eaLnBrk="1" hangingPunct="1"/>
            <a:endParaRPr lang="en-US" sz="280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3855"/>
            <a:ext cx="8805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9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142877"/>
            <a:ext cx="3957639" cy="11429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28813"/>
            <a:ext cx="8596668" cy="4929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5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Conti…….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Lung Elastance &amp; Compliance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Work of Breathing </a:t>
            </a:r>
          </a:p>
          <a:p>
            <a:pPr lvl="6"/>
            <a:endParaRPr lang="en-US" sz="4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771775" y="942975"/>
            <a:ext cx="3186112" cy="3886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203200"/>
            <a:ext cx="6057900" cy="638334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Three process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Environmental Air</a:t>
            </a:r>
          </a:p>
          <a:p>
            <a:pPr lvl="4"/>
            <a:r>
              <a:rPr lang="en-US" sz="2800" b="1" dirty="0" smtClean="0">
                <a:solidFill>
                  <a:schemeClr val="tx1"/>
                </a:solidFill>
              </a:rPr>
              <a:t>Pulmonary Ventilation </a:t>
            </a:r>
          </a:p>
          <a:p>
            <a:pPr lvl="4"/>
            <a:endParaRPr lang="en-US" sz="2200" b="1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Lung alveoli</a:t>
            </a:r>
          </a:p>
          <a:p>
            <a:pPr lvl="4"/>
            <a:r>
              <a:rPr lang="en-US" sz="2800" b="1" dirty="0" smtClean="0">
                <a:solidFill>
                  <a:schemeClr val="tx1"/>
                </a:solidFill>
              </a:rPr>
              <a:t>Pulmonary Diffusion</a:t>
            </a:r>
          </a:p>
          <a:p>
            <a:pPr lvl="4"/>
            <a:endParaRPr lang="en-US" sz="2200" b="1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Capillary Blood </a:t>
            </a:r>
          </a:p>
          <a:p>
            <a:pPr lvl="4"/>
            <a:r>
              <a:rPr lang="en-US" sz="2800" b="1" dirty="0" smtClean="0">
                <a:solidFill>
                  <a:schemeClr val="tx1"/>
                </a:solidFill>
              </a:rPr>
              <a:t>Transport of Gases </a:t>
            </a:r>
          </a:p>
          <a:p>
            <a:pPr lvl="4"/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  Tissue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81748" y="1347919"/>
            <a:ext cx="282595" cy="875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115308" y="3065550"/>
            <a:ext cx="249035" cy="864390"/>
          </a:xfrm>
          <a:prstGeom prst="downArrow">
            <a:avLst>
              <a:gd name="adj1" fmla="val 50000"/>
              <a:gd name="adj2" fmla="val 52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081748" y="4739876"/>
            <a:ext cx="282595" cy="771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711200"/>
            <a:ext cx="5848350" cy="58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8" y="152400"/>
            <a:ext cx="9510712" cy="9144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Thank You…</a:t>
            </a:r>
          </a:p>
        </p:txBody>
      </p:sp>
      <p:sp>
        <p:nvSpPr>
          <p:cNvPr id="74755" name="Subtitle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8915400" cy="5715000"/>
          </a:xfrm>
        </p:spPr>
        <p:txBody>
          <a:bodyPr/>
          <a:lstStyle/>
          <a:p>
            <a:pPr algn="just" eaLnBrk="1" hangingPunct="1"/>
            <a:endParaRPr lang="en-US" sz="280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990600"/>
            <a:ext cx="904398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4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271464"/>
            <a:ext cx="8596668" cy="857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RESPIRATION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328739"/>
            <a:ext cx="8872537" cy="488632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Eupnea</a:t>
            </a:r>
            <a:r>
              <a:rPr lang="en-US" sz="3200" dirty="0" smtClean="0">
                <a:solidFill>
                  <a:schemeClr val="tx1"/>
                </a:solidFill>
              </a:rPr>
              <a:t> means rhythmic breathing at rest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It </a:t>
            </a:r>
            <a:r>
              <a:rPr lang="en-US" sz="3200" b="1" dirty="0" smtClean="0">
                <a:solidFill>
                  <a:schemeClr val="tx1"/>
                </a:solidFill>
              </a:rPr>
              <a:t>consists of Inspiration and Expiration.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Normal rate: </a:t>
            </a:r>
            <a:r>
              <a:rPr lang="en-US" sz="3200" dirty="0" smtClean="0">
                <a:solidFill>
                  <a:schemeClr val="tx1"/>
                </a:solidFill>
              </a:rPr>
              <a:t>12-16 / min.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Ratio of respiration : Arterial Pulse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chemeClr val="tx1"/>
                </a:solidFill>
              </a:rPr>
              <a:t> 1: 5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7927" y="1"/>
            <a:ext cx="4996873" cy="657225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rgbClr val="00B0F0"/>
                </a:solidFill>
              </a:rPr>
              <a:t>Inspiration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 Active process – 2 sec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↓  Intra pleural &amp; 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Intra-alveolar pressure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Air rushes in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Enlarged thorax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Enlarged lung volume</a:t>
            </a:r>
          </a:p>
          <a:p>
            <a:r>
              <a:rPr lang="en-US" sz="3200" u="sng" dirty="0" smtClean="0">
                <a:solidFill>
                  <a:schemeClr val="tx1"/>
                </a:solidFill>
              </a:rPr>
              <a:t>Contraction of diaphragm </a:t>
            </a:r>
            <a:r>
              <a:rPr lang="en-US" sz="3200" dirty="0" smtClean="0">
                <a:solidFill>
                  <a:schemeClr val="tx1"/>
                </a:solidFill>
              </a:rPr>
              <a:t>pulls lower surfaces of lungs downwards.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17127" y="1"/>
            <a:ext cx="5264728" cy="6700837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rgbClr val="00B0F0"/>
                </a:solidFill>
              </a:rPr>
              <a:t>Expiration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Passive process: 2-3 sec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↑  Intrapleural &amp;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intra alveolar pressure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Air rushes out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Smaller thoracic cage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Less lung volume</a:t>
            </a:r>
          </a:p>
          <a:p>
            <a:pPr algn="just"/>
            <a:r>
              <a:rPr lang="en-US" sz="3200" u="sng" dirty="0" smtClean="0">
                <a:solidFill>
                  <a:schemeClr val="tx1"/>
                </a:solidFill>
              </a:rPr>
              <a:t>Relaxation of diaphragm </a:t>
            </a:r>
            <a:r>
              <a:rPr lang="en-US" sz="3200" dirty="0" smtClean="0">
                <a:solidFill>
                  <a:schemeClr val="tx1"/>
                </a:solidFill>
              </a:rPr>
              <a:t>&amp; elastic recoil of lung and chest wall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264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7715"/>
            <a:ext cx="8596668" cy="79828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Muscle of respiration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914" y="1016001"/>
            <a:ext cx="4736875" cy="5370285"/>
          </a:xfrm>
        </p:spPr>
        <p:txBody>
          <a:bodyPr>
            <a:normAutofit fontScale="40000" lnSpcReduction="20000"/>
          </a:bodyPr>
          <a:lstStyle/>
          <a:p>
            <a:r>
              <a:rPr lang="en-US" sz="4600" dirty="0" smtClean="0"/>
              <a:t> </a:t>
            </a:r>
            <a:r>
              <a:rPr lang="en-US" sz="6700" b="1" dirty="0" smtClean="0">
                <a:solidFill>
                  <a:srgbClr val="00B050"/>
                </a:solidFill>
              </a:rPr>
              <a:t>Inspiratory muscles </a:t>
            </a:r>
          </a:p>
          <a:p>
            <a:r>
              <a:rPr lang="en-US" sz="6700" dirty="0" smtClean="0">
                <a:solidFill>
                  <a:srgbClr val="7030A0"/>
                </a:solidFill>
              </a:rPr>
              <a:t> </a:t>
            </a:r>
            <a:r>
              <a:rPr lang="en-US" sz="6700" b="1" dirty="0">
                <a:solidFill>
                  <a:schemeClr val="tx1"/>
                </a:solidFill>
              </a:rPr>
              <a:t>P</a:t>
            </a:r>
            <a:r>
              <a:rPr lang="en-US" sz="6700" b="1" dirty="0" smtClean="0">
                <a:solidFill>
                  <a:schemeClr val="tx1"/>
                </a:solidFill>
              </a:rPr>
              <a:t>rimary muscle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700" dirty="0">
                <a:solidFill>
                  <a:schemeClr val="tx1"/>
                </a:solidFill>
              </a:rPr>
              <a:t> </a:t>
            </a:r>
            <a:r>
              <a:rPr lang="en-US" sz="6700" dirty="0" smtClean="0">
                <a:solidFill>
                  <a:schemeClr val="tx1"/>
                </a:solidFill>
              </a:rPr>
              <a:t>Diaphragm (C3 - C5)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700" dirty="0" smtClean="0">
                <a:solidFill>
                  <a:schemeClr val="tx1"/>
                </a:solidFill>
              </a:rPr>
              <a:t> External intercostal   	muscle ( T1-T11) </a:t>
            </a:r>
          </a:p>
          <a:p>
            <a:r>
              <a:rPr lang="en-US" sz="6700" dirty="0">
                <a:solidFill>
                  <a:schemeClr val="tx1"/>
                </a:solidFill>
              </a:rPr>
              <a:t> </a:t>
            </a:r>
            <a:r>
              <a:rPr lang="en-US" sz="6700" b="1" dirty="0" smtClean="0">
                <a:solidFill>
                  <a:schemeClr val="tx1"/>
                </a:solidFill>
              </a:rPr>
              <a:t>Accessory  muscle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700" dirty="0">
                <a:solidFill>
                  <a:schemeClr val="tx1"/>
                </a:solidFill>
              </a:rPr>
              <a:t> Sternocleidomastoid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700" dirty="0" smtClean="0">
                <a:solidFill>
                  <a:schemeClr val="tx1"/>
                </a:solidFill>
              </a:rPr>
              <a:t> </a:t>
            </a:r>
            <a:r>
              <a:rPr lang="en-US" sz="6700" dirty="0">
                <a:solidFill>
                  <a:schemeClr val="tx1"/>
                </a:solidFill>
              </a:rPr>
              <a:t> </a:t>
            </a:r>
            <a:r>
              <a:rPr lang="en-US" sz="6700" dirty="0" smtClean="0">
                <a:solidFill>
                  <a:schemeClr val="tx1"/>
                </a:solidFill>
              </a:rPr>
              <a:t>Serratus anterior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700" dirty="0" smtClean="0">
                <a:solidFill>
                  <a:schemeClr val="tx1"/>
                </a:solidFill>
              </a:rPr>
              <a:t> Elevator of Scapulae &amp; Pectorals </a:t>
            </a:r>
          </a:p>
          <a:p>
            <a:pPr marL="0" indent="0">
              <a:buNone/>
            </a:pPr>
            <a:endParaRPr lang="en-US" sz="5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7788" y="1016001"/>
            <a:ext cx="5915025" cy="5370285"/>
          </a:xfrm>
        </p:spPr>
        <p:txBody>
          <a:bodyPr>
            <a:normAutofit fontScale="40000" lnSpcReduction="20000"/>
          </a:bodyPr>
          <a:lstStyle/>
          <a:p>
            <a:r>
              <a:rPr lang="en-US" sz="6700" b="1" dirty="0" smtClean="0">
                <a:solidFill>
                  <a:srgbClr val="00B050"/>
                </a:solidFill>
              </a:rPr>
              <a:t>Expiratory muscles</a:t>
            </a:r>
          </a:p>
          <a:p>
            <a:r>
              <a:rPr lang="en-US" sz="6700" b="1" dirty="0" smtClean="0">
                <a:solidFill>
                  <a:srgbClr val="7030A0"/>
                </a:solidFill>
              </a:rPr>
              <a:t> </a:t>
            </a:r>
            <a:r>
              <a:rPr lang="en-US" sz="6700" b="1" dirty="0">
                <a:solidFill>
                  <a:schemeClr val="tx1"/>
                </a:solidFill>
              </a:rPr>
              <a:t>Primary </a:t>
            </a:r>
            <a:r>
              <a:rPr lang="en-US" sz="6700" b="1" dirty="0" smtClean="0">
                <a:solidFill>
                  <a:schemeClr val="tx1"/>
                </a:solidFill>
              </a:rPr>
              <a:t>muscle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6700" dirty="0" smtClean="0">
                <a:solidFill>
                  <a:schemeClr val="tx1"/>
                </a:solidFill>
              </a:rPr>
              <a:t>Internal intercostal muscle</a:t>
            </a:r>
          </a:p>
          <a:p>
            <a:pPr marL="0" indent="0" algn="just">
              <a:buNone/>
            </a:pPr>
            <a:r>
              <a:rPr lang="en-US" sz="6700" dirty="0" smtClean="0">
                <a:solidFill>
                  <a:schemeClr val="tx1"/>
                </a:solidFill>
              </a:rPr>
              <a:t>     ( Intercostal nerve)</a:t>
            </a:r>
          </a:p>
          <a:p>
            <a:pPr algn="just"/>
            <a:endParaRPr lang="en-US" sz="67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6700" b="1" dirty="0" smtClean="0">
                <a:solidFill>
                  <a:schemeClr val="tx1"/>
                </a:solidFill>
              </a:rPr>
              <a:t>Accessory  </a:t>
            </a:r>
            <a:r>
              <a:rPr lang="en-US" sz="6700" b="1" dirty="0">
                <a:solidFill>
                  <a:schemeClr val="tx1"/>
                </a:solidFill>
              </a:rPr>
              <a:t>muscle </a:t>
            </a:r>
            <a:endParaRPr lang="en-US" sz="67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6700" b="1" dirty="0" smtClean="0">
                <a:solidFill>
                  <a:schemeClr val="tx1"/>
                </a:solidFill>
              </a:rPr>
              <a:t>  </a:t>
            </a:r>
            <a:r>
              <a:rPr lang="en-US" sz="6700" dirty="0" smtClean="0">
                <a:solidFill>
                  <a:schemeClr val="tx1"/>
                </a:solidFill>
              </a:rPr>
              <a:t>Abdominal muscle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- </a:t>
            </a:r>
            <a:r>
              <a:rPr lang="en-US" sz="4400" dirty="0">
                <a:solidFill>
                  <a:schemeClr val="tx1"/>
                </a:solidFill>
              </a:rPr>
              <a:t>R</a:t>
            </a:r>
            <a:r>
              <a:rPr lang="en-US" sz="4400" dirty="0" smtClean="0">
                <a:solidFill>
                  <a:schemeClr val="tx1"/>
                </a:solidFill>
              </a:rPr>
              <a:t>ectus abdominis 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- Transvers abdominis </a:t>
            </a:r>
          </a:p>
          <a:p>
            <a:pPr marL="0" indent="0" algn="just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 - Internal oblique </a:t>
            </a:r>
          </a:p>
          <a:p>
            <a:pPr marL="0" indent="0" algn="just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 - External oblique </a:t>
            </a:r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</a:t>
            </a:r>
          </a:p>
          <a:p>
            <a:pPr marL="0" indent="0" algn="just">
              <a:buNone/>
            </a:pP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363" y="500063"/>
            <a:ext cx="9129712" cy="6143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MECHANICS OF BREATHINGS/ PV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14363" y="1114425"/>
            <a:ext cx="9415462" cy="5176838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L</a:t>
            </a:r>
            <a:r>
              <a:rPr lang="en-US" sz="2800" dirty="0" smtClean="0">
                <a:solidFill>
                  <a:schemeClr val="tx1"/>
                </a:solidFill>
              </a:rPr>
              <a:t>ungs can be </a:t>
            </a:r>
            <a:r>
              <a:rPr lang="en-US" sz="2800" b="1" dirty="0" smtClean="0">
                <a:solidFill>
                  <a:schemeClr val="tx1"/>
                </a:solidFill>
              </a:rPr>
              <a:t>expanded </a:t>
            </a:r>
            <a:r>
              <a:rPr lang="en-US" sz="2800" b="1" dirty="0">
                <a:solidFill>
                  <a:schemeClr val="tx1"/>
                </a:solidFill>
              </a:rPr>
              <a:t>&amp;</a:t>
            </a:r>
            <a:r>
              <a:rPr lang="en-US" sz="2800" b="1" dirty="0" smtClean="0">
                <a:solidFill>
                  <a:schemeClr val="tx1"/>
                </a:solidFill>
              </a:rPr>
              <a:t> contracted </a:t>
            </a:r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</a:rPr>
              <a:t>two ways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1.  Downward and Upward movement  -  Diaphragm</a:t>
            </a:r>
          </a:p>
          <a:p>
            <a:pPr marL="514350" indent="-514350" algn="just">
              <a:buAutoNum type="arabicPeriod"/>
            </a:pPr>
            <a:endParaRPr lang="en-US" sz="2800" b="1" dirty="0">
              <a:solidFill>
                <a:schemeClr val="tx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 lengthen 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smtClean="0">
                <a:solidFill>
                  <a:schemeClr val="tx1"/>
                </a:solidFill>
              </a:rPr>
              <a:t>shorten </a:t>
            </a:r>
            <a:r>
              <a:rPr lang="en-US" sz="2800" u="sng" dirty="0" smtClean="0">
                <a:solidFill>
                  <a:schemeClr val="tx1"/>
                </a:solidFill>
              </a:rPr>
              <a:t>chest cavity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   /   Vertical  Diameter)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   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2.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E</a:t>
            </a:r>
            <a:r>
              <a:rPr lang="en-US" sz="2800" b="1" dirty="0" smtClean="0">
                <a:solidFill>
                  <a:schemeClr val="tx1"/>
                </a:solidFill>
              </a:rPr>
              <a:t>levation and Depression of the </a:t>
            </a:r>
            <a:r>
              <a:rPr lang="en-US" sz="2800" b="1" u="sng" dirty="0" smtClean="0">
                <a:solidFill>
                  <a:schemeClr val="tx1"/>
                </a:solidFill>
              </a:rPr>
              <a:t>Ribs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                     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   </a:t>
            </a:r>
            <a:r>
              <a:rPr lang="en-US" sz="2800" dirty="0" smtClean="0">
                <a:solidFill>
                  <a:schemeClr val="tx1"/>
                </a:solidFill>
              </a:rPr>
              <a:t>/     </a:t>
            </a:r>
            <a:r>
              <a:rPr lang="en-US" sz="2800" u="sng" dirty="0" smtClean="0">
                <a:solidFill>
                  <a:schemeClr val="tx1"/>
                </a:solidFill>
              </a:rPr>
              <a:t>anteroposterior diameter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of  chest cavity.</a:t>
            </a:r>
          </a:p>
        </p:txBody>
      </p:sp>
      <p:sp>
        <p:nvSpPr>
          <p:cNvPr id="3" name="Down Arrow 2"/>
          <p:cNvSpPr/>
          <p:nvPr/>
        </p:nvSpPr>
        <p:spPr>
          <a:xfrm>
            <a:off x="4053934" y="4962516"/>
            <a:ext cx="3346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23513" y="2780703"/>
            <a:ext cx="3346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flipV="1">
            <a:off x="5886450" y="3470676"/>
            <a:ext cx="128588" cy="273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238875" y="3470676"/>
            <a:ext cx="147637" cy="273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V="1">
            <a:off x="1014414" y="5703110"/>
            <a:ext cx="159544" cy="32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362077" y="5730487"/>
            <a:ext cx="166686" cy="313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8614"/>
            <a:ext cx="8596668" cy="88582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Movement of thoracic cage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88" y="1228293"/>
            <a:ext cx="10574047" cy="53721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Inspiration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enlargement of thoracic cage </a:t>
            </a:r>
          </a:p>
          <a:p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↑  </a:t>
            </a:r>
            <a:r>
              <a:rPr lang="en-US" sz="3200" dirty="0" err="1" smtClean="0">
                <a:solidFill>
                  <a:schemeClr val="tx1"/>
                </a:solidFill>
              </a:rPr>
              <a:t>Anteroposterior</a:t>
            </a:r>
            <a:r>
              <a:rPr lang="en-US" sz="3200" dirty="0" smtClean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   </a:t>
            </a:r>
            <a:r>
              <a:rPr lang="en-US" sz="3200" dirty="0">
                <a:solidFill>
                  <a:schemeClr val="tx1"/>
                </a:solidFill>
              </a:rPr>
              <a:t>Transverse </a:t>
            </a:r>
            <a:r>
              <a:rPr lang="en-US" sz="3200" dirty="0" smtClean="0">
                <a:solidFill>
                  <a:schemeClr val="tx1"/>
                </a:solidFill>
              </a:rPr>
              <a:t>diameter           elevation </a:t>
            </a:r>
            <a:r>
              <a:rPr lang="en-US" sz="3200" dirty="0">
                <a:solidFill>
                  <a:schemeClr val="tx1"/>
                </a:solidFill>
              </a:rPr>
              <a:t>of ribs     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         &amp;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Vertical  diameter 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descent of diaphragm 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Change in thoracic cavity – movement of four units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Thoracic lid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Upper costal series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lower costal series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Diaphragm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678506" y="1912144"/>
            <a:ext cx="657225" cy="88712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7163"/>
            <a:ext cx="8596668" cy="75723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Mechanism of Tidal Respiration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14413"/>
            <a:ext cx="10181166" cy="54149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</a:rPr>
              <a:t>1</a:t>
            </a:r>
            <a:r>
              <a:rPr lang="en-US" sz="4000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600" b="1" u="sng" dirty="0" smtClean="0">
                <a:solidFill>
                  <a:srgbClr val="00B050"/>
                </a:solidFill>
              </a:rPr>
              <a:t>INSPIRATION</a:t>
            </a:r>
            <a:r>
              <a:rPr lang="en-US" sz="4000" b="1" u="sng" dirty="0" smtClean="0">
                <a:solidFill>
                  <a:srgbClr val="00B050"/>
                </a:solidFill>
              </a:rPr>
              <a:t> </a:t>
            </a:r>
            <a:r>
              <a:rPr lang="en-US" sz="4000" b="1" u="sng" dirty="0">
                <a:solidFill>
                  <a:srgbClr val="00B050"/>
                </a:solidFill>
              </a:rPr>
              <a:t> </a:t>
            </a:r>
            <a:endParaRPr lang="en-US" sz="4000" b="1" u="sng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Normal Respiration (</a:t>
            </a:r>
            <a:r>
              <a:rPr lang="en-US" sz="3200" b="1" u="sng" dirty="0" smtClean="0">
                <a:solidFill>
                  <a:schemeClr val="tx1"/>
                </a:solidFill>
              </a:rPr>
              <a:t>quiet breathing)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Diaphragm </a:t>
            </a:r>
            <a:r>
              <a:rPr lang="en-US" sz="3200" dirty="0">
                <a:solidFill>
                  <a:schemeClr val="tx1"/>
                </a:solidFill>
              </a:rPr>
              <a:t>&amp; External intercostal muscle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600" b="1" u="sng" dirty="0" smtClean="0">
                <a:solidFill>
                  <a:srgbClr val="7030A0"/>
                </a:solidFill>
              </a:rPr>
              <a:t>Diaphragm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Dome shape – musculocutaneous partition b/w thorax &amp; abdomen.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 C</a:t>
            </a:r>
            <a:r>
              <a:rPr lang="en-US" sz="3200" dirty="0" smtClean="0">
                <a:solidFill>
                  <a:schemeClr val="tx1"/>
                </a:solidFill>
              </a:rPr>
              <a:t>onvexity directed towards thorax.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Contraction of diaphragm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chemeClr val="tx1"/>
                </a:solidFill>
              </a:rPr>
              <a:t>70-75% expansion of chest 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2236</TotalTime>
  <Words>926</Words>
  <Application>Microsoft Office PowerPoint</Application>
  <PresentationFormat>Custom</PresentationFormat>
  <Paragraphs>224</Paragraphs>
  <Slides>30</Slides>
  <Notes>0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Mechanism of Respiration- 1(PY-6.2)  </vt:lpstr>
      <vt:lpstr>OVERVIEW </vt:lpstr>
      <vt:lpstr>PowerPoint Presentation</vt:lpstr>
      <vt:lpstr> RESPIRATION </vt:lpstr>
      <vt:lpstr>PowerPoint Presentation</vt:lpstr>
      <vt:lpstr>Muscle of respiration</vt:lpstr>
      <vt:lpstr>MECHANICS OF BREATHINGS/ PV</vt:lpstr>
      <vt:lpstr>Movement of thoracic cage </vt:lpstr>
      <vt:lpstr>Mechanism of Tidal Respiration</vt:lpstr>
      <vt:lpstr>PowerPoint Presentation</vt:lpstr>
      <vt:lpstr>External Intercostal Muscles</vt:lpstr>
      <vt:lpstr>PowerPoint Presentation</vt:lpstr>
      <vt:lpstr>PowerPoint Presentation</vt:lpstr>
      <vt:lpstr>2. EXPIRATION </vt:lpstr>
      <vt:lpstr>Video </vt:lpstr>
      <vt:lpstr>PowerPoint Presentation</vt:lpstr>
      <vt:lpstr>Mechanism of Forced Respiration </vt:lpstr>
      <vt:lpstr>PowerPoint Presentation</vt:lpstr>
      <vt:lpstr>RESPIRATORY PRESSURES </vt:lpstr>
      <vt:lpstr> Intra Pleural Pressure</vt:lpstr>
      <vt:lpstr>PowerPoint Presentation</vt:lpstr>
      <vt:lpstr>Factor Affecting IPP</vt:lpstr>
      <vt:lpstr>Factors affecting IPP</vt:lpstr>
      <vt:lpstr>PowerPoint Presentation</vt:lpstr>
      <vt:lpstr>Intra alveolar Pressure </vt:lpstr>
      <vt:lpstr>PowerPoint Presentation</vt:lpstr>
      <vt:lpstr>Transpulmonary pressure </vt:lpstr>
      <vt:lpstr>b</vt:lpstr>
      <vt:lpstr>THANK YOU</vt:lpstr>
      <vt:lpstr>Thank You…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ventilation</dc:title>
  <dc:creator>dell</dc:creator>
  <cp:lastModifiedBy>hp</cp:lastModifiedBy>
  <cp:revision>247</cp:revision>
  <dcterms:created xsi:type="dcterms:W3CDTF">2017-11-19T16:26:49Z</dcterms:created>
  <dcterms:modified xsi:type="dcterms:W3CDTF">2023-11-21T09:15:59Z</dcterms:modified>
</cp:coreProperties>
</file>