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40" r:id="rId4"/>
    <p:sldId id="341" r:id="rId5"/>
    <p:sldId id="330" r:id="rId6"/>
    <p:sldId id="331" r:id="rId7"/>
    <p:sldId id="332" r:id="rId8"/>
    <p:sldId id="333" r:id="rId9"/>
    <p:sldId id="334" r:id="rId10"/>
    <p:sldId id="335" r:id="rId11"/>
    <p:sldId id="257" r:id="rId12"/>
    <p:sldId id="294" r:id="rId13"/>
    <p:sldId id="258" r:id="rId14"/>
    <p:sldId id="259" r:id="rId15"/>
    <p:sldId id="260" r:id="rId16"/>
    <p:sldId id="261" r:id="rId17"/>
    <p:sldId id="295" r:id="rId18"/>
    <p:sldId id="262" r:id="rId19"/>
    <p:sldId id="263" r:id="rId20"/>
    <p:sldId id="296" r:id="rId21"/>
    <p:sldId id="264" r:id="rId22"/>
    <p:sldId id="265" r:id="rId23"/>
    <p:sldId id="266" r:id="rId24"/>
    <p:sldId id="267" r:id="rId25"/>
    <p:sldId id="278" r:id="rId26"/>
    <p:sldId id="302" r:id="rId27"/>
    <p:sldId id="303" r:id="rId28"/>
    <p:sldId id="304" r:id="rId29"/>
    <p:sldId id="305" r:id="rId30"/>
    <p:sldId id="339" r:id="rId31"/>
    <p:sldId id="313" r:id="rId32"/>
    <p:sldId id="316" r:id="rId33"/>
    <p:sldId id="314" r:id="rId34"/>
    <p:sldId id="317" r:id="rId35"/>
    <p:sldId id="318" r:id="rId36"/>
    <p:sldId id="338" r:id="rId37"/>
    <p:sldId id="269" r:id="rId38"/>
    <p:sldId id="297" r:id="rId39"/>
    <p:sldId id="270" r:id="rId40"/>
    <p:sldId id="271" r:id="rId41"/>
    <p:sldId id="319" r:id="rId42"/>
    <p:sldId id="272" r:id="rId43"/>
    <p:sldId id="273" r:id="rId44"/>
    <p:sldId id="281" r:id="rId45"/>
    <p:sldId id="300" r:id="rId46"/>
    <p:sldId id="277" r:id="rId47"/>
    <p:sldId id="276" r:id="rId48"/>
    <p:sldId id="298" r:id="rId49"/>
    <p:sldId id="282" r:id="rId50"/>
    <p:sldId id="283" r:id="rId51"/>
    <p:sldId id="284" r:id="rId52"/>
    <p:sldId id="285" r:id="rId53"/>
    <p:sldId id="299" r:id="rId54"/>
    <p:sldId id="286" r:id="rId55"/>
    <p:sldId id="279" r:id="rId56"/>
    <p:sldId id="301" r:id="rId57"/>
    <p:sldId id="287" r:id="rId58"/>
    <p:sldId id="288" r:id="rId59"/>
    <p:sldId id="289" r:id="rId60"/>
    <p:sldId id="290" r:id="rId61"/>
    <p:sldId id="336" r:id="rId62"/>
    <p:sldId id="306" r:id="rId63"/>
    <p:sldId id="309" r:id="rId64"/>
    <p:sldId id="310" r:id="rId65"/>
    <p:sldId id="311" r:id="rId66"/>
    <p:sldId id="321" r:id="rId67"/>
    <p:sldId id="329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7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METALLIC POISONS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Dr</a:t>
            </a:r>
            <a:r>
              <a:rPr lang="en-US" dirty="0" smtClean="0"/>
              <a:t> Kalpesh Zanzrukiya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92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Chelating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400" b="1" dirty="0" smtClean="0"/>
              <a:t>BAL(British anti-lewisite) (</a:t>
            </a:r>
            <a:r>
              <a:rPr lang="en-US" sz="3400" b="1" dirty="0" err="1" smtClean="0"/>
              <a:t>Dimercaprol</a:t>
            </a:r>
            <a:r>
              <a:rPr lang="en-US" sz="3400" b="1" dirty="0" smtClean="0"/>
              <a:t>)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Have 2 unsaturated SH groups -&gt; binds to metals</a:t>
            </a:r>
          </a:p>
          <a:p>
            <a:pPr marL="400050" lvl="1" indent="0">
              <a:buNone/>
            </a:pPr>
            <a:r>
              <a:rPr lang="en-US" dirty="0" smtClean="0"/>
              <a:t>		-&gt; Stable compounds -&gt; excreted in urine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Dose : 12-24mg/kg/day in 3 to 6 divided doses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Deep </a:t>
            </a:r>
            <a:r>
              <a:rPr lang="en-US" dirty="0" err="1" smtClean="0"/>
              <a:t>i.m</a:t>
            </a:r>
            <a:r>
              <a:rPr lang="en-US" dirty="0" smtClean="0"/>
              <a:t>. injection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C/I – liver failure, G-6 PD deficiency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3400" b="1" dirty="0" smtClean="0"/>
              <a:t>EDTA (CaNa2 </a:t>
            </a:r>
            <a:r>
              <a:rPr lang="en-US" sz="3400" b="1" dirty="0" err="1" smtClean="0"/>
              <a:t>versanate</a:t>
            </a:r>
            <a:r>
              <a:rPr lang="en-US" sz="3400" b="1" dirty="0" smtClean="0"/>
              <a:t>) </a:t>
            </a:r>
            <a:r>
              <a:rPr lang="en-US" dirty="0" smtClean="0"/>
              <a:t>- 50 to 75mg/kg/day </a:t>
            </a:r>
          </a:p>
          <a:p>
            <a:pPr marL="914400" lvl="1" indent="-514350"/>
            <a:r>
              <a:rPr lang="en-US" dirty="0" err="1" smtClean="0"/>
              <a:t>i.v.</a:t>
            </a:r>
            <a:r>
              <a:rPr lang="en-US" dirty="0" smtClean="0"/>
              <a:t> infusion in 5D/NS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b="1" dirty="0" err="1" smtClean="0"/>
              <a:t>Penicillamine</a:t>
            </a:r>
            <a:r>
              <a:rPr lang="en-US" dirty="0" smtClean="0"/>
              <a:t> – orally or </a:t>
            </a:r>
            <a:r>
              <a:rPr lang="en-US" dirty="0" err="1" smtClean="0"/>
              <a:t>i.v.</a:t>
            </a:r>
            <a:endParaRPr lang="en-US" dirty="0" smtClean="0"/>
          </a:p>
          <a:p>
            <a:pPr marL="914400" lvl="1" indent="-514350"/>
            <a:r>
              <a:rPr lang="en-US" dirty="0"/>
              <a:t>Dose </a:t>
            </a:r>
            <a:r>
              <a:rPr lang="en-US" dirty="0" smtClean="0"/>
              <a:t>: 30mg/kg/day in 4 divided doses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b="1" dirty="0" smtClean="0"/>
              <a:t>DMSA</a:t>
            </a:r>
            <a:r>
              <a:rPr lang="en-US" sz="2900" dirty="0" smtClean="0"/>
              <a:t>(</a:t>
            </a:r>
            <a:r>
              <a:rPr lang="en-US" sz="2900" dirty="0" err="1" smtClean="0"/>
              <a:t>DiMercapto</a:t>
            </a:r>
            <a:r>
              <a:rPr lang="en-US" sz="2900" dirty="0" smtClean="0"/>
              <a:t> </a:t>
            </a:r>
            <a:r>
              <a:rPr lang="en-US" sz="2900" dirty="0" err="1" smtClean="0"/>
              <a:t>Succinic</a:t>
            </a:r>
            <a:r>
              <a:rPr lang="en-US" sz="2900" dirty="0" smtClean="0"/>
              <a:t> Acid), </a:t>
            </a:r>
            <a:r>
              <a:rPr lang="en-US" sz="3400" b="1" dirty="0" smtClean="0"/>
              <a:t>DMPS</a:t>
            </a:r>
            <a:r>
              <a:rPr lang="en-US" sz="2900" dirty="0" smtClean="0"/>
              <a:t>(</a:t>
            </a:r>
            <a:r>
              <a:rPr lang="en-US" sz="2900" dirty="0" err="1" smtClean="0"/>
              <a:t>DiMercapto</a:t>
            </a:r>
            <a:r>
              <a:rPr lang="en-US" sz="2900" dirty="0" smtClean="0"/>
              <a:t> 1-Propane </a:t>
            </a:r>
            <a:r>
              <a:rPr lang="en-US" sz="2900" dirty="0" err="1" smtClean="0"/>
              <a:t>Sulfonic</a:t>
            </a:r>
            <a:r>
              <a:rPr lang="en-US" sz="2900" dirty="0" smtClean="0"/>
              <a:t> acid) </a:t>
            </a:r>
            <a:r>
              <a:rPr lang="en-US" dirty="0" smtClean="0"/>
              <a:t>– orally or </a:t>
            </a:r>
            <a:r>
              <a:rPr lang="en-US" dirty="0" err="1" smtClean="0"/>
              <a:t>i.v</a:t>
            </a:r>
            <a:r>
              <a:rPr lang="en-US" dirty="0" smtClean="0"/>
              <a:t>. – 10/5mg/kg/dose TDS or BD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b="1" dirty="0" err="1" smtClean="0"/>
              <a:t>Desferrioxamine</a:t>
            </a:r>
            <a:r>
              <a:rPr lang="en-US" sz="3400" b="1" dirty="0" smtClean="0"/>
              <a:t> </a:t>
            </a:r>
            <a:r>
              <a:rPr lang="en-US" dirty="0" smtClean="0"/>
              <a:t>– 1gm </a:t>
            </a:r>
            <a:r>
              <a:rPr lang="en-US" dirty="0" err="1" smtClean="0"/>
              <a:t>i.m</a:t>
            </a:r>
            <a:r>
              <a:rPr lang="en-US" dirty="0" smtClean="0"/>
              <a:t>. F/b 500mg 4hrly(max 6gm/d)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65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ARSENIC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000" dirty="0" err="1" smtClean="0"/>
              <a:t>Arsenious</a:t>
            </a:r>
            <a:r>
              <a:rPr lang="en-US" sz="3000" dirty="0" smtClean="0"/>
              <a:t> oxide, Arsenic Trioxide</a:t>
            </a:r>
          </a:p>
          <a:p>
            <a:r>
              <a:rPr lang="en-US" sz="3000" dirty="0" smtClean="0"/>
              <a:t>‘</a:t>
            </a:r>
            <a:r>
              <a:rPr lang="en-US" sz="3000" dirty="0" err="1" smtClean="0"/>
              <a:t>Sankhya</a:t>
            </a:r>
            <a:r>
              <a:rPr lang="en-US" sz="3000" dirty="0" smtClean="0"/>
              <a:t>’,  ‘</a:t>
            </a:r>
            <a:r>
              <a:rPr lang="en-US" sz="3000" dirty="0" err="1" smtClean="0"/>
              <a:t>Somalkhar</a:t>
            </a:r>
            <a:r>
              <a:rPr lang="en-US" sz="3000" dirty="0" smtClean="0"/>
              <a:t>’</a:t>
            </a:r>
          </a:p>
          <a:p>
            <a:endParaRPr lang="en-US" sz="3000" dirty="0"/>
          </a:p>
          <a:p>
            <a:r>
              <a:rPr lang="en-US" sz="3000" dirty="0" smtClean="0"/>
              <a:t>Physical characteristics:</a:t>
            </a:r>
          </a:p>
          <a:p>
            <a:pPr lvl="1"/>
            <a:r>
              <a:rPr lang="en-US" sz="2600" dirty="0" smtClean="0"/>
              <a:t>White, crystalline powder</a:t>
            </a:r>
          </a:p>
          <a:p>
            <a:pPr lvl="1"/>
            <a:r>
              <a:rPr lang="en-US" sz="2600" dirty="0" smtClean="0"/>
              <a:t>Tasteless, odorless, floats on water, sublimes on heating</a:t>
            </a:r>
          </a:p>
          <a:p>
            <a:r>
              <a:rPr lang="en-US" sz="3000" dirty="0" smtClean="0"/>
              <a:t>Used in:</a:t>
            </a:r>
          </a:p>
          <a:p>
            <a:pPr lvl="1"/>
            <a:r>
              <a:rPr lang="en-US" sz="2600" dirty="0" err="1" smtClean="0"/>
              <a:t>Weedkillers</a:t>
            </a:r>
            <a:r>
              <a:rPr lang="en-US" sz="2600" dirty="0" smtClean="0"/>
              <a:t>, insecticides, rat poisons, taxidermy</a:t>
            </a:r>
          </a:p>
          <a:p>
            <a:pPr lvl="1"/>
            <a:r>
              <a:rPr lang="en-US" sz="2600" dirty="0" smtClean="0"/>
              <a:t>Cu </a:t>
            </a:r>
            <a:r>
              <a:rPr lang="en-US" sz="2600" dirty="0" err="1" smtClean="0"/>
              <a:t>arsenite</a:t>
            </a:r>
            <a:r>
              <a:rPr lang="en-US" sz="2600" dirty="0" smtClean="0"/>
              <a:t> &amp; Cu </a:t>
            </a:r>
            <a:r>
              <a:rPr lang="en-US" sz="2600" dirty="0" err="1" smtClean="0"/>
              <a:t>acetoarsenite</a:t>
            </a:r>
            <a:r>
              <a:rPr lang="en-US" sz="2600" dirty="0" smtClean="0"/>
              <a:t>(Paris Green)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03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Kalpesh\f.m. dept\photos\poisons\metallic poisons\arsenic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9501"/>
            <a:ext cx="4649724" cy="469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alpesh\f.m. dept\photos\poisons\metallic poisons\arsen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718" y="3495675"/>
            <a:ext cx="3716533" cy="2524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6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Mech</a:t>
            </a:r>
            <a:r>
              <a:rPr lang="en-US" sz="2800" dirty="0" smtClean="0"/>
              <a:t> of action – combines to –SH groups of mitochondrial enzymes and interfere the cellular respiration</a:t>
            </a:r>
          </a:p>
          <a:p>
            <a:endParaRPr lang="en-US" sz="2800" dirty="0"/>
          </a:p>
          <a:p>
            <a:r>
              <a:rPr lang="en-US" sz="2800" dirty="0" smtClean="0"/>
              <a:t>Signs &amp; Symptoms</a:t>
            </a:r>
          </a:p>
          <a:p>
            <a:pPr lvl="1"/>
            <a:r>
              <a:rPr lang="en-US" sz="2400" dirty="0" smtClean="0"/>
              <a:t>Fulminant poisoning (3 to 5gm) – circulatory shock</a:t>
            </a:r>
          </a:p>
          <a:p>
            <a:pPr lvl="1"/>
            <a:r>
              <a:rPr lang="en-US" sz="2400" dirty="0" smtClean="0"/>
              <a:t>GI poisoning – NVD, rice-water </a:t>
            </a:r>
            <a:r>
              <a:rPr lang="en-US" sz="2400" dirty="0" err="1" smtClean="0"/>
              <a:t>diarrhoea</a:t>
            </a:r>
            <a:r>
              <a:rPr lang="en-US" sz="2400" dirty="0" smtClean="0"/>
              <a:t> with </a:t>
            </a:r>
            <a:r>
              <a:rPr lang="en-US" sz="2400" dirty="0" err="1" smtClean="0"/>
              <a:t>tenesmus</a:t>
            </a:r>
            <a:r>
              <a:rPr lang="en-US" sz="2400" dirty="0" smtClean="0"/>
              <a:t> (mimics cholera), Renal failure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88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Fatal Dose – 0.1 to 0.2gm</a:t>
            </a:r>
          </a:p>
          <a:p>
            <a:r>
              <a:rPr lang="en-US" sz="3000" dirty="0" smtClean="0"/>
              <a:t>Fatal period – 1 to 2 days</a:t>
            </a:r>
          </a:p>
          <a:p>
            <a:endParaRPr lang="en-US" sz="3000" dirty="0"/>
          </a:p>
          <a:p>
            <a:r>
              <a:rPr lang="en-US" sz="3000" dirty="0" smtClean="0"/>
              <a:t>Treatment :</a:t>
            </a:r>
          </a:p>
          <a:p>
            <a:pPr lvl="1"/>
            <a:r>
              <a:rPr lang="en-US" smtClean="0"/>
              <a:t>ABCD</a:t>
            </a:r>
            <a:endParaRPr lang="en-US" dirty="0" smtClean="0"/>
          </a:p>
          <a:p>
            <a:pPr lvl="1"/>
            <a:r>
              <a:rPr lang="en-US" dirty="0" smtClean="0"/>
              <a:t>Gastric lavage with warm water/milk</a:t>
            </a:r>
          </a:p>
          <a:p>
            <a:pPr lvl="1"/>
            <a:r>
              <a:rPr lang="en-US" dirty="0" smtClean="0"/>
              <a:t>Antidote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dirty="0" smtClean="0"/>
              <a:t>BAL</a:t>
            </a:r>
            <a:r>
              <a:rPr lang="en-US" sz="2600" dirty="0" smtClean="0"/>
              <a:t>(British Anti Lewisite) deep </a:t>
            </a:r>
            <a:r>
              <a:rPr lang="en-US" sz="2600" dirty="0" err="1" smtClean="0"/>
              <a:t>i.m</a:t>
            </a:r>
            <a:r>
              <a:rPr lang="en-US" sz="2600" dirty="0" smtClean="0"/>
              <a:t>.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dirty="0" err="1" smtClean="0"/>
              <a:t>Penicillamine</a:t>
            </a:r>
            <a:r>
              <a:rPr lang="en-US" sz="2600" b="1" dirty="0" smtClean="0"/>
              <a:t> </a:t>
            </a:r>
            <a:r>
              <a:rPr lang="en-US" sz="2600" dirty="0" smtClean="0"/>
              <a:t>orally/iv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600" b="1" dirty="0" smtClean="0"/>
              <a:t>DMSA</a:t>
            </a:r>
            <a:r>
              <a:rPr lang="en-US" sz="2600" dirty="0" smtClean="0"/>
              <a:t>(</a:t>
            </a:r>
            <a:r>
              <a:rPr lang="en-US" sz="2600" dirty="0" err="1" smtClean="0"/>
              <a:t>DiMercapto</a:t>
            </a:r>
            <a:r>
              <a:rPr lang="en-US" sz="2600" dirty="0" smtClean="0"/>
              <a:t> </a:t>
            </a:r>
            <a:r>
              <a:rPr lang="en-US" sz="2600" dirty="0" err="1" smtClean="0"/>
              <a:t>Succinic</a:t>
            </a:r>
            <a:r>
              <a:rPr lang="en-US" sz="2600" dirty="0" smtClean="0"/>
              <a:t> Acid)</a:t>
            </a:r>
            <a:r>
              <a:rPr lang="en-US" sz="2600" b="1" dirty="0" smtClean="0"/>
              <a:t>, DMPS</a:t>
            </a:r>
            <a:r>
              <a:rPr lang="en-US" sz="2600" dirty="0" smtClean="0"/>
              <a:t>(Di </a:t>
            </a:r>
            <a:r>
              <a:rPr lang="en-US" sz="2600" dirty="0" err="1" smtClean="0"/>
              <a:t>Mercapto</a:t>
            </a:r>
            <a:r>
              <a:rPr lang="en-US" sz="2600" dirty="0" smtClean="0"/>
              <a:t> 1-Propane </a:t>
            </a:r>
            <a:r>
              <a:rPr lang="en-US" sz="2600" dirty="0" err="1" smtClean="0"/>
              <a:t>Sulfonic</a:t>
            </a:r>
            <a:r>
              <a:rPr lang="en-US" sz="2600" dirty="0" smtClean="0"/>
              <a:t> acid)  orally/iv</a:t>
            </a:r>
          </a:p>
          <a:p>
            <a:pPr marL="1028700" lvl="1" indent="-514350"/>
            <a:r>
              <a:rPr lang="en-US" dirty="0" smtClean="0"/>
              <a:t>Supportive – glucose saline, NS, Bicarbonate, ORS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88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PM findings</a:t>
            </a:r>
          </a:p>
          <a:p>
            <a:pPr lvl="1"/>
            <a:r>
              <a:rPr lang="en-US" sz="2400" dirty="0" smtClean="0"/>
              <a:t>Signs of dehydration</a:t>
            </a:r>
          </a:p>
          <a:p>
            <a:pPr lvl="1"/>
            <a:r>
              <a:rPr lang="en-US" sz="2400" dirty="0" smtClean="0"/>
              <a:t>Garlic like smell</a:t>
            </a:r>
          </a:p>
          <a:p>
            <a:pPr lvl="1"/>
            <a:r>
              <a:rPr lang="en-US" sz="2400" dirty="0" smtClean="0"/>
              <a:t>Mucosa of GIT – congestion, edematous, </a:t>
            </a:r>
            <a:r>
              <a:rPr lang="en-US" sz="2400" dirty="0" err="1" smtClean="0"/>
              <a:t>submucosal</a:t>
            </a:r>
            <a:r>
              <a:rPr lang="en-US" sz="2400" dirty="0" smtClean="0"/>
              <a:t> hemorrhage</a:t>
            </a:r>
          </a:p>
          <a:p>
            <a:pPr lvl="1"/>
            <a:r>
              <a:rPr lang="en-US" sz="2400" dirty="0" smtClean="0"/>
              <a:t>Stomach mucosa – red velvety</a:t>
            </a:r>
          </a:p>
          <a:p>
            <a:pPr lvl="1"/>
            <a:r>
              <a:rPr lang="en-US" sz="2400" dirty="0" smtClean="0"/>
              <a:t>Viscera preserved for Chemical analysis – routine, Bone, Hair, Nails</a:t>
            </a:r>
          </a:p>
          <a:p>
            <a:pPr lvl="1"/>
            <a:r>
              <a:rPr lang="en-US" sz="2400" dirty="0" smtClean="0"/>
              <a:t>Chemical tests – </a:t>
            </a:r>
            <a:r>
              <a:rPr lang="en-US" sz="2400" b="1" dirty="0" smtClean="0"/>
              <a:t>Marsh Test, </a:t>
            </a:r>
            <a:r>
              <a:rPr lang="en-US" sz="2400" b="1" dirty="0" err="1" smtClean="0"/>
              <a:t>Reinsch</a:t>
            </a:r>
            <a:r>
              <a:rPr lang="en-US" sz="2400" b="1" dirty="0" smtClean="0"/>
              <a:t> Test</a:t>
            </a:r>
          </a:p>
        </p:txBody>
      </p:sp>
    </p:spTree>
    <p:extLst>
      <p:ext uri="{BB962C8B-B14F-4D97-AF65-F5344CB8AC3E}">
        <p14:creationId xmlns="" xmlns:p14="http://schemas.microsoft.com/office/powerpoint/2010/main" val="42593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Chronic poisoning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CNS – polyneuritis, </a:t>
            </a:r>
            <a:r>
              <a:rPr lang="en-US" sz="2400" dirty="0" err="1" smtClean="0"/>
              <a:t>parasthesia</a:t>
            </a:r>
            <a:endParaRPr lang="en-US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Skin – </a:t>
            </a:r>
            <a:r>
              <a:rPr lang="en-US" sz="2400" b="1" dirty="0" smtClean="0"/>
              <a:t>raindrop pigmentations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Nails – </a:t>
            </a:r>
            <a:r>
              <a:rPr lang="en-US" sz="2400" b="1" dirty="0" smtClean="0"/>
              <a:t>Aldrich </a:t>
            </a:r>
            <a:r>
              <a:rPr lang="en-US" sz="2400" b="1" dirty="0" err="1" smtClean="0"/>
              <a:t>mees</a:t>
            </a:r>
            <a:r>
              <a:rPr lang="en-US" sz="2400" b="1" dirty="0" smtClean="0"/>
              <a:t> lines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GIT, CVS, Kidneys, Liver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b="1" dirty="0" smtClean="0"/>
              <a:t>Bone marrow – anemia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Carcinogenic - </a:t>
            </a:r>
            <a:r>
              <a:rPr lang="en-US" sz="2400" b="1" dirty="0" smtClean="0"/>
              <a:t>lung cancer, skin cancer, </a:t>
            </a:r>
            <a:r>
              <a:rPr lang="en-US" sz="2400" b="1" dirty="0" err="1" smtClean="0"/>
              <a:t>leukaemia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6421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5486400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Raindrop pigmentations</a:t>
            </a:r>
            <a:endParaRPr lang="en-US" b="1" dirty="0"/>
          </a:p>
        </p:txBody>
      </p:sp>
      <p:pic>
        <p:nvPicPr>
          <p:cNvPr id="2050" name="Picture 2" descr="D:\Kalpesh\f.m. dept\photos\poisons\metallic poisons\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4800"/>
            <a:ext cx="4419600" cy="2961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alpesh\f.m. dept\photos\poisons\metallic poisons\a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1" y="3452068"/>
            <a:ext cx="4377559" cy="3278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Kalpesh\f.m. dept\photos\poisons\metallic poisons\arsenic_project_sufferer_picture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454400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70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Medicolegal Importance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Homicide - </a:t>
            </a:r>
            <a:r>
              <a:rPr lang="en-US" sz="2400" b="1" dirty="0" smtClean="0"/>
              <a:t>Ideal homicidal poison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Accidental, occupational poisoning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err="1" smtClean="0"/>
              <a:t>Abortificient</a:t>
            </a:r>
            <a:endParaRPr lang="en-US" sz="24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Cattle poison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Aphrodisiac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b="1" dirty="0" err="1" smtClean="0"/>
              <a:t>Arsenophagists</a:t>
            </a:r>
            <a:endParaRPr lang="en-US" sz="2400" b="1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sz="2400" b="1" dirty="0" smtClean="0"/>
              <a:t>Difference B/w Arsenic poisoning &amp; Cholera</a:t>
            </a:r>
            <a:endParaRPr lang="en-US" sz="2400" b="1" dirty="0"/>
          </a:p>
          <a:p>
            <a:pPr marL="971550" lvl="1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52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‘Quick silver’</a:t>
            </a:r>
          </a:p>
          <a:p>
            <a:r>
              <a:rPr lang="en-US" sz="3000" dirty="0"/>
              <a:t>Physical characteristics:</a:t>
            </a:r>
          </a:p>
          <a:p>
            <a:pPr lvl="1"/>
            <a:r>
              <a:rPr lang="en-US" sz="2600" dirty="0" smtClean="0"/>
              <a:t>Liquid metal, bright silver color</a:t>
            </a:r>
            <a:endParaRPr lang="en-US" sz="2600" dirty="0"/>
          </a:p>
          <a:p>
            <a:pPr lvl="1"/>
            <a:r>
              <a:rPr lang="en-US" sz="2600" dirty="0" smtClean="0"/>
              <a:t>Volatile at room temp.</a:t>
            </a:r>
          </a:p>
          <a:p>
            <a:pPr lvl="1"/>
            <a:r>
              <a:rPr lang="en-US" sz="2600" dirty="0" smtClean="0"/>
              <a:t>Two types of compounds – </a:t>
            </a:r>
            <a:r>
              <a:rPr lang="en-US" sz="2600" b="1" dirty="0" smtClean="0">
                <a:solidFill>
                  <a:srgbClr val="FF0000"/>
                </a:solidFill>
              </a:rPr>
              <a:t>mercuric</a:t>
            </a:r>
            <a:r>
              <a:rPr lang="en-US" sz="2600" dirty="0" smtClean="0"/>
              <a:t>, </a:t>
            </a:r>
            <a:r>
              <a:rPr lang="en-US" sz="2600" dirty="0" err="1" smtClean="0"/>
              <a:t>mercurous</a:t>
            </a:r>
            <a:endParaRPr lang="en-US" sz="2600" dirty="0"/>
          </a:p>
          <a:p>
            <a:r>
              <a:rPr lang="en-US" sz="3000" dirty="0" smtClean="0"/>
              <a:t>Toxic compounds:</a:t>
            </a:r>
            <a:endParaRPr lang="en-US" sz="3000" dirty="0"/>
          </a:p>
          <a:p>
            <a:pPr lvl="1"/>
            <a:r>
              <a:rPr lang="en-US" sz="2600" dirty="0" smtClean="0"/>
              <a:t>Mercuric chloride</a:t>
            </a:r>
          </a:p>
          <a:p>
            <a:pPr lvl="1"/>
            <a:r>
              <a:rPr lang="en-US" sz="2600" dirty="0" smtClean="0"/>
              <a:t>Mercuric oxide</a:t>
            </a:r>
          </a:p>
          <a:p>
            <a:pPr lvl="1"/>
            <a:r>
              <a:rPr lang="en-US" sz="2600" dirty="0" smtClean="0"/>
              <a:t>Mercuric iodide</a:t>
            </a:r>
          </a:p>
          <a:p>
            <a:pPr lvl="1"/>
            <a:r>
              <a:rPr lang="en-US" sz="2600" dirty="0" smtClean="0"/>
              <a:t>Mercuric cyanide</a:t>
            </a:r>
          </a:p>
          <a:p>
            <a:pPr lvl="1"/>
            <a:r>
              <a:rPr lang="en-US" sz="2600" dirty="0" smtClean="0"/>
              <a:t>Mercuric </a:t>
            </a:r>
            <a:r>
              <a:rPr lang="en-US" sz="2600" dirty="0" err="1" smtClean="0"/>
              <a:t>sulphide</a:t>
            </a:r>
            <a:r>
              <a:rPr lang="en-US" sz="2600" dirty="0" smtClean="0"/>
              <a:t> (Vermilion, </a:t>
            </a:r>
            <a:r>
              <a:rPr lang="en-US" sz="2600" dirty="0" err="1" smtClean="0"/>
              <a:t>sindoor</a:t>
            </a:r>
            <a:r>
              <a:rPr lang="en-US" sz="2600" dirty="0" smtClean="0"/>
              <a:t>, cinnabar)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15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In this session..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Introduction - metallic poisons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b="1" dirty="0" smtClean="0"/>
              <a:t>Arsenic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b="1" dirty="0" smtClean="0"/>
              <a:t>Mercury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b="1" dirty="0" smtClean="0"/>
              <a:t>Iron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dirty="0" smtClean="0"/>
              <a:t>Lead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dirty="0" smtClean="0"/>
              <a:t>Copper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dirty="0" smtClean="0"/>
              <a:t>Potassium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dirty="0" smtClean="0"/>
              <a:t>Others</a:t>
            </a:r>
          </a:p>
          <a:p>
            <a:pPr marL="571500" indent="-514350"/>
            <a:r>
              <a:rPr lang="en-IN" b="1" dirty="0" smtClean="0"/>
              <a:t>Antidote</a:t>
            </a:r>
            <a:r>
              <a:rPr lang="en-IN" dirty="0" smtClean="0"/>
              <a:t> of metallic poisons – </a:t>
            </a:r>
            <a:r>
              <a:rPr lang="en-IN" b="1" dirty="0" smtClean="0"/>
              <a:t>Chelating Agents</a:t>
            </a:r>
          </a:p>
          <a:p>
            <a:pPr marL="971550" lvl="1" indent="-514350">
              <a:buFont typeface="+mj-lt"/>
              <a:buAutoNum type="arabicParenR"/>
            </a:pP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Kalpesh\f.m. dept\photos\poisons\metallic poisons\A7100069-Mercuric_Oxide-SP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3" y="3581400"/>
            <a:ext cx="4602047" cy="3076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Kalpesh\f.m. dept\photos\poisons\metallic poisons\ga7r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779"/>
            <a:ext cx="4572000" cy="3069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Kalpesh\f.m. dept\photos\poisons\metallic poisons\mercuric sulphid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79786"/>
            <a:ext cx="3538324" cy="5315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84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Symptoms </a:t>
            </a:r>
          </a:p>
          <a:p>
            <a:pPr lvl="1"/>
            <a:r>
              <a:rPr lang="en-US" sz="2400" dirty="0" smtClean="0"/>
              <a:t>Acrid metallic taste, </a:t>
            </a:r>
            <a:r>
              <a:rPr lang="en-US" sz="2400" dirty="0"/>
              <a:t>NVD -Bloody </a:t>
            </a:r>
            <a:r>
              <a:rPr lang="en-US" sz="2400" dirty="0" smtClean="0"/>
              <a:t>vomit</a:t>
            </a:r>
          </a:p>
          <a:p>
            <a:pPr lvl="1"/>
            <a:r>
              <a:rPr lang="en-US" sz="2400" dirty="0" smtClean="0"/>
              <a:t>Corrosion of mouth mucosa, </a:t>
            </a:r>
            <a:r>
              <a:rPr lang="en-US" sz="2400" dirty="0" err="1" smtClean="0"/>
              <a:t>Glossitis</a:t>
            </a:r>
            <a:r>
              <a:rPr lang="en-US" sz="2400" dirty="0"/>
              <a:t>, ulcerative </a:t>
            </a:r>
            <a:r>
              <a:rPr lang="en-US" sz="2400" dirty="0" smtClean="0"/>
              <a:t>gingivitis</a:t>
            </a:r>
          </a:p>
          <a:p>
            <a:pPr lvl="1"/>
            <a:r>
              <a:rPr lang="en-US" sz="2400" dirty="0"/>
              <a:t>Membranous colitis, </a:t>
            </a:r>
            <a:r>
              <a:rPr lang="en-US" sz="2400" dirty="0" err="1" smtClean="0"/>
              <a:t>hematochesia</a:t>
            </a:r>
            <a:endParaRPr lang="en-US" sz="2400" dirty="0" smtClean="0"/>
          </a:p>
          <a:p>
            <a:pPr lvl="1"/>
            <a:r>
              <a:rPr lang="en-US" sz="2400" dirty="0" smtClean="0"/>
              <a:t>Renal tubular acidosis, necrosis, uremia, failure</a:t>
            </a:r>
          </a:p>
          <a:p>
            <a:pPr lvl="1"/>
            <a:r>
              <a:rPr lang="en-US" sz="2400" dirty="0" smtClean="0"/>
              <a:t>CNS – ataxia, </a:t>
            </a:r>
            <a:r>
              <a:rPr lang="en-US" sz="2400" dirty="0" err="1" smtClean="0"/>
              <a:t>parasthesia</a:t>
            </a:r>
            <a:r>
              <a:rPr lang="en-US" sz="2400" dirty="0" smtClean="0"/>
              <a:t>, neuropathies</a:t>
            </a:r>
          </a:p>
          <a:p>
            <a:pPr lvl="1"/>
            <a:r>
              <a:rPr lang="en-US" sz="2400" dirty="0" smtClean="0"/>
              <a:t>Circulatory shock</a:t>
            </a:r>
          </a:p>
          <a:p>
            <a:pPr lvl="1"/>
            <a:r>
              <a:rPr lang="en-US" sz="2400" dirty="0" smtClean="0"/>
              <a:t>If vapor inhaled directly – </a:t>
            </a:r>
            <a:r>
              <a:rPr lang="en-US" sz="2400" dirty="0" err="1" smtClean="0"/>
              <a:t>respi</a:t>
            </a:r>
            <a:r>
              <a:rPr lang="en-US" sz="2400" dirty="0" smtClean="0"/>
              <a:t> irritation, </a:t>
            </a:r>
            <a:r>
              <a:rPr lang="en-US" sz="2400" dirty="0" err="1" smtClean="0"/>
              <a:t>pul</a:t>
            </a:r>
            <a:r>
              <a:rPr lang="en-US" sz="2400" dirty="0" smtClean="0"/>
              <a:t>. Edema, pneumonitis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308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Fatal Dose </a:t>
            </a:r>
            <a:r>
              <a:rPr lang="en-US" dirty="0"/>
              <a:t>– </a:t>
            </a:r>
            <a:r>
              <a:rPr lang="en-US" dirty="0" smtClean="0"/>
              <a:t>1 </a:t>
            </a:r>
            <a:r>
              <a:rPr lang="en-US" dirty="0"/>
              <a:t>to </a:t>
            </a:r>
            <a:r>
              <a:rPr lang="en-US" dirty="0" smtClean="0"/>
              <a:t>2gm Mercuric Chloride,</a:t>
            </a:r>
          </a:p>
          <a:p>
            <a:endParaRPr lang="en-US" dirty="0"/>
          </a:p>
          <a:p>
            <a:r>
              <a:rPr lang="en-US" b="1" dirty="0"/>
              <a:t>Fatal period </a:t>
            </a:r>
            <a:r>
              <a:rPr lang="en-US" dirty="0"/>
              <a:t>– </a:t>
            </a:r>
            <a:r>
              <a:rPr lang="en-US" dirty="0" smtClean="0"/>
              <a:t>3 </a:t>
            </a:r>
            <a:r>
              <a:rPr lang="en-US" dirty="0"/>
              <a:t>to </a:t>
            </a:r>
            <a:r>
              <a:rPr lang="en-US" dirty="0" smtClean="0"/>
              <a:t>5 </a:t>
            </a:r>
            <a:r>
              <a:rPr lang="en-US" dirty="0"/>
              <a:t>days</a:t>
            </a:r>
          </a:p>
          <a:p>
            <a:endParaRPr lang="en-US" dirty="0"/>
          </a:p>
          <a:p>
            <a:r>
              <a:rPr lang="en-US" b="1" dirty="0"/>
              <a:t>Treatment :</a:t>
            </a:r>
          </a:p>
          <a:p>
            <a:pPr lvl="1"/>
            <a:r>
              <a:rPr lang="en-US" sz="3100" dirty="0"/>
              <a:t>If emergency, ABCD</a:t>
            </a:r>
          </a:p>
          <a:p>
            <a:pPr lvl="1"/>
            <a:r>
              <a:rPr lang="en-US" sz="3100" dirty="0"/>
              <a:t>Gastric lavage </a:t>
            </a:r>
            <a:r>
              <a:rPr lang="en-US" sz="3100" dirty="0" smtClean="0"/>
              <a:t>with milk/egg white/ albumin/ </a:t>
            </a:r>
            <a:r>
              <a:rPr lang="en-US" sz="3100" b="1" dirty="0" smtClean="0"/>
              <a:t>5% Na Formaldehyde </a:t>
            </a:r>
            <a:r>
              <a:rPr lang="en-US" sz="3100" b="1" dirty="0" err="1" smtClean="0"/>
              <a:t>sulfoxylate</a:t>
            </a:r>
            <a:endParaRPr lang="en-US" sz="3100" b="1" dirty="0" smtClean="0"/>
          </a:p>
          <a:p>
            <a:pPr lvl="1"/>
            <a:r>
              <a:rPr lang="en-US" sz="3100" dirty="0" smtClean="0"/>
              <a:t>Whole bowel irrigation</a:t>
            </a:r>
            <a:endParaRPr lang="en-US" sz="3100" dirty="0"/>
          </a:p>
          <a:p>
            <a:pPr lvl="1"/>
            <a:r>
              <a:rPr lang="en-US" sz="3100" dirty="0"/>
              <a:t>Antidote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3100" b="1" dirty="0" smtClean="0"/>
              <a:t>D- </a:t>
            </a:r>
            <a:r>
              <a:rPr lang="en-US" sz="3100" b="1" dirty="0" err="1" smtClean="0"/>
              <a:t>penicillamine</a:t>
            </a:r>
            <a:endParaRPr lang="en-US" sz="3100" b="1" dirty="0" smtClean="0"/>
          </a:p>
          <a:p>
            <a:pPr marL="1428750" lvl="2" indent="-514350">
              <a:buFont typeface="+mj-lt"/>
              <a:buAutoNum type="romanLcPeriod"/>
            </a:pPr>
            <a:r>
              <a:rPr lang="en-US" sz="3100" b="1" dirty="0" smtClean="0"/>
              <a:t>BAL</a:t>
            </a:r>
            <a:endParaRPr lang="en-US" sz="3100" b="1" dirty="0"/>
          </a:p>
          <a:p>
            <a:pPr marL="1028700" lvl="1" indent="-514350"/>
            <a:r>
              <a:rPr lang="en-US" sz="3100" dirty="0"/>
              <a:t>Supportive – glucose saline, NS, Bicarbonate, </a:t>
            </a:r>
            <a:r>
              <a:rPr lang="en-US" sz="3100" dirty="0" smtClean="0"/>
              <a:t>ORS, O2</a:t>
            </a:r>
          </a:p>
          <a:p>
            <a:pPr marL="1028700" lvl="1" indent="-514350"/>
            <a:r>
              <a:rPr lang="en-US" sz="3100" dirty="0" smtClean="0"/>
              <a:t>Urine must be kept alkaline</a:t>
            </a:r>
          </a:p>
          <a:p>
            <a:pPr marL="1028700" lvl="1" indent="-514350"/>
            <a:r>
              <a:rPr lang="en-US" sz="3100" dirty="0" smtClean="0"/>
              <a:t>Hemodialysis if renal failure</a:t>
            </a:r>
          </a:p>
          <a:p>
            <a:pPr marL="1028700" lvl="1" indent="-514350"/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42394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PM findings</a:t>
            </a:r>
          </a:p>
          <a:p>
            <a:pPr lvl="1"/>
            <a:r>
              <a:rPr lang="en-US" sz="2400" dirty="0" smtClean="0"/>
              <a:t>Signs of dehydration</a:t>
            </a:r>
          </a:p>
          <a:p>
            <a:pPr lvl="1"/>
            <a:r>
              <a:rPr lang="en-US" sz="2400" dirty="0" smtClean="0"/>
              <a:t>Mucosa of GIT – inflammation, congestion, corrosion, hemorrhage &amp; coagulation</a:t>
            </a:r>
          </a:p>
          <a:p>
            <a:pPr lvl="1"/>
            <a:r>
              <a:rPr lang="en-US" sz="2400" dirty="0" smtClean="0"/>
              <a:t>Kidneys – ATN, hemorrhagic GN</a:t>
            </a:r>
          </a:p>
          <a:p>
            <a:pPr lvl="1"/>
            <a:r>
              <a:rPr lang="en-US" sz="2400" dirty="0" smtClean="0"/>
              <a:t>Viscera preserved for Chemical analysis – routine, Bone, Hair, Nails</a:t>
            </a:r>
          </a:p>
          <a:p>
            <a:pPr lvl="1"/>
            <a:r>
              <a:rPr lang="en-US" sz="2400" dirty="0" smtClean="0"/>
              <a:t>Chemical tests – Cu wire + </a:t>
            </a:r>
            <a:r>
              <a:rPr lang="en-US" sz="2400" dirty="0" err="1" smtClean="0"/>
              <a:t>HCl</a:t>
            </a:r>
            <a:r>
              <a:rPr lang="en-US" sz="2400" dirty="0" smtClean="0"/>
              <a:t> =&gt; silvery coating on wire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552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 poisoning [</a:t>
            </a:r>
            <a:r>
              <a:rPr lang="en-US" dirty="0" err="1"/>
              <a:t>Hydragyrism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 fontScale="85000" lnSpcReduction="10000"/>
          </a:bodyPr>
          <a:lstStyle/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Classic triad </a:t>
            </a:r>
            <a:r>
              <a:rPr lang="en-US" dirty="0" smtClean="0"/>
              <a:t>– gingivitis, tremors, neuropsychiatric changes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Gingivitis, </a:t>
            </a:r>
            <a:r>
              <a:rPr lang="en-US" dirty="0" err="1" smtClean="0"/>
              <a:t>hypersalivation</a:t>
            </a:r>
            <a:r>
              <a:rPr lang="en-US" dirty="0" smtClean="0"/>
              <a:t>, blue line, sore throat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Danbury tremors</a:t>
            </a:r>
            <a:r>
              <a:rPr lang="en-US" dirty="0" smtClean="0"/>
              <a:t>, </a:t>
            </a:r>
            <a:r>
              <a:rPr lang="en-US" b="1" dirty="0" smtClean="0"/>
              <a:t>hatter’s shake</a:t>
            </a:r>
            <a:r>
              <a:rPr lang="en-US" dirty="0" smtClean="0"/>
              <a:t>, </a:t>
            </a:r>
            <a:r>
              <a:rPr lang="en-US" b="1" dirty="0" smtClean="0"/>
              <a:t>glass blower’s shakes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err="1" smtClean="0"/>
              <a:t>Concussio</a:t>
            </a:r>
            <a:r>
              <a:rPr lang="en-US" b="1" dirty="0" smtClean="0"/>
              <a:t> </a:t>
            </a:r>
            <a:r>
              <a:rPr lang="en-US" b="1" dirty="0" err="1" smtClean="0"/>
              <a:t>mercurialis</a:t>
            </a:r>
            <a:endParaRPr lang="en-US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Mercurial </a:t>
            </a:r>
            <a:r>
              <a:rPr lang="en-US" b="1" dirty="0" err="1" smtClean="0"/>
              <a:t>erethism</a:t>
            </a:r>
            <a:r>
              <a:rPr lang="en-US" b="1" dirty="0" smtClean="0"/>
              <a:t> </a:t>
            </a:r>
            <a:r>
              <a:rPr lang="en-US" dirty="0" smtClean="0"/>
              <a:t>– glass industries, anxiety, depression, shyness, irritation, loss of confidence, emotional </a:t>
            </a:r>
            <a:r>
              <a:rPr lang="en-US" dirty="0" err="1" smtClean="0"/>
              <a:t>lability</a:t>
            </a:r>
            <a:r>
              <a:rPr lang="en-US" dirty="0" smtClean="0"/>
              <a:t>, delusions, hallucinations, memory loss &amp; insomnia</a:t>
            </a:r>
            <a:endParaRPr lang="en-US" dirty="0"/>
          </a:p>
          <a:p>
            <a:pPr lvl="1">
              <a:buFont typeface="Courier New" pitchFamily="49" charset="0"/>
              <a:buChar char="o"/>
            </a:pPr>
            <a:r>
              <a:rPr lang="en-US" b="1" dirty="0" err="1" smtClean="0"/>
              <a:t>Mercurialentis</a:t>
            </a:r>
            <a:r>
              <a:rPr lang="en-US" dirty="0" smtClean="0"/>
              <a:t> – brown deposition on ant. lens capsule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err="1" smtClean="0"/>
              <a:t>Acrodynia</a:t>
            </a:r>
            <a:r>
              <a:rPr lang="en-US" b="1" dirty="0" smtClean="0"/>
              <a:t>/ Pink disease </a:t>
            </a:r>
            <a:r>
              <a:rPr lang="en-US" dirty="0" smtClean="0"/>
              <a:t>– idiosyncratic hypersensitivity </a:t>
            </a:r>
            <a:r>
              <a:rPr lang="en-US" dirty="0" err="1" smtClean="0"/>
              <a:t>Sn</a:t>
            </a:r>
            <a:r>
              <a:rPr lang="en-US" dirty="0" smtClean="0"/>
              <a:t> in children, gen rash over palms &amp; whole body, anorexia, pain, </a:t>
            </a:r>
            <a:r>
              <a:rPr lang="en-US" dirty="0" err="1" smtClean="0"/>
              <a:t>parasthesia</a:t>
            </a:r>
            <a:r>
              <a:rPr lang="en-US" dirty="0" smtClean="0"/>
              <a:t>, irritability, photophobia.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Treatment – Chelation therapy(BAL, d-P, DMPS/DMSA) and supportive Rx</a:t>
            </a:r>
          </a:p>
        </p:txBody>
      </p:sp>
    </p:spTree>
    <p:extLst>
      <p:ext uri="{BB962C8B-B14F-4D97-AF65-F5344CB8AC3E}">
        <p14:creationId xmlns="" xmlns:p14="http://schemas.microsoft.com/office/powerpoint/2010/main" val="21825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Medicolegal Importance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Accidental, occupational poisoning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Homicide, suicidal - </a:t>
            </a:r>
            <a:r>
              <a:rPr lang="en-US" sz="2400" dirty="0" smtClean="0"/>
              <a:t>rare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Abortificient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b="1" dirty="0" err="1" smtClean="0"/>
              <a:t>Minamata</a:t>
            </a:r>
            <a:r>
              <a:rPr lang="en-US" sz="2400" b="1" dirty="0" smtClean="0"/>
              <a:t> disease</a:t>
            </a:r>
            <a:endParaRPr lang="en-US" sz="2400" b="1" dirty="0"/>
          </a:p>
          <a:p>
            <a:pPr marL="971550" lvl="1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57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Mech</a:t>
            </a:r>
            <a:r>
              <a:rPr lang="en-US" sz="2800" dirty="0"/>
              <a:t> of action </a:t>
            </a:r>
            <a:r>
              <a:rPr lang="en-US" sz="2800" dirty="0" smtClean="0"/>
              <a:t>: inhibition of mitochondrial functions &amp; corrosive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Iron poisoning (overload) occurs in patients of </a:t>
            </a:r>
            <a:r>
              <a:rPr lang="en-US" sz="2800" dirty="0" err="1" smtClean="0"/>
              <a:t>hemoglobinopathies</a:t>
            </a:r>
            <a:r>
              <a:rPr lang="en-US" sz="2800" dirty="0" smtClean="0"/>
              <a:t> who requires recurrent Blood Transfusions. E.g. </a:t>
            </a:r>
            <a:r>
              <a:rPr lang="en-US" sz="2800" dirty="0" err="1" smtClean="0"/>
              <a:t>Thalassemia</a:t>
            </a:r>
            <a:r>
              <a:rPr lang="en-US" sz="2800" dirty="0" smtClean="0"/>
              <a:t>, Sickle cell </a:t>
            </a:r>
            <a:r>
              <a:rPr lang="en-US" sz="2800" dirty="0" err="1" smtClean="0"/>
              <a:t>anaemia</a:t>
            </a:r>
            <a:r>
              <a:rPr lang="en-US" sz="2800" dirty="0" smtClean="0"/>
              <a:t> etc.</a:t>
            </a:r>
            <a:endParaRPr lang="en-US" sz="2800" dirty="0"/>
          </a:p>
        </p:txBody>
      </p:sp>
      <p:pic>
        <p:nvPicPr>
          <p:cNvPr id="9218" name="Picture 2" descr="C:\Users\Samrath\Desktop\FERROVIT_box_left_W_str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esktop\BT in thalassemia 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5559" y="3124200"/>
            <a:ext cx="4383642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83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Symptoms 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stage – NVD, </a:t>
            </a:r>
            <a:r>
              <a:rPr lang="en-US" sz="2400" dirty="0" err="1" smtClean="0"/>
              <a:t>abd</a:t>
            </a:r>
            <a:r>
              <a:rPr lang="en-US" sz="2400" dirty="0" smtClean="0"/>
              <a:t> pain, GI </a:t>
            </a:r>
            <a:r>
              <a:rPr lang="en-US" sz="2400" dirty="0" err="1" smtClean="0"/>
              <a:t>haemorrhage</a:t>
            </a:r>
            <a:r>
              <a:rPr lang="en-US" sz="2400" dirty="0" smtClean="0"/>
              <a:t>, shock, acidosis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stage – symptom free</a:t>
            </a:r>
          </a:p>
          <a:p>
            <a:pPr lvl="1"/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stage – metabolic acidosis, jaundice, hypoglycemia, shock, hepatic &amp; renal failure, coma</a:t>
            </a:r>
          </a:p>
          <a:p>
            <a:pPr lvl="1"/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stage(delayed </a:t>
            </a:r>
            <a:r>
              <a:rPr lang="en-US" sz="2400" dirty="0" err="1" smtClean="0"/>
              <a:t>Cx</a:t>
            </a:r>
            <a:r>
              <a:rPr lang="en-US" sz="2400" dirty="0" smtClean="0"/>
              <a:t>) – gastric </a:t>
            </a:r>
            <a:r>
              <a:rPr lang="en-US" sz="2400" dirty="0" err="1" smtClean="0"/>
              <a:t>strincture</a:t>
            </a:r>
            <a:r>
              <a:rPr lang="en-US" sz="2400" dirty="0" smtClean="0"/>
              <a:t>, pyloric stenosis</a:t>
            </a:r>
          </a:p>
        </p:txBody>
      </p:sp>
    </p:spTree>
    <p:extLst>
      <p:ext uri="{BB962C8B-B14F-4D97-AF65-F5344CB8AC3E}">
        <p14:creationId xmlns="" xmlns:p14="http://schemas.microsoft.com/office/powerpoint/2010/main" val="23822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600" b="1" dirty="0"/>
              <a:t>Fatal Dose </a:t>
            </a:r>
            <a:r>
              <a:rPr lang="en-US" sz="2600" dirty="0"/>
              <a:t>– </a:t>
            </a:r>
            <a:r>
              <a:rPr lang="en-US" sz="2600" dirty="0" smtClean="0"/>
              <a:t>20 to 30 </a:t>
            </a:r>
            <a:r>
              <a:rPr lang="en-US" sz="2600" dirty="0" err="1" smtClean="0"/>
              <a:t>gm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b="1" dirty="0"/>
              <a:t>Fatal period </a:t>
            </a:r>
            <a:r>
              <a:rPr lang="en-US" sz="2600" dirty="0"/>
              <a:t>– </a:t>
            </a:r>
            <a:r>
              <a:rPr lang="en-US" sz="2600" dirty="0" smtClean="0"/>
              <a:t>24 to 30 </a:t>
            </a:r>
            <a:r>
              <a:rPr lang="en-US" sz="2600" dirty="0" err="1" smtClean="0"/>
              <a:t>hrs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b="1" dirty="0"/>
              <a:t>Treatment :</a:t>
            </a:r>
          </a:p>
          <a:p>
            <a:pPr lvl="1"/>
            <a:r>
              <a:rPr lang="en-US" sz="2600" dirty="0"/>
              <a:t>If emergency, ABCD</a:t>
            </a:r>
          </a:p>
          <a:p>
            <a:pPr lvl="1"/>
            <a:r>
              <a:rPr lang="en-US" sz="2600" dirty="0"/>
              <a:t>Gastric lavage </a:t>
            </a:r>
            <a:r>
              <a:rPr lang="en-US" sz="2600" dirty="0" smtClean="0"/>
              <a:t>with  </a:t>
            </a:r>
            <a:r>
              <a:rPr lang="en-US" sz="2600" dirty="0"/>
              <a:t>5</a:t>
            </a:r>
            <a:r>
              <a:rPr lang="en-US" sz="2600" dirty="0" smtClean="0"/>
              <a:t>% Na Bicarbonate</a:t>
            </a:r>
          </a:p>
          <a:p>
            <a:pPr lvl="1"/>
            <a:r>
              <a:rPr lang="en-US" sz="2600" dirty="0" smtClean="0"/>
              <a:t> </a:t>
            </a:r>
            <a:r>
              <a:rPr lang="en-US" sz="2600" dirty="0" err="1" smtClean="0"/>
              <a:t>Demulsants</a:t>
            </a:r>
            <a:r>
              <a:rPr lang="en-US" sz="2600" dirty="0" smtClean="0"/>
              <a:t> – egg white, milk</a:t>
            </a:r>
          </a:p>
          <a:p>
            <a:pPr lvl="1"/>
            <a:r>
              <a:rPr lang="en-US" sz="2600" dirty="0" smtClean="0"/>
              <a:t>Antidote – </a:t>
            </a:r>
            <a:r>
              <a:rPr lang="en-US" sz="2600" b="1" dirty="0" err="1" smtClean="0"/>
              <a:t>Desferrioxamine</a:t>
            </a:r>
            <a:r>
              <a:rPr lang="en-US" sz="2600" b="1" dirty="0" smtClean="0"/>
              <a:t>(iv), </a:t>
            </a:r>
            <a:r>
              <a:rPr lang="en-US" sz="2600" b="1" dirty="0" err="1" smtClean="0"/>
              <a:t>Deferiprone</a:t>
            </a:r>
            <a:r>
              <a:rPr lang="en-US" sz="2600" b="1" dirty="0" smtClean="0"/>
              <a:t>(iv/oral)</a:t>
            </a:r>
          </a:p>
          <a:p>
            <a:pPr marL="1028700" lvl="1" indent="-514350"/>
            <a:r>
              <a:rPr lang="en-US" sz="2600" dirty="0" smtClean="0"/>
              <a:t>Supportive - fluids, glucose, multivitamins</a:t>
            </a:r>
          </a:p>
          <a:p>
            <a:pPr marL="1028700" lvl="1" indent="-514350"/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27252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PM findings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Mucosa of GIT – congestion, corrosion, hemorrhages, perforation</a:t>
            </a:r>
            <a:endParaRPr lang="en-US" sz="2400" dirty="0"/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Liver &amp; kidneys – necrotic changes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Viscera preserved for Chemical analysis – routine</a:t>
            </a:r>
          </a:p>
          <a:p>
            <a:r>
              <a:rPr lang="en-US" sz="2800" dirty="0" smtClean="0"/>
              <a:t>Medicolegal Imp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Suicidal poisoning – Fe tablets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Accidental poisoning</a:t>
            </a:r>
          </a:p>
        </p:txBody>
      </p:sp>
    </p:spTree>
    <p:extLst>
      <p:ext uri="{BB962C8B-B14F-4D97-AF65-F5344CB8AC3E}">
        <p14:creationId xmlns="" xmlns:p14="http://schemas.microsoft.com/office/powerpoint/2010/main" val="36448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 this session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33190"/>
          <a:ext cx="8305801" cy="2860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4459941"/>
                <a:gridCol w="1140012"/>
                <a:gridCol w="895724"/>
                <a:gridCol w="895724"/>
              </a:tblGrid>
              <a:tr h="1214446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chemeClr val="bg1"/>
                          </a:solidFill>
                        </a:rPr>
                        <a:t>COMPETENCY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Domain (K/S/A/C)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Level (K/KH/S/SH/P)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Core</a:t>
                      </a:r>
                      <a:r>
                        <a:rPr lang="en-IN" sz="1800" b="1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IN" sz="18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Mangal"/>
                        </a:rPr>
                        <a:t>(Y/N) </a:t>
                      </a:r>
                      <a:endParaRPr lang="en-IN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49938">
                <a:tc>
                  <a:txBody>
                    <a:bodyPr/>
                    <a:lstStyle/>
                    <a:p>
                      <a:r>
                        <a:rPr kumimoji="0" lang="en-IN" sz="16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FM9.3 </a:t>
                      </a:r>
                      <a:r>
                        <a:rPr lang="en-IN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General Principles and basic methodologies in treatment of poisoning: decontamination, supportive therapy, antidote therapy, procedures of enhanced elimination with regard to </a:t>
                      </a:r>
                      <a:r>
                        <a:rPr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Arsenic, lead, mercury, copper, iron, cadmium and thallium</a:t>
                      </a:r>
                      <a:endParaRPr lang="en-IN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800" b="1" dirty="0" smtClean="0"/>
              <a:t>Reference books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The Essentials of FMT by Dr KSN Reddy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Modern Medical Toxicology by Dr VV </a:t>
            </a:r>
            <a:r>
              <a:rPr lang="en-US" sz="4800" dirty="0" err="1" smtClean="0"/>
              <a:t>Pillay</a:t>
            </a:r>
            <a:r>
              <a:rPr lang="en-US" sz="4800" dirty="0" smtClean="0"/>
              <a:t> </a:t>
            </a:r>
            <a:endParaRPr lang="en-US" sz="4800" dirty="0" smtClean="0"/>
          </a:p>
          <a:p>
            <a:pPr marL="514350" indent="-514350">
              <a:buAutoNum type="arabicPeriod"/>
            </a:pPr>
            <a:r>
              <a:rPr lang="en-US" sz="4800" dirty="0" smtClean="0"/>
              <a:t>Essentials </a:t>
            </a:r>
            <a:r>
              <a:rPr lang="en-US" sz="4800" dirty="0" smtClean="0"/>
              <a:t>of FMT by Dr A </a:t>
            </a:r>
            <a:r>
              <a:rPr lang="en-US" sz="4800" dirty="0" err="1" smtClean="0"/>
              <a:t>Aggrawal</a:t>
            </a:r>
            <a:endParaRPr lang="en-US" sz="4800" dirty="0" smtClean="0"/>
          </a:p>
          <a:p>
            <a:pPr marL="514350" indent="-514350">
              <a:buAutoNum type="arabicPeriod"/>
            </a:pPr>
            <a:r>
              <a:rPr lang="en-US" sz="4800" dirty="0" smtClean="0"/>
              <a:t>Textbook of MJFMT by Dr CK Parikh</a:t>
            </a:r>
          </a:p>
          <a:p>
            <a:pPr marL="514350" indent="-514350">
              <a:buAutoNum type="arabicPeriod"/>
            </a:pPr>
            <a:endParaRPr lang="en-US" sz="48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648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MCQs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factory worker visits a doctor with c/o tingling &amp; numbness in both </a:t>
            </a:r>
            <a:r>
              <a:rPr lang="en-US" dirty="0" err="1" smtClean="0"/>
              <a:t>feets</a:t>
            </a:r>
            <a:r>
              <a:rPr lang="en-US" dirty="0" smtClean="0"/>
              <a:t> since 2 wks. On examination, his conjunctiva was pale, palms &amp; soles had raindrop pigmentation and horizontal lines over fingernails. Most probable diagnosis would be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Copper poisoning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Iron poisoning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Arsenic poisoning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Mercury poisoning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factory worker visits a doctor with c/o tingling &amp; numbness in both </a:t>
            </a:r>
            <a:r>
              <a:rPr lang="en-US" dirty="0" err="1" smtClean="0"/>
              <a:t>feets</a:t>
            </a:r>
            <a:r>
              <a:rPr lang="en-US" dirty="0" smtClean="0"/>
              <a:t> since 2 wks. On examination, his conjunctiva was pale, palms &amp; soles had raindrop pigmentation and horizontal lines over fingernails. All following antidotes may be used except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BAL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Desferrioxamine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D-</a:t>
            </a:r>
            <a:r>
              <a:rPr lang="en-US" dirty="0" err="1" smtClean="0"/>
              <a:t>penicillamine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DMSA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</a:t>
            </a:r>
            <a:r>
              <a:rPr lang="en-US" sz="2800" dirty="0" err="1" smtClean="0"/>
              <a:t>Erathism</a:t>
            </a:r>
            <a:r>
              <a:rPr lang="en-US" sz="2800" dirty="0" smtClean="0"/>
              <a:t>’ and ‘Pink disease’ are characteristically seen in poisoning of </a:t>
            </a:r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Lead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Iron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Arsenic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Mercury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case of suspected death due to Arsenic trioxide poisoning, which of following chemical test may be used for confirmation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Marsh test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Silver nitrate test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Barium chloride test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Stool microscopy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of following chelating agent would be treatment of choice in case of iron overload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British anti lewisite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Dimercapto</a:t>
            </a:r>
            <a:r>
              <a:rPr lang="en-US" sz="2800" dirty="0" smtClean="0"/>
              <a:t> </a:t>
            </a:r>
            <a:r>
              <a:rPr lang="en-US" sz="2800" dirty="0" err="1" smtClean="0"/>
              <a:t>succinic</a:t>
            </a:r>
            <a:r>
              <a:rPr lang="en-US" sz="2800" dirty="0" smtClean="0"/>
              <a:t> acid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Dimercapto</a:t>
            </a:r>
            <a:r>
              <a:rPr lang="en-US" sz="2800" dirty="0" smtClean="0"/>
              <a:t> 1-propane </a:t>
            </a:r>
            <a:r>
              <a:rPr lang="en-US" sz="2800" dirty="0" err="1" smtClean="0"/>
              <a:t>sulfonate</a:t>
            </a:r>
            <a:endParaRPr lang="en-U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Desferrioxamine</a:t>
            </a: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In this session..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Introduction - metallic poisons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dirty="0" smtClean="0"/>
              <a:t>Arsenic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dirty="0" smtClean="0"/>
              <a:t>Mercury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dirty="0" smtClean="0"/>
              <a:t>Iron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b="1" dirty="0" smtClean="0"/>
              <a:t>Lead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b="1" dirty="0" smtClean="0"/>
              <a:t>Copper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b="1" dirty="0" smtClean="0"/>
              <a:t>Potassium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IN" b="1" dirty="0" smtClean="0"/>
              <a:t>Others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Toxic compounds </a:t>
            </a:r>
            <a:r>
              <a:rPr lang="en-US" sz="2800" dirty="0" smtClean="0"/>
              <a:t>&amp; Physical </a:t>
            </a:r>
            <a:r>
              <a:rPr lang="en-US" sz="2800" dirty="0"/>
              <a:t>characteristics 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Lead tetroxide(vermilion, </a:t>
            </a:r>
            <a:r>
              <a:rPr lang="en-US" sz="2400" dirty="0" err="1" smtClean="0"/>
              <a:t>sindur</a:t>
            </a:r>
            <a:r>
              <a:rPr lang="en-US" sz="2400" dirty="0" smtClean="0"/>
              <a:t>, red lead) – orange/scarlet red crystalline powder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Lead acetate (sugar of lead) – white crystals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Lead carbonate (</a:t>
            </a:r>
            <a:r>
              <a:rPr lang="en-US" sz="2400" dirty="0" err="1" smtClean="0"/>
              <a:t>safeda</a:t>
            </a:r>
            <a:r>
              <a:rPr lang="en-US" sz="2400" dirty="0" smtClean="0"/>
              <a:t>) – white powder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Lead monoxide – pale orange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Lead </a:t>
            </a:r>
            <a:r>
              <a:rPr lang="en-US" sz="2400" dirty="0" err="1" smtClean="0"/>
              <a:t>sulphate</a:t>
            </a:r>
            <a:endParaRPr lang="en-US" sz="24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Lead Chromate – Bright Yellow powder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81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Kalpesh\f.m. dept\photos\poisons\metallic poisons\lead tetroxi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Kalpesh\f.m. dept\photos\poisons\metallic poisons\lead acetat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810000" cy="3035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Kalpesh\f.m. dept\photos\poisons\metallic poisons\lead chrom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98" y="3386959"/>
            <a:ext cx="3486302" cy="2785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Kalpesh\f.m. dept\photos\poisons\metallic poisons\lead-sulpha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419551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4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Symptoms </a:t>
            </a:r>
          </a:p>
          <a:p>
            <a:pPr lvl="1"/>
            <a:r>
              <a:rPr lang="en-US" sz="2400" dirty="0" smtClean="0"/>
              <a:t>Metallic taste, dry throat, NV</a:t>
            </a:r>
          </a:p>
          <a:p>
            <a:pPr lvl="1"/>
            <a:r>
              <a:rPr lang="en-US" sz="2400" dirty="0" smtClean="0"/>
              <a:t>Burning abdominal pain</a:t>
            </a:r>
          </a:p>
          <a:p>
            <a:pPr lvl="1"/>
            <a:r>
              <a:rPr lang="en-US" sz="2400" dirty="0" smtClean="0"/>
              <a:t>Circulatory shock</a:t>
            </a:r>
          </a:p>
          <a:p>
            <a:pPr lvl="1"/>
            <a:r>
              <a:rPr lang="en-US" sz="2400" dirty="0" smtClean="0"/>
              <a:t>Headache, insomnia, depression </a:t>
            </a:r>
          </a:p>
          <a:p>
            <a:pPr lvl="1"/>
            <a:r>
              <a:rPr lang="en-US" sz="2400" dirty="0" smtClean="0"/>
              <a:t>coma</a:t>
            </a:r>
          </a:p>
        </p:txBody>
      </p:sp>
    </p:spTree>
    <p:extLst>
      <p:ext uri="{BB962C8B-B14F-4D97-AF65-F5344CB8AC3E}">
        <p14:creationId xmlns="" xmlns:p14="http://schemas.microsoft.com/office/powerpoint/2010/main" val="7736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285861"/>
          <a:ext cx="8215370" cy="225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9966"/>
                <a:gridCol w="1095404"/>
              </a:tblGrid>
              <a:tr h="1153293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SPECIFIC</a:t>
                      </a:r>
                      <a:r>
                        <a:rPr lang="en-IN" baseline="0" dirty="0" smtClean="0">
                          <a:solidFill>
                            <a:schemeClr val="bg1"/>
                          </a:solidFill>
                        </a:rPr>
                        <a:t> LEARNING OBJECTIVES</a:t>
                      </a:r>
                    </a:p>
                    <a:p>
                      <a:r>
                        <a:rPr lang="en-IN" baseline="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IN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0"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At the end of this session, the 2</a:t>
                      </a:r>
                      <a:r>
                        <a:rPr kumimoji="0" lang="en-IN" sz="1800" b="1" kern="1200" baseline="30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IN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MBBS student....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Integration</a:t>
                      </a:r>
                      <a:endParaRPr lang="en-IN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6124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able to describe General Principles and basic methodologies in treatment of poisoning: decontamination, supportive therapy, antidote therapy, procedures of enhanced elimination with regard to </a:t>
                      </a:r>
                      <a:r>
                        <a:rPr lang="en-IN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Arsenic, lead, mercury, copper, iron, cadmium and thallium</a:t>
                      </a:r>
                      <a:endParaRPr lang="en-IN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b="1" dirty="0"/>
              <a:t>Fatal Dose </a:t>
            </a:r>
            <a:r>
              <a:rPr lang="en-US" sz="2400" dirty="0"/>
              <a:t>– </a:t>
            </a:r>
            <a:r>
              <a:rPr lang="en-US" sz="2400" dirty="0" smtClean="0"/>
              <a:t>20gm Lead acetate, 40gm Lead carbonate</a:t>
            </a:r>
          </a:p>
          <a:p>
            <a:endParaRPr lang="en-US" sz="2400" dirty="0"/>
          </a:p>
          <a:p>
            <a:r>
              <a:rPr lang="en-US" sz="2400" b="1" dirty="0"/>
              <a:t>Fatal period </a:t>
            </a:r>
            <a:r>
              <a:rPr lang="en-US" sz="2400" dirty="0"/>
              <a:t>– 1</a:t>
            </a:r>
            <a:r>
              <a:rPr lang="en-US" sz="2400" dirty="0" smtClean="0"/>
              <a:t> </a:t>
            </a:r>
            <a:r>
              <a:rPr lang="en-US" sz="2400" dirty="0"/>
              <a:t>to 2</a:t>
            </a:r>
            <a:r>
              <a:rPr lang="en-US" sz="2400" dirty="0" smtClean="0"/>
              <a:t> days</a:t>
            </a:r>
          </a:p>
          <a:p>
            <a:endParaRPr lang="en-US" sz="2400" dirty="0"/>
          </a:p>
          <a:p>
            <a:r>
              <a:rPr lang="en-US" sz="2400" b="1" dirty="0" smtClean="0"/>
              <a:t>Lab Ix </a:t>
            </a:r>
            <a:r>
              <a:rPr lang="en-US" sz="2400" dirty="0" smtClean="0"/>
              <a:t>– </a:t>
            </a:r>
            <a:r>
              <a:rPr lang="en-US" sz="2400" dirty="0" err="1" smtClean="0"/>
              <a:t>Bl</a:t>
            </a:r>
            <a:r>
              <a:rPr lang="en-US" sz="2400" dirty="0" smtClean="0"/>
              <a:t> </a:t>
            </a:r>
            <a:r>
              <a:rPr lang="en-US" sz="2400" dirty="0" err="1" smtClean="0"/>
              <a:t>porphyrine</a:t>
            </a:r>
            <a:r>
              <a:rPr lang="en-US" sz="2400" dirty="0" smtClean="0"/>
              <a:t> level &gt; 0.07mg%, Urine </a:t>
            </a:r>
            <a:r>
              <a:rPr lang="en-US" sz="2400" dirty="0" err="1" smtClean="0"/>
              <a:t>porphyrine</a:t>
            </a:r>
            <a:r>
              <a:rPr lang="en-US" sz="2400" dirty="0" smtClean="0"/>
              <a:t> &gt; 0.15-0.3mg% </a:t>
            </a:r>
            <a:endParaRPr lang="en-US" sz="2400" dirty="0"/>
          </a:p>
          <a:p>
            <a:endParaRPr lang="en-US" sz="5000" dirty="0"/>
          </a:p>
          <a:p>
            <a:endParaRPr lang="en-US" sz="5000" dirty="0" smtClean="0"/>
          </a:p>
          <a:p>
            <a:pPr marL="1028700" lvl="1" indent="-514350"/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2656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40000" lnSpcReduction="20000"/>
          </a:bodyPr>
          <a:lstStyle/>
          <a:p>
            <a:r>
              <a:rPr lang="en-US" sz="5000" b="1" dirty="0" smtClean="0"/>
              <a:t>Treatment :</a:t>
            </a:r>
          </a:p>
          <a:p>
            <a:pPr lvl="1"/>
            <a:r>
              <a:rPr lang="en-US" sz="5500" dirty="0" smtClean="0"/>
              <a:t>If emergency, ABCD</a:t>
            </a:r>
          </a:p>
          <a:p>
            <a:pPr lvl="1"/>
            <a:r>
              <a:rPr lang="en-US" sz="5500" dirty="0" smtClean="0"/>
              <a:t>Gastric </a:t>
            </a:r>
            <a:r>
              <a:rPr lang="en-US" sz="5500" dirty="0" err="1" smtClean="0"/>
              <a:t>lavage</a:t>
            </a:r>
            <a:r>
              <a:rPr lang="en-US" sz="5500" dirty="0" smtClean="0"/>
              <a:t> with milk/egg white/ albumin, 1% Na or Mg </a:t>
            </a:r>
            <a:r>
              <a:rPr lang="en-US" sz="5500" dirty="0" err="1" smtClean="0"/>
              <a:t>sulphate</a:t>
            </a:r>
            <a:endParaRPr lang="en-US" sz="5500" dirty="0" smtClean="0"/>
          </a:p>
          <a:p>
            <a:pPr lvl="1"/>
            <a:r>
              <a:rPr lang="en-US" sz="5500" dirty="0" smtClean="0"/>
              <a:t>Antidote 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5500" b="1" dirty="0" smtClean="0"/>
              <a:t>DMSA, DMPS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5500" b="1" dirty="0" smtClean="0"/>
              <a:t>EDTA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5500" b="1" dirty="0" smtClean="0"/>
              <a:t>BAL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5500" b="1" dirty="0" smtClean="0"/>
              <a:t>D-</a:t>
            </a:r>
            <a:r>
              <a:rPr lang="en-US" sz="5500" b="1" dirty="0" err="1" smtClean="0"/>
              <a:t>penicillamine</a:t>
            </a:r>
            <a:endParaRPr lang="en-US" sz="5500" b="1" dirty="0" smtClean="0"/>
          </a:p>
          <a:p>
            <a:pPr marL="1028700" lvl="1" indent="-514350"/>
            <a:r>
              <a:rPr lang="en-US" sz="5500" dirty="0" smtClean="0"/>
              <a:t>Supportive 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5500" b="1" dirty="0" smtClean="0"/>
              <a:t>Thiamine, B12 </a:t>
            </a:r>
            <a:r>
              <a:rPr lang="en-US" sz="5500" dirty="0" smtClean="0"/>
              <a:t>– for neurological symptoms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5500" b="1" dirty="0" smtClean="0"/>
              <a:t>Ca </a:t>
            </a:r>
            <a:r>
              <a:rPr lang="en-US" sz="5500" b="1" dirty="0" err="1" smtClean="0"/>
              <a:t>gluconate</a:t>
            </a:r>
            <a:r>
              <a:rPr lang="en-US" sz="5500" b="1" dirty="0" smtClean="0"/>
              <a:t> </a:t>
            </a:r>
            <a:r>
              <a:rPr lang="en-US" sz="5500" dirty="0" smtClean="0"/>
              <a:t>– for colic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5500" b="1" dirty="0" smtClean="0"/>
              <a:t>Mg &amp; Na </a:t>
            </a:r>
            <a:r>
              <a:rPr lang="en-US" sz="5500" b="1" dirty="0" err="1" smtClean="0"/>
              <a:t>Sulphate</a:t>
            </a:r>
            <a:r>
              <a:rPr lang="en-US" sz="5500" b="1" dirty="0" smtClean="0"/>
              <a:t> </a:t>
            </a:r>
            <a:r>
              <a:rPr lang="en-US" sz="5500" dirty="0" smtClean="0"/>
              <a:t>– hastens excretion in stool</a:t>
            </a:r>
          </a:p>
          <a:p>
            <a:pPr marL="1028700" lvl="1" indent="-514350"/>
            <a:r>
              <a:rPr lang="en-US" sz="5500" dirty="0" smtClean="0"/>
              <a:t>Peritoneal/</a:t>
            </a:r>
            <a:r>
              <a:rPr lang="en-US" sz="5500" dirty="0" err="1" smtClean="0"/>
              <a:t>Hemo</a:t>
            </a:r>
            <a:r>
              <a:rPr lang="en-US" sz="5500" dirty="0" smtClean="0"/>
              <a:t>-dialysis if renal failure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PM findings</a:t>
            </a:r>
          </a:p>
          <a:p>
            <a:pPr lvl="1"/>
            <a:r>
              <a:rPr lang="en-US" sz="2400" dirty="0" err="1" smtClean="0"/>
              <a:t>Burtonian</a:t>
            </a:r>
            <a:r>
              <a:rPr lang="en-US" sz="2400" dirty="0" smtClean="0"/>
              <a:t> line on gums</a:t>
            </a:r>
          </a:p>
          <a:p>
            <a:pPr lvl="1"/>
            <a:r>
              <a:rPr lang="en-US" sz="2400" dirty="0" smtClean="0"/>
              <a:t>Mucosa of GIT – congestion, ulceration, hemorrhages</a:t>
            </a:r>
          </a:p>
          <a:p>
            <a:pPr lvl="1"/>
            <a:r>
              <a:rPr lang="en-US" sz="2400" dirty="0" smtClean="0"/>
              <a:t>Kidneys &amp; Liver – contracted</a:t>
            </a:r>
          </a:p>
          <a:p>
            <a:pPr lvl="1"/>
            <a:r>
              <a:rPr lang="en-US" sz="2400" dirty="0" smtClean="0"/>
              <a:t>Bone marrow – hyperplasia</a:t>
            </a:r>
          </a:p>
          <a:p>
            <a:pPr lvl="1"/>
            <a:r>
              <a:rPr lang="en-US" sz="2400" dirty="0" smtClean="0"/>
              <a:t>Peripheral nerves – segmental </a:t>
            </a:r>
            <a:r>
              <a:rPr lang="en-US" sz="2400" dirty="0" err="1" smtClean="0"/>
              <a:t>demylinations</a:t>
            </a:r>
            <a:endParaRPr lang="en-US" sz="2400" dirty="0" smtClean="0"/>
          </a:p>
          <a:p>
            <a:pPr lvl="1"/>
            <a:r>
              <a:rPr lang="en-US" sz="2400" dirty="0" smtClean="0"/>
              <a:t>Viscera preserved for Chemical analysis – routine, Bone</a:t>
            </a:r>
          </a:p>
          <a:p>
            <a:pPr lvl="1"/>
            <a:r>
              <a:rPr lang="en-US" sz="2400" dirty="0" smtClean="0"/>
              <a:t>Chemical tests – </a:t>
            </a:r>
            <a:r>
              <a:rPr lang="en-US" sz="2400" dirty="0" err="1" smtClean="0"/>
              <a:t>HCl</a:t>
            </a:r>
            <a:r>
              <a:rPr lang="en-US" sz="2400" dirty="0" smtClean="0"/>
              <a:t> =&gt; white precipitates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5582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Chronic poisoning </a:t>
            </a:r>
            <a:r>
              <a:rPr lang="en-US" dirty="0" smtClean="0"/>
              <a:t>[</a:t>
            </a:r>
            <a:r>
              <a:rPr lang="en-US" dirty="0" err="1" smtClean="0"/>
              <a:t>Plumbism</a:t>
            </a:r>
            <a:r>
              <a:rPr lang="en-US" dirty="0" smtClean="0"/>
              <a:t>/ </a:t>
            </a:r>
            <a:r>
              <a:rPr lang="en-US" dirty="0" err="1" smtClean="0"/>
              <a:t>Saturnism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1054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/>
              <a:t>P</a:t>
            </a:r>
            <a:r>
              <a:rPr lang="en-US" sz="2400" dirty="0" smtClean="0"/>
              <a:t>aints, toys, printers, glass industry, lead pipes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err="1" smtClean="0"/>
              <a:t>Anaemia</a:t>
            </a:r>
            <a:r>
              <a:rPr lang="en-US" sz="2400" dirty="0" smtClean="0"/>
              <a:t> – </a:t>
            </a:r>
            <a:r>
              <a:rPr lang="en-US" sz="2400" dirty="0" err="1" smtClean="0"/>
              <a:t>sideroblasts</a:t>
            </a:r>
            <a:r>
              <a:rPr lang="en-US" sz="2400" dirty="0" smtClean="0"/>
              <a:t>, </a:t>
            </a:r>
            <a:r>
              <a:rPr lang="en-US" sz="2400" dirty="0" err="1" smtClean="0"/>
              <a:t>polychromasia</a:t>
            </a:r>
            <a:r>
              <a:rPr lang="en-US" sz="2400" dirty="0" smtClean="0"/>
              <a:t>, </a:t>
            </a:r>
            <a:r>
              <a:rPr lang="en-US" sz="2400" b="1" dirty="0" smtClean="0"/>
              <a:t>punctate </a:t>
            </a:r>
            <a:r>
              <a:rPr lang="en-US" sz="2400" b="1" dirty="0" err="1" smtClean="0"/>
              <a:t>basophilia</a:t>
            </a:r>
            <a:r>
              <a:rPr lang="en-US" sz="2400" dirty="0" smtClean="0"/>
              <a:t>/ basophilic stippling, </a:t>
            </a:r>
            <a:r>
              <a:rPr lang="en-US" sz="2400" dirty="0" err="1" smtClean="0"/>
              <a:t>reticulocytosis</a:t>
            </a:r>
            <a:r>
              <a:rPr lang="en-US" sz="2400" dirty="0" smtClean="0"/>
              <a:t>, eosinophilia, </a:t>
            </a:r>
            <a:r>
              <a:rPr lang="en-US" sz="2400" dirty="0" err="1" smtClean="0"/>
              <a:t>monocytosis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Lead line </a:t>
            </a:r>
            <a:r>
              <a:rPr lang="en-US" sz="2400" dirty="0" smtClean="0"/>
              <a:t>(</a:t>
            </a:r>
            <a:r>
              <a:rPr lang="en-US" sz="2400" b="1" dirty="0" err="1" smtClean="0"/>
              <a:t>Bertonian</a:t>
            </a:r>
            <a:r>
              <a:rPr lang="en-US" sz="2400" b="1" dirty="0" smtClean="0"/>
              <a:t> line</a:t>
            </a:r>
            <a:r>
              <a:rPr lang="en-US" sz="2400" dirty="0" smtClean="0"/>
              <a:t>) – </a:t>
            </a:r>
            <a:r>
              <a:rPr lang="en-US" sz="2400" dirty="0" err="1" smtClean="0"/>
              <a:t>Pb</a:t>
            </a:r>
            <a:r>
              <a:rPr lang="en-US" sz="2400" dirty="0" smtClean="0"/>
              <a:t>, Cu, Hg, Fe, Bi, Ag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Abdominal colic &amp; constipation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Lead palsy </a:t>
            </a:r>
            <a:r>
              <a:rPr lang="en-US" sz="2400" dirty="0" smtClean="0"/>
              <a:t>– tremors, numbness, cramps, hyperesthesia, radial nerve palsy(wrist drop), foot drop, peripheral neuritis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Lead Encephalopathy </a:t>
            </a:r>
            <a:r>
              <a:rPr lang="en-US" sz="2400" dirty="0" smtClean="0"/>
              <a:t>– headache, insomnia, anxiety, irritability, delirium, convulsions, coma; permanent brain damage(irreversible)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CVS – HT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Kidneys – interstitial nephritis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Reproductive system – menstrual abnormalities, abortion(2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T), sterility, </a:t>
            </a:r>
            <a:r>
              <a:rPr lang="en-US" sz="2400" dirty="0" err="1" smtClean="0"/>
              <a:t>gynecomastia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General – anorexia, dyspepsia, hair loss</a:t>
            </a:r>
          </a:p>
        </p:txBody>
      </p:sp>
    </p:spTree>
    <p:extLst>
      <p:ext uri="{BB962C8B-B14F-4D97-AF65-F5344CB8AC3E}">
        <p14:creationId xmlns="" xmlns:p14="http://schemas.microsoft.com/office/powerpoint/2010/main" val="21346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Smear in </a:t>
            </a:r>
            <a:r>
              <a:rPr lang="en-US" dirty="0" err="1" smtClean="0"/>
              <a:t>Plumbism</a:t>
            </a:r>
            <a:endParaRPr lang="en-US" dirty="0"/>
          </a:p>
        </p:txBody>
      </p:sp>
      <p:pic>
        <p:nvPicPr>
          <p:cNvPr id="1026" name="Picture 2" descr="C:\Users\Samrath\Desktop\Lead_poisoning_-_blood_fil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939131"/>
            <a:ext cx="7835900" cy="384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20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62400"/>
            <a:ext cx="3124200" cy="20574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Burtonian</a:t>
            </a:r>
            <a:r>
              <a:rPr lang="en-US" b="1" dirty="0" smtClean="0"/>
              <a:t> lines</a:t>
            </a:r>
            <a:r>
              <a:rPr lang="en-US" dirty="0" smtClean="0"/>
              <a:t> on gums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Kalpesh\f.m. dept\photos\poisons\metallic poisons\burtonian l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5" y="228600"/>
            <a:ext cx="5640746" cy="3190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Kalpesh\f.m. dept\photos\poisons\metallic poisons\burtonian 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99507"/>
            <a:ext cx="4376913" cy="310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4038600" y="381000"/>
            <a:ext cx="15240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276600" y="2514599"/>
            <a:ext cx="15240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172201" y="4495799"/>
            <a:ext cx="15240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15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Medicolegal Importance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Accidental</a:t>
            </a:r>
            <a:r>
              <a:rPr lang="en-US" sz="2400" dirty="0"/>
              <a:t> </a:t>
            </a:r>
            <a:r>
              <a:rPr lang="en-US" sz="2400" dirty="0" smtClean="0"/>
              <a:t>poisoning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occupational poisoning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Homicide, suicidal - </a:t>
            </a:r>
            <a:r>
              <a:rPr lang="en-US" sz="2400" dirty="0" smtClean="0"/>
              <a:t>rare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Abortificient (lead </a:t>
            </a:r>
            <a:r>
              <a:rPr lang="en-US" sz="2400" dirty="0" err="1" smtClean="0"/>
              <a:t>oleate</a:t>
            </a:r>
            <a:r>
              <a:rPr lang="en-US" sz="2400" dirty="0" smtClean="0"/>
              <a:t>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Cattle poison (red lead)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Poisoning from gunshot wound retained bullet fragments (in 12 to 48 days)</a:t>
            </a:r>
            <a:endParaRPr lang="en-US" sz="2400" dirty="0"/>
          </a:p>
          <a:p>
            <a:pPr marL="971550" lvl="1" indent="-514350">
              <a:buFont typeface="+mj-lt"/>
              <a:buAutoNum type="arabicParenR"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4689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Toxic compounds &amp; Physical characteristics 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Copper </a:t>
            </a:r>
            <a:r>
              <a:rPr lang="en-US" sz="2400" dirty="0" err="1" smtClean="0"/>
              <a:t>Sulphate</a:t>
            </a:r>
            <a:r>
              <a:rPr lang="en-US" sz="2400" dirty="0" smtClean="0"/>
              <a:t> (Blue vitriol) – blue crystals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Copper </a:t>
            </a:r>
            <a:r>
              <a:rPr lang="en-US" sz="2400" dirty="0" err="1" smtClean="0"/>
              <a:t>subacetate</a:t>
            </a:r>
            <a:r>
              <a:rPr lang="en-US" sz="2400" dirty="0" smtClean="0"/>
              <a:t> (verdigris) – bluish green mass/powder</a:t>
            </a:r>
          </a:p>
          <a:p>
            <a:pPr marL="971550" lvl="1" indent="-514350">
              <a:buFont typeface="+mj-lt"/>
              <a:buAutoNum type="arabicParenR"/>
            </a:pPr>
            <a:endParaRPr lang="en-US" sz="2400" dirty="0"/>
          </a:p>
          <a:p>
            <a:pPr marL="571500" indent="-514350"/>
            <a:r>
              <a:rPr lang="en-US" sz="2800" dirty="0" err="1" smtClean="0"/>
              <a:t>Mech</a:t>
            </a:r>
            <a:r>
              <a:rPr lang="en-US" sz="2800" dirty="0" smtClean="0"/>
              <a:t> of action - Powerful inhibitors of enzymes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24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Kalpesh\f.m. dept\photos\poisons\metallic poisons\copper sulph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Kalpesh\f.m. dept\photos\poisons\metallic poisons\copper sulphat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310717" cy="3257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Kalpesh\f.m. dept\photos\poisons\metallic poisons\copper acetat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669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Kalpesh\f.m. dept\photos\poisons\metallic poisons\copper acetate1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14378"/>
            <a:ext cx="3173982" cy="2475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50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Symptoms </a:t>
            </a:r>
          </a:p>
          <a:p>
            <a:pPr lvl="1"/>
            <a:r>
              <a:rPr lang="en-US" sz="2400" dirty="0" smtClean="0"/>
              <a:t>Metallic taste, burning pain, NV – blue-green</a:t>
            </a:r>
          </a:p>
          <a:p>
            <a:pPr lvl="1"/>
            <a:r>
              <a:rPr lang="en-US" sz="2400" dirty="0" smtClean="0"/>
              <a:t>Abdominal colic, </a:t>
            </a:r>
            <a:r>
              <a:rPr lang="en-US" sz="2400" dirty="0" err="1" smtClean="0"/>
              <a:t>diarrhoea</a:t>
            </a:r>
            <a:endParaRPr lang="en-US" sz="2400" dirty="0" smtClean="0"/>
          </a:p>
          <a:p>
            <a:pPr lvl="1"/>
            <a:r>
              <a:rPr lang="en-US" sz="2400" b="1" dirty="0" err="1" smtClean="0"/>
              <a:t>Haemolysis</a:t>
            </a:r>
            <a:r>
              <a:rPr lang="en-US" sz="2400" dirty="0" smtClean="0"/>
              <a:t>, </a:t>
            </a:r>
            <a:r>
              <a:rPr lang="en-US" sz="2400" dirty="0" err="1" smtClean="0"/>
              <a:t>Hb</a:t>
            </a:r>
            <a:r>
              <a:rPr lang="en-US" sz="2400" dirty="0" smtClean="0"/>
              <a:t> </a:t>
            </a:r>
            <a:r>
              <a:rPr lang="en-US" sz="2400" dirty="0" err="1" smtClean="0"/>
              <a:t>uria</a:t>
            </a:r>
            <a:r>
              <a:rPr lang="en-US" sz="2400" dirty="0" smtClean="0"/>
              <a:t>, meth </a:t>
            </a:r>
            <a:r>
              <a:rPr lang="en-US" sz="2400" dirty="0" err="1" smtClean="0"/>
              <a:t>Hb</a:t>
            </a:r>
            <a:r>
              <a:rPr lang="en-US" sz="2400" b="1" dirty="0" smtClean="0"/>
              <a:t>, jaundice</a:t>
            </a:r>
            <a:r>
              <a:rPr lang="en-US" sz="2400" dirty="0" smtClean="0"/>
              <a:t>, pancreatitis</a:t>
            </a:r>
          </a:p>
          <a:p>
            <a:pPr lvl="1"/>
            <a:r>
              <a:rPr lang="en-US" sz="2400" b="1" dirty="0" smtClean="0"/>
              <a:t>Leg cramps, spasms, convulsions</a:t>
            </a:r>
          </a:p>
          <a:p>
            <a:pPr lvl="1"/>
            <a:r>
              <a:rPr lang="en-US" sz="2400" dirty="0" smtClean="0"/>
              <a:t>Circulatory shock, liver failure, kidney failure</a:t>
            </a:r>
          </a:p>
          <a:p>
            <a:pPr lvl="1"/>
            <a:r>
              <a:rPr lang="en-US" sz="2400" dirty="0" smtClean="0"/>
              <a:t>Headache, drowsiness, coma</a:t>
            </a:r>
          </a:p>
          <a:p>
            <a:pPr lvl="1"/>
            <a:r>
              <a:rPr lang="en-US" sz="2400" dirty="0" smtClean="0"/>
              <a:t>Inhalation of Cu fumes – URT irritation</a:t>
            </a:r>
          </a:p>
          <a:p>
            <a:pPr lvl="1"/>
            <a:r>
              <a:rPr lang="en-US" sz="2400" dirty="0" smtClean="0"/>
              <a:t>Skin contact – chemical dermatitis, discoloration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5476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Antidote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Substances that counteract or neutralize the </a:t>
            </a:r>
            <a:r>
              <a:rPr lang="en-US" dirty="0" err="1" smtClean="0"/>
              <a:t>illeffect</a:t>
            </a:r>
            <a:r>
              <a:rPr lang="en-US" dirty="0" smtClean="0"/>
              <a:t> of poison</a:t>
            </a:r>
          </a:p>
          <a:p>
            <a:endParaRPr lang="en-US" dirty="0" smtClean="0"/>
          </a:p>
          <a:p>
            <a:r>
              <a:rPr lang="en-US" dirty="0" smtClean="0"/>
              <a:t>Types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Mechanical/physical – </a:t>
            </a:r>
            <a:r>
              <a:rPr lang="en-US" sz="2200" dirty="0" smtClean="0"/>
              <a:t>mechanically neutralize OR prevent absorption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Chemical – </a:t>
            </a:r>
            <a:r>
              <a:rPr lang="en-US" sz="2200" dirty="0" smtClean="0"/>
              <a:t>combine to poison -&gt; harmless compounds -&gt; excretion in feces, urine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Physiological/ </a:t>
            </a:r>
            <a:r>
              <a:rPr lang="en-US" dirty="0" err="1" smtClean="0"/>
              <a:t>Pharmaco</a:t>
            </a:r>
            <a:r>
              <a:rPr lang="en-US" dirty="0" smtClean="0"/>
              <a:t> – </a:t>
            </a:r>
            <a:r>
              <a:rPr lang="en-US" sz="2200" dirty="0" smtClean="0"/>
              <a:t>acts at body tissues, produce opposite effects to poison’s effect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Bypass  - </a:t>
            </a:r>
            <a:r>
              <a:rPr lang="en-US" sz="2200" dirty="0" smtClean="0"/>
              <a:t>O2 in CN poisoning</a:t>
            </a:r>
          </a:p>
          <a:p>
            <a:pPr marL="971550" lvl="1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82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55000" lnSpcReduction="20000"/>
          </a:bodyPr>
          <a:lstStyle/>
          <a:p>
            <a:r>
              <a:rPr lang="en-US" sz="4300" b="1" dirty="0"/>
              <a:t>Fatal Dose </a:t>
            </a:r>
            <a:r>
              <a:rPr lang="en-US" sz="4300" dirty="0"/>
              <a:t>– 3</a:t>
            </a:r>
            <a:r>
              <a:rPr lang="en-US" sz="4300" dirty="0" smtClean="0"/>
              <a:t>0gm CuSO4, 15gm Cu </a:t>
            </a:r>
            <a:r>
              <a:rPr lang="en-US" sz="4300" dirty="0" err="1" smtClean="0"/>
              <a:t>subacetate</a:t>
            </a:r>
            <a:endParaRPr lang="en-US" sz="4300" dirty="0"/>
          </a:p>
          <a:p>
            <a:r>
              <a:rPr lang="en-US" sz="4300" b="1" dirty="0"/>
              <a:t>Fatal period </a:t>
            </a:r>
            <a:r>
              <a:rPr lang="en-US" sz="4300" dirty="0"/>
              <a:t>– 1</a:t>
            </a:r>
            <a:r>
              <a:rPr lang="en-US" sz="4300" dirty="0" smtClean="0"/>
              <a:t> </a:t>
            </a:r>
            <a:r>
              <a:rPr lang="en-US" sz="4300" dirty="0"/>
              <a:t>to </a:t>
            </a:r>
            <a:r>
              <a:rPr lang="en-US" sz="4300" dirty="0" smtClean="0"/>
              <a:t>3 days</a:t>
            </a:r>
          </a:p>
          <a:p>
            <a:pPr marL="0" indent="0">
              <a:buNone/>
            </a:pPr>
            <a:endParaRPr lang="en-US" sz="4300" dirty="0"/>
          </a:p>
          <a:p>
            <a:r>
              <a:rPr lang="en-US" sz="4300" b="1" dirty="0"/>
              <a:t>Treatment :</a:t>
            </a:r>
          </a:p>
          <a:p>
            <a:pPr lvl="1"/>
            <a:r>
              <a:rPr lang="en-US" sz="4300" dirty="0"/>
              <a:t>If emergency, ABCD</a:t>
            </a:r>
          </a:p>
          <a:p>
            <a:pPr lvl="1"/>
            <a:r>
              <a:rPr lang="en-US" sz="4300" dirty="0"/>
              <a:t>Gastric lavage </a:t>
            </a:r>
            <a:r>
              <a:rPr lang="en-US" sz="4300" dirty="0" smtClean="0"/>
              <a:t>with  </a:t>
            </a:r>
            <a:r>
              <a:rPr lang="en-US" sz="4300" b="1" dirty="0" smtClean="0"/>
              <a:t>1% Potassium </a:t>
            </a:r>
            <a:r>
              <a:rPr lang="en-US" sz="4300" b="1" dirty="0" err="1" smtClean="0"/>
              <a:t>ferrocyanide</a:t>
            </a:r>
            <a:r>
              <a:rPr lang="en-US" sz="4300" dirty="0" smtClean="0"/>
              <a:t> =&gt; insoluble cupric </a:t>
            </a:r>
            <a:r>
              <a:rPr lang="en-US" sz="4300" dirty="0" err="1" smtClean="0"/>
              <a:t>ferrocyanide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err="1" smtClean="0"/>
              <a:t>demulsants</a:t>
            </a:r>
            <a:endParaRPr lang="en-US" sz="4300" dirty="0"/>
          </a:p>
          <a:p>
            <a:pPr lvl="1"/>
            <a:r>
              <a:rPr lang="en-US" sz="4300" dirty="0"/>
              <a:t>Antidote 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4300" b="1" dirty="0"/>
              <a:t>D-</a:t>
            </a:r>
            <a:r>
              <a:rPr lang="en-US" sz="4300" b="1" dirty="0" err="1"/>
              <a:t>penicillamine</a:t>
            </a:r>
            <a:endParaRPr lang="en-US" sz="4300" b="1" dirty="0"/>
          </a:p>
          <a:p>
            <a:pPr marL="1485900" lvl="2" indent="-571500">
              <a:buFont typeface="+mj-lt"/>
              <a:buAutoNum type="romanLcPeriod"/>
            </a:pPr>
            <a:r>
              <a:rPr lang="en-US" sz="4300" b="1" dirty="0"/>
              <a:t>EDTA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4300" b="1" dirty="0" smtClean="0"/>
              <a:t>BAL</a:t>
            </a:r>
          </a:p>
          <a:p>
            <a:pPr marL="1028700" lvl="1" indent="-514350"/>
            <a:r>
              <a:rPr lang="en-US" sz="4300" dirty="0" smtClean="0"/>
              <a:t>Supportive 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4300" b="1" dirty="0" err="1" smtClean="0"/>
              <a:t>Ca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gluconate</a:t>
            </a:r>
            <a:r>
              <a:rPr lang="en-US" sz="4300" b="1" dirty="0" smtClean="0"/>
              <a:t> </a:t>
            </a:r>
            <a:r>
              <a:rPr lang="en-US" sz="4300" dirty="0" smtClean="0"/>
              <a:t>– for colic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4300" b="1" dirty="0" smtClean="0"/>
              <a:t>Liver </a:t>
            </a:r>
            <a:r>
              <a:rPr lang="en-US" sz="4300" b="1" dirty="0" err="1" smtClean="0"/>
              <a:t>protactive</a:t>
            </a:r>
            <a:r>
              <a:rPr lang="en-US" sz="4300" b="1" dirty="0" smtClean="0"/>
              <a:t> diet</a:t>
            </a:r>
            <a:r>
              <a:rPr lang="en-US" sz="4300" dirty="0" smtClean="0"/>
              <a:t>, glucose, multivitamins</a:t>
            </a:r>
          </a:p>
          <a:p>
            <a:pPr marL="1028700" lvl="1" indent="-514350"/>
            <a:r>
              <a:rPr lang="en-US" sz="4300" dirty="0" err="1" smtClean="0"/>
              <a:t>Hemo</a:t>
            </a:r>
            <a:r>
              <a:rPr lang="en-US" sz="4300" dirty="0" smtClean="0"/>
              <a:t>-dialysis if renal failure, Liver failure</a:t>
            </a:r>
          </a:p>
          <a:p>
            <a:pPr marL="1028700" lvl="1" indent="-514350"/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9544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PM findings</a:t>
            </a:r>
          </a:p>
          <a:p>
            <a:pPr lvl="1"/>
            <a:r>
              <a:rPr lang="en-US" sz="2400" dirty="0" smtClean="0"/>
              <a:t>Greenish blue froth</a:t>
            </a:r>
          </a:p>
          <a:p>
            <a:pPr lvl="1"/>
            <a:r>
              <a:rPr lang="en-US" sz="2400" dirty="0" smtClean="0"/>
              <a:t>Mucosa of GIT – congestion, ulceration, hemorrhages</a:t>
            </a:r>
          </a:p>
          <a:p>
            <a:pPr lvl="2"/>
            <a:r>
              <a:rPr lang="en-US" dirty="0" smtClean="0"/>
              <a:t>Greenish blue discoloration with contents</a:t>
            </a:r>
          </a:p>
          <a:p>
            <a:pPr lvl="1"/>
            <a:r>
              <a:rPr lang="en-US" sz="2400" dirty="0" smtClean="0"/>
              <a:t>Liver – congested, fatty</a:t>
            </a:r>
          </a:p>
          <a:p>
            <a:pPr lvl="1"/>
            <a:r>
              <a:rPr lang="en-US" sz="2400" dirty="0" smtClean="0"/>
              <a:t>Kidneys – tubular necrosis</a:t>
            </a:r>
          </a:p>
          <a:p>
            <a:pPr lvl="1"/>
            <a:r>
              <a:rPr lang="en-US" sz="2400" dirty="0" smtClean="0"/>
              <a:t>Viscera preserved for Chemical analysis – routine, Hair</a:t>
            </a:r>
          </a:p>
          <a:p>
            <a:pPr lvl="1"/>
            <a:r>
              <a:rPr lang="en-US" sz="2400" dirty="0" smtClean="0"/>
              <a:t>Chemical test – Ammonium hydroxide =&gt; greenish blue precipitates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0570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Chronic poisoning </a:t>
            </a:r>
            <a:r>
              <a:rPr lang="en-US" dirty="0" smtClean="0"/>
              <a:t>[Wilson’s Disease]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105400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Industrial workers, fume inhalation, food contamination with </a:t>
            </a:r>
            <a:r>
              <a:rPr lang="en-US" sz="2400" dirty="0" err="1" smtClean="0"/>
              <a:t>virdigris</a:t>
            </a:r>
            <a:endParaRPr lang="en-US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Vineyard sprayer’s lung </a:t>
            </a:r>
            <a:r>
              <a:rPr lang="en-US" sz="2400" b="1" dirty="0" err="1" smtClean="0"/>
              <a:t>Dz</a:t>
            </a:r>
            <a:r>
              <a:rPr lang="en-US" sz="2400" dirty="0" smtClean="0"/>
              <a:t> – </a:t>
            </a:r>
            <a:r>
              <a:rPr lang="en-US" sz="2400" dirty="0" err="1" smtClean="0"/>
              <a:t>histiocytic</a:t>
            </a:r>
            <a:r>
              <a:rPr lang="en-US" sz="2400" dirty="0" smtClean="0"/>
              <a:t> granulomas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Hemolytic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Blue line on gums </a:t>
            </a:r>
            <a:r>
              <a:rPr lang="en-US" sz="2400" dirty="0" smtClean="0"/>
              <a:t>– </a:t>
            </a:r>
            <a:r>
              <a:rPr lang="en-US" sz="2400" dirty="0" err="1" smtClean="0"/>
              <a:t>Pb</a:t>
            </a:r>
            <a:r>
              <a:rPr lang="en-US" sz="2400" dirty="0" smtClean="0"/>
              <a:t>, Cu, Hg, Fe, Bi, Ag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Abdominal colic, NVD,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Liver – cirrhosis, jaundice, liver failure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Peripheral neuritis, wasting of muscles, psychosis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err="1" smtClean="0"/>
              <a:t>Chalcosis</a:t>
            </a:r>
            <a:r>
              <a:rPr lang="en-US" sz="2400" dirty="0" smtClean="0"/>
              <a:t> – Cu deposition in tissues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/>
              <a:t>Keyser </a:t>
            </a:r>
            <a:r>
              <a:rPr lang="en-US" sz="2400" b="1" dirty="0" err="1" smtClean="0"/>
              <a:t>Flersher’s</a:t>
            </a:r>
            <a:r>
              <a:rPr lang="en-US" sz="2400" b="1" dirty="0" smtClean="0"/>
              <a:t> ring </a:t>
            </a:r>
            <a:r>
              <a:rPr lang="en-US" sz="2400" dirty="0" smtClean="0"/>
              <a:t>in cornea (slit lamp examination)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General – anorexia, greenish hair discoloration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3862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Kalpesh\f.m. dept\photos\poisons\metallic poisons\slide_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417637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5181600" y="3048000"/>
            <a:ext cx="1295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6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Medicolegal Importance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Accidental</a:t>
            </a:r>
            <a:r>
              <a:rPr lang="en-US" sz="2400" dirty="0"/>
              <a:t> </a:t>
            </a:r>
            <a:r>
              <a:rPr lang="en-US" sz="2400" dirty="0" smtClean="0"/>
              <a:t>poisoning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occupational poisoning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Homicide, suicidal - </a:t>
            </a:r>
            <a:r>
              <a:rPr lang="en-US" sz="2400" dirty="0" smtClean="0"/>
              <a:t>rare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Abortificient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Cattle poison </a:t>
            </a:r>
            <a:endParaRPr lang="en-US" sz="2400" dirty="0"/>
          </a:p>
          <a:p>
            <a:pPr marL="971550" lvl="1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85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POTASSIUM </a:t>
            </a:r>
            <a:r>
              <a:rPr lang="en-US" dirty="0" smtClean="0"/>
              <a:t>PERMANGANATE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Physical characteristics :</a:t>
            </a:r>
          </a:p>
          <a:p>
            <a:pPr lvl="1"/>
            <a:r>
              <a:rPr lang="en-US" sz="2400" dirty="0" smtClean="0"/>
              <a:t>Dark purple crystals</a:t>
            </a:r>
          </a:p>
          <a:p>
            <a:pPr lvl="1"/>
            <a:endParaRPr lang="en-US" dirty="0"/>
          </a:p>
          <a:p>
            <a:r>
              <a:rPr lang="en-US" sz="2800" dirty="0" err="1" smtClean="0"/>
              <a:t>Mech</a:t>
            </a:r>
            <a:r>
              <a:rPr lang="en-US" sz="2800" dirty="0" smtClean="0"/>
              <a:t> of action : </a:t>
            </a:r>
            <a:r>
              <a:rPr lang="en-US" sz="2400" dirty="0" smtClean="0"/>
              <a:t>a strong irritant, corrosive &amp; </a:t>
            </a:r>
            <a:r>
              <a:rPr lang="en-US" sz="2400" dirty="0" err="1" smtClean="0"/>
              <a:t>coagulative</a:t>
            </a:r>
            <a:r>
              <a:rPr lang="en-US" sz="2400" dirty="0" smtClean="0"/>
              <a:t> necrosis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824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Kalpesh\f.m. dept\photos\poisons\metallic poisons\potassium permangan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47678"/>
            <a:ext cx="3581400" cy="2353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Kalpesh\f.m. dept\photos\poisons\metallic poisons\Potassium-Permanganate-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419" y="1524000"/>
            <a:ext cx="3177381" cy="3024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Kalpesh\f.m. dept\photos\poisons\metallic poisons\Potassium-permanganate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87930"/>
            <a:ext cx="3658084" cy="2744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37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Symptoms </a:t>
            </a:r>
          </a:p>
          <a:p>
            <a:pPr lvl="1"/>
            <a:r>
              <a:rPr lang="en-US" sz="2400" dirty="0" smtClean="0"/>
              <a:t>Sweet astringent taste, burning pain, NV</a:t>
            </a:r>
          </a:p>
          <a:p>
            <a:pPr lvl="1"/>
            <a:r>
              <a:rPr lang="en-US" sz="2400" dirty="0" smtClean="0"/>
              <a:t>Lips, teeth, gums, tongue discoloration(dark brown), corrosion</a:t>
            </a:r>
          </a:p>
          <a:p>
            <a:pPr lvl="1"/>
            <a:r>
              <a:rPr lang="en-US" sz="2400" dirty="0" smtClean="0"/>
              <a:t>Dysphagia, </a:t>
            </a:r>
            <a:r>
              <a:rPr lang="en-US" sz="2400" dirty="0" err="1" smtClean="0"/>
              <a:t>dyspnoea</a:t>
            </a:r>
            <a:r>
              <a:rPr lang="en-US" sz="2400" dirty="0" smtClean="0"/>
              <a:t>, </a:t>
            </a:r>
            <a:r>
              <a:rPr lang="en-US" sz="2400" dirty="0" err="1" smtClean="0"/>
              <a:t>persistant</a:t>
            </a:r>
            <a:r>
              <a:rPr lang="en-US" sz="2400" dirty="0" smtClean="0"/>
              <a:t> spasmodic cough</a:t>
            </a:r>
          </a:p>
          <a:p>
            <a:pPr lvl="1"/>
            <a:r>
              <a:rPr lang="en-US" sz="2400" dirty="0" smtClean="0"/>
              <a:t>Abdominal pain</a:t>
            </a:r>
          </a:p>
          <a:p>
            <a:pPr lvl="1"/>
            <a:r>
              <a:rPr lang="en-US" sz="2400" dirty="0" smtClean="0"/>
              <a:t>Circulatory shock</a:t>
            </a:r>
          </a:p>
          <a:p>
            <a:pPr lvl="1"/>
            <a:r>
              <a:rPr lang="en-US" sz="2400" dirty="0" smtClean="0"/>
              <a:t>Skin contact – chemical dermatitis, discoloration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756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b="1" dirty="0"/>
              <a:t>Fatal Dose </a:t>
            </a:r>
            <a:r>
              <a:rPr lang="en-US" sz="2400" dirty="0"/>
              <a:t>– </a:t>
            </a:r>
            <a:r>
              <a:rPr lang="en-US" sz="2400" dirty="0" smtClean="0"/>
              <a:t>5 to 10gm</a:t>
            </a:r>
          </a:p>
          <a:p>
            <a:endParaRPr lang="en-US" sz="2400" dirty="0"/>
          </a:p>
          <a:p>
            <a:r>
              <a:rPr lang="en-US" sz="2400" b="1" dirty="0"/>
              <a:t>Fatal period </a:t>
            </a:r>
            <a:r>
              <a:rPr lang="en-US" sz="2400" dirty="0"/>
              <a:t>– </a:t>
            </a:r>
            <a:r>
              <a:rPr lang="en-US" sz="2400" dirty="0" smtClean="0"/>
              <a:t>few </a:t>
            </a:r>
            <a:r>
              <a:rPr lang="en-US" sz="2400" dirty="0" err="1" smtClean="0"/>
              <a:t>hrs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Treatment :</a:t>
            </a:r>
          </a:p>
          <a:p>
            <a:pPr lvl="1"/>
            <a:r>
              <a:rPr lang="en-US" sz="2400" dirty="0"/>
              <a:t>If emergency, ABCD</a:t>
            </a:r>
          </a:p>
          <a:p>
            <a:pPr lvl="1"/>
            <a:r>
              <a:rPr lang="en-US" sz="2400" dirty="0"/>
              <a:t>Gastric lavage </a:t>
            </a:r>
            <a:r>
              <a:rPr lang="en-US" sz="2400" dirty="0" smtClean="0"/>
              <a:t>with  </a:t>
            </a:r>
            <a:r>
              <a:rPr lang="en-US" sz="2400" b="1" dirty="0" smtClean="0"/>
              <a:t>20% Na </a:t>
            </a:r>
            <a:r>
              <a:rPr lang="en-US" sz="2400" b="1" dirty="0" err="1" smtClean="0"/>
              <a:t>Thiosulphate</a:t>
            </a:r>
            <a:r>
              <a:rPr lang="en-US" sz="2400" dirty="0" smtClean="0"/>
              <a:t>, </a:t>
            </a:r>
            <a:r>
              <a:rPr lang="en-US" sz="2400" dirty="0" err="1" smtClean="0"/>
              <a:t>demulsants</a:t>
            </a:r>
            <a:r>
              <a:rPr lang="en-US" sz="2400" dirty="0"/>
              <a:t> </a:t>
            </a:r>
            <a:r>
              <a:rPr lang="en-US" sz="2400" smtClean="0"/>
              <a:t>+ Activated </a:t>
            </a:r>
            <a:r>
              <a:rPr lang="en-US" sz="2400" dirty="0" smtClean="0"/>
              <a:t>charcoal</a:t>
            </a:r>
          </a:p>
          <a:p>
            <a:pPr marL="1028700" lvl="1" indent="-514350"/>
            <a:r>
              <a:rPr lang="en-US" sz="2400" dirty="0" smtClean="0"/>
              <a:t>Supportive - fluids, glucose, multivitamins</a:t>
            </a:r>
          </a:p>
          <a:p>
            <a:pPr marL="1028700" lvl="1" indent="-514350"/>
            <a:endParaRPr lang="en-US" sz="3100" dirty="0"/>
          </a:p>
        </p:txBody>
      </p:sp>
    </p:spTree>
    <p:extLst>
      <p:ext uri="{BB962C8B-B14F-4D97-AF65-F5344CB8AC3E}">
        <p14:creationId xmlns="" xmlns:p14="http://schemas.microsoft.com/office/powerpoint/2010/main" val="38215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PM findings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Dark brown to black discoloration of oral mucosa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Mucosa of GIT – congestion, </a:t>
            </a:r>
            <a:r>
              <a:rPr lang="en-US" sz="2400" b="1" dirty="0" smtClean="0"/>
              <a:t>corrosion</a:t>
            </a:r>
            <a:r>
              <a:rPr lang="en-US" sz="2400" dirty="0" smtClean="0"/>
              <a:t>, hemorrhages</a:t>
            </a:r>
          </a:p>
          <a:p>
            <a:pPr lvl="2"/>
            <a:r>
              <a:rPr lang="en-US" dirty="0"/>
              <a:t>Dark brown to black discoloration </a:t>
            </a:r>
            <a:r>
              <a:rPr lang="en-US" dirty="0" smtClean="0"/>
              <a:t>with contents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Liver &amp; kidneys – necrotic changes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Viscera preserved for Chemical analysis – routine</a:t>
            </a:r>
          </a:p>
        </p:txBody>
      </p:sp>
    </p:spTree>
    <p:extLst>
      <p:ext uri="{BB962C8B-B14F-4D97-AF65-F5344CB8AC3E}">
        <p14:creationId xmlns="" xmlns:p14="http://schemas.microsoft.com/office/powerpoint/2010/main" val="34727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Mechanical/Physical Antidote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Activated charcoal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600" dirty="0" smtClean="0"/>
              <a:t>Fine, black powder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600" dirty="0" smtClean="0"/>
              <a:t>Destructive distillation of wood pulp -&gt; activating agents(steam, CO2) [double/super activated]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600" dirty="0"/>
              <a:t>M/A - </a:t>
            </a:r>
            <a:r>
              <a:rPr lang="en-US" sz="2600" dirty="0" smtClean="0"/>
              <a:t>Adsorb </a:t>
            </a:r>
            <a:r>
              <a:rPr lang="en-US" sz="2600" dirty="0"/>
              <a:t>remaining poison from cavity</a:t>
            </a:r>
          </a:p>
          <a:p>
            <a:pPr marL="1771650" lvl="3" indent="-514350"/>
            <a:r>
              <a:rPr lang="en-US" sz="2600" dirty="0"/>
              <a:t>Absorb poison from circulating blood into GI lumen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600" dirty="0"/>
              <a:t>Not effective – corrosive acids, heavy metals, Cyanide, HC, Ethanol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Demulcents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600" dirty="0" smtClean="0"/>
              <a:t>Forms protective coating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600" dirty="0" smtClean="0"/>
              <a:t>Milk, Starch, egg white, mineral oil, milk of Mg, </a:t>
            </a:r>
            <a:r>
              <a:rPr lang="en-US" sz="2600" dirty="0" err="1" smtClean="0"/>
              <a:t>AlOH</a:t>
            </a:r>
            <a:endParaRPr lang="en-US" sz="2600" dirty="0" smtClean="0"/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600" dirty="0" smtClean="0"/>
              <a:t>Used in corrosive poisons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Bulky food – </a:t>
            </a:r>
            <a:r>
              <a:rPr lang="en-US" sz="2400" dirty="0" smtClean="0"/>
              <a:t>for powder glass, pins, coins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5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Medicolegal Importance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Accidental</a:t>
            </a:r>
            <a:r>
              <a:rPr lang="en-US" sz="2400" dirty="0"/>
              <a:t> </a:t>
            </a:r>
            <a:r>
              <a:rPr lang="en-US" sz="2400" dirty="0" smtClean="0"/>
              <a:t>poisoning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Suicidal poisoning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Homicide - rare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 smtClean="0"/>
              <a:t>Abortificient – KMnO4 tablets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b="1" dirty="0" smtClean="0"/>
              <a:t>Feigned injuries</a:t>
            </a:r>
            <a:endParaRPr lang="en-US" sz="2400" b="1" dirty="0"/>
          </a:p>
          <a:p>
            <a:pPr marL="971550" lvl="1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metallic toxins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Thalium</a:t>
            </a:r>
            <a:r>
              <a:rPr lang="en-IN" dirty="0" smtClean="0"/>
              <a:t> – </a:t>
            </a:r>
            <a:r>
              <a:rPr lang="en-IN" sz="2000" dirty="0" smtClean="0"/>
              <a:t>alopecia, skin rashes, painful peripheral neuropathy &amp; mental confusion</a:t>
            </a:r>
          </a:p>
          <a:p>
            <a:r>
              <a:rPr lang="en-IN" dirty="0" smtClean="0"/>
              <a:t>Barium </a:t>
            </a:r>
          </a:p>
          <a:p>
            <a:r>
              <a:rPr lang="en-IN" dirty="0" smtClean="0"/>
              <a:t>Manganese – </a:t>
            </a:r>
            <a:r>
              <a:rPr lang="en-IN" sz="2000" dirty="0" smtClean="0"/>
              <a:t>Parkinsonism</a:t>
            </a:r>
          </a:p>
          <a:p>
            <a:r>
              <a:rPr lang="en-IN" dirty="0" err="1" smtClean="0"/>
              <a:t>Nickle</a:t>
            </a:r>
            <a:r>
              <a:rPr lang="en-IN" dirty="0" smtClean="0"/>
              <a:t> </a:t>
            </a:r>
            <a:r>
              <a:rPr lang="en-IN" sz="2000" dirty="0" smtClean="0"/>
              <a:t>–Lung cancer</a:t>
            </a:r>
          </a:p>
          <a:p>
            <a:r>
              <a:rPr lang="en-IN" sz="2800" dirty="0" smtClean="0"/>
              <a:t>Cadmium</a:t>
            </a:r>
          </a:p>
          <a:p>
            <a:r>
              <a:rPr lang="en-IN" sz="2800" dirty="0" smtClean="0"/>
              <a:t>Antimony</a:t>
            </a:r>
          </a:p>
          <a:p>
            <a:r>
              <a:rPr lang="en-IN" sz="2800" dirty="0" smtClean="0"/>
              <a:t>Zinc – </a:t>
            </a:r>
            <a:r>
              <a:rPr lang="en-IN" sz="2000" dirty="0" smtClean="0"/>
              <a:t>metal fume fever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4800" b="1" dirty="0" smtClean="0"/>
              <a:t>Reference books</a:t>
            </a:r>
          </a:p>
          <a:p>
            <a:pPr marL="914400" indent="-914400">
              <a:buAutoNum type="arabicPeriod"/>
            </a:pPr>
            <a:r>
              <a:rPr lang="en-US" sz="4800" dirty="0" smtClean="0"/>
              <a:t>The Essentials of FMT by Dr KSN Reddy</a:t>
            </a:r>
          </a:p>
          <a:p>
            <a:pPr marL="514350" indent="-514350">
              <a:buAutoNum type="arabicPeriod"/>
            </a:pPr>
            <a:r>
              <a:rPr lang="en-US" sz="4800" dirty="0" smtClean="0"/>
              <a:t>Essentials </a:t>
            </a:r>
            <a:r>
              <a:rPr lang="en-US" sz="4800" dirty="0" smtClean="0"/>
              <a:t>of FMT by Dr A </a:t>
            </a:r>
            <a:r>
              <a:rPr lang="en-US" sz="4800" dirty="0" err="1" smtClean="0"/>
              <a:t>Aggrawal</a:t>
            </a:r>
            <a:endParaRPr lang="en-US" sz="4800" dirty="0" smtClean="0"/>
          </a:p>
          <a:p>
            <a:pPr marL="514350" indent="-514350">
              <a:buAutoNum type="arabicPeriod"/>
            </a:pPr>
            <a:r>
              <a:rPr lang="en-US" sz="4800" dirty="0" smtClean="0"/>
              <a:t>Modern Medical Toxicology by Dr VV </a:t>
            </a:r>
            <a:r>
              <a:rPr lang="en-US" sz="4800" dirty="0" err="1" smtClean="0"/>
              <a:t>Pillay</a:t>
            </a:r>
            <a:endParaRPr lang="en-US" sz="4800" dirty="0" smtClean="0"/>
          </a:p>
          <a:p>
            <a:pPr marL="514350" indent="-514350">
              <a:buAutoNum type="arabicPeriod"/>
            </a:pPr>
            <a:r>
              <a:rPr lang="en-US" sz="4800" dirty="0" smtClean="0"/>
              <a:t>Textbook of MJFMT by Dr CK Parikh</a:t>
            </a:r>
          </a:p>
          <a:p>
            <a:pPr marL="514350" indent="-514350">
              <a:buAutoNum type="arabicPeriod"/>
            </a:pPr>
            <a:endParaRPr lang="en-US" sz="4800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648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MCQs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MCQ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5814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Blood smear of a patient from medicine ward shows following picture. It is characteristic of which chronic poisoning?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3000" dirty="0" smtClean="0"/>
              <a:t>Copper poisoning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00" dirty="0" smtClean="0"/>
              <a:t>Lead poisoning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00" dirty="0" smtClean="0"/>
              <a:t>Arsenic poisoning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000" dirty="0" smtClean="0"/>
              <a:t>Mercury poisoning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Samrath\Desktop\Lead_poisoning_-_blood_fi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51914"/>
            <a:ext cx="4724400" cy="2320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Antidote of choice in case of Lead poisoning is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DMSA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BAL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d-</a:t>
            </a:r>
            <a:r>
              <a:rPr lang="en-US" dirty="0" err="1" smtClean="0"/>
              <a:t>penicillamine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Activated charcoal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of following </a:t>
            </a:r>
            <a:r>
              <a:rPr lang="en-US" b="1" dirty="0" smtClean="0"/>
              <a:t>does not</a:t>
            </a:r>
            <a:r>
              <a:rPr lang="en-US" dirty="0" smtClean="0"/>
              <a:t> indicate signs &amp; symptoms of chronic copper poisoning?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Dark blue line over gums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Mandibular</a:t>
            </a:r>
            <a:r>
              <a:rPr lang="en-US" dirty="0" smtClean="0"/>
              <a:t> </a:t>
            </a:r>
            <a:r>
              <a:rPr lang="en-US" dirty="0" err="1" smtClean="0"/>
              <a:t>osteonecrosis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KF ring over cornea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Cirrhosis of liver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Antidote of choice in case of Wilson’s disease is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DMSA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BAL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d-</a:t>
            </a:r>
            <a:r>
              <a:rPr lang="en-US" dirty="0" err="1" smtClean="0"/>
              <a:t>penicillamine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Desferrioxamine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of following chelating agent would be treatment of choice in case of iron overload</a:t>
            </a:r>
          </a:p>
          <a:p>
            <a:endParaRPr lang="en-U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British anti lewisite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Dimercapto</a:t>
            </a:r>
            <a:r>
              <a:rPr lang="en-US" sz="2800" dirty="0" smtClean="0"/>
              <a:t> </a:t>
            </a:r>
            <a:r>
              <a:rPr lang="en-US" sz="2800" dirty="0" err="1" smtClean="0"/>
              <a:t>succinic</a:t>
            </a:r>
            <a:r>
              <a:rPr lang="en-US" sz="2800" dirty="0" smtClean="0"/>
              <a:t> acid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Dimercapto</a:t>
            </a:r>
            <a:r>
              <a:rPr lang="en-US" sz="2800" dirty="0" smtClean="0"/>
              <a:t> 1-propane </a:t>
            </a:r>
            <a:r>
              <a:rPr lang="en-US" sz="2800" dirty="0" err="1" smtClean="0"/>
              <a:t>sulfonate</a:t>
            </a:r>
            <a:endParaRPr lang="en-U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800" dirty="0" err="1" smtClean="0"/>
              <a:t>Desferrioxamine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Activated Charcoal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amrath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14663"/>
            <a:ext cx="4877112" cy="3233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rath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600200"/>
            <a:ext cx="3533775" cy="2589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629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Antidote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065466"/>
              </p:ext>
            </p:extLst>
          </p:nvPr>
        </p:nvGraphicFramePr>
        <p:xfrm>
          <a:off x="457200" y="1600200"/>
          <a:ext cx="8229600" cy="495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5105400"/>
              </a:tblGrid>
              <a:tr h="4520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ANTIDOTE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POISONS</a:t>
                      </a:r>
                      <a:endParaRPr lang="en-US" sz="2000" dirty="0"/>
                    </a:p>
                  </a:txBody>
                  <a:tcPr/>
                </a:tc>
              </a:tr>
              <a:tr h="45200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NaCl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Silver nitrate</a:t>
                      </a:r>
                      <a:endParaRPr lang="en-US" sz="2000" dirty="0"/>
                    </a:p>
                  </a:txBody>
                  <a:tcPr/>
                </a:tc>
              </a:tr>
              <a:tr h="4520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Albumin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Mercuric chloride</a:t>
                      </a:r>
                      <a:endParaRPr lang="en-US" sz="2000" dirty="0"/>
                    </a:p>
                  </a:txBody>
                  <a:tcPr/>
                </a:tc>
              </a:tr>
              <a:tr h="4520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CuSO4 (mild)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Phosphorus</a:t>
                      </a:r>
                      <a:endParaRPr lang="en-US" sz="2000" dirty="0"/>
                    </a:p>
                  </a:txBody>
                  <a:tcPr/>
                </a:tc>
              </a:tr>
              <a:tr h="7801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KmNO4(1:5000)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Opium, heroin, phosphorus, strychnine, HCN, barbiturates</a:t>
                      </a:r>
                      <a:endParaRPr lang="en-US" sz="2000" dirty="0"/>
                    </a:p>
                  </a:txBody>
                  <a:tcPr/>
                </a:tc>
              </a:tr>
              <a:tr h="4520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Tincture/</a:t>
                      </a:r>
                      <a:r>
                        <a:rPr lang="en-US" sz="2000" dirty="0" err="1" smtClean="0"/>
                        <a:t>Lugol’s</a:t>
                      </a:r>
                      <a:r>
                        <a:rPr lang="en-US" sz="2000" dirty="0" smtClean="0"/>
                        <a:t> Iodine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Most alkaloids,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Pb</a:t>
                      </a:r>
                      <a:r>
                        <a:rPr lang="en-US" sz="2000" baseline="0" dirty="0" smtClean="0"/>
                        <a:t>, Hg, Ag, strychnine</a:t>
                      </a:r>
                      <a:endParaRPr lang="en-US" sz="2000" dirty="0"/>
                    </a:p>
                  </a:txBody>
                  <a:tcPr/>
                </a:tc>
              </a:tr>
              <a:tr h="4520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Tannic</a:t>
                      </a:r>
                      <a:r>
                        <a:rPr lang="en-US" sz="2000" baseline="0" dirty="0" smtClean="0"/>
                        <a:t> acid 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Metallic</a:t>
                      </a:r>
                      <a:r>
                        <a:rPr lang="en-US" sz="2000" baseline="0" dirty="0" smtClean="0"/>
                        <a:t> poisons, </a:t>
                      </a:r>
                      <a:r>
                        <a:rPr lang="en-US" sz="2000" baseline="0" dirty="0" err="1" smtClean="0"/>
                        <a:t>nicotin</a:t>
                      </a:r>
                      <a:r>
                        <a:rPr lang="en-US" sz="2000" baseline="0" dirty="0" smtClean="0"/>
                        <a:t>, cocaine</a:t>
                      </a:r>
                      <a:endParaRPr lang="en-US" sz="2000" dirty="0"/>
                    </a:p>
                  </a:txBody>
                  <a:tcPr/>
                </a:tc>
              </a:tr>
              <a:tr h="4520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Alkali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Acids </a:t>
                      </a:r>
                      <a:endParaRPr lang="en-US" sz="2000" dirty="0"/>
                    </a:p>
                  </a:txBody>
                  <a:tcPr/>
                </a:tc>
              </a:tr>
              <a:tr h="7801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Universal antidote</a:t>
                      </a:r>
                    </a:p>
                    <a:p>
                      <a:r>
                        <a:rPr lang="en-US" sz="2000" dirty="0" smtClean="0"/>
                        <a:t>[burned</a:t>
                      </a:r>
                      <a:r>
                        <a:rPr lang="en-US" sz="2000" baseline="0" dirty="0" smtClean="0"/>
                        <a:t> toast</a:t>
                      </a:r>
                      <a:r>
                        <a:rPr lang="en-US" sz="2000" dirty="0" smtClean="0"/>
                        <a:t>2 + </a:t>
                      </a:r>
                      <a:r>
                        <a:rPr lang="en-US" sz="2000" dirty="0" err="1" smtClean="0"/>
                        <a:t>MgO</a:t>
                      </a:r>
                      <a:r>
                        <a:rPr lang="en-US" sz="2000" dirty="0" smtClean="0"/>
                        <a:t> + tea1]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Household</a:t>
                      </a:r>
                      <a:r>
                        <a:rPr lang="en-US" sz="2000" baseline="0" dirty="0" smtClean="0"/>
                        <a:t> poisons</a:t>
                      </a:r>
                    </a:p>
                    <a:p>
                      <a:r>
                        <a:rPr lang="en-US" sz="2000" baseline="0" dirty="0" smtClean="0"/>
                        <a:t>[not recommended now]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05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Physiological/</a:t>
            </a:r>
            <a:r>
              <a:rPr lang="en-US" dirty="0" err="1" smtClean="0"/>
              <a:t>Pharmaco</a:t>
            </a:r>
            <a:r>
              <a:rPr lang="en-US" dirty="0" smtClean="0"/>
              <a:t> Antidote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71546295"/>
              </p:ext>
            </p:extLst>
          </p:nvPr>
        </p:nvGraphicFramePr>
        <p:xfrm>
          <a:off x="457200" y="1600200"/>
          <a:ext cx="82296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ANTIDOTE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POISONS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Atropine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Physostigmine</a:t>
                      </a:r>
                      <a:r>
                        <a:rPr lang="en-US" sz="2000" dirty="0" smtClean="0"/>
                        <a:t>, OP, </a:t>
                      </a:r>
                      <a:r>
                        <a:rPr lang="en-US" sz="2000" dirty="0" err="1" smtClean="0"/>
                        <a:t>OCl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Cyanide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Amyl Nitrate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Barbiturates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Amphatamines</a:t>
                      </a:r>
                      <a:r>
                        <a:rPr lang="en-US" sz="2000" dirty="0" smtClean="0"/>
                        <a:t>, Strychnine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Opioid drugs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Naloxone, </a:t>
                      </a:r>
                      <a:r>
                        <a:rPr lang="en-US" sz="2000" dirty="0" err="1" smtClean="0"/>
                        <a:t>Neltrexone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Nalorphine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Coma cocktail</a:t>
                      </a:r>
                    </a:p>
                    <a:p>
                      <a:r>
                        <a:rPr lang="en-US" sz="2000" dirty="0" smtClean="0"/>
                        <a:t>[100ml 50D + 100mg Thiamine + 2mg naloxone]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Coma</a:t>
                      </a:r>
                      <a:r>
                        <a:rPr lang="en-US" sz="2000" baseline="0" dirty="0" smtClean="0"/>
                        <a:t> due to unknown poisoning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Hg, As, </a:t>
                      </a:r>
                      <a:r>
                        <a:rPr lang="en-US" sz="2000" dirty="0" err="1" smtClean="0"/>
                        <a:t>Pb</a:t>
                      </a:r>
                      <a:r>
                        <a:rPr lang="en-US" sz="2000" dirty="0" smtClean="0"/>
                        <a:t>, Cu, Au,</a:t>
                      </a:r>
                      <a:r>
                        <a:rPr lang="en-US" sz="2000" baseline="0" dirty="0" smtClean="0"/>
                        <a:t> Bi, Thallium, </a:t>
                      </a:r>
                      <a:r>
                        <a:rPr lang="en-US" sz="2000" baseline="0" dirty="0" err="1" smtClean="0"/>
                        <a:t>Sb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Hg, As, </a:t>
                      </a:r>
                      <a:r>
                        <a:rPr lang="en-US" sz="2000" b="1" dirty="0" err="1" smtClean="0"/>
                        <a:t>Pb</a:t>
                      </a:r>
                      <a:r>
                        <a:rPr lang="en-US" sz="2000" dirty="0" smtClean="0"/>
                        <a:t>, Cu, Co, Fe, Ni, Cd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Panicillamine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Hg, </a:t>
                      </a:r>
                      <a:r>
                        <a:rPr lang="en-US" sz="2000" dirty="0" err="1" smtClean="0"/>
                        <a:t>Pb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b="1" dirty="0" smtClean="0"/>
                        <a:t>Cu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DMSA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Hg,</a:t>
                      </a:r>
                      <a:r>
                        <a:rPr lang="en-US" sz="2000" baseline="0" dirty="0" smtClean="0"/>
                        <a:t> As, </a:t>
                      </a:r>
                      <a:r>
                        <a:rPr lang="en-US" sz="2000" b="1" baseline="0" dirty="0" err="1" smtClean="0"/>
                        <a:t>Pb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Desferrioxamine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Deferiprone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384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2412</Words>
  <Application>Microsoft Office PowerPoint</Application>
  <PresentationFormat>On-screen Show (4:3)</PresentationFormat>
  <Paragraphs>492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METALLIC POISONS</vt:lpstr>
      <vt:lpstr>In this session..</vt:lpstr>
      <vt:lpstr>In this session</vt:lpstr>
      <vt:lpstr>Slide 4</vt:lpstr>
      <vt:lpstr>Antidote</vt:lpstr>
      <vt:lpstr>Mechanical/Physical Antidote</vt:lpstr>
      <vt:lpstr>Activated Charcoal</vt:lpstr>
      <vt:lpstr>Chemical Antidote</vt:lpstr>
      <vt:lpstr>Physiological/Pharmaco Antidote</vt:lpstr>
      <vt:lpstr>Chelating Agents</vt:lpstr>
      <vt:lpstr>ARSENIC</vt:lpstr>
      <vt:lpstr>Slide 12</vt:lpstr>
      <vt:lpstr>Slide 13</vt:lpstr>
      <vt:lpstr>Slide 14</vt:lpstr>
      <vt:lpstr>Slide 15</vt:lpstr>
      <vt:lpstr>Slide 16</vt:lpstr>
      <vt:lpstr>Raindrop pigmentations</vt:lpstr>
      <vt:lpstr>Slide 18</vt:lpstr>
      <vt:lpstr>MERCURY</vt:lpstr>
      <vt:lpstr>Slide 20</vt:lpstr>
      <vt:lpstr>Slide 21</vt:lpstr>
      <vt:lpstr>Slide 22</vt:lpstr>
      <vt:lpstr>Slide 23</vt:lpstr>
      <vt:lpstr>Chronic poisoning [Hydragyrism]</vt:lpstr>
      <vt:lpstr>Slide 25</vt:lpstr>
      <vt:lpstr>IRON</vt:lpstr>
      <vt:lpstr>Acute poisoning</vt:lpstr>
      <vt:lpstr>Slide 28</vt:lpstr>
      <vt:lpstr>Slide 29</vt:lpstr>
      <vt:lpstr>Slide 30</vt:lpstr>
      <vt:lpstr>MCQ 1</vt:lpstr>
      <vt:lpstr>MCQ 2</vt:lpstr>
      <vt:lpstr>MCQ 3</vt:lpstr>
      <vt:lpstr>MCQ 4</vt:lpstr>
      <vt:lpstr>MCQ 5</vt:lpstr>
      <vt:lpstr>In this session..</vt:lpstr>
      <vt:lpstr>LEAD</vt:lpstr>
      <vt:lpstr>Slide 38</vt:lpstr>
      <vt:lpstr>Acute poisoning</vt:lpstr>
      <vt:lpstr>Slide 40</vt:lpstr>
      <vt:lpstr>Slide 41</vt:lpstr>
      <vt:lpstr>Slide 42</vt:lpstr>
      <vt:lpstr>Chronic poisoning [Plumbism/ Saturnism]</vt:lpstr>
      <vt:lpstr>Blood Smear in Plumbism</vt:lpstr>
      <vt:lpstr>Burtonian lines on gums</vt:lpstr>
      <vt:lpstr>Slide 46</vt:lpstr>
      <vt:lpstr>COPPER</vt:lpstr>
      <vt:lpstr>Slide 48</vt:lpstr>
      <vt:lpstr>Acute poisoning</vt:lpstr>
      <vt:lpstr>Slide 50</vt:lpstr>
      <vt:lpstr>Slide 51</vt:lpstr>
      <vt:lpstr>Chronic poisoning [Wilson’s Disease]</vt:lpstr>
      <vt:lpstr>Slide 53</vt:lpstr>
      <vt:lpstr>Slide 54</vt:lpstr>
      <vt:lpstr>POTASSIUM PERMANGANATE</vt:lpstr>
      <vt:lpstr>Slide 56</vt:lpstr>
      <vt:lpstr>Acute poisoning</vt:lpstr>
      <vt:lpstr>Slide 58</vt:lpstr>
      <vt:lpstr>Slide 59</vt:lpstr>
      <vt:lpstr>Slide 60</vt:lpstr>
      <vt:lpstr>Other metallic toxins</vt:lpstr>
      <vt:lpstr>Slide 62</vt:lpstr>
      <vt:lpstr>MCQ 1</vt:lpstr>
      <vt:lpstr>MCQ 2</vt:lpstr>
      <vt:lpstr>MCQ 3</vt:lpstr>
      <vt:lpstr>MCQ 4</vt:lpstr>
      <vt:lpstr>MCQ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METALLIC POISONS</dc:title>
  <dc:creator>KALPESH ZANZRUKIYA</dc:creator>
  <cp:lastModifiedBy>Acer</cp:lastModifiedBy>
  <cp:revision>327</cp:revision>
  <dcterms:created xsi:type="dcterms:W3CDTF">2006-08-16T00:00:00Z</dcterms:created>
  <dcterms:modified xsi:type="dcterms:W3CDTF">2022-07-30T06:43:58Z</dcterms:modified>
</cp:coreProperties>
</file>