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8" r:id="rId5"/>
    <p:sldId id="287" r:id="rId6"/>
    <p:sldId id="260" r:id="rId7"/>
    <p:sldId id="285" r:id="rId8"/>
    <p:sldId id="290" r:id="rId9"/>
    <p:sldId id="289" r:id="rId10"/>
    <p:sldId id="286" r:id="rId11"/>
    <p:sldId id="279" r:id="rId12"/>
    <p:sldId id="261" r:id="rId13"/>
    <p:sldId id="262" r:id="rId14"/>
    <p:sldId id="276" r:id="rId15"/>
    <p:sldId id="292" r:id="rId16"/>
    <p:sldId id="291" r:id="rId17"/>
    <p:sldId id="280" r:id="rId18"/>
    <p:sldId id="281" r:id="rId19"/>
    <p:sldId id="277" r:id="rId20"/>
    <p:sldId id="268" r:id="rId21"/>
    <p:sldId id="271" r:id="rId22"/>
    <p:sldId id="283" r:id="rId23"/>
    <p:sldId id="269" r:id="rId24"/>
    <p:sldId id="27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/fullarticle/2658261" TargetMode="External"/><Relationship Id="rId2" Type="http://schemas.openxmlformats.org/officeDocument/2006/relationships/hyperlink" Target="https://www.mciindia.org/CMS/wp-content/uploads/2017/10/Ethics-Regulations-200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MEDICO-LEGAL CASES &amp; ISSUES IN </a:t>
            </a:r>
            <a:r>
              <a:rPr lang="en-IN" smtClean="0"/>
              <a:t>CLINICAL PRACTICE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4495800" cy="1371600"/>
          </a:xfrm>
        </p:spPr>
        <p:txBody>
          <a:bodyPr>
            <a:normAutofit/>
          </a:bodyPr>
          <a:lstStyle/>
          <a:p>
            <a:r>
              <a:rPr lang="en-US" sz="2500" b="1" dirty="0" err="1" smtClean="0"/>
              <a:t>Dr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Lavlesh</a:t>
            </a:r>
            <a:r>
              <a:rPr lang="en-US" sz="2500" b="1" dirty="0" smtClean="0"/>
              <a:t> </a:t>
            </a:r>
            <a:r>
              <a:rPr lang="en-US" sz="2500" b="1" dirty="0"/>
              <a:t>K</a:t>
            </a:r>
            <a:r>
              <a:rPr lang="en-US" sz="2500" b="1" dirty="0" smtClean="0"/>
              <a:t>umar</a:t>
            </a:r>
            <a:endParaRPr lang="en-IN" sz="2500" b="1" dirty="0" smtClean="0"/>
          </a:p>
          <a:p>
            <a:r>
              <a:rPr lang="en-IN" smtClean="0"/>
              <a:t>Dept</a:t>
            </a:r>
            <a:r>
              <a:rPr lang="en-IN" dirty="0" smtClean="0"/>
              <a:t>. of Forensic Medicine &amp; Toxicology</a:t>
            </a:r>
            <a:br>
              <a:rPr lang="en-IN" dirty="0" smtClean="0"/>
            </a:br>
            <a:r>
              <a:rPr lang="en-IN" dirty="0" smtClean="0"/>
              <a:t>SBKS MI&amp;RC, </a:t>
            </a:r>
            <a:r>
              <a:rPr lang="en-IN" dirty="0" err="1" smtClean="0"/>
              <a:t>Sumandeep</a:t>
            </a:r>
            <a:r>
              <a:rPr lang="en-IN" dirty="0" smtClean="0"/>
              <a:t> </a:t>
            </a:r>
            <a:r>
              <a:rPr lang="en-IN" dirty="0" err="1" smtClean="0"/>
              <a:t>Vidyapeeth</a:t>
            </a:r>
            <a:endParaRPr lang="en-IN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Acer\Desktop\Picture2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8915400" cy="621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NOT to do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Refuse/ Refer to Govt hospital without primary evaluation &amp; life saving treatment</a:t>
            </a:r>
          </a:p>
          <a:p>
            <a:r>
              <a:rPr lang="en-IN" dirty="0" smtClean="0"/>
              <a:t>Work/ Take decisions in hurry</a:t>
            </a:r>
          </a:p>
          <a:p>
            <a:r>
              <a:rPr lang="en-IN" dirty="0" smtClean="0"/>
              <a:t>Incomplete history</a:t>
            </a:r>
          </a:p>
          <a:p>
            <a:r>
              <a:rPr lang="en-IN" dirty="0" smtClean="0"/>
              <a:t>Incomplete examination</a:t>
            </a:r>
          </a:p>
          <a:p>
            <a:r>
              <a:rPr lang="en-IN" dirty="0" smtClean="0"/>
              <a:t>Incomplete documentation</a:t>
            </a:r>
          </a:p>
          <a:p>
            <a:r>
              <a:rPr lang="en-IN" dirty="0" smtClean="0"/>
              <a:t>Get influenced by patient/ relative’s wishes &amp; emotions</a:t>
            </a:r>
          </a:p>
          <a:p>
            <a:r>
              <a:rPr lang="en-IN" dirty="0" smtClean="0"/>
              <a:t>Not consulting seniors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Medico-legal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05400" cy="4625609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Medical Accidents</a:t>
            </a:r>
          </a:p>
          <a:p>
            <a:r>
              <a:rPr lang="en-IN" dirty="0" smtClean="0"/>
              <a:t>Medical mishap, ADR of drugs</a:t>
            </a:r>
          </a:p>
          <a:p>
            <a:r>
              <a:rPr lang="en-IN" dirty="0" smtClean="0"/>
              <a:t>Assault on doctor/ staff</a:t>
            </a:r>
          </a:p>
          <a:p>
            <a:r>
              <a:rPr lang="en-IN" dirty="0" smtClean="0"/>
              <a:t>Vandalism</a:t>
            </a:r>
          </a:p>
          <a:p>
            <a:r>
              <a:rPr lang="en-IN" dirty="0" smtClean="0"/>
              <a:t>On duty hustle between staff</a:t>
            </a:r>
          </a:p>
          <a:p>
            <a:r>
              <a:rPr lang="en-IN" dirty="0" smtClean="0"/>
              <a:t>Negligence – Medical, Non-medical</a:t>
            </a:r>
          </a:p>
          <a:p>
            <a:endParaRPr lang="en-IN" dirty="0" smtClean="0"/>
          </a:p>
        </p:txBody>
      </p:sp>
      <p:pic>
        <p:nvPicPr>
          <p:cNvPr id="7170" name="Picture 2" descr="D:\Kalpesh\f.m. dept\library\2 medical ethics, medicolegal acts, circulars\medical negligence\a3f2b2e1-8b96-4854-b1a7-47bf74668aa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462" y="2209800"/>
            <a:ext cx="3931338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4625609"/>
          </a:xfrm>
        </p:spPr>
        <p:txBody>
          <a:bodyPr>
            <a:normAutofit/>
          </a:bodyPr>
          <a:lstStyle/>
          <a:p>
            <a:r>
              <a:rPr lang="en-IN" b="1" dirty="0" smtClean="0"/>
              <a:t>Medical Negligence </a:t>
            </a:r>
            <a:r>
              <a:rPr lang="en-IN" dirty="0" smtClean="0"/>
              <a:t>– Failure to take due care and caution. Breach of duty caused by the omission to do something which a </a:t>
            </a:r>
            <a:r>
              <a:rPr lang="en-IN" b="1" dirty="0" smtClean="0"/>
              <a:t>reasonable</a:t>
            </a:r>
            <a:r>
              <a:rPr lang="en-IN" dirty="0" smtClean="0"/>
              <a:t> person should have done OR doing something which a </a:t>
            </a:r>
            <a:r>
              <a:rPr lang="en-IN" b="1" dirty="0" smtClean="0"/>
              <a:t>prudent</a:t>
            </a:r>
            <a:r>
              <a:rPr lang="en-IN" dirty="0" smtClean="0"/>
              <a:t> &amp; reasonable person would not</a:t>
            </a:r>
            <a:r>
              <a:rPr lang="en-IN" sz="2000" dirty="0" smtClean="0"/>
              <a:t>.[SC Jacob Mathew Case]</a:t>
            </a:r>
          </a:p>
          <a:p>
            <a:endParaRPr lang="en-IN" dirty="0" smtClean="0"/>
          </a:p>
          <a:p>
            <a:r>
              <a:rPr lang="en-IN" dirty="0" smtClean="0"/>
              <a:t>Doctor, Nurse, paramedical staff, product failure, Patient, Contributory, Composite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Professional Misconduct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duty – liquor/ drugs</a:t>
            </a:r>
          </a:p>
          <a:p>
            <a:r>
              <a:rPr lang="en-US" dirty="0" smtClean="0"/>
              <a:t>Unethical relations with patient/ attendants</a:t>
            </a:r>
          </a:p>
          <a:p>
            <a:r>
              <a:rPr lang="en-US" dirty="0" smtClean="0"/>
              <a:t>Refuse to treat on absurd grounds</a:t>
            </a:r>
          </a:p>
          <a:p>
            <a:r>
              <a:rPr lang="en-US" dirty="0" smtClean="0"/>
              <a:t>Dichotomy, Touts</a:t>
            </a:r>
          </a:p>
          <a:p>
            <a:r>
              <a:rPr lang="en-US" dirty="0" smtClean="0"/>
              <a:t>Association/ assistance with unqualified person</a:t>
            </a:r>
          </a:p>
          <a:p>
            <a:r>
              <a:rPr lang="en-US" dirty="0" smtClean="0"/>
              <a:t>Self publicity in media</a:t>
            </a:r>
          </a:p>
          <a:p>
            <a:r>
              <a:rPr lang="en-US" dirty="0" smtClean="0"/>
              <a:t>‘Social media posts’- photo-video posts of cases.</a:t>
            </a:r>
          </a:p>
          <a:p>
            <a:endParaRPr lang="en-US" dirty="0" smtClean="0"/>
          </a:p>
        </p:txBody>
      </p:sp>
      <p:pic>
        <p:nvPicPr>
          <p:cNvPr id="2050" name="Picture 2" descr="D:\Kalpesh\f.m. dept\library\2 medical ethics, medicolegal acts, circulars\43c7f076-4967-4456-be19-2c8ba4364b0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274652" cy="2157824"/>
          </a:xfrm>
          <a:prstGeom prst="rect">
            <a:avLst/>
          </a:prstGeom>
          <a:noFill/>
        </p:spPr>
      </p:pic>
      <p:pic>
        <p:nvPicPr>
          <p:cNvPr id="2051" name="Picture 3" descr="D:\Kalpesh\f.m. dept\library\2 medical ethics, medicolegal acts, circulars\467b0ed8-b50c-4e1e-ab95-cc91390c530b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429" y="4114800"/>
            <a:ext cx="3374571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Penalising authorities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State Med Council, NMC Ethics Board</a:t>
            </a:r>
          </a:p>
          <a:p>
            <a:r>
              <a:rPr lang="en-IN" dirty="0" smtClean="0"/>
              <a:t>Consumer Forum/ Commission</a:t>
            </a:r>
          </a:p>
          <a:p>
            <a:r>
              <a:rPr lang="en-IN" dirty="0" smtClean="0"/>
              <a:t>Courts – Civil, Criminal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Institute – SBKS MI&amp;RC, </a:t>
            </a:r>
            <a:r>
              <a:rPr lang="en-IN" dirty="0" err="1" smtClean="0"/>
              <a:t>Sumandeep</a:t>
            </a:r>
            <a:r>
              <a:rPr lang="en-IN" dirty="0" smtClean="0"/>
              <a:t> </a:t>
            </a:r>
            <a:r>
              <a:rPr lang="en-IN" dirty="0" err="1" smtClean="0"/>
              <a:t>Vidyapeeth</a:t>
            </a:r>
            <a:endParaRPr lang="en-IN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to do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b="1" dirty="0" smtClean="0"/>
              <a:t>Follow Medical Ethics </a:t>
            </a:r>
            <a:r>
              <a:rPr lang="en-IN" dirty="0" smtClean="0"/>
              <a:t>as per MCI</a:t>
            </a:r>
            <a:r>
              <a:rPr lang="en-US" dirty="0" smtClean="0"/>
              <a:t> Professional Conduct, Etiquette and Ethics  Regulations. Stay away from unethical medical practice.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Readiness, Responsibility, Respect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b="1" dirty="0" smtClean="0"/>
              <a:t>Consent,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Learn &amp; practice </a:t>
            </a:r>
            <a:r>
              <a:rPr lang="en-IN" b="1" dirty="0" smtClean="0"/>
              <a:t>AETCOM </a:t>
            </a:r>
            <a:r>
              <a:rPr lang="en-IN" dirty="0" smtClean="0"/>
              <a:t>– with patients, relatives, colleague medicos &amp; paramedical staff, police &amp; govt officials, media persons...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b="1" dirty="0" smtClean="0"/>
              <a:t>Be Cautious </a:t>
            </a:r>
            <a:r>
              <a:rPr lang="en-IN" dirty="0" smtClean="0"/>
              <a:t>– when </a:t>
            </a:r>
            <a:r>
              <a:rPr lang="en-IN" b="1" dirty="0" smtClean="0"/>
              <a:t>using social 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b="1" dirty="0" smtClean="0"/>
              <a:t>No alcohol/ drugs </a:t>
            </a:r>
            <a:r>
              <a:rPr lang="en-IN" dirty="0" smtClean="0"/>
              <a:t>while </a:t>
            </a:r>
            <a:r>
              <a:rPr lang="en-IN" dirty="0" err="1" smtClean="0"/>
              <a:t>onduty</a:t>
            </a:r>
            <a:r>
              <a:rPr lang="en-IN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b="1" dirty="0" smtClean="0"/>
              <a:t>Consult seniors/ RMO </a:t>
            </a:r>
            <a:r>
              <a:rPr lang="en-IN" dirty="0" smtClean="0"/>
              <a:t>to clear doubts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PRACTICAL EXAMPLES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4625609"/>
          </a:xfrm>
        </p:spPr>
        <p:txBody>
          <a:bodyPr>
            <a:normAutofit/>
          </a:bodyPr>
          <a:lstStyle/>
          <a:p>
            <a:r>
              <a:rPr lang="en-IN" dirty="0" smtClean="0"/>
              <a:t>What to do when a case is within purview of MLC but patient/ relatives not willing to involve police?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 lvl="1"/>
            <a:r>
              <a:rPr lang="en-IN" dirty="0" smtClean="0"/>
              <a:t>Informed refusal/ Negative consent for MLC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Can a case be labelled MLC any time later ?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Can an MLC case be reverted to non-MLC case ?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/>
          <a:lstStyle/>
          <a:p>
            <a:r>
              <a:rPr lang="en-IN" dirty="0" smtClean="0"/>
              <a:t>What to do if you notice Unethical conduct by colleague/ junior/ senior/ other staff ?</a:t>
            </a:r>
          </a:p>
          <a:p>
            <a:endParaRPr lang="en-IN" dirty="0"/>
          </a:p>
        </p:txBody>
      </p:sp>
      <p:pic>
        <p:nvPicPr>
          <p:cNvPr id="4098" name="Picture 2" descr="D:\Kalpesh\f.m. dept\library\2 medical ethics, medicolegal acts, circulars\6a1b7e0d-1098-4023-bcca-d86cb51267b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821163" cy="259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Medico-legal Cases in clinical practice</a:t>
            </a:r>
          </a:p>
          <a:p>
            <a:endParaRPr lang="en-IN" dirty="0" smtClean="0"/>
          </a:p>
          <a:p>
            <a:r>
              <a:rPr lang="en-IN" dirty="0" smtClean="0"/>
              <a:t>Medico-legal Issues in clinical practice</a:t>
            </a:r>
            <a:endParaRPr lang="en-IN" dirty="0"/>
          </a:p>
        </p:txBody>
      </p:sp>
      <p:pic>
        <p:nvPicPr>
          <p:cNvPr id="3074" name="Picture 2" descr="D:\Kalpesh\f.m. dept\library\2 medical ethics, medicolegal acts, circulars\ca81e7bb-db27-49df-8205-63f45cfe68f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94000"/>
            <a:ext cx="3807027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patient not leaving the hospital, though cured?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dirty="0" smtClean="0"/>
              <a:t>What if the relatives do not take away the dead body ?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refusing a patient to attend constitute negligence ?</a:t>
            </a:r>
          </a:p>
          <a:p>
            <a:endParaRPr lang="en-US" dirty="0" smtClean="0"/>
          </a:p>
          <a:p>
            <a:r>
              <a:rPr lang="en-US" dirty="0" smtClean="0"/>
              <a:t>Does a doctor have a right to decide which patient he would examine first?</a:t>
            </a:r>
          </a:p>
          <a:p>
            <a:endParaRPr lang="en-IN" dirty="0" smtClean="0"/>
          </a:p>
          <a:p>
            <a:pPr lvl="1"/>
            <a:r>
              <a:rPr lang="en-IN" dirty="0" smtClean="0"/>
              <a:t>Rights &amp; Duties of a RMP</a:t>
            </a:r>
          </a:p>
          <a:p>
            <a:pPr lvl="1"/>
            <a:r>
              <a:rPr lang="en-IN" dirty="0" smtClean="0"/>
              <a:t>Rights &amp; Responsibilities of Patient </a:t>
            </a:r>
          </a:p>
          <a:p>
            <a:pPr lvl="1"/>
            <a:r>
              <a:rPr lang="en-IN" dirty="0" smtClean="0"/>
              <a:t>Sexual assault victim cases, Acid attack victims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liability of a junior doctor in a team approach to a patient? </a:t>
            </a:r>
          </a:p>
          <a:p>
            <a:endParaRPr lang="en-US" dirty="0" smtClean="0"/>
          </a:p>
          <a:p>
            <a:r>
              <a:rPr lang="en-US" dirty="0" smtClean="0"/>
              <a:t>Is a senior doctor liable for negligence of his junior doctor/ nursing staff?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‘Vicarious liability’</a:t>
            </a:r>
            <a:r>
              <a:rPr lang="en-US" dirty="0" smtClean="0"/>
              <a:t> – Respondent superior</a:t>
            </a:r>
          </a:p>
          <a:p>
            <a:pPr lvl="1"/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records - Whose property?</a:t>
            </a:r>
          </a:p>
          <a:p>
            <a:endParaRPr lang="en-US" dirty="0" smtClean="0"/>
          </a:p>
          <a:p>
            <a:r>
              <a:rPr lang="en-US" dirty="0" smtClean="0"/>
              <a:t>Sometimes patients demand possession of all original hospital records. When refused, they get violent. What to do?</a:t>
            </a:r>
          </a:p>
          <a:p>
            <a:endParaRPr lang="en-US" dirty="0" smtClean="0"/>
          </a:p>
          <a:p>
            <a:r>
              <a:rPr lang="en-US" dirty="0" smtClean="0"/>
              <a:t>How long should the medical records be preserved ?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KEEP CALM &amp; ACT WISE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endParaRPr lang="en-IN" b="1" dirty="0" smtClean="0"/>
          </a:p>
          <a:p>
            <a:r>
              <a:rPr lang="en-IN" b="1" dirty="0" smtClean="0"/>
              <a:t>Consult &amp; Discuss </a:t>
            </a:r>
            <a:r>
              <a:rPr lang="en-IN" dirty="0" smtClean="0"/>
              <a:t>complex issues with your Senior Consultants/ PG Guide/  HOU/ HOD regularly.</a:t>
            </a:r>
          </a:p>
          <a:p>
            <a:endParaRPr lang="en-IN" b="1" dirty="0" smtClean="0"/>
          </a:p>
          <a:p>
            <a:r>
              <a:rPr lang="en-IN" dirty="0" smtClean="0"/>
              <a:t>RMO, </a:t>
            </a:r>
            <a:r>
              <a:rPr lang="en-IN" dirty="0" err="1" smtClean="0"/>
              <a:t>Dhiraj</a:t>
            </a:r>
            <a:r>
              <a:rPr lang="en-IN" dirty="0" smtClean="0"/>
              <a:t> Hospital – Dr B. R. </a:t>
            </a:r>
            <a:r>
              <a:rPr lang="en-IN" dirty="0" err="1" smtClean="0"/>
              <a:t>Solanki</a:t>
            </a:r>
            <a:endParaRPr lang="en-IN" dirty="0" smtClean="0"/>
          </a:p>
          <a:p>
            <a:r>
              <a:rPr lang="en-IN" dirty="0" smtClean="0"/>
              <a:t>Additional Medical Superintendent </a:t>
            </a:r>
            <a:br>
              <a:rPr lang="en-IN" dirty="0" smtClean="0"/>
            </a:br>
            <a:r>
              <a:rPr lang="en-IN" dirty="0" smtClean="0"/>
              <a:t>– Dr </a:t>
            </a:r>
            <a:r>
              <a:rPr lang="en-IN" dirty="0" err="1" smtClean="0"/>
              <a:t>Lakhan</a:t>
            </a:r>
            <a:r>
              <a:rPr lang="en-IN" dirty="0" smtClean="0"/>
              <a:t> </a:t>
            </a:r>
            <a:r>
              <a:rPr lang="en-IN" dirty="0" err="1" smtClean="0"/>
              <a:t>Kataria</a:t>
            </a:r>
            <a:r>
              <a:rPr lang="en-IN" dirty="0" smtClean="0"/>
              <a:t>, Dr </a:t>
            </a:r>
            <a:r>
              <a:rPr lang="en-IN" dirty="0" err="1" smtClean="0"/>
              <a:t>Jasmin</a:t>
            </a:r>
            <a:r>
              <a:rPr lang="en-IN" dirty="0" smtClean="0"/>
              <a:t> </a:t>
            </a:r>
            <a:r>
              <a:rPr lang="en-IN" dirty="0" err="1" smtClean="0"/>
              <a:t>Jasani</a:t>
            </a:r>
            <a:endParaRPr lang="en-IN" dirty="0" smtClean="0"/>
          </a:p>
          <a:p>
            <a:r>
              <a:rPr lang="en-IN" dirty="0" smtClean="0"/>
              <a:t>Medical Superintendent – Dr </a:t>
            </a:r>
            <a:r>
              <a:rPr lang="en-IN" dirty="0" err="1" smtClean="0"/>
              <a:t>Vijoy</a:t>
            </a:r>
            <a:r>
              <a:rPr lang="en-IN" dirty="0" smtClean="0"/>
              <a:t> Singh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FMT</a:t>
            </a:r>
            <a:endParaRPr lang="en-IN" dirty="0" smtClean="0"/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Code of Conduct – PG booklet</a:t>
            </a:r>
          </a:p>
          <a:p>
            <a:endParaRPr lang="en-IN" dirty="0" smtClean="0"/>
          </a:p>
          <a:p>
            <a:r>
              <a:rPr lang="en-IN" dirty="0" smtClean="0"/>
              <a:t>Indian Medical Council </a:t>
            </a:r>
            <a:r>
              <a:rPr lang="en-US" dirty="0" smtClean="0"/>
              <a:t>Professional Conduct, Etiquette and Ethics  Regulation, 2002</a:t>
            </a:r>
            <a:br>
              <a:rPr lang="en-US" dirty="0" smtClean="0"/>
            </a:br>
            <a:r>
              <a:rPr lang="en-IN" sz="2600" dirty="0" smtClean="0">
                <a:hlinkClick r:id="rId2"/>
              </a:rPr>
              <a:t>https://www.mciindia.org/CMS/wp-content/uploads/2017/10/Ethics-Regulations-2002.pdf</a:t>
            </a:r>
            <a:r>
              <a:rPr lang="en-IN" sz="2600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WMA Modern Physician’s Pledge</a:t>
            </a:r>
            <a:br>
              <a:rPr lang="en-IN" dirty="0" smtClean="0"/>
            </a:br>
            <a:r>
              <a:rPr lang="en-IN" sz="2600" dirty="0" smtClean="0">
                <a:hlinkClick r:id="rId3"/>
              </a:rPr>
              <a:t>https://jamanetwork.com/journals/jama/fullarticle/2658261</a:t>
            </a:r>
            <a:r>
              <a:rPr lang="en-IN" sz="2600" dirty="0" smtClean="0"/>
              <a:t>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UGC affidavit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05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MLC Cases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111009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MLC case </a:t>
            </a:r>
            <a:r>
              <a:rPr lang="en-IN" dirty="0" smtClean="0"/>
              <a:t>– any case where attending doctor, after eliciting history &amp; examining patient, thinks that some legal investigation is essential to establish and fix responsibility for the unlawful act as per existing laws of the land.</a:t>
            </a:r>
            <a:endParaRPr lang="en-IN" dirty="0"/>
          </a:p>
        </p:txBody>
      </p:sp>
      <p:pic>
        <p:nvPicPr>
          <p:cNvPr id="1026" name="Picture 2" descr="D:\Kalpesh\f.m. dept\library\2 medical ethics, medicolegal acts, circulars\db1a6863-8d35-48df-b03b-4c37199676f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79425"/>
            <a:ext cx="3810000" cy="287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 be Considered as MLC Cases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Assault</a:t>
            </a:r>
            <a:r>
              <a:rPr lang="en-IN" dirty="0" smtClean="0"/>
              <a:t> injuries – physical assault</a:t>
            </a:r>
          </a:p>
          <a:p>
            <a:r>
              <a:rPr lang="en-IN" b="1" dirty="0" smtClean="0"/>
              <a:t>Domestic violence</a:t>
            </a:r>
            <a:r>
              <a:rPr lang="en-IN" dirty="0" smtClean="0"/>
              <a:t> and </a:t>
            </a:r>
            <a:r>
              <a:rPr lang="en-IN" b="1" dirty="0" smtClean="0"/>
              <a:t>Child abuse</a:t>
            </a:r>
          </a:p>
          <a:p>
            <a:r>
              <a:rPr lang="en-IN" b="1" dirty="0" smtClean="0"/>
              <a:t>Accident</a:t>
            </a:r>
            <a:r>
              <a:rPr lang="en-IN" dirty="0" smtClean="0"/>
              <a:t> injury cases – RTA, Industrial, Animal attack, Fall from height, Asphyxia, Drowning</a:t>
            </a:r>
          </a:p>
          <a:p>
            <a:r>
              <a:rPr lang="en-IN" b="1" dirty="0" smtClean="0"/>
              <a:t>Burns </a:t>
            </a:r>
            <a:r>
              <a:rPr lang="en-IN" dirty="0" smtClean="0"/>
              <a:t>– flame, electric, chemical</a:t>
            </a:r>
          </a:p>
          <a:p>
            <a:r>
              <a:rPr lang="en-IN" b="1" dirty="0" smtClean="0"/>
              <a:t>Poisoning cases</a:t>
            </a:r>
            <a:r>
              <a:rPr lang="en-IN" dirty="0" smtClean="0"/>
              <a:t>, poisonous </a:t>
            </a:r>
            <a:r>
              <a:rPr lang="en-IN" b="1" dirty="0" smtClean="0"/>
              <a:t>animal bites</a:t>
            </a:r>
          </a:p>
          <a:p>
            <a:r>
              <a:rPr lang="en-IN" b="1" dirty="0" smtClean="0"/>
              <a:t>Alcoholism</a:t>
            </a:r>
            <a:r>
              <a:rPr lang="en-IN" dirty="0" smtClean="0"/>
              <a:t>, addictive </a:t>
            </a:r>
            <a:r>
              <a:rPr lang="en-IN" b="1" dirty="0" smtClean="0"/>
              <a:t>drugs </a:t>
            </a:r>
            <a:r>
              <a:rPr lang="en-IN" dirty="0" smtClean="0"/>
              <a:t>toxicity</a:t>
            </a:r>
          </a:p>
          <a:p>
            <a:r>
              <a:rPr lang="en-IN" b="1" dirty="0" smtClean="0"/>
              <a:t>Brought dead </a:t>
            </a:r>
            <a:r>
              <a:rPr lang="en-IN" dirty="0" smtClean="0"/>
              <a:t>cases, undiagnosed sudden death </a:t>
            </a:r>
          </a:p>
          <a:p>
            <a:r>
              <a:rPr lang="en-IN" b="1" dirty="0" smtClean="0"/>
              <a:t>Unidentified</a:t>
            </a:r>
            <a:r>
              <a:rPr lang="en-IN" dirty="0" smtClean="0"/>
              <a:t> coma patient, mentally ill patient</a:t>
            </a:r>
          </a:p>
          <a:p>
            <a:r>
              <a:rPr lang="en-IN" b="1" dirty="0" smtClean="0"/>
              <a:t>Sexual assault, </a:t>
            </a:r>
            <a:r>
              <a:rPr lang="en-IN" dirty="0" smtClean="0"/>
              <a:t>Rape, Sodomy, molestation, child sexual abuse</a:t>
            </a:r>
          </a:p>
          <a:p>
            <a:r>
              <a:rPr lang="en-IN" b="1" dirty="0" smtClean="0"/>
              <a:t>Criminal abortion</a:t>
            </a:r>
            <a:r>
              <a:rPr lang="en-IN" dirty="0" smtClean="0"/>
              <a:t>, disputed paternity-maternity</a:t>
            </a:r>
          </a:p>
          <a:p>
            <a:r>
              <a:rPr lang="en-IN" b="1" dirty="0" smtClean="0"/>
              <a:t>Suicidal injuries*</a:t>
            </a:r>
            <a:endParaRPr lang="en-IN" dirty="0" smtClean="0"/>
          </a:p>
          <a:p>
            <a:endParaRPr lang="en-IN" dirty="0" smtClean="0"/>
          </a:p>
          <a:p>
            <a:endParaRPr lang="en-IN" b="1" dirty="0" smtClean="0"/>
          </a:p>
          <a:p>
            <a:endParaRPr lang="en-IN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Why it is important to register MLC cases &amp; inform to police ?</a:t>
            </a:r>
            <a:endParaRPr lang="en-IN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S.39,154 </a:t>
            </a:r>
            <a:r>
              <a:rPr kumimoji="0" lang="en-I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CrPC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Doctors are bound to give information of any offence (unnatural cases) to police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IN" sz="3200" b="1" dirty="0" smtClean="0"/>
              <a:t>S.177,201-204 IPC </a:t>
            </a:r>
            <a:r>
              <a:rPr lang="en-IN" sz="3200" dirty="0" smtClean="0"/>
              <a:t>-</a:t>
            </a:r>
            <a:r>
              <a:rPr lang="en-IN" sz="3200" b="1" dirty="0" smtClean="0"/>
              <a:t>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inform/ Wrong/ Incomplete/ Fabricated information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b="1" dirty="0" smtClean="0"/>
              <a:t>S.197 IPC </a:t>
            </a:r>
            <a:r>
              <a:rPr lang="en-US" dirty="0" smtClean="0"/>
              <a:t>– issue False certificate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IN" dirty="0" smtClean="0"/>
          </a:p>
          <a:p>
            <a:pPr lvl="0">
              <a:defRPr/>
            </a:pPr>
            <a:r>
              <a:rPr kumimoji="0" lang="en-IN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Mediclaim</a:t>
            </a:r>
            <a:r>
              <a:rPr lang="en-IN" dirty="0" smtClean="0"/>
              <a:t>, </a:t>
            </a:r>
            <a:r>
              <a:rPr lang="en-IN" b="1" dirty="0" smtClean="0"/>
              <a:t>Life insurance </a:t>
            </a:r>
            <a:r>
              <a:rPr lang="en-IN" dirty="0" smtClean="0"/>
              <a:t>claims, </a:t>
            </a:r>
            <a:r>
              <a:rPr lang="en-IN" b="1" dirty="0" smtClean="0"/>
              <a:t>Govt schemes </a:t>
            </a:r>
            <a:r>
              <a:rPr lang="en-IN" dirty="0" smtClean="0"/>
              <a:t>(</a:t>
            </a:r>
            <a:r>
              <a:rPr lang="en-IN" dirty="0" err="1" smtClean="0"/>
              <a:t>Ayushyamaan</a:t>
            </a:r>
            <a:r>
              <a:rPr lang="en-IN" dirty="0" smtClean="0"/>
              <a:t> Bharat, MAA </a:t>
            </a:r>
            <a:r>
              <a:rPr lang="en-IN" dirty="0" err="1" smtClean="0"/>
              <a:t>Yojana</a:t>
            </a:r>
            <a:r>
              <a:rPr lang="en-IN" dirty="0" smtClean="0"/>
              <a:t>), </a:t>
            </a:r>
            <a:r>
              <a:rPr lang="en-IN" b="1" dirty="0" smtClean="0"/>
              <a:t>Motor vehicle </a:t>
            </a:r>
            <a:r>
              <a:rPr lang="en-IN" dirty="0" smtClean="0"/>
              <a:t>accident claims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to Do in MLC cases?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Emergency </a:t>
            </a:r>
            <a:r>
              <a:rPr lang="en-IN" b="1" dirty="0" smtClean="0"/>
              <a:t>primary treatment</a:t>
            </a:r>
            <a:endParaRPr lang="en-IN" dirty="0" smtClean="0"/>
          </a:p>
          <a:p>
            <a:r>
              <a:rPr lang="en-IN" dirty="0" smtClean="0"/>
              <a:t>Follow “</a:t>
            </a:r>
            <a:r>
              <a:rPr lang="en-IN" b="1" dirty="0" smtClean="0"/>
              <a:t>MLC protocols</a:t>
            </a:r>
            <a:r>
              <a:rPr lang="en-IN" dirty="0" smtClean="0"/>
              <a:t>”</a:t>
            </a:r>
          </a:p>
          <a:p>
            <a:r>
              <a:rPr lang="en-IN" b="1" dirty="0" smtClean="0"/>
              <a:t>Proper documentation </a:t>
            </a:r>
            <a:r>
              <a:rPr lang="en-IN" dirty="0" smtClean="0"/>
              <a:t>– History &amp; Examination findings, “MLC Case” registration, Sample preservation, investigations reports, Daily notes, Discharge summery, Certificates</a:t>
            </a:r>
          </a:p>
          <a:p>
            <a:r>
              <a:rPr lang="en-IN" b="1" dirty="0" smtClean="0"/>
              <a:t>Inform to police </a:t>
            </a:r>
            <a:r>
              <a:rPr lang="en-IN" dirty="0" smtClean="0"/>
              <a:t>– admission, referral, discharge, DAMA, LAMA, death, OPD</a:t>
            </a:r>
          </a:p>
          <a:p>
            <a:r>
              <a:rPr lang="en-IN" dirty="0" smtClean="0"/>
              <a:t>If impending death – </a:t>
            </a:r>
            <a:r>
              <a:rPr lang="en-IN" b="1" dirty="0" smtClean="0"/>
              <a:t>Dying Declaration</a:t>
            </a:r>
            <a:r>
              <a:rPr lang="en-IN" dirty="0" smtClean="0"/>
              <a:t> (IEA S.32)</a:t>
            </a:r>
          </a:p>
          <a:p>
            <a:r>
              <a:rPr lang="en-US" b="1" dirty="0" smtClean="0"/>
              <a:t>If death occur</a:t>
            </a:r>
            <a:r>
              <a:rPr lang="en-US" dirty="0" smtClean="0"/>
              <a:t> – </a:t>
            </a:r>
            <a:r>
              <a:rPr lang="en-US" dirty="0"/>
              <a:t>inform </a:t>
            </a:r>
            <a:r>
              <a:rPr lang="en-US" dirty="0" smtClean="0"/>
              <a:t>police &amp; advise for </a:t>
            </a:r>
            <a:r>
              <a:rPr lang="en-US" dirty="0" err="1" smtClean="0"/>
              <a:t>MedicoLegal</a:t>
            </a:r>
            <a:r>
              <a:rPr lang="en-US" dirty="0" smtClean="0"/>
              <a:t>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COD in MCCD </a:t>
            </a:r>
            <a:r>
              <a:rPr lang="en-IN" b="1" dirty="0" err="1" smtClean="0"/>
              <a:t>certi</a:t>
            </a:r>
            <a:r>
              <a:rPr lang="en-IN" dirty="0"/>
              <a:t> </a:t>
            </a:r>
            <a:r>
              <a:rPr lang="en-IN" dirty="0" smtClean="0"/>
              <a:t>– ‘as per PM Report’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2600" dirty="0" smtClean="0"/>
              <a:t>[If admitted for more than 24hrs and diagnosis </a:t>
            </a:r>
            <a:r>
              <a:rPr lang="en-IN" sz="2600" dirty="0"/>
              <a:t>&amp;</a:t>
            </a:r>
            <a:r>
              <a:rPr lang="en-IN" sz="2600" dirty="0" smtClean="0"/>
              <a:t> cause of death is confirm than Dr can issue MCCD]</a:t>
            </a:r>
            <a:endParaRPr lang="en-IN" dirty="0" smtClean="0"/>
          </a:p>
          <a:p>
            <a:r>
              <a:rPr lang="en-IN" b="1" dirty="0" smtClean="0"/>
              <a:t>CONSULT  to seniors, </a:t>
            </a:r>
            <a:r>
              <a:rPr lang="en-IN" b="1" dirty="0" err="1" smtClean="0"/>
              <a:t>Incharge</a:t>
            </a:r>
            <a:r>
              <a:rPr lang="en-IN" b="1" dirty="0"/>
              <a:t> </a:t>
            </a:r>
            <a:r>
              <a:rPr lang="en-IN" b="1" dirty="0" smtClean="0"/>
              <a:t>consultant &amp; RMO for guidance/ advise</a:t>
            </a:r>
            <a:endParaRPr lang="en-IN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Ac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26" y="207531"/>
            <a:ext cx="9037374" cy="6345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Acer\Desktop\Picture1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78" y="685800"/>
            <a:ext cx="900272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cer\Desktop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1645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465</TotalTime>
  <Words>841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Corbel</vt:lpstr>
      <vt:lpstr>Wingdings</vt:lpstr>
      <vt:lpstr>Wingdings 2</vt:lpstr>
      <vt:lpstr>Wingdings 3</vt:lpstr>
      <vt:lpstr>Module</vt:lpstr>
      <vt:lpstr>MEDICO-LEGAL CASES &amp; ISSUES IN CLINICAL PRACTICE</vt:lpstr>
      <vt:lpstr>PowerPoint Presentation</vt:lpstr>
      <vt:lpstr>MLC Cases</vt:lpstr>
      <vt:lpstr>To be Considered as MLC Cases</vt:lpstr>
      <vt:lpstr>Why it is important to register MLC cases &amp; inform to police ?</vt:lpstr>
      <vt:lpstr>What to Do in MLC cases?</vt:lpstr>
      <vt:lpstr>PowerPoint Presentation</vt:lpstr>
      <vt:lpstr>PowerPoint Presentation</vt:lpstr>
      <vt:lpstr>PowerPoint Presentation</vt:lpstr>
      <vt:lpstr>PowerPoint Presentation</vt:lpstr>
      <vt:lpstr>What NOT to do</vt:lpstr>
      <vt:lpstr>Medico-legal Issues</vt:lpstr>
      <vt:lpstr>PowerPoint Presentation</vt:lpstr>
      <vt:lpstr>Professional Misconduct</vt:lpstr>
      <vt:lpstr>Penalising authorities</vt:lpstr>
      <vt:lpstr>What to do</vt:lpstr>
      <vt:lpstr>PRACTICAL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CALM &amp; ACT WISE</vt:lpstr>
      <vt:lpstr>Code of Conduct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MEDICO-LEGAL ISSUES IN CLINICAL PRACTICE</dc:title>
  <dc:creator>Acer</dc:creator>
  <cp:lastModifiedBy>ACER</cp:lastModifiedBy>
  <cp:revision>304</cp:revision>
  <dcterms:created xsi:type="dcterms:W3CDTF">2006-08-16T00:00:00Z</dcterms:created>
  <dcterms:modified xsi:type="dcterms:W3CDTF">2023-11-29T11:06:15Z</dcterms:modified>
</cp:coreProperties>
</file>