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63" r:id="rId2"/>
    <p:sldId id="386" r:id="rId3"/>
    <p:sldId id="387" r:id="rId4"/>
    <p:sldId id="390" r:id="rId5"/>
    <p:sldId id="388" r:id="rId6"/>
    <p:sldId id="389" r:id="rId7"/>
    <p:sldId id="420" r:id="rId8"/>
    <p:sldId id="421" r:id="rId9"/>
    <p:sldId id="398" r:id="rId10"/>
    <p:sldId id="392" r:id="rId11"/>
    <p:sldId id="427" r:id="rId12"/>
    <p:sldId id="429" r:id="rId13"/>
    <p:sldId id="400" r:id="rId14"/>
    <p:sldId id="404" r:id="rId15"/>
    <p:sldId id="405" r:id="rId16"/>
    <p:sldId id="406" r:id="rId17"/>
    <p:sldId id="408" r:id="rId18"/>
    <p:sldId id="409" r:id="rId19"/>
    <p:sldId id="410" r:id="rId20"/>
    <p:sldId id="411" r:id="rId21"/>
    <p:sldId id="412" r:id="rId22"/>
    <p:sldId id="395" r:id="rId23"/>
    <p:sldId id="413" r:id="rId24"/>
    <p:sldId id="349" r:id="rId25"/>
    <p:sldId id="428" r:id="rId26"/>
    <p:sldId id="354" r:id="rId27"/>
    <p:sldId id="355" r:id="rId28"/>
    <p:sldId id="356" r:id="rId29"/>
    <p:sldId id="415" r:id="rId30"/>
    <p:sldId id="422" r:id="rId31"/>
    <p:sldId id="423" r:id="rId32"/>
    <p:sldId id="42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3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31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5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680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23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7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0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5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5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805F1-FBB9-4372-B790-2284A71A2A3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A642AA7-23E8-4355-96E5-A127A70C6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9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684" y="0"/>
            <a:ext cx="10235381" cy="9715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92D050"/>
                </a:solidFill>
              </a:rPr>
              <a:t>PULMONARY </a:t>
            </a:r>
            <a:r>
              <a:rPr lang="en-US" sz="4000" dirty="0" smtClean="0">
                <a:solidFill>
                  <a:srgbClr val="92D050"/>
                </a:solidFill>
              </a:rPr>
              <a:t>VENTILATION (PY-6.4)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1175" y="5899355"/>
            <a:ext cx="2677754" cy="8554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DR. DIKSHA YADAV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Associate Prof.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FG2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5504" r="11320" b="3931"/>
          <a:stretch>
            <a:fillRect/>
          </a:stretch>
        </p:blipFill>
        <p:spPr bwMode="auto">
          <a:xfrm>
            <a:off x="1500188" y="971550"/>
            <a:ext cx="7072312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1463"/>
            <a:ext cx="8596668" cy="121443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Factors </a:t>
            </a:r>
            <a:r>
              <a:rPr lang="en-US" u="sng" dirty="0" smtClean="0">
                <a:solidFill>
                  <a:srgbClr val="00B050"/>
                </a:solidFill>
              </a:rPr>
              <a:t>preventing</a:t>
            </a:r>
            <a:r>
              <a:rPr lang="en-US" dirty="0" smtClean="0">
                <a:solidFill>
                  <a:srgbClr val="00B050"/>
                </a:solidFill>
              </a:rPr>
              <a:t> collapsing tendency of lungs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14488"/>
            <a:ext cx="8966729" cy="47577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Intrapleural pressure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Always negative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keep lung expanded &amp; 	 										prevent from collapse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 Surfactant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Substance secreted in alveolar epithelium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Reduce surface tension &amp;  </a:t>
            </a:r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revent collapsing.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314326"/>
            <a:ext cx="8709026" cy="6186488"/>
          </a:xfrm>
        </p:spPr>
      </p:pic>
    </p:spTree>
    <p:extLst>
      <p:ext uri="{BB962C8B-B14F-4D97-AF65-F5344CB8AC3E}">
        <p14:creationId xmlns:p14="http://schemas.microsoft.com/office/powerpoint/2010/main" val="28428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166256"/>
            <a:ext cx="8596668" cy="103909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rgbClr val="00B050"/>
                </a:solidFill>
              </a:rPr>
              <a:t>SURFACE TENSION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3" y="983673"/>
            <a:ext cx="9311793" cy="5527963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The force that tends to minimize the surface area at the interface is known as </a:t>
            </a:r>
            <a:r>
              <a:rPr lang="en-IN" sz="2800" b="1" dirty="0" smtClean="0">
                <a:solidFill>
                  <a:schemeClr val="tx1"/>
                </a:solidFill>
              </a:rPr>
              <a:t>Surface Tension.</a:t>
            </a:r>
            <a:endParaRPr lang="en-IN" sz="2800" dirty="0" smtClean="0">
              <a:solidFill>
                <a:schemeClr val="tx1"/>
              </a:solidFill>
            </a:endParaRPr>
          </a:p>
          <a:p>
            <a:r>
              <a:rPr lang="en-IN" sz="2800" b="1" dirty="0" smtClean="0">
                <a:solidFill>
                  <a:schemeClr val="tx1"/>
                </a:solidFill>
              </a:rPr>
              <a:t>Caused </a:t>
            </a:r>
            <a:r>
              <a:rPr lang="en-IN" sz="2800" dirty="0" smtClean="0">
                <a:solidFill>
                  <a:schemeClr val="tx1"/>
                </a:solidFill>
              </a:rPr>
              <a:t>due to unbalanced attraction of surface molecules by molecules below the surface.</a:t>
            </a:r>
          </a:p>
          <a:p>
            <a:r>
              <a:rPr lang="en-IN" sz="2800" b="1" dirty="0" smtClean="0">
                <a:solidFill>
                  <a:schemeClr val="tx1"/>
                </a:solidFill>
              </a:rPr>
              <a:t>In the lungs. </a:t>
            </a:r>
            <a:r>
              <a:rPr lang="en-IN" sz="2800" dirty="0" smtClean="0">
                <a:solidFill>
                  <a:schemeClr val="tx1"/>
                </a:solidFill>
              </a:rPr>
              <a:t>Surface tension at the fluid-air interface of alveolus has a tendency to reduce the size of each alveolus, thus resulting in recoil tendency of the lung.</a:t>
            </a:r>
          </a:p>
          <a:p>
            <a:r>
              <a:rPr lang="en-IN" sz="2800" dirty="0" smtClean="0"/>
              <a:t> </a:t>
            </a:r>
            <a:r>
              <a:rPr lang="en-IN" sz="2800" b="1" dirty="0" smtClean="0">
                <a:solidFill>
                  <a:srgbClr val="00B050"/>
                </a:solidFill>
              </a:rPr>
              <a:t>SURFACTANT:</a:t>
            </a:r>
          </a:p>
          <a:p>
            <a:r>
              <a:rPr lang="en-IN" sz="2800" b="1" dirty="0" smtClean="0">
                <a:solidFill>
                  <a:schemeClr val="tx1"/>
                </a:solidFill>
              </a:rPr>
              <a:t>Surfactant </a:t>
            </a:r>
            <a:r>
              <a:rPr lang="en-IN" sz="2800" dirty="0" smtClean="0">
                <a:solidFill>
                  <a:schemeClr val="tx1"/>
                </a:solidFill>
              </a:rPr>
              <a:t>is a substance which reduce the surface tension at the interface because of absorption of surface active molecules at the interface.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5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26" y="271464"/>
            <a:ext cx="7872412" cy="71913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SURFACTANT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614363" y="990599"/>
            <a:ext cx="9615487" cy="555307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 3" panose="05040102010807070707" pitchFamily="18" charset="2"/>
              <a:buChar char="u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urface </a:t>
            </a:r>
            <a:r>
              <a:rPr lang="en-US" sz="3200" b="1" dirty="0">
                <a:solidFill>
                  <a:schemeClr val="tx1"/>
                </a:solidFill>
              </a:rPr>
              <a:t>active agent </a:t>
            </a:r>
            <a:r>
              <a:rPr lang="en-US" sz="3200" dirty="0">
                <a:solidFill>
                  <a:schemeClr val="tx1"/>
                </a:solidFill>
              </a:rPr>
              <a:t>in water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 3" panose="05040102010807070707" pitchFamily="18" charset="2"/>
              <a:buChar char="u"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reduces </a:t>
            </a:r>
            <a:r>
              <a:rPr lang="en-US" sz="3200" b="1" dirty="0">
                <a:solidFill>
                  <a:schemeClr val="tx1"/>
                </a:solidFill>
              </a:rPr>
              <a:t>the surface tension of water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457200" indent="-457200" algn="just">
              <a:buFont typeface="Wingdings 3" panose="05040102010807070707" pitchFamily="18" charset="2"/>
              <a:buChar char="u"/>
            </a:pPr>
            <a:r>
              <a:rPr lang="en-US" sz="3200" b="1" dirty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ecreted - type </a:t>
            </a:r>
            <a:r>
              <a:rPr lang="en-US" sz="3200" b="1" dirty="0">
                <a:solidFill>
                  <a:schemeClr val="tx1"/>
                </a:solidFill>
              </a:rPr>
              <a:t>II alveolar epithelial cells</a:t>
            </a:r>
            <a:r>
              <a:rPr lang="en-US" sz="3200" dirty="0">
                <a:solidFill>
                  <a:schemeClr val="tx1"/>
                </a:solidFill>
              </a:rPr>
              <a:t>, which constitute </a:t>
            </a:r>
            <a:r>
              <a:rPr lang="en-US" sz="3200" u="sng" dirty="0" smtClean="0">
                <a:solidFill>
                  <a:schemeClr val="tx1"/>
                </a:solidFill>
              </a:rPr>
              <a:t>10 % surface </a:t>
            </a:r>
            <a:r>
              <a:rPr lang="en-US" sz="3200" u="sng" dirty="0">
                <a:solidFill>
                  <a:schemeClr val="tx1"/>
                </a:solidFill>
              </a:rPr>
              <a:t>area of the alveoli</a:t>
            </a:r>
            <a:r>
              <a:rPr lang="en-US" sz="3200" u="sng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 3" panose="05040102010807070707" pitchFamily="18" charset="2"/>
              <a:buChar char="u"/>
            </a:pPr>
            <a:r>
              <a:rPr lang="en-US" sz="3200" b="1" dirty="0">
                <a:solidFill>
                  <a:schemeClr val="tx1"/>
                </a:solidFill>
              </a:rPr>
              <a:t>G</a:t>
            </a:r>
            <a:r>
              <a:rPr lang="en-US" sz="3200" b="1" dirty="0" smtClean="0">
                <a:solidFill>
                  <a:schemeClr val="tx1"/>
                </a:solidFill>
              </a:rPr>
              <a:t>ranular cell, </a:t>
            </a:r>
            <a:r>
              <a:rPr lang="en-US" sz="3200" b="1" dirty="0">
                <a:solidFill>
                  <a:schemeClr val="tx1"/>
                </a:solidFill>
              </a:rPr>
              <a:t>containing lipid attachments </a:t>
            </a:r>
            <a:r>
              <a:rPr lang="en-US" sz="3200" dirty="0" smtClean="0">
                <a:solidFill>
                  <a:schemeClr val="tx1"/>
                </a:solidFill>
              </a:rPr>
              <a:t> 									secreted 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							</a:t>
            </a:r>
            <a:r>
              <a:rPr lang="en-US" sz="3200" b="1" dirty="0" smtClean="0">
                <a:solidFill>
                  <a:schemeClr val="tx1"/>
                </a:solidFill>
              </a:rPr>
              <a:t>surfactant </a:t>
            </a:r>
            <a:r>
              <a:rPr lang="en-US" sz="3200" b="1" dirty="0">
                <a:solidFill>
                  <a:schemeClr val="tx1"/>
                </a:solidFill>
              </a:rPr>
              <a:t>into the alveoli</a:t>
            </a:r>
            <a:r>
              <a:rPr lang="en-US" sz="3200" b="1" dirty="0" smtClean="0">
                <a:solidFill>
                  <a:schemeClr val="tx1"/>
                </a:solidFill>
              </a:rPr>
              <a:t>.  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                             ( Pulmonary surfactant 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872286" y="4486275"/>
            <a:ext cx="257175" cy="585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124200" y="1709734"/>
            <a:ext cx="261938" cy="547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600075"/>
            <a:ext cx="9986962" cy="57864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Surfactant</a:t>
            </a:r>
            <a:r>
              <a:rPr lang="en-US" sz="3200" dirty="0" smtClean="0">
                <a:solidFill>
                  <a:schemeClr val="tx1"/>
                </a:solidFill>
              </a:rPr>
              <a:t> –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	  </a:t>
            </a:r>
            <a:r>
              <a:rPr lang="en-US" sz="3200" u="sng" dirty="0" smtClean="0">
                <a:solidFill>
                  <a:schemeClr val="tx1"/>
                </a:solidFill>
              </a:rPr>
              <a:t>lipoprotein complex </a:t>
            </a:r>
            <a:r>
              <a:rPr lang="en-US" sz="3200" dirty="0" smtClean="0">
                <a:solidFill>
                  <a:schemeClr val="tx1"/>
                </a:solidFill>
              </a:rPr>
              <a:t>formed by lipids     							 </a:t>
            </a:r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hospholipids , Proteins &amp; Ions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u="sng" dirty="0">
                <a:solidFill>
                  <a:schemeClr val="tx1"/>
                </a:solidFill>
              </a:rPr>
              <a:t>P</a:t>
            </a:r>
            <a:r>
              <a:rPr lang="en-US" sz="3200" u="sng" dirty="0" smtClean="0">
                <a:solidFill>
                  <a:schemeClr val="tx1"/>
                </a:solidFill>
              </a:rPr>
              <a:t>hospholipids</a:t>
            </a:r>
            <a:r>
              <a:rPr lang="en-US" sz="3200" dirty="0" smtClean="0">
                <a:solidFill>
                  <a:schemeClr val="tx1"/>
                </a:solidFill>
              </a:rPr>
              <a:t> :  </a:t>
            </a:r>
            <a:r>
              <a:rPr lang="en-US" sz="3200" b="1" dirty="0" smtClean="0">
                <a:solidFill>
                  <a:schemeClr val="tx1"/>
                </a:solidFill>
              </a:rPr>
              <a:t>DPPC  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                 							( </a:t>
            </a:r>
            <a:r>
              <a:rPr lang="en-US" sz="3200" dirty="0" err="1" smtClean="0">
                <a:solidFill>
                  <a:schemeClr val="tx1"/>
                </a:solidFill>
              </a:rPr>
              <a:t>dipalmitoylphosphatidylcholine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Other </a:t>
            </a:r>
            <a:r>
              <a:rPr lang="en-US" sz="3200" dirty="0">
                <a:solidFill>
                  <a:schemeClr val="tx1"/>
                </a:solidFill>
              </a:rPr>
              <a:t>lipids -  Triglycerides &amp; </a:t>
            </a:r>
            <a:r>
              <a:rPr lang="en-US" sz="3200" dirty="0" err="1" smtClean="0">
                <a:solidFill>
                  <a:schemeClr val="tx1"/>
                </a:solidFill>
              </a:rPr>
              <a:t>Phosphatidylglycerol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u="sng" dirty="0">
                <a:solidFill>
                  <a:schemeClr val="tx1"/>
                </a:solidFill>
              </a:rPr>
              <a:t>P</a:t>
            </a:r>
            <a:r>
              <a:rPr lang="en-US" sz="3200" u="sng" dirty="0" smtClean="0">
                <a:solidFill>
                  <a:schemeClr val="tx1"/>
                </a:solidFill>
              </a:rPr>
              <a:t>roteins</a:t>
            </a:r>
            <a:r>
              <a:rPr lang="en-US" sz="3200" dirty="0" smtClean="0">
                <a:solidFill>
                  <a:schemeClr val="tx1"/>
                </a:solidFill>
              </a:rPr>
              <a:t> : Apo-protein ,</a:t>
            </a:r>
            <a:r>
              <a:rPr lang="en-US" sz="3200" dirty="0">
                <a:solidFill>
                  <a:schemeClr val="tx1"/>
                </a:solidFill>
              </a:rPr>
              <a:t> SPA, SPB,SPC &amp; SPD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u="sng" dirty="0">
                <a:solidFill>
                  <a:schemeClr val="tx1"/>
                </a:solidFill>
              </a:rPr>
              <a:t>I</a:t>
            </a:r>
            <a:r>
              <a:rPr lang="en-US" sz="3200" u="sng" dirty="0" smtClean="0">
                <a:solidFill>
                  <a:schemeClr val="tx1"/>
                </a:solidFill>
              </a:rPr>
              <a:t>ons</a:t>
            </a:r>
            <a:r>
              <a:rPr lang="en-US" sz="3200" dirty="0" smtClean="0">
                <a:solidFill>
                  <a:schemeClr val="tx1"/>
                </a:solidFill>
              </a:rPr>
              <a:t> :  Ca ions.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6" y="285751"/>
            <a:ext cx="8596668" cy="814388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Factors affecting Surfactant</a:t>
            </a:r>
          </a:p>
        </p:txBody>
      </p:sp>
      <p:sp>
        <p:nvSpPr>
          <p:cNvPr id="12902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00050" y="1314450"/>
            <a:ext cx="4448449" cy="52292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0070C0"/>
                </a:solidFill>
              </a:rPr>
              <a:t>Decreases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 Long </a:t>
            </a:r>
            <a:r>
              <a:rPr lang="en-US" sz="3200" dirty="0">
                <a:solidFill>
                  <a:schemeClr val="tx1"/>
                </a:solidFill>
              </a:rPr>
              <a:t>term inhalation of 100% O2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 Occlusion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 dirty="0" smtClean="0">
                <a:solidFill>
                  <a:schemeClr val="tx1"/>
                </a:solidFill>
              </a:rPr>
              <a:t>         main bronchus  &amp; pulmonary </a:t>
            </a:r>
            <a:r>
              <a:rPr lang="en-US" sz="3200" dirty="0">
                <a:solidFill>
                  <a:schemeClr val="tx1"/>
                </a:solidFill>
              </a:rPr>
              <a:t>artery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 Cigarette </a:t>
            </a:r>
            <a:r>
              <a:rPr lang="en-US" sz="3200" dirty="0">
                <a:solidFill>
                  <a:schemeClr val="tx1"/>
                </a:solidFill>
              </a:rPr>
              <a:t>smokers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 Cutting </a:t>
            </a:r>
            <a:r>
              <a:rPr lang="en-US" sz="3200" dirty="0">
                <a:solidFill>
                  <a:schemeClr val="tx1"/>
                </a:solidFill>
              </a:rPr>
              <a:t>of both vagi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 Insulin</a:t>
            </a:r>
            <a:endParaRPr lang="en-US" sz="32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9028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029199" y="1314450"/>
            <a:ext cx="5000625" cy="554354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3200" b="1" u="sng" dirty="0">
                <a:solidFill>
                  <a:srgbClr val="0070C0"/>
                </a:solidFill>
              </a:rPr>
              <a:t>Increases </a:t>
            </a:r>
            <a:endParaRPr lang="en-US" sz="3200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Thyroid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↑ size and no of inclusion bodies in type II cells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cs typeface="Arial" charset="0"/>
              </a:rPr>
              <a:t>Glucocorticoids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fasten maturation of surfactant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cs typeface="Arial" charset="0"/>
              </a:rPr>
              <a:t>Vagal stimulation </a:t>
            </a:r>
            <a:r>
              <a:rPr lang="en-US" sz="3200" b="1" dirty="0" smtClean="0">
                <a:solidFill>
                  <a:schemeClr val="tx1"/>
                </a:solidFill>
                <a:cs typeface="Arial" charset="0"/>
              </a:rPr>
              <a:t>–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Ach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- acts on type II 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cells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200" dirty="0">
              <a:solidFill>
                <a:schemeClr val="tx1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     	  	-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increases</a:t>
            </a:r>
            <a:endParaRPr lang="en-US" sz="3200" b="1" u="sng" dirty="0">
              <a:solidFill>
                <a:schemeClr val="tx1"/>
              </a:solidFill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800" b="1" u="sng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415213" y="5457825"/>
            <a:ext cx="142875" cy="557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288"/>
          </a:xfrm>
        </p:spPr>
        <p:txBody>
          <a:bodyPr/>
          <a:lstStyle/>
          <a:p>
            <a:r>
              <a:rPr lang="en-US" dirty="0" smtClean="0"/>
              <a:t>Effect of deficiency of surfactant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176" y="1385889"/>
            <a:ext cx="10244137" cy="52006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Infant</a:t>
            </a:r>
            <a:r>
              <a:rPr lang="en-US" sz="3200" dirty="0" smtClean="0">
                <a:solidFill>
                  <a:schemeClr val="tx1"/>
                </a:solidFill>
              </a:rPr>
              <a:t> – Collapse of lung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RDS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/hyaline membrane 													diseases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Adult – ARDS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Deficiency – susceptibility of bacterial &amp; viral infection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 </a:t>
            </a:r>
            <a:r>
              <a:rPr lang="en-US" sz="3200" b="1" dirty="0">
                <a:solidFill>
                  <a:schemeClr val="tx1"/>
                </a:solidFill>
              </a:rPr>
              <a:t>diabetic mothers </a:t>
            </a:r>
            <a:r>
              <a:rPr lang="en-US" sz="3200" dirty="0">
                <a:solidFill>
                  <a:schemeClr val="tx1"/>
                </a:solidFill>
              </a:rPr>
              <a:t>there is </a:t>
            </a:r>
            <a:r>
              <a:rPr lang="en-US" sz="3200" u="sng" dirty="0">
                <a:solidFill>
                  <a:schemeClr val="tx1"/>
                </a:solidFill>
              </a:rPr>
              <a:t>fetal hyperinsulinemia</a:t>
            </a:r>
            <a:r>
              <a:rPr lang="en-US" sz="3200" dirty="0">
                <a:solidFill>
                  <a:schemeClr val="tx1"/>
                </a:solidFill>
              </a:rPr>
              <a:t> - this insulin inhibits surfactant – so high chance of RDS.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 infants with </a:t>
            </a:r>
            <a:r>
              <a:rPr lang="en-US" sz="3200" b="1" dirty="0">
                <a:solidFill>
                  <a:schemeClr val="tx1"/>
                </a:solidFill>
              </a:rPr>
              <a:t>low thyroid hormone </a:t>
            </a:r>
            <a:r>
              <a:rPr lang="en-US" sz="3200" dirty="0">
                <a:solidFill>
                  <a:schemeClr val="tx1"/>
                </a:solidFill>
              </a:rPr>
              <a:t>levels in plasma are more prone to </a:t>
            </a:r>
            <a:r>
              <a:rPr lang="en-US" sz="3200" b="1" dirty="0">
                <a:solidFill>
                  <a:schemeClr val="tx1"/>
                </a:solidFill>
              </a:rPr>
              <a:t>RDS.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4" y="185738"/>
            <a:ext cx="9767886" cy="700087"/>
          </a:xfrm>
        </p:spPr>
        <p:txBody>
          <a:bodyPr/>
          <a:lstStyle/>
          <a:p>
            <a:pPr eaLnBrk="1" hangingPunct="1"/>
            <a:r>
              <a:rPr lang="en-US" b="1" dirty="0" smtClean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Respiratory Distress Syndrome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42915" y="885825"/>
            <a:ext cx="9158286" cy="572928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 Surfactant </a:t>
            </a:r>
            <a:r>
              <a:rPr lang="en-US" sz="3200" dirty="0">
                <a:solidFill>
                  <a:schemeClr val="tx1"/>
                </a:solidFill>
              </a:rPr>
              <a:t>deficiency is an important cause of </a:t>
            </a:r>
            <a:r>
              <a:rPr lang="en-US" sz="3200" b="1" dirty="0">
                <a:solidFill>
                  <a:schemeClr val="tx1"/>
                </a:solidFill>
              </a:rPr>
              <a:t>infant respiratory distress syndrome </a:t>
            </a:r>
            <a:r>
              <a:rPr lang="en-US" sz="3200" b="1" dirty="0" smtClean="0">
                <a:solidFill>
                  <a:schemeClr val="tx1"/>
                </a:solidFill>
              </a:rPr>
              <a:t>   (</a:t>
            </a:r>
            <a:r>
              <a:rPr lang="en-US" sz="3200" b="1" dirty="0">
                <a:solidFill>
                  <a:schemeClr val="tx1"/>
                </a:solidFill>
              </a:rPr>
              <a:t>IRDS; hyaline membrane disease),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S</a:t>
            </a:r>
            <a:r>
              <a:rPr lang="en-US" sz="3200" dirty="0" smtClean="0">
                <a:solidFill>
                  <a:schemeClr val="tx1"/>
                </a:solidFill>
              </a:rPr>
              <a:t>erious </a:t>
            </a:r>
            <a:r>
              <a:rPr lang="en-US" sz="3200" dirty="0">
                <a:solidFill>
                  <a:schemeClr val="tx1"/>
                </a:solidFill>
              </a:rPr>
              <a:t>pulmonary </a:t>
            </a:r>
            <a:r>
              <a:rPr lang="en-US" sz="3200" dirty="0" smtClean="0">
                <a:solidFill>
                  <a:schemeClr val="tx1"/>
                </a:solidFill>
              </a:rPr>
              <a:t>disease </a:t>
            </a:r>
            <a:r>
              <a:rPr lang="en-US" sz="3200" dirty="0">
                <a:solidFill>
                  <a:schemeClr val="tx1"/>
                </a:solidFill>
              </a:rPr>
              <a:t>develops in infants </a:t>
            </a:r>
            <a:r>
              <a:rPr lang="en-US" sz="3200" u="sng" dirty="0" smtClean="0">
                <a:solidFill>
                  <a:schemeClr val="tx1"/>
                </a:solidFill>
              </a:rPr>
              <a:t>born before </a:t>
            </a:r>
            <a:r>
              <a:rPr lang="en-US" sz="3200" u="sng" dirty="0">
                <a:solidFill>
                  <a:schemeClr val="tx1"/>
                </a:solidFill>
              </a:rPr>
              <a:t>their surfactant system is functional</a:t>
            </a:r>
            <a:r>
              <a:rPr lang="en-US" sz="3200" u="sng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 More </a:t>
            </a:r>
            <a:r>
              <a:rPr lang="en-US" sz="3200" dirty="0">
                <a:solidFill>
                  <a:schemeClr val="tx1"/>
                </a:solidFill>
              </a:rPr>
              <a:t>so in </a:t>
            </a:r>
            <a:r>
              <a:rPr lang="en-US" sz="3200" b="1" dirty="0">
                <a:solidFill>
                  <a:schemeClr val="tx1"/>
                </a:solidFill>
              </a:rPr>
              <a:t>premature infants </a:t>
            </a:r>
            <a:r>
              <a:rPr lang="en-US" sz="3200" dirty="0">
                <a:solidFill>
                  <a:schemeClr val="tx1"/>
                </a:solidFill>
              </a:rPr>
              <a:t>who have </a:t>
            </a:r>
            <a:r>
              <a:rPr lang="en-US" sz="3200" u="sng" dirty="0">
                <a:solidFill>
                  <a:schemeClr val="tx1"/>
                </a:solidFill>
              </a:rPr>
              <a:t>small size of alveoli and less </a:t>
            </a:r>
            <a:r>
              <a:rPr lang="en-US" sz="3200" u="sng" dirty="0" smtClean="0">
                <a:solidFill>
                  <a:schemeClr val="tx1"/>
                </a:solidFill>
              </a:rPr>
              <a:t>surfactant</a:t>
            </a:r>
            <a:endParaRPr lang="en-US" sz="3200" u="sng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</a:rPr>
              <a:t>Surface tension </a:t>
            </a:r>
            <a:r>
              <a:rPr lang="en-US" sz="3200" dirty="0">
                <a:solidFill>
                  <a:schemeClr val="tx1"/>
                </a:solidFill>
              </a:rPr>
              <a:t>in the lungs of these infants is </a:t>
            </a:r>
            <a:r>
              <a:rPr lang="en-US" sz="3200" b="1" dirty="0">
                <a:solidFill>
                  <a:schemeClr val="tx1"/>
                </a:solidFill>
              </a:rPr>
              <a:t>high,</a:t>
            </a:r>
            <a:r>
              <a:rPr lang="en-US" sz="3200" dirty="0">
                <a:solidFill>
                  <a:schemeClr val="tx1"/>
                </a:solidFill>
              </a:rPr>
              <a:t> and there are </a:t>
            </a:r>
            <a:r>
              <a:rPr lang="en-US" sz="3200" b="1" dirty="0">
                <a:solidFill>
                  <a:schemeClr val="tx1"/>
                </a:solidFill>
              </a:rPr>
              <a:t>many areas in which the </a:t>
            </a:r>
            <a:r>
              <a:rPr lang="en-US" sz="3200" b="1" dirty="0" smtClean="0">
                <a:solidFill>
                  <a:schemeClr val="tx1"/>
                </a:solidFill>
              </a:rPr>
              <a:t>alveoli are collapsed-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b="1" u="sng" dirty="0" smtClean="0">
                <a:solidFill>
                  <a:schemeClr val="tx1"/>
                </a:solidFill>
              </a:rPr>
              <a:t>atelectasis</a:t>
            </a:r>
            <a:r>
              <a:rPr lang="en-US" sz="3200" dirty="0" smtClean="0">
                <a:solidFill>
                  <a:schemeClr val="tx1"/>
                </a:solidFill>
              </a:rPr>
              <a:t>).      .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96982"/>
            <a:ext cx="8543925" cy="90054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ARDS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00049" y="720437"/>
            <a:ext cx="11625696" cy="6026728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800" b="1" dirty="0" smtClean="0">
                <a:solidFill>
                  <a:schemeClr val="tx1"/>
                </a:solidFill>
              </a:rPr>
              <a:t> Adult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respiratory distress syndrome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2800" dirty="0" smtClean="0">
                <a:solidFill>
                  <a:schemeClr val="tx1"/>
                </a:solidFill>
              </a:rPr>
              <a:t> Caused </a:t>
            </a:r>
            <a:r>
              <a:rPr lang="en-US" sz="2800" dirty="0">
                <a:solidFill>
                  <a:schemeClr val="tx1"/>
                </a:solidFill>
              </a:rPr>
              <a:t>by </a:t>
            </a:r>
            <a:r>
              <a:rPr lang="en-US" sz="2800" b="1" dirty="0">
                <a:solidFill>
                  <a:schemeClr val="tx1"/>
                </a:solidFill>
              </a:rPr>
              <a:t>surfactant deficiency </a:t>
            </a:r>
            <a:r>
              <a:rPr lang="en-US" sz="2800" dirty="0">
                <a:solidFill>
                  <a:schemeClr val="tx1"/>
                </a:solidFill>
              </a:rPr>
              <a:t>as a result </a:t>
            </a:r>
            <a:r>
              <a:rPr lang="en-US" sz="2800" dirty="0" smtClean="0">
                <a:solidFill>
                  <a:schemeClr val="tx1"/>
                </a:solidFill>
              </a:rPr>
              <a:t>of extremely difficult to expand the lungs.</a:t>
            </a:r>
          </a:p>
          <a:p>
            <a:pPr algn="just" eaLnBrk="1" hangingPunct="1"/>
            <a:r>
              <a:rPr lang="en-US" sz="2800" dirty="0" smtClean="0">
                <a:solidFill>
                  <a:schemeClr val="tx1"/>
                </a:solidFill>
              </a:rPr>
              <a:t>Respiratory work is greatly </a:t>
            </a:r>
            <a:r>
              <a:rPr lang="en-US" sz="2800" b="1" dirty="0" smtClean="0">
                <a:solidFill>
                  <a:schemeClr val="tx1"/>
                </a:solidFill>
              </a:rPr>
              <a:t>increased.</a:t>
            </a:r>
          </a:p>
          <a:p>
            <a:pPr algn="just" eaLnBrk="1" hangingPunct="1"/>
            <a:r>
              <a:rPr lang="en-US" sz="2800" b="1" dirty="0" smtClean="0">
                <a:solidFill>
                  <a:schemeClr val="tx1"/>
                </a:solidFill>
              </a:rPr>
              <a:t>Inadequate exchange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</a:rPr>
              <a:t>gases</a:t>
            </a:r>
            <a:r>
              <a:rPr lang="en-US" sz="2800" dirty="0" smtClean="0">
                <a:solidFill>
                  <a:schemeClr val="tx1"/>
                </a:solidFill>
              </a:rPr>
              <a:t> due to alveolar </a:t>
            </a:r>
            <a:r>
              <a:rPr lang="en-US" sz="2800" b="1" dirty="0" smtClean="0">
                <a:solidFill>
                  <a:schemeClr val="tx1"/>
                </a:solidFill>
              </a:rPr>
              <a:t>instability</a:t>
            </a:r>
            <a:r>
              <a:rPr lang="en-US" sz="2800" dirty="0" smtClean="0">
                <a:solidFill>
                  <a:schemeClr val="tx1"/>
                </a:solidFill>
              </a:rPr>
              <a:t> and pulmonary </a:t>
            </a:r>
            <a:r>
              <a:rPr lang="en-US" sz="2800" b="1" dirty="0" err="1" smtClean="0">
                <a:solidFill>
                  <a:schemeClr val="tx1"/>
                </a:solidFill>
              </a:rPr>
              <a:t>oedema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2800" b="1" dirty="0" smtClean="0">
                <a:solidFill>
                  <a:schemeClr val="tx1"/>
                </a:solidFill>
              </a:rPr>
              <a:t>Results</a:t>
            </a:r>
            <a:r>
              <a:rPr lang="en-US" sz="2800" dirty="0" smtClean="0">
                <a:solidFill>
                  <a:schemeClr val="tx1"/>
                </a:solidFill>
              </a:rPr>
              <a:t> in severe respiratory insufficiency.</a:t>
            </a:r>
          </a:p>
          <a:p>
            <a:pPr algn="just" eaLnBrk="1" hangingPunct="1"/>
            <a:r>
              <a:rPr lang="en-US" sz="2800" b="1" dirty="0" smtClean="0">
                <a:solidFill>
                  <a:schemeClr val="tx1"/>
                </a:solidFill>
              </a:rPr>
              <a:t>Causes: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Cigarette </a:t>
            </a:r>
            <a:r>
              <a:rPr lang="en-US" sz="2800" dirty="0">
                <a:solidFill>
                  <a:schemeClr val="tx1"/>
                </a:solidFill>
              </a:rPr>
              <a:t>smoking,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long </a:t>
            </a:r>
            <a:r>
              <a:rPr lang="en-US" sz="2800" dirty="0">
                <a:solidFill>
                  <a:schemeClr val="tx1"/>
                </a:solidFill>
              </a:rPr>
              <a:t>term inhalation of 100% oxygen,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 Occlusion </a:t>
            </a:r>
            <a:r>
              <a:rPr lang="en-US" sz="2800" dirty="0">
                <a:solidFill>
                  <a:schemeClr val="tx1"/>
                </a:solidFill>
              </a:rPr>
              <a:t>of bronchus or pulmonary artery.</a:t>
            </a:r>
          </a:p>
        </p:txBody>
      </p:sp>
    </p:spTree>
    <p:extLst>
      <p:ext uri="{BB962C8B-B14F-4D97-AF65-F5344CB8AC3E}">
        <p14:creationId xmlns:p14="http://schemas.microsoft.com/office/powerpoint/2010/main" val="22223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7163"/>
            <a:ext cx="8129588" cy="657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Treatment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000124"/>
            <a:ext cx="9286874" cy="562927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Administration of </a:t>
            </a:r>
            <a:r>
              <a:rPr lang="en-US" sz="3200" b="1" dirty="0" smtClean="0">
                <a:solidFill>
                  <a:schemeClr val="tx1"/>
                </a:solidFill>
              </a:rPr>
              <a:t>phospholipid alone by inhalation </a:t>
            </a:r>
            <a:r>
              <a:rPr lang="en-US" sz="3200" dirty="0" smtClean="0">
                <a:solidFill>
                  <a:schemeClr val="tx1"/>
                </a:solidFill>
              </a:rPr>
              <a:t>has </a:t>
            </a:r>
            <a:r>
              <a:rPr lang="en-US" sz="3200" u="sng" dirty="0" smtClean="0">
                <a:solidFill>
                  <a:schemeClr val="tx1"/>
                </a:solidFill>
              </a:rPr>
              <a:t>little value in the treatment of IRDS.</a:t>
            </a:r>
          </a:p>
          <a:p>
            <a:pPr algn="just" eaLnBrk="1" hangingPunct="1">
              <a:lnSpc>
                <a:spcPct val="80000"/>
              </a:lnSpc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synthetic surfactant </a:t>
            </a:r>
            <a:r>
              <a:rPr lang="en-US" sz="3200" dirty="0" smtClean="0">
                <a:solidFill>
                  <a:schemeClr val="tx1"/>
                </a:solidFill>
              </a:rPr>
              <a:t>and a surfactant preparation derived from bovine lungs are available for use </a:t>
            </a:r>
            <a:r>
              <a:rPr lang="en-US" sz="3200" b="1" dirty="0" smtClean="0">
                <a:solidFill>
                  <a:schemeClr val="tx1"/>
                </a:solidFill>
              </a:rPr>
              <a:t>by inhalation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Used </a:t>
            </a:r>
            <a:r>
              <a:rPr lang="en-US" sz="3200" b="1" dirty="0" smtClean="0">
                <a:solidFill>
                  <a:schemeClr val="tx1"/>
                </a:solidFill>
              </a:rPr>
              <a:t>prophylactically</a:t>
            </a:r>
            <a:r>
              <a:rPr lang="en-US" sz="3200" dirty="0" smtClean="0">
                <a:solidFill>
                  <a:schemeClr val="tx1"/>
                </a:solidFill>
              </a:rPr>
              <a:t> at birth and as </a:t>
            </a:r>
            <a:r>
              <a:rPr lang="en-US" sz="3200" b="1" dirty="0" smtClean="0">
                <a:solidFill>
                  <a:schemeClr val="tx1"/>
                </a:solidFill>
              </a:rPr>
              <a:t>replacement therapy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</a:p>
          <a:p>
            <a:pPr algn="just" eaLnBrk="1" hangingPunct="1">
              <a:lnSpc>
                <a:spcPct val="8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they decrease the severity of IRDS but </a:t>
            </a:r>
            <a:r>
              <a:rPr lang="en-US" sz="3200" u="sng" dirty="0" smtClean="0">
                <a:solidFill>
                  <a:schemeClr val="tx1"/>
                </a:solidFill>
              </a:rPr>
              <a:t>not the incidence of chronic lung disease in survivors. </a:t>
            </a:r>
            <a:br>
              <a:rPr lang="en-US" sz="3200" u="sng" dirty="0" smtClean="0">
                <a:solidFill>
                  <a:schemeClr val="tx1"/>
                </a:solidFill>
              </a:rPr>
            </a:br>
            <a:endParaRPr lang="en-US" sz="32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175"/>
            <a:ext cx="8596668" cy="67151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28688"/>
            <a:ext cx="10887075" cy="567213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Respiratory movements 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</a:rPr>
              <a:t>Introduction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</a:rPr>
              <a:t>Difference b/w </a:t>
            </a:r>
            <a:r>
              <a:rPr lang="en-US" sz="2800" b="1" dirty="0">
                <a:solidFill>
                  <a:schemeClr val="tx1"/>
                </a:solidFill>
              </a:rPr>
              <a:t>inspiration &amp; expiration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</a:rPr>
              <a:t>Muscle </a:t>
            </a:r>
            <a:r>
              <a:rPr lang="en-US" sz="2800" b="1" dirty="0">
                <a:solidFill>
                  <a:schemeClr val="tx1"/>
                </a:solidFill>
              </a:rPr>
              <a:t>of Respiration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</a:rPr>
              <a:t>Mechanism of respiration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 Respiratory </a:t>
            </a:r>
            <a:r>
              <a:rPr lang="en-US" sz="2800" b="1" dirty="0">
                <a:solidFill>
                  <a:srgbClr val="0070C0"/>
                </a:solidFill>
              </a:rPr>
              <a:t>pressure  </a:t>
            </a:r>
            <a:r>
              <a:rPr lang="en-US" sz="2800" b="1" dirty="0">
                <a:solidFill>
                  <a:schemeClr val="tx1"/>
                </a:solidFill>
              </a:rPr>
              <a:t>- Intrapleural pressure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                                         </a:t>
            </a:r>
            <a:r>
              <a:rPr lang="en-US" sz="2800" b="1" dirty="0" smtClean="0">
                <a:solidFill>
                  <a:schemeClr val="tx1"/>
                </a:solidFill>
              </a:rPr>
              <a:t> - </a:t>
            </a:r>
            <a:r>
              <a:rPr lang="en-US" sz="2800" b="1" dirty="0">
                <a:solidFill>
                  <a:schemeClr val="tx1"/>
                </a:solidFill>
              </a:rPr>
              <a:t>Intraalveolar pressure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600" b="1" u="sng" dirty="0" smtClean="0">
                <a:solidFill>
                  <a:srgbClr val="0070C0"/>
                </a:solidFill>
              </a:rPr>
              <a:t>Lung Elastance &amp; Compliance </a:t>
            </a:r>
            <a:endParaRPr lang="en-US" sz="3600" b="1" u="sng" dirty="0">
              <a:solidFill>
                <a:srgbClr val="0070C0"/>
              </a:solidFill>
            </a:endParaRPr>
          </a:p>
          <a:p>
            <a:r>
              <a:rPr lang="en-US" sz="3600" b="1" u="sng" dirty="0">
                <a:solidFill>
                  <a:srgbClr val="0070C0"/>
                </a:solidFill>
              </a:rPr>
              <a:t> Work of breathing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15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7174"/>
            <a:ext cx="9582150" cy="733425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70C0"/>
                </a:solidFill>
              </a:rPr>
              <a:t>Actions of surfactant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85738" y="814388"/>
            <a:ext cx="9558337" cy="5829299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1)  Reduces the ST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</a:rPr>
              <a:t>prevents the collapse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/>
            <a:endParaRPr lang="en-US" sz="32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2) </a:t>
            </a:r>
            <a:r>
              <a:rPr lang="en-US" sz="3200" b="1" dirty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tabilizes the alveoli </a:t>
            </a:r>
            <a:r>
              <a:rPr lang="en-US" sz="3200" dirty="0" smtClean="0">
                <a:solidFill>
                  <a:schemeClr val="tx1"/>
                </a:solidFill>
              </a:rPr>
              <a:t>and </a:t>
            </a:r>
            <a:r>
              <a:rPr lang="en-US" sz="3200" u="sng" dirty="0" smtClean="0">
                <a:solidFill>
                  <a:schemeClr val="tx1"/>
                </a:solidFill>
              </a:rPr>
              <a:t>helps to maintain </a:t>
            </a:r>
            <a:r>
              <a:rPr lang="en-US" sz="3200" dirty="0" smtClean="0">
                <a:solidFill>
                  <a:schemeClr val="tx1"/>
                </a:solidFill>
              </a:rPr>
              <a:t>			</a:t>
            </a:r>
            <a:r>
              <a:rPr lang="en-US" sz="3200" u="sng" dirty="0" smtClean="0">
                <a:solidFill>
                  <a:schemeClr val="tx1"/>
                </a:solidFill>
              </a:rPr>
              <a:t>uniform size of alveoli.</a:t>
            </a:r>
          </a:p>
          <a:p>
            <a:pPr algn="just" eaLnBrk="1" hangingPunct="1"/>
            <a:endParaRPr lang="en-US" sz="32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3) </a:t>
            </a:r>
            <a:r>
              <a:rPr lang="en-US" sz="3200" b="1" dirty="0" smtClean="0">
                <a:solidFill>
                  <a:schemeClr val="tx1"/>
                </a:solidFill>
              </a:rPr>
              <a:t>   lung Compliance </a:t>
            </a:r>
            <a:r>
              <a:rPr lang="en-US" sz="3200" dirty="0" smtClean="0">
                <a:solidFill>
                  <a:schemeClr val="tx1"/>
                </a:solidFill>
              </a:rPr>
              <a:t>&amp; 	  work of breathing.</a:t>
            </a:r>
          </a:p>
          <a:p>
            <a:pPr algn="just" eaLnBrk="1" hangingPunct="1"/>
            <a:endParaRPr lang="en-US" sz="32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3200" dirty="0" smtClean="0">
                <a:solidFill>
                  <a:schemeClr val="tx1"/>
                </a:solidFill>
              </a:rPr>
              <a:t>4) By reducing ST it </a:t>
            </a:r>
            <a:r>
              <a:rPr lang="en-US" sz="3200" b="1" dirty="0" smtClean="0">
                <a:solidFill>
                  <a:schemeClr val="tx1"/>
                </a:solidFill>
              </a:rPr>
              <a:t>keeps the alveoli dry </a:t>
            </a:r>
            <a:r>
              <a:rPr lang="en-US" sz="3200" dirty="0">
                <a:solidFill>
                  <a:schemeClr val="tx1"/>
                </a:solidFill>
              </a:rPr>
              <a:t>&amp;</a:t>
            </a:r>
            <a:r>
              <a:rPr lang="en-US" sz="3200" dirty="0" smtClean="0">
                <a:solidFill>
                  <a:schemeClr val="tx1"/>
                </a:solidFill>
              </a:rPr>
              <a:t> 				</a:t>
            </a:r>
            <a:r>
              <a:rPr lang="en-US" sz="3200" u="sng" dirty="0" smtClean="0">
                <a:solidFill>
                  <a:schemeClr val="tx1"/>
                </a:solidFill>
              </a:rPr>
              <a:t>prevents pulmonary oedema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Down Arrow 1"/>
          <p:cNvSpPr/>
          <p:nvPr/>
        </p:nvSpPr>
        <p:spPr>
          <a:xfrm flipV="1">
            <a:off x="1057276" y="3829049"/>
            <a:ext cx="185737" cy="385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5169696" y="3843337"/>
            <a:ext cx="173829" cy="385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285751" y="557213"/>
            <a:ext cx="9444038" cy="53006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5</a:t>
            </a:r>
            <a:r>
              <a:rPr lang="en-US" sz="3200" dirty="0">
                <a:solidFill>
                  <a:schemeClr val="tx1"/>
                </a:solidFill>
              </a:rPr>
              <a:t>) Role in </a:t>
            </a:r>
            <a:r>
              <a:rPr lang="en-US" sz="3200" b="1" dirty="0">
                <a:solidFill>
                  <a:schemeClr val="tx1"/>
                </a:solidFill>
              </a:rPr>
              <a:t>defense</a:t>
            </a:r>
            <a:r>
              <a:rPr lang="en-US" sz="3200" dirty="0">
                <a:solidFill>
                  <a:schemeClr val="tx1"/>
                </a:solidFill>
              </a:rPr>
              <a:t> within lung against infection </a:t>
            </a:r>
            <a:r>
              <a:rPr lang="en-US" sz="3200" dirty="0" smtClean="0">
                <a:solidFill>
                  <a:schemeClr val="tx1"/>
                </a:solidFill>
              </a:rPr>
              <a:t>    		&amp;  </a:t>
            </a:r>
            <a:r>
              <a:rPr lang="en-US" sz="3200" dirty="0">
                <a:solidFill>
                  <a:schemeClr val="tx1"/>
                </a:solidFill>
              </a:rPr>
              <a:t>inflammation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     </a:t>
            </a:r>
            <a:r>
              <a:rPr lang="en-US" sz="3200" b="1" dirty="0" smtClean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</a:rPr>
              <a:t>hydrophilic </a:t>
            </a:r>
            <a:r>
              <a:rPr lang="en-US" sz="3200" b="1" u="sng" dirty="0">
                <a:solidFill>
                  <a:schemeClr val="tx1"/>
                </a:solidFill>
              </a:rPr>
              <a:t>proteins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destroy the bacteria </a:t>
            </a:r>
            <a:r>
              <a:rPr lang="en-US" sz="3200" b="1">
                <a:solidFill>
                  <a:schemeClr val="tx1"/>
                </a:solidFill>
              </a:rPr>
              <a:t>and </a:t>
            </a:r>
            <a:r>
              <a:rPr lang="en-US" sz="3200" b="1" smtClean="0">
                <a:solidFill>
                  <a:schemeClr val="tx1"/>
                </a:solidFill>
              </a:rPr>
              <a:t>viruses </a:t>
            </a:r>
            <a:r>
              <a:rPr lang="en-US" sz="3200" dirty="0">
                <a:solidFill>
                  <a:schemeClr val="tx1"/>
                </a:solidFill>
              </a:rPr>
              <a:t>and also </a:t>
            </a:r>
            <a:r>
              <a:rPr lang="en-US" sz="3200" u="sng" dirty="0">
                <a:solidFill>
                  <a:schemeClr val="tx1"/>
                </a:solidFill>
              </a:rPr>
              <a:t>control the formation the mediators </a:t>
            </a:r>
            <a:r>
              <a:rPr lang="en-US" sz="3200" u="sng" dirty="0" smtClean="0">
                <a:solidFill>
                  <a:schemeClr val="tx1"/>
                </a:solidFill>
              </a:rPr>
              <a:t>of </a:t>
            </a:r>
            <a:r>
              <a:rPr lang="en-US" sz="3200" u="sng" dirty="0">
                <a:solidFill>
                  <a:schemeClr val="tx1"/>
                </a:solidFill>
              </a:rPr>
              <a:t>inflammation.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3200" u="sng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6) Helps in the </a:t>
            </a:r>
            <a:r>
              <a:rPr lang="en-US" sz="3200" b="1" dirty="0">
                <a:solidFill>
                  <a:schemeClr val="tx1"/>
                </a:solidFill>
              </a:rPr>
              <a:t>first breath of infants </a:t>
            </a:r>
            <a:r>
              <a:rPr lang="en-US" sz="3200" dirty="0">
                <a:solidFill>
                  <a:schemeClr val="tx1"/>
                </a:solidFill>
              </a:rPr>
              <a:t>where strong respiratory movements are made and </a:t>
            </a:r>
            <a:r>
              <a:rPr lang="en-US" sz="3200" u="sng" dirty="0">
                <a:solidFill>
                  <a:schemeClr val="tx1"/>
                </a:solidFill>
              </a:rPr>
              <a:t>prevents the collapse of lungs by reducing ST.</a:t>
            </a:r>
          </a:p>
        </p:txBody>
      </p:sp>
    </p:spTree>
    <p:extLst>
      <p:ext uri="{BB962C8B-B14F-4D97-AF65-F5344CB8AC3E}">
        <p14:creationId xmlns:p14="http://schemas.microsoft.com/office/powerpoint/2010/main" val="4337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LUNGS COMPLIANCE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0175"/>
            <a:ext cx="8596668" cy="46411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Introduction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Graph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 Factor affecting compliance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T</a:t>
            </a:r>
            <a:r>
              <a:rPr lang="en-US" sz="3200" b="1" dirty="0" smtClean="0">
                <a:solidFill>
                  <a:schemeClr val="tx1"/>
                </a:solidFill>
              </a:rPr>
              <a:t>ype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 C</a:t>
            </a:r>
            <a:r>
              <a:rPr lang="en-US" sz="3200" b="1" dirty="0" smtClean="0">
                <a:solidFill>
                  <a:schemeClr val="tx1"/>
                </a:solidFill>
              </a:rPr>
              <a:t>hange in compliance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5750"/>
            <a:ext cx="8596668" cy="7715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LUNGS COMPLIANCE </a:t>
            </a:r>
            <a:endParaRPr lang="en-IN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900545"/>
            <a:ext cx="11423939" cy="5957455"/>
          </a:xfrm>
        </p:spPr>
        <p:txBody>
          <a:bodyPr>
            <a:noAutofit/>
          </a:bodyPr>
          <a:lstStyle/>
          <a:p>
            <a:pPr algn="just"/>
            <a:r>
              <a:rPr lang="en-IN" sz="3200" b="1" dirty="0" smtClean="0">
                <a:solidFill>
                  <a:schemeClr val="tx1"/>
                </a:solidFill>
              </a:rPr>
              <a:t> </a:t>
            </a:r>
            <a:r>
              <a:rPr lang="en-IN" sz="3200" b="1" u="sng" dirty="0" smtClean="0">
                <a:solidFill>
                  <a:schemeClr val="tx1"/>
                </a:solidFill>
              </a:rPr>
              <a:t>Compliance </a:t>
            </a:r>
            <a:r>
              <a:rPr lang="en-IN" sz="32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IN" sz="3200" b="1" dirty="0" smtClean="0">
                <a:solidFill>
                  <a:schemeClr val="tx1"/>
                </a:solidFill>
              </a:rPr>
              <a:t> </a:t>
            </a:r>
            <a:r>
              <a:rPr lang="en-IN" sz="3200" dirty="0" smtClean="0">
                <a:solidFill>
                  <a:schemeClr val="tx1"/>
                </a:solidFill>
              </a:rPr>
              <a:t>Dispensability/ Stretch ability of lung &amp; thorax </a:t>
            </a:r>
          </a:p>
          <a:p>
            <a:pPr algn="just"/>
            <a:r>
              <a:rPr lang="en-IN" sz="3200" b="1" dirty="0" smtClean="0">
                <a:solidFill>
                  <a:schemeClr val="tx1"/>
                </a:solidFill>
              </a:rPr>
              <a:t>Change in volume of lung per unit change in       </a:t>
            </a:r>
            <a:r>
              <a:rPr lang="en-IN" sz="3200" b="1" dirty="0" err="1" smtClean="0">
                <a:solidFill>
                  <a:schemeClr val="tx1"/>
                </a:solidFill>
              </a:rPr>
              <a:t>transpleural</a:t>
            </a:r>
            <a:r>
              <a:rPr lang="en-IN" sz="3200" b="1" dirty="0" smtClean="0">
                <a:solidFill>
                  <a:schemeClr val="tx1"/>
                </a:solidFill>
              </a:rPr>
              <a:t> pressure.</a:t>
            </a:r>
            <a:endParaRPr lang="en-IN" sz="3200" dirty="0" smtClean="0">
              <a:solidFill>
                <a:schemeClr val="tx1"/>
              </a:solidFill>
            </a:endParaRPr>
          </a:p>
          <a:p>
            <a:r>
              <a:rPr lang="en-IN" sz="3200" b="1" dirty="0" smtClean="0">
                <a:solidFill>
                  <a:schemeClr val="tx1"/>
                </a:solidFill>
              </a:rPr>
              <a:t> Compliance </a:t>
            </a:r>
            <a:r>
              <a:rPr lang="en-IN" sz="3200" dirty="0" smtClean="0">
                <a:solidFill>
                  <a:schemeClr val="tx1"/>
                </a:solidFill>
              </a:rPr>
              <a:t>=     </a:t>
            </a:r>
            <a:r>
              <a:rPr lang="en-IN" sz="3200" u="sng" dirty="0" smtClean="0">
                <a:solidFill>
                  <a:schemeClr val="tx1"/>
                </a:solidFill>
              </a:rPr>
              <a:t>___ </a:t>
            </a:r>
            <a:r>
              <a:rPr lang="en-IN" sz="3200" b="1" u="sng" dirty="0" smtClean="0">
                <a:solidFill>
                  <a:schemeClr val="tx1"/>
                </a:solidFill>
              </a:rPr>
              <a:t>V</a:t>
            </a:r>
          </a:p>
          <a:p>
            <a:pPr marL="0" indent="0">
              <a:buNone/>
            </a:pPr>
            <a:r>
              <a:rPr lang="en-IN" sz="3200" b="1" dirty="0" smtClean="0">
                <a:solidFill>
                  <a:schemeClr val="tx1"/>
                </a:solidFill>
              </a:rPr>
              <a:t>                                       P</a:t>
            </a:r>
          </a:p>
          <a:p>
            <a:pPr marL="0" indent="0">
              <a:buNone/>
            </a:pPr>
            <a:r>
              <a:rPr lang="en-IN" sz="3200" b="1" dirty="0" err="1" smtClean="0">
                <a:solidFill>
                  <a:schemeClr val="tx1"/>
                </a:solidFill>
              </a:rPr>
              <a:t>Where,V</a:t>
            </a:r>
            <a:r>
              <a:rPr lang="en-IN" sz="3200" b="1" dirty="0" smtClean="0">
                <a:solidFill>
                  <a:schemeClr val="tx1"/>
                </a:solidFill>
              </a:rPr>
              <a:t>=</a:t>
            </a:r>
            <a:r>
              <a:rPr lang="en-IN" sz="3200" dirty="0" smtClean="0">
                <a:solidFill>
                  <a:schemeClr val="tx1"/>
                </a:solidFill>
              </a:rPr>
              <a:t>volume of the </a:t>
            </a:r>
            <a:r>
              <a:rPr lang="en-IN" sz="3200" dirty="0" err="1" smtClean="0">
                <a:solidFill>
                  <a:schemeClr val="tx1"/>
                </a:solidFill>
              </a:rPr>
              <a:t>lung,</a:t>
            </a:r>
            <a:r>
              <a:rPr lang="en-IN" sz="3200" b="1" dirty="0" err="1" smtClean="0">
                <a:solidFill>
                  <a:schemeClr val="tx1"/>
                </a:solidFill>
              </a:rPr>
              <a:t>P</a:t>
            </a:r>
            <a:r>
              <a:rPr lang="en-IN" sz="3200" b="1" dirty="0" smtClean="0">
                <a:solidFill>
                  <a:schemeClr val="tx1"/>
                </a:solidFill>
              </a:rPr>
              <a:t>=</a:t>
            </a:r>
            <a:r>
              <a:rPr lang="en-IN" sz="3200" dirty="0" smtClean="0">
                <a:solidFill>
                  <a:schemeClr val="tx1"/>
                </a:solidFill>
              </a:rPr>
              <a:t>airway pressure and      differ.</a:t>
            </a:r>
          </a:p>
          <a:p>
            <a:pPr>
              <a:buFont typeface="Wingdings" pitchFamily="2" charset="2"/>
              <a:buChar char="q"/>
            </a:pPr>
            <a:r>
              <a:rPr lang="en-IN" sz="3200" dirty="0" smtClean="0">
                <a:solidFill>
                  <a:schemeClr val="tx1"/>
                </a:solidFill>
              </a:rPr>
              <a:t>It is expressed as litre/cm H</a:t>
            </a:r>
            <a:r>
              <a:rPr lang="en-IN" sz="2800" dirty="0" smtClean="0">
                <a:solidFill>
                  <a:schemeClr val="tx1"/>
                </a:solidFill>
              </a:rPr>
              <a:t>2O</a:t>
            </a:r>
            <a:r>
              <a:rPr lang="en-IN" sz="3200" dirty="0" smtClean="0">
                <a:solidFill>
                  <a:schemeClr val="tx1"/>
                </a:solidFill>
              </a:rPr>
              <a:t>       </a:t>
            </a:r>
            <a:endParaRPr lang="en-IN" sz="3200" b="1" dirty="0" smtClean="0">
              <a:solidFill>
                <a:schemeClr val="tx1"/>
              </a:solidFill>
            </a:endParaRPr>
          </a:p>
          <a:p>
            <a:pPr algn="just"/>
            <a:r>
              <a:rPr lang="en-IN" sz="3200" dirty="0" smtClean="0">
                <a:solidFill>
                  <a:schemeClr val="tx1"/>
                </a:solidFill>
              </a:rPr>
              <a:t>Normal - Lungs </a:t>
            </a:r>
            <a:r>
              <a:rPr lang="en-IN" sz="3200" dirty="0">
                <a:solidFill>
                  <a:schemeClr val="tx1"/>
                </a:solidFill>
              </a:rPr>
              <a:t>&amp; thorax </a:t>
            </a:r>
            <a:r>
              <a:rPr lang="en-IN" sz="3200" dirty="0" smtClean="0">
                <a:solidFill>
                  <a:schemeClr val="tx1"/>
                </a:solidFill>
              </a:rPr>
              <a:t>together  </a:t>
            </a:r>
            <a:r>
              <a:rPr lang="en-IN" sz="3200" dirty="0">
                <a:solidFill>
                  <a:schemeClr val="tx1"/>
                </a:solidFill>
              </a:rPr>
              <a:t>– </a:t>
            </a:r>
            <a:r>
              <a:rPr lang="en-IN" sz="3200" b="1" dirty="0">
                <a:solidFill>
                  <a:schemeClr val="tx1"/>
                </a:solidFill>
              </a:rPr>
              <a:t>0.13  L / cm H2O</a:t>
            </a:r>
          </a:p>
          <a:p>
            <a:pPr algn="just"/>
            <a:r>
              <a:rPr lang="en-IN" sz="3200" dirty="0" smtClean="0">
                <a:solidFill>
                  <a:schemeClr val="tx1"/>
                </a:solidFill>
              </a:rPr>
              <a:t>Normal - Lungs alone  </a:t>
            </a:r>
            <a:r>
              <a:rPr lang="en-IN" sz="3200" dirty="0">
                <a:solidFill>
                  <a:schemeClr val="tx1"/>
                </a:solidFill>
              </a:rPr>
              <a:t>– </a:t>
            </a:r>
            <a:r>
              <a:rPr lang="en-IN" sz="3200" b="1" dirty="0">
                <a:solidFill>
                  <a:schemeClr val="tx1"/>
                </a:solidFill>
              </a:rPr>
              <a:t>0.22 L / cm of H20 </a:t>
            </a:r>
          </a:p>
          <a:p>
            <a:endParaRPr lang="en-IN" sz="3200" b="1" dirty="0" smtClean="0">
              <a:solidFill>
                <a:schemeClr val="tx1"/>
              </a:solidFill>
            </a:endParaRPr>
          </a:p>
          <a:p>
            <a:endParaRPr lang="en-IN" sz="3200" b="1" u="sng" dirty="0" smtClean="0">
              <a:solidFill>
                <a:schemeClr val="tx1"/>
              </a:solidFill>
            </a:endParaRPr>
          </a:p>
          <a:p>
            <a:pPr lvl="7">
              <a:buNone/>
            </a:pPr>
            <a:r>
              <a:rPr lang="en-IN" sz="3200" dirty="0" smtClean="0">
                <a:solidFill>
                  <a:schemeClr val="tx1"/>
                </a:solidFill>
              </a:rPr>
              <a:t>        </a:t>
            </a:r>
            <a:endParaRPr lang="en-IN" sz="32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4" name="Flowchart: Extract 3"/>
          <p:cNvSpPr/>
          <p:nvPr/>
        </p:nvSpPr>
        <p:spPr>
          <a:xfrm>
            <a:off x="3971771" y="3215095"/>
            <a:ext cx="602054" cy="355648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lowchart: Extract 4"/>
          <p:cNvSpPr/>
          <p:nvPr/>
        </p:nvSpPr>
        <p:spPr>
          <a:xfrm>
            <a:off x="3971771" y="3900918"/>
            <a:ext cx="602054" cy="342901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4556270"/>
            <a:ext cx="6159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400"/>
            <a:ext cx="9144000" cy="914400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1524000" y="990600"/>
            <a:ext cx="8915400" cy="5715000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endParaRPr lang="en-US" sz="280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0"/>
            <a:ext cx="982503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15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2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228601"/>
            <a:ext cx="8596668" cy="12715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</a:rPr>
              <a:t>Factors affecting compliance of both lung and thorax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628775"/>
            <a:ext cx="9572625" cy="522922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chemeClr val="tx1"/>
                </a:solidFill>
              </a:rPr>
              <a:t>1) </a:t>
            </a:r>
            <a:r>
              <a:rPr lang="en-US" sz="3200" b="1" u="sng" dirty="0">
                <a:solidFill>
                  <a:schemeClr val="tx1"/>
                </a:solidFill>
              </a:rPr>
              <a:t>Deformities of thorax</a:t>
            </a:r>
            <a:r>
              <a:rPr lang="en-US" sz="3200" dirty="0">
                <a:solidFill>
                  <a:schemeClr val="tx1"/>
                </a:solidFill>
              </a:rPr>
              <a:t> like </a:t>
            </a:r>
            <a:r>
              <a:rPr lang="en-US" sz="3200" dirty="0" smtClean="0">
                <a:solidFill>
                  <a:schemeClr val="tx1"/>
                </a:solidFill>
              </a:rPr>
              <a:t>kyphosis &amp; scoliosis 											- </a:t>
            </a:r>
            <a:r>
              <a:rPr lang="en-US" sz="3200" dirty="0">
                <a:solidFill>
                  <a:schemeClr val="tx1"/>
                </a:solidFill>
              </a:rPr>
              <a:t>reduce compliance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2) </a:t>
            </a:r>
            <a:r>
              <a:rPr lang="en-US" sz="3200" b="1" u="sng" dirty="0" smtClean="0">
                <a:solidFill>
                  <a:schemeClr val="tx1"/>
                </a:solidFill>
              </a:rPr>
              <a:t>Pulmonary </a:t>
            </a:r>
            <a:r>
              <a:rPr lang="en-US" sz="3200" b="1" u="sng" dirty="0">
                <a:solidFill>
                  <a:schemeClr val="tx1"/>
                </a:solidFill>
              </a:rPr>
              <a:t>congestion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–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	 </a:t>
            </a:r>
            <a:r>
              <a:rPr lang="en-US" sz="3200" dirty="0">
                <a:solidFill>
                  <a:schemeClr val="tx1"/>
                </a:solidFill>
              </a:rPr>
              <a:t>excess blood in pulmonary capillaries (as seen in </a:t>
            </a:r>
            <a:r>
              <a:rPr lang="en-US" sz="3200" dirty="0" smtClean="0">
                <a:solidFill>
                  <a:schemeClr val="tx1"/>
                </a:solidFill>
              </a:rPr>
              <a:t>	LVF</a:t>
            </a:r>
            <a:r>
              <a:rPr lang="en-US" sz="3200" dirty="0">
                <a:solidFill>
                  <a:schemeClr val="tx1"/>
                </a:solidFill>
              </a:rPr>
              <a:t>) mechanically opposes lung expansion and </a:t>
            </a:r>
            <a:r>
              <a:rPr lang="en-US" sz="3200" dirty="0" smtClean="0">
                <a:solidFill>
                  <a:schemeClr val="tx1"/>
                </a:solidFill>
              </a:rPr>
              <a:t>	reduces </a:t>
            </a:r>
            <a:r>
              <a:rPr lang="en-US" sz="3200" dirty="0">
                <a:solidFill>
                  <a:schemeClr val="tx1"/>
                </a:solidFill>
              </a:rPr>
              <a:t>compliance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chemeClr val="tx1"/>
                </a:solidFill>
              </a:rPr>
              <a:t>3) </a:t>
            </a:r>
            <a:r>
              <a:rPr lang="en-US" sz="3200" b="1" u="sng" dirty="0">
                <a:solidFill>
                  <a:schemeClr val="tx1"/>
                </a:solidFill>
              </a:rPr>
              <a:t>Paralysis of respiratory muscles</a:t>
            </a:r>
            <a:r>
              <a:rPr lang="en-US" sz="3200" b="1" u="sng" dirty="0" smtClean="0">
                <a:solidFill>
                  <a:schemeClr val="tx1"/>
                </a:solidFill>
              </a:rPr>
              <a:t>.</a:t>
            </a:r>
            <a:endParaRPr lang="en-US" sz="3200" b="1" u="sng" dirty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chemeClr val="tx1"/>
                </a:solidFill>
              </a:rPr>
              <a:t>4)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</a:rPr>
              <a:t> Fibrotic </a:t>
            </a:r>
            <a:r>
              <a:rPr lang="en-US" sz="3200" b="1" u="sng" dirty="0">
                <a:solidFill>
                  <a:schemeClr val="tx1"/>
                </a:solidFill>
              </a:rPr>
              <a:t>pleurisy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–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inflammation  </a:t>
            </a:r>
            <a:r>
              <a:rPr lang="en-US" sz="3200" dirty="0">
                <a:solidFill>
                  <a:schemeClr val="tx1"/>
                </a:solidFill>
              </a:rPr>
              <a:t>of pleura resulting in fibrosis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8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9" y="242889"/>
            <a:ext cx="8958261" cy="62865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800" dirty="0">
                <a:solidFill>
                  <a:schemeClr val="tx1"/>
                </a:solidFill>
              </a:rPr>
              <a:t>5)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Pulmonary fibrosis as seen in pulmonary TB </a:t>
            </a:r>
            <a:r>
              <a:rPr lang="en-US" sz="2800" dirty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		Increase </a:t>
            </a:r>
            <a:r>
              <a:rPr lang="en-US" sz="2800" dirty="0">
                <a:solidFill>
                  <a:schemeClr val="tx1"/>
                </a:solidFill>
              </a:rPr>
              <a:t>number of collagen fibers which </a:t>
            </a:r>
            <a:r>
              <a:rPr lang="en-US" sz="2800" dirty="0" smtClean="0">
                <a:solidFill>
                  <a:schemeClr val="tx1"/>
                </a:solidFill>
              </a:rPr>
              <a:t>					opposes </a:t>
            </a:r>
            <a:r>
              <a:rPr lang="en-US" sz="2800" dirty="0">
                <a:solidFill>
                  <a:schemeClr val="tx1"/>
                </a:solidFill>
              </a:rPr>
              <a:t>expansion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algn="just" eaLnBrk="1" hangingPunct="1"/>
            <a:r>
              <a:rPr lang="en-US" sz="2800" dirty="0" smtClean="0">
                <a:solidFill>
                  <a:schemeClr val="tx1"/>
                </a:solidFill>
              </a:rPr>
              <a:t>6)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u="sng" dirty="0" smtClean="0">
                <a:solidFill>
                  <a:schemeClr val="tx1"/>
                </a:solidFill>
              </a:rPr>
              <a:t>Pleural </a:t>
            </a:r>
            <a:r>
              <a:rPr lang="en-US" sz="2800" b="1" u="sng" dirty="0">
                <a:solidFill>
                  <a:schemeClr val="tx1"/>
                </a:solidFill>
              </a:rPr>
              <a:t>effusion,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abnormal thorax like pneumothorax, hydrothorax, pyothorax, hemothorax.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7)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u="sng" dirty="0" smtClean="0">
                <a:solidFill>
                  <a:schemeClr val="tx1"/>
                </a:solidFill>
              </a:rPr>
              <a:t>Emphysema </a:t>
            </a:r>
            <a:r>
              <a:rPr lang="en-US" sz="2800" b="1" u="sng" dirty="0">
                <a:solidFill>
                  <a:schemeClr val="tx1"/>
                </a:solidFill>
              </a:rPr>
              <a:t>-</a:t>
            </a:r>
            <a:r>
              <a:rPr lang="en-US" sz="2800" dirty="0">
                <a:solidFill>
                  <a:schemeClr val="tx1"/>
                </a:solidFill>
              </a:rPr>
              <a:t> more compliance which is a paradox. </a:t>
            </a:r>
            <a:r>
              <a:rPr lang="en-US" sz="2800" dirty="0" smtClean="0">
                <a:solidFill>
                  <a:schemeClr val="tx1"/>
                </a:solidFill>
              </a:rPr>
              <a:t>Here elastic recoil is less as </a:t>
            </a:r>
            <a:r>
              <a:rPr lang="en-US" sz="2800" b="1" dirty="0" smtClean="0">
                <a:solidFill>
                  <a:schemeClr val="tx1"/>
                </a:solidFill>
              </a:rPr>
              <a:t>elastic </a:t>
            </a:r>
            <a:r>
              <a:rPr lang="en-US" sz="2800" b="1" dirty="0">
                <a:solidFill>
                  <a:schemeClr val="tx1"/>
                </a:solidFill>
              </a:rPr>
              <a:t>fibers  of lungs are degenerated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thus </a:t>
            </a:r>
            <a:r>
              <a:rPr lang="en-US" sz="2800" u="sng" dirty="0">
                <a:solidFill>
                  <a:schemeClr val="tx1"/>
                </a:solidFill>
              </a:rPr>
              <a:t>loss of elasticity</a:t>
            </a: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8) </a:t>
            </a:r>
            <a:r>
              <a:rPr lang="en-US" sz="2800" b="1" u="sng" dirty="0">
                <a:solidFill>
                  <a:schemeClr val="tx1"/>
                </a:solidFill>
              </a:rPr>
              <a:t>Old age -</a:t>
            </a:r>
            <a:r>
              <a:rPr lang="en-US" sz="2800" dirty="0">
                <a:solidFill>
                  <a:schemeClr val="tx1"/>
                </a:solidFill>
              </a:rPr>
              <a:t> high compliance again paradox because here there is some </a:t>
            </a:r>
            <a:r>
              <a:rPr lang="en-US" sz="2800" b="1" dirty="0">
                <a:solidFill>
                  <a:schemeClr val="tx1"/>
                </a:solidFill>
              </a:rPr>
              <a:t>change in arrangement of elastic fibers </a:t>
            </a:r>
            <a:r>
              <a:rPr lang="en-US" sz="2800" dirty="0">
                <a:solidFill>
                  <a:schemeClr val="tx1"/>
                </a:solidFill>
              </a:rPr>
              <a:t>so </a:t>
            </a:r>
            <a:r>
              <a:rPr lang="en-US" sz="2800" b="1" dirty="0">
                <a:solidFill>
                  <a:schemeClr val="tx1"/>
                </a:solidFill>
              </a:rPr>
              <a:t>elasticity is lost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u="sng" dirty="0">
                <a:solidFill>
                  <a:schemeClr val="tx1"/>
                </a:solidFill>
              </a:rPr>
              <a:t>lungs remain expanded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185737"/>
            <a:ext cx="8986838" cy="685801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Types of Lung Compliance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871538"/>
            <a:ext cx="9867900" cy="565785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chemeClr val="tx1"/>
                </a:solidFill>
              </a:rPr>
              <a:t>1) </a:t>
            </a:r>
            <a:r>
              <a:rPr lang="en-US" sz="3200" b="1" u="sng" dirty="0">
                <a:solidFill>
                  <a:schemeClr val="tx1"/>
                </a:solidFill>
              </a:rPr>
              <a:t>Static Compliance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-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volume 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/ pressure 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change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2) </a:t>
            </a:r>
            <a:r>
              <a:rPr lang="en-US" sz="3200" b="1" u="sng" dirty="0">
                <a:solidFill>
                  <a:schemeClr val="tx1"/>
                </a:solidFill>
                <a:cs typeface="Arial" charset="0"/>
              </a:rPr>
              <a:t>Specific Compliance </a:t>
            </a:r>
            <a:r>
              <a:rPr lang="en-US" sz="3200" b="1" dirty="0">
                <a:solidFill>
                  <a:schemeClr val="tx1"/>
                </a:solidFill>
                <a:cs typeface="Arial" charset="0"/>
              </a:rPr>
              <a:t>– 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Static compliance / FRC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	use - </a:t>
            </a:r>
            <a:r>
              <a:rPr lang="en-US" sz="3200" u="sng" dirty="0">
                <a:solidFill>
                  <a:schemeClr val="tx1"/>
                </a:solidFill>
                <a:cs typeface="Arial" charset="0"/>
              </a:rPr>
              <a:t>to compare compliance of lungs of </a:t>
            </a:r>
            <a:r>
              <a:rPr lang="en-US" sz="3200" u="sng" dirty="0" smtClean="0">
                <a:solidFill>
                  <a:schemeClr val="tx1"/>
                </a:solidFill>
                <a:cs typeface="Arial" charset="0"/>
              </a:rPr>
              <a:t>different 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en-US" sz="3200" u="sng" dirty="0" smtClean="0">
                <a:solidFill>
                  <a:schemeClr val="tx1"/>
                </a:solidFill>
                <a:cs typeface="Arial" charset="0"/>
              </a:rPr>
              <a:t>sizes.</a:t>
            </a:r>
            <a:endParaRPr lang="en-US" sz="3200" dirty="0">
              <a:solidFill>
                <a:schemeClr val="tx1"/>
              </a:solidFill>
              <a:cs typeface="Arial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3200" dirty="0">
                <a:solidFill>
                  <a:schemeClr val="tx1"/>
                </a:solidFill>
                <a:cs typeface="Arial" charset="0"/>
              </a:rPr>
              <a:t>3) </a:t>
            </a:r>
            <a:r>
              <a:rPr lang="en-US" sz="3200" b="1" u="sng" dirty="0">
                <a:solidFill>
                  <a:schemeClr val="tx1"/>
                </a:solidFill>
                <a:cs typeface="Arial" charset="0"/>
              </a:rPr>
              <a:t>Dynamic Compliance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 –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 	It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is </a:t>
            </a:r>
            <a:r>
              <a:rPr lang="en-US" sz="3200" b="1" dirty="0">
                <a:solidFill>
                  <a:schemeClr val="tx1"/>
                </a:solidFill>
                <a:cs typeface="Arial" charset="0"/>
              </a:rPr>
              <a:t>time taken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to cause volume change by unit 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	pressure 	change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	important 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when airways are narrow as in </a:t>
            </a:r>
            <a:r>
              <a:rPr lang="en-US" sz="3200" b="1" dirty="0" smtClean="0">
                <a:solidFill>
                  <a:schemeClr val="tx1"/>
                </a:solidFill>
                <a:cs typeface="Arial" charset="0"/>
              </a:rPr>
              <a:t>asthma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where 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	</a:t>
            </a:r>
            <a:r>
              <a:rPr lang="en-US" sz="3200" u="sng" dirty="0" smtClean="0">
                <a:solidFill>
                  <a:schemeClr val="tx1"/>
                </a:solidFill>
                <a:cs typeface="Arial" charset="0"/>
              </a:rPr>
              <a:t>static </a:t>
            </a:r>
            <a:r>
              <a:rPr lang="en-US" sz="3200" u="sng" dirty="0">
                <a:solidFill>
                  <a:schemeClr val="tx1"/>
                </a:solidFill>
                <a:cs typeface="Arial" charset="0"/>
              </a:rPr>
              <a:t>may be normal but dynamic may </a:t>
            </a:r>
            <a:r>
              <a:rPr lang="en-US" sz="3200" u="sng" dirty="0" smtClean="0">
                <a:solidFill>
                  <a:schemeClr val="tx1"/>
                </a:solidFill>
                <a:cs typeface="Arial" charset="0"/>
              </a:rPr>
              <a:t>decrease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	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it is an </a:t>
            </a:r>
            <a:r>
              <a:rPr lang="en-US" sz="3200" b="1" dirty="0">
                <a:solidFill>
                  <a:schemeClr val="tx1"/>
                </a:solidFill>
                <a:cs typeface="Arial" charset="0"/>
              </a:rPr>
              <a:t>index of Bronchospasm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7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828676"/>
          </a:xfrm>
        </p:spPr>
        <p:txBody>
          <a:bodyPr/>
          <a:lstStyle/>
          <a:p>
            <a:pPr algn="ctr"/>
            <a:r>
              <a:rPr lang="en-US" dirty="0" smtClean="0"/>
              <a:t> Change in Compliance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7163" y="1243014"/>
            <a:ext cx="5714999" cy="561498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Decreased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tuberculosis , silicosis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scarring / fibrosis 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destruction of lung / tissue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</a:t>
            </a:r>
            <a:r>
              <a:rPr lang="en-US" sz="3200" u="sng" dirty="0" smtClean="0">
                <a:solidFill>
                  <a:schemeClr val="tx1"/>
                </a:solidFill>
              </a:rPr>
              <a:t>RLD </a:t>
            </a: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en-US" sz="2800" dirty="0" smtClean="0">
                <a:solidFill>
                  <a:schemeClr val="tx1"/>
                </a:solidFill>
              </a:rPr>
              <a:t>restrictive lung diseases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( greater force to expand 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72162" y="1243014"/>
            <a:ext cx="4829176" cy="561498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Increased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Emphysema &amp; aging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u="sng" dirty="0">
                <a:solidFill>
                  <a:schemeClr val="tx1"/>
                </a:solidFill>
              </a:rPr>
              <a:t>A</a:t>
            </a:r>
            <a:r>
              <a:rPr lang="en-US" sz="3200" u="sng" dirty="0" smtClean="0">
                <a:solidFill>
                  <a:schemeClr val="tx1"/>
                </a:solidFill>
              </a:rPr>
              <a:t>lveolar septa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(provide restrictive force 	in lung )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	</a:t>
            </a:r>
            <a:r>
              <a:rPr lang="en-US" sz="3200" u="sng" dirty="0" smtClean="0">
                <a:solidFill>
                  <a:schemeClr val="tx1"/>
                </a:solidFill>
              </a:rPr>
              <a:t>destroyed</a:t>
            </a:r>
            <a:r>
              <a:rPr lang="en-US" sz="3200" dirty="0" smtClean="0">
                <a:solidFill>
                  <a:schemeClr val="tx1"/>
                </a:solidFill>
              </a:rPr>
              <a:t> in                  	both 	conditions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28800" y="2443163"/>
            <a:ext cx="200025" cy="657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828800" y="3650457"/>
            <a:ext cx="200025" cy="635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828800" y="4893469"/>
            <a:ext cx="200025" cy="692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143750" y="4050507"/>
            <a:ext cx="200025" cy="635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8613"/>
            <a:ext cx="8596668" cy="81438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PULMONARY  ELASTANCE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28738"/>
            <a:ext cx="9001126" cy="50720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Elastance of </a:t>
            </a:r>
            <a:r>
              <a:rPr lang="en-US" sz="3200" b="1" dirty="0">
                <a:solidFill>
                  <a:schemeClr val="tx1"/>
                </a:solidFill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</a:rPr>
              <a:t>horacic Cage &amp; Lung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 A</a:t>
            </a:r>
            <a:r>
              <a:rPr lang="en-US" sz="3200" b="1" dirty="0" smtClean="0">
                <a:solidFill>
                  <a:schemeClr val="tx1"/>
                </a:solidFill>
              </a:rPr>
              <a:t>lveolar Surface tension </a:t>
            </a: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 S</a:t>
            </a:r>
            <a:r>
              <a:rPr lang="en-US" sz="3200" b="1" dirty="0" smtClean="0">
                <a:solidFill>
                  <a:schemeClr val="tx1"/>
                </a:solidFill>
              </a:rPr>
              <a:t>urfactant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WORK OF BREATHING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7163" y="1343026"/>
            <a:ext cx="11743892" cy="5514974"/>
          </a:xfrm>
        </p:spPr>
        <p:txBody>
          <a:bodyPr>
            <a:normAutofit/>
          </a:bodyPr>
          <a:lstStyle/>
          <a:p>
            <a:pPr algn="just"/>
            <a:r>
              <a:rPr lang="en-US" sz="3200" u="sng" dirty="0" smtClean="0">
                <a:solidFill>
                  <a:schemeClr val="tx1"/>
                </a:solidFill>
              </a:rPr>
              <a:t>Energy generated by respiratory muscles </a:t>
            </a:r>
            <a:r>
              <a:rPr lang="en-US" sz="3200" dirty="0" smtClean="0">
                <a:solidFill>
                  <a:schemeClr val="tx1"/>
                </a:solidFill>
              </a:rPr>
              <a:t>to overcome the resistance in thorax &amp; respiratory tract.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Resistance to breathing</a:t>
            </a:r>
          </a:p>
          <a:p>
            <a:pPr algn="just"/>
            <a:r>
              <a:rPr lang="en-US" sz="3000" b="1" u="sng" dirty="0" smtClean="0">
                <a:solidFill>
                  <a:schemeClr val="tx1"/>
                </a:solidFill>
              </a:rPr>
              <a:t>Tissue resistance </a:t>
            </a:r>
            <a:r>
              <a:rPr lang="en-US" sz="3000" b="1" dirty="0" smtClean="0">
                <a:solidFill>
                  <a:schemeClr val="tx1"/>
                </a:solidFill>
              </a:rPr>
              <a:t>– </a:t>
            </a:r>
            <a:r>
              <a:rPr lang="en-US" sz="3000" dirty="0" smtClean="0">
                <a:solidFill>
                  <a:schemeClr val="tx1"/>
                </a:solidFill>
              </a:rPr>
              <a:t>tissue expand &amp; contract.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</a:rPr>
              <a:t>It is comprises: </a:t>
            </a:r>
            <a:r>
              <a:rPr lang="en-US" sz="3000" b="1" dirty="0" smtClean="0">
                <a:solidFill>
                  <a:schemeClr val="tx1"/>
                </a:solidFill>
              </a:rPr>
              <a:t>Elastic and Viscous </a:t>
            </a:r>
            <a:r>
              <a:rPr lang="en-US" sz="3000" dirty="0" smtClean="0">
                <a:solidFill>
                  <a:schemeClr val="tx1"/>
                </a:solidFill>
              </a:rPr>
              <a:t>resistance</a:t>
            </a:r>
            <a:endParaRPr lang="en-US" sz="30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tx1"/>
                </a:solidFill>
              </a:rPr>
              <a:t>Elastic resistance- </a:t>
            </a:r>
            <a:r>
              <a:rPr lang="en-US" sz="3000" dirty="0" smtClean="0">
                <a:solidFill>
                  <a:schemeClr val="tx1"/>
                </a:solidFill>
              </a:rPr>
              <a:t>It is sum of forces of elastic recoil of lung and chest wall. Elastic recoil of the lungs is due to +</a:t>
            </a:r>
            <a:r>
              <a:rPr lang="en-US" sz="3000" dirty="0" err="1" smtClean="0">
                <a:solidFill>
                  <a:schemeClr val="tx1"/>
                </a:solidFill>
              </a:rPr>
              <a:t>nce</a:t>
            </a:r>
            <a:r>
              <a:rPr lang="en-US" sz="3000" dirty="0" smtClean="0">
                <a:solidFill>
                  <a:schemeClr val="tx1"/>
                </a:solidFill>
              </a:rPr>
              <a:t> of elastic </a:t>
            </a:r>
            <a:r>
              <a:rPr lang="en-US" sz="3000" dirty="0" err="1" smtClean="0">
                <a:solidFill>
                  <a:schemeClr val="tx1"/>
                </a:solidFill>
              </a:rPr>
              <a:t>fibres</a:t>
            </a:r>
            <a:r>
              <a:rPr lang="en-US" sz="3000" dirty="0" smtClean="0">
                <a:solidFill>
                  <a:schemeClr val="tx1"/>
                </a:solidFill>
              </a:rPr>
              <a:t> &amp; alveolar surface tension.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</a:rPr>
              <a:t>Viscous </a:t>
            </a:r>
            <a:r>
              <a:rPr lang="en-US" sz="3000" b="1" dirty="0" smtClean="0">
                <a:solidFill>
                  <a:schemeClr val="tx1"/>
                </a:solidFill>
              </a:rPr>
              <a:t>resistance- </a:t>
            </a:r>
            <a:r>
              <a:rPr lang="en-US" sz="3000" dirty="0" smtClean="0">
                <a:solidFill>
                  <a:schemeClr val="tx1"/>
                </a:solidFill>
              </a:rPr>
              <a:t>is the resistance offered by the non-elastic tissues in the lungs.</a:t>
            </a:r>
            <a:endParaRPr lang="en-US" sz="3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42925"/>
            <a:ext cx="8596668" cy="5498437"/>
          </a:xfrm>
        </p:spPr>
        <p:txBody>
          <a:bodyPr>
            <a:normAutofit lnSpcReduction="10000"/>
          </a:bodyPr>
          <a:lstStyle/>
          <a:p>
            <a:r>
              <a:rPr lang="en-IN" sz="3200" dirty="0">
                <a:solidFill>
                  <a:schemeClr val="tx1"/>
                </a:solidFill>
              </a:rPr>
              <a:t> </a:t>
            </a:r>
            <a:r>
              <a:rPr lang="en-IN" sz="3200" b="1" u="sng" dirty="0">
                <a:solidFill>
                  <a:schemeClr val="tx1"/>
                </a:solidFill>
              </a:rPr>
              <a:t>Airway resistance </a:t>
            </a:r>
            <a:r>
              <a:rPr lang="en-IN" sz="3200" b="1" dirty="0">
                <a:solidFill>
                  <a:schemeClr val="tx1"/>
                </a:solidFill>
              </a:rPr>
              <a:t>– </a:t>
            </a:r>
            <a:r>
              <a:rPr lang="en-IN" sz="3200" dirty="0" smtClean="0">
                <a:solidFill>
                  <a:schemeClr val="tx1"/>
                </a:solidFill>
              </a:rPr>
              <a:t>caused by friction </a:t>
            </a:r>
            <a:r>
              <a:rPr lang="en-IN" sz="3200" dirty="0">
                <a:solidFill>
                  <a:schemeClr val="tx1"/>
                </a:solidFill>
              </a:rPr>
              <a:t>of gas molecules b/w </a:t>
            </a:r>
            <a:r>
              <a:rPr lang="en-IN" sz="3200" dirty="0" smtClean="0">
                <a:solidFill>
                  <a:schemeClr val="tx1"/>
                </a:solidFill>
              </a:rPr>
              <a:t>themselves </a:t>
            </a:r>
            <a:r>
              <a:rPr lang="en-IN" sz="3200" dirty="0">
                <a:solidFill>
                  <a:schemeClr val="tx1"/>
                </a:solidFill>
              </a:rPr>
              <a:t>&amp; walls of </a:t>
            </a:r>
            <a:r>
              <a:rPr lang="en-IN" sz="3200" dirty="0" smtClean="0">
                <a:solidFill>
                  <a:schemeClr val="tx1"/>
                </a:solidFill>
              </a:rPr>
              <a:t>airways. </a:t>
            </a:r>
            <a:endParaRPr lang="en-IN" sz="3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Factors affecting airway resistance determined by 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1. Rate of gas flow </a:t>
            </a:r>
          </a:p>
          <a:p>
            <a:pPr marL="400050" lvl="1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2. Airway diameter </a:t>
            </a:r>
          </a:p>
          <a:p>
            <a:pPr marL="400050" lvl="1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3. Length of airway </a:t>
            </a:r>
          </a:p>
          <a:p>
            <a:pPr marL="400050" lvl="1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4. Type of airflow 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27" y="2992579"/>
            <a:ext cx="449194" cy="6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4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4" y="0"/>
            <a:ext cx="9939336" cy="990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Thank You…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" y="990600"/>
            <a:ext cx="903922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348"/>
            <a:ext cx="8596668" cy="7434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Movements of Lungs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785813"/>
            <a:ext cx="9523941" cy="592931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Lung – elastic structure but tendency to collapse </a:t>
            </a:r>
          </a:p>
          <a:p>
            <a:r>
              <a:rPr lang="en-US" sz="2800" u="sng" dirty="0" smtClean="0">
                <a:solidFill>
                  <a:schemeClr val="tx1"/>
                </a:solidFill>
              </a:rPr>
              <a:t>During inspiration </a:t>
            </a:r>
            <a:r>
              <a:rPr lang="en-US" sz="2800" dirty="0" smtClean="0">
                <a:solidFill>
                  <a:schemeClr val="tx1"/>
                </a:solidFill>
              </a:rPr>
              <a:t>                  </a:t>
            </a:r>
            <a:r>
              <a:rPr lang="en-US" sz="28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During </a:t>
            </a:r>
            <a:r>
              <a:rPr lang="en-US" sz="2800" u="sng" dirty="0">
                <a:solidFill>
                  <a:schemeClr val="tx1"/>
                </a:solidFill>
                <a:sym typeface="Wingdings" panose="05000000000000000000" pitchFamily="2" charset="2"/>
              </a:rPr>
              <a:t>expiration 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Negative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ressure            Pressure come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back to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										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Pre inspiratory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stage </a:t>
            </a:r>
            <a:endParaRPr lang="en-US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Expansion of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lung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   Thoracic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cavity </a:t>
            </a:r>
            <a:endParaRPr lang="en-US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                                     Compress  lung tissue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                                                   Air come out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flipV="1">
            <a:off x="1060893" y="2546424"/>
            <a:ext cx="171450" cy="26987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235995" y="1943760"/>
            <a:ext cx="114300" cy="413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286001" y="3179762"/>
            <a:ext cx="128588" cy="5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7196733" y="2031749"/>
            <a:ext cx="134540" cy="471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196733" y="3377207"/>
            <a:ext cx="166686" cy="410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439303" y="4106317"/>
            <a:ext cx="175685" cy="30852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211019" y="4576911"/>
            <a:ext cx="152400" cy="410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11019" y="5776615"/>
            <a:ext cx="152400" cy="410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8626"/>
            <a:ext cx="8596668" cy="9001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Elastance of Thoracic cage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1328738"/>
            <a:ext cx="10301287" cy="552926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Constant tendency of thoracic cage to expand. 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Elastic property of thoracic cage is due to elastic nature of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Ribs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uscles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Tendons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14326"/>
            <a:ext cx="8596668" cy="7429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ELASTANCE OF LUNG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057276"/>
            <a:ext cx="9458325" cy="580072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 lungs are under constant threat to collapse even in resting condition because of certain factors.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00B050"/>
                </a:solidFill>
              </a:rPr>
              <a:t>Factor </a:t>
            </a:r>
            <a:r>
              <a:rPr lang="en-US" sz="3200" b="1" u="sng" dirty="0">
                <a:solidFill>
                  <a:srgbClr val="00B050"/>
                </a:solidFill>
              </a:rPr>
              <a:t>causing</a:t>
            </a:r>
            <a:r>
              <a:rPr lang="en-US" sz="3200" b="1" dirty="0">
                <a:solidFill>
                  <a:srgbClr val="00B050"/>
                </a:solidFill>
              </a:rPr>
              <a:t> collapsing tendency of lung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1. Elastic property </a:t>
            </a:r>
            <a:r>
              <a:rPr lang="en-US" sz="3200" dirty="0" smtClean="0">
                <a:solidFill>
                  <a:schemeClr val="tx1"/>
                </a:solidFill>
              </a:rPr>
              <a:t>– collagen &amp; elastic fibers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en-US" sz="3200" b="1" dirty="0">
                <a:solidFill>
                  <a:schemeClr val="tx1"/>
                </a:solidFill>
              </a:rPr>
              <a:t>. Surface tension </a:t>
            </a:r>
            <a:r>
              <a:rPr lang="en-US" sz="3200" b="1" dirty="0" smtClean="0">
                <a:solidFill>
                  <a:schemeClr val="tx1"/>
                </a:solidFill>
              </a:rPr>
              <a:t>–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Tension exerted by fluid secreted from alveolar epithelium on surface of alveolar membrane.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Alveoli tend to become progressively smaller &amp; </a:t>
            </a:r>
            <a:r>
              <a:rPr lang="en-US" sz="3200" dirty="0" smtClean="0">
                <a:solidFill>
                  <a:schemeClr val="tx1"/>
                </a:solidFill>
              </a:rPr>
              <a:t>tend </a:t>
            </a:r>
            <a:r>
              <a:rPr lang="en-US" sz="3200" dirty="0">
                <a:solidFill>
                  <a:schemeClr val="tx1"/>
                </a:solidFill>
              </a:rPr>
              <a:t>to collapse 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7286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Surface Tension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57263"/>
            <a:ext cx="9415463" cy="5457825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Force that tends to minimize surface area at the interface (fluid – air </a:t>
            </a:r>
            <a:r>
              <a:rPr lang="en-US" sz="3200" dirty="0" smtClean="0">
                <a:solidFill>
                  <a:schemeClr val="tx1"/>
                </a:solidFill>
              </a:rPr>
              <a:t>interface)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</a:rPr>
              <a:t>Caused</a:t>
            </a:r>
            <a:r>
              <a:rPr lang="en-US" sz="3200" dirty="0">
                <a:solidFill>
                  <a:schemeClr val="tx1"/>
                </a:solidFill>
              </a:rPr>
              <a:t> due to unbalanced attraction of liquid molecules </a:t>
            </a:r>
            <a:r>
              <a:rPr lang="en-US" sz="3200" dirty="0" smtClean="0">
                <a:solidFill>
                  <a:schemeClr val="tx1"/>
                </a:solidFill>
              </a:rPr>
              <a:t>below the surface </a:t>
            </a:r>
            <a:r>
              <a:rPr lang="en-US" sz="3200" dirty="0">
                <a:solidFill>
                  <a:schemeClr val="tx1"/>
                </a:solidFill>
              </a:rPr>
              <a:t>of alveolar membrane.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Tendency to reduce size of </a:t>
            </a:r>
            <a:r>
              <a:rPr lang="en-US" sz="3200" dirty="0" smtClean="0">
                <a:solidFill>
                  <a:schemeClr val="tx1"/>
                </a:solidFill>
              </a:rPr>
              <a:t>alveolus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       result 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</a:t>
            </a:r>
            <a:r>
              <a:rPr lang="en-US" sz="32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Recoil </a:t>
            </a:r>
            <a:r>
              <a:rPr lang="en-US" sz="3200" u="sng" dirty="0">
                <a:solidFill>
                  <a:schemeClr val="tx1"/>
                </a:solidFill>
                <a:sym typeface="Wingdings" panose="05000000000000000000" pitchFamily="2" charset="2"/>
              </a:rPr>
              <a:t>tendency of </a:t>
            </a:r>
            <a:r>
              <a:rPr lang="en-US" sz="3200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lung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i.e. </a:t>
            </a:r>
            <a:r>
              <a:rPr lang="en-US" sz="3200" dirty="0">
                <a:solidFill>
                  <a:schemeClr val="tx1"/>
                </a:solidFill>
              </a:rPr>
              <a:t>↑ tendency of lung to </a:t>
            </a:r>
            <a:r>
              <a:rPr lang="en-US" sz="3200" dirty="0" smtClean="0">
                <a:solidFill>
                  <a:schemeClr val="tx1"/>
                </a:solidFill>
              </a:rPr>
              <a:t>deflate.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143249" y="4186237"/>
            <a:ext cx="257176" cy="728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214314"/>
            <a:ext cx="9801225" cy="6243636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>Blockage of air passage </a:t>
            </a:r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Surface tension in alveoli tend to collapse alveoli </a:t>
            </a:r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Create positive pressure in alveoli </a:t>
            </a:r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Push </a:t>
            </a:r>
            <a:r>
              <a:rPr lang="en-US" sz="3200" dirty="0">
                <a:solidFill>
                  <a:schemeClr val="tx1"/>
                </a:solidFill>
              </a:rPr>
              <a:t>the air out </a:t>
            </a:r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endParaRPr lang="en-US" sz="3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</a:rPr>
              <a:t>Pressure </a:t>
            </a:r>
            <a:r>
              <a:rPr lang="en-US" sz="3200" dirty="0">
                <a:solidFill>
                  <a:schemeClr val="tx1"/>
                </a:solidFill>
              </a:rPr>
              <a:t>generated calculated by </a:t>
            </a:r>
            <a:r>
              <a:rPr lang="en-US" sz="3200" b="1" dirty="0">
                <a:solidFill>
                  <a:schemeClr val="tx1"/>
                </a:solidFill>
              </a:rPr>
              <a:t>Laplace law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395541" y="707235"/>
            <a:ext cx="171450" cy="671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414589" y="2075260"/>
            <a:ext cx="171450" cy="671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414589" y="3336132"/>
            <a:ext cx="171450" cy="671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414589" y="4514852"/>
            <a:ext cx="171450" cy="671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37" y="142876"/>
            <a:ext cx="7615237" cy="6715124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Law </a:t>
            </a:r>
            <a:r>
              <a:rPr lang="en-US" sz="2800" b="1" dirty="0">
                <a:solidFill>
                  <a:schemeClr val="tx1"/>
                </a:solidFill>
              </a:rPr>
              <a:t>of Laplace – </a:t>
            </a:r>
          </a:p>
          <a:p>
            <a:pPr marL="457200" indent="-457200" algn="just">
              <a:buFont typeface="Wingdings 3" panose="05040102010807070707" pitchFamily="18" charset="2"/>
              <a:buChar char="u"/>
              <a:defRPr/>
            </a:pP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Pressure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=   </a:t>
            </a:r>
            <a:r>
              <a:rPr lang="en-US" sz="2800" u="sng" dirty="0" smtClean="0">
                <a:solidFill>
                  <a:schemeClr val="tx1"/>
                </a:solidFill>
              </a:rPr>
              <a:t>   2 X </a:t>
            </a:r>
            <a:r>
              <a:rPr lang="en-US" sz="2800" u="sng" dirty="0">
                <a:solidFill>
                  <a:schemeClr val="tx1"/>
                </a:solidFill>
              </a:rPr>
              <a:t>T (Surface tension )</a:t>
            </a:r>
          </a:p>
          <a:p>
            <a:pPr marL="0" indent="0" algn="just"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						    R(Radius </a:t>
            </a:r>
            <a:r>
              <a:rPr lang="en-US" sz="2800" dirty="0">
                <a:solidFill>
                  <a:schemeClr val="tx1"/>
                </a:solidFill>
              </a:rPr>
              <a:t>of alveolus 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943101"/>
            <a:ext cx="8558213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1058</Words>
  <Application>Microsoft Office PowerPoint</Application>
  <PresentationFormat>Custom</PresentationFormat>
  <Paragraphs>215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Facet</vt:lpstr>
      <vt:lpstr>PULMONARY VENTILATION (PY-6.4)</vt:lpstr>
      <vt:lpstr>OVERVIEW </vt:lpstr>
      <vt:lpstr>PULMONARY  ELASTANCE</vt:lpstr>
      <vt:lpstr>Movements of Lungs </vt:lpstr>
      <vt:lpstr>Elastance of Thoracic cage </vt:lpstr>
      <vt:lpstr>ELASTANCE OF LUNG </vt:lpstr>
      <vt:lpstr>Surface Tension </vt:lpstr>
      <vt:lpstr>PowerPoint Presentation</vt:lpstr>
      <vt:lpstr>PowerPoint Presentation</vt:lpstr>
      <vt:lpstr>Factors preventing collapsing tendency of lungs </vt:lpstr>
      <vt:lpstr>PowerPoint Presentation</vt:lpstr>
      <vt:lpstr>SURFACE TENSION</vt:lpstr>
      <vt:lpstr>SURFACTANT</vt:lpstr>
      <vt:lpstr>PowerPoint Presentation</vt:lpstr>
      <vt:lpstr>Factors affecting Surfactant</vt:lpstr>
      <vt:lpstr>Effect of deficiency of surfactant</vt:lpstr>
      <vt:lpstr> Respiratory Distress Syndrome</vt:lpstr>
      <vt:lpstr>ARDS</vt:lpstr>
      <vt:lpstr>Treatment</vt:lpstr>
      <vt:lpstr>Actions of surfactant</vt:lpstr>
      <vt:lpstr>PowerPoint Presentation</vt:lpstr>
      <vt:lpstr>LUNGS COMPLIANCE </vt:lpstr>
      <vt:lpstr>LUNGS COMPLIANCE </vt:lpstr>
      <vt:lpstr>PowerPoint Presentation</vt:lpstr>
      <vt:lpstr>PowerPoint Presentation</vt:lpstr>
      <vt:lpstr>Factors affecting compliance of both lung and thorax</vt:lpstr>
      <vt:lpstr>PowerPoint Presentation</vt:lpstr>
      <vt:lpstr>Types of Lung Compliance</vt:lpstr>
      <vt:lpstr> Change in Compliance </vt:lpstr>
      <vt:lpstr>WORK OF BREATHING</vt:lpstr>
      <vt:lpstr>PowerPoint Presentation</vt:lpstr>
      <vt:lpstr>Thank You…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270</cp:revision>
  <dcterms:created xsi:type="dcterms:W3CDTF">2017-11-21T16:37:39Z</dcterms:created>
  <dcterms:modified xsi:type="dcterms:W3CDTF">2023-11-21T09:10:38Z</dcterms:modified>
</cp:coreProperties>
</file>