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326" r:id="rId2"/>
    <p:sldId id="328" r:id="rId3"/>
    <p:sldId id="333" r:id="rId4"/>
    <p:sldId id="332" r:id="rId5"/>
    <p:sldId id="314" r:id="rId6"/>
    <p:sldId id="271" r:id="rId7"/>
    <p:sldId id="306" r:id="rId8"/>
    <p:sldId id="309" r:id="rId9"/>
    <p:sldId id="277" r:id="rId10"/>
    <p:sldId id="278" r:id="rId11"/>
    <p:sldId id="311" r:id="rId12"/>
    <p:sldId id="284" r:id="rId13"/>
    <p:sldId id="305" r:id="rId14"/>
    <p:sldId id="289" r:id="rId15"/>
    <p:sldId id="290" r:id="rId16"/>
    <p:sldId id="304" r:id="rId17"/>
    <p:sldId id="293" r:id="rId18"/>
    <p:sldId id="312" r:id="rId19"/>
    <p:sldId id="297" r:id="rId20"/>
    <p:sldId id="303" r:id="rId21"/>
    <p:sldId id="330" r:id="rId22"/>
    <p:sldId id="347" r:id="rId23"/>
    <p:sldId id="352" r:id="rId24"/>
    <p:sldId id="348" r:id="rId25"/>
    <p:sldId id="353" r:id="rId26"/>
    <p:sldId id="349" r:id="rId27"/>
    <p:sldId id="354" r:id="rId28"/>
    <p:sldId id="350" r:id="rId29"/>
    <p:sldId id="355" r:id="rId30"/>
    <p:sldId id="351" r:id="rId31"/>
    <p:sldId id="356" r:id="rId32"/>
    <p:sldId id="346" r:id="rId33"/>
    <p:sldId id="35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49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20C50-EB62-4B7D-8BFF-7D6E49F5338A}" type="datetimeFigureOut">
              <a:rPr lang="en-IN" smtClean="0"/>
              <a:pPr/>
              <a:t>23-11-2023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0CC2C-8A1B-460E-92B3-BF14A9A1CB00}" type="slidenum">
              <a:rPr lang="en-IN" smtClean="0"/>
              <a:pPr/>
              <a:t>‹#›</a:t>
            </a:fld>
            <a:endParaRPr lang="en-IN"/>
          </a:p>
        </p:txBody>
      </p:sp>
    </p:spTree>
    <p:extLst>
      <p:ext uri="{BB962C8B-B14F-4D97-AF65-F5344CB8AC3E}">
        <p14:creationId xmlns:p14="http://schemas.microsoft.com/office/powerpoint/2010/main" val="9624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C60D321-F7B5-4C75-A339-D2E9F45C7B3A}" type="slidenum">
              <a:rPr lang="en-US" sz="1200" smtClean="0"/>
              <a:pPr/>
              <a:t>2</a:t>
            </a:fld>
            <a:endParaRPr 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736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99844A3-0CCE-4FF6-8A7E-EF40732A40CE}" type="slidenum">
              <a:rPr lang="en-US" sz="1200" smtClean="0"/>
              <a:pPr/>
              <a:t>12</a:t>
            </a:fld>
            <a:endParaRPr 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5650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fld id="{D11C7468-230B-4F59-BFB3-F6BD1F133454}" type="slidenum">
              <a:rPr lang="en-US" sz="1200" smtClean="0"/>
              <a:pPr eaLnBrk="1" hangingPunct="1"/>
              <a:t>13</a:t>
            </a:fld>
            <a:endParaRPr 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the gross appearance of caseous necrosis in a hilar lymph node infected with tuberculosis. The node has a cheesy tan to white appearance. Caseous necrosis is really just a combination of coagulative and liquefactive necrosis that is most characteristic of granulomatous inflammation. This is more extensive caseous necrosis, with confluent cheesy tan granulomas in the upper portion of this lung in a patient with tuberculosis. The tissue destruction is so extensive that there are areas of cavitation (cystic spaces) being formed as the necrotic (mainly liquefied) debris drains out via the bronchi. Microscopically, caseous necrosis is characterized by acellular pink areas of necrosis, as seen here at the upper right, surrounded by a granulomatous inflammatory process. </a:t>
            </a:r>
          </a:p>
          <a:p>
            <a:pPr eaLnBrk="1" hangingPunct="1"/>
            <a:r>
              <a:rPr lang="en-US" smtClean="0"/>
              <a:t>http://library.med.utah.edu/WebPath/CINJHTML/CINJ028.html</a:t>
            </a:r>
          </a:p>
          <a:p>
            <a:pPr eaLnBrk="1" hangingPunct="1"/>
            <a:r>
              <a:rPr lang="en-US" smtClean="0"/>
              <a:t>http://library.med.utah.edu/WebPath/CINJHTML/CINJ029.html</a:t>
            </a:r>
          </a:p>
          <a:p>
            <a:pPr eaLnBrk="1" hangingPunct="1"/>
            <a:r>
              <a:rPr lang="en-US" smtClean="0"/>
              <a:t>http://library.med.utah.edu/WebPath/CINJHTML/CINJ030.html</a:t>
            </a:r>
          </a:p>
          <a:p>
            <a:pPr eaLnBrk="1" hangingPunct="1"/>
            <a:endParaRPr lang="en-US" smtClean="0"/>
          </a:p>
        </p:txBody>
      </p:sp>
    </p:spTree>
    <p:extLst>
      <p:ext uri="{BB962C8B-B14F-4D97-AF65-F5344CB8AC3E}">
        <p14:creationId xmlns:p14="http://schemas.microsoft.com/office/powerpoint/2010/main" val="116994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1B91D8B-199F-49D7-96CB-3F3962297C60}" type="slidenum">
              <a:rPr lang="en-US" sz="1200" smtClean="0"/>
              <a:pPr/>
              <a:t>14</a:t>
            </a:fld>
            <a:endParaRPr 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3113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2CF9AE6-38C2-4580-930F-CE38B8291012}" type="slidenum">
              <a:rPr lang="en-US" sz="1200" smtClean="0"/>
              <a:pPr/>
              <a:t>15</a:t>
            </a:fld>
            <a:endParaRPr 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79667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fld id="{F03B8E44-5346-46C6-8FE4-F31104E129B6}" type="slidenum">
              <a:rPr lang="en-US" sz="1200" smtClean="0"/>
              <a:pPr eaLnBrk="1" hangingPunct="1"/>
              <a:t>16</a:t>
            </a:fld>
            <a:endParaRPr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http://library.med.utah.edu/WebPath/CINJHTML/CINJ026.html</a:t>
            </a:r>
          </a:p>
          <a:p>
            <a:pPr eaLnBrk="1" hangingPunct="1"/>
            <a:r>
              <a:rPr lang="en-US" smtClean="0"/>
              <a:t>http://library.med.utah.edu/WebPath/CINJHTML/CINJ027.html</a:t>
            </a:r>
          </a:p>
        </p:txBody>
      </p:sp>
    </p:spTree>
    <p:extLst>
      <p:ext uri="{BB962C8B-B14F-4D97-AF65-F5344CB8AC3E}">
        <p14:creationId xmlns:p14="http://schemas.microsoft.com/office/powerpoint/2010/main" val="263551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4B79F09-ED7C-4498-82FB-1838985BF25D}" type="slidenum">
              <a:rPr lang="en-US" sz="1200" smtClean="0"/>
              <a:pPr/>
              <a:t>17</a:t>
            </a:fld>
            <a:endParaRPr lang="en-US" sz="120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696369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fld id="{BE190F3F-7308-45C2-BD0E-4E39F5E04EA7}" type="slidenum">
              <a:rPr lang="en-US" sz="1200" smtClean="0"/>
              <a:pPr eaLnBrk="1" hangingPunct="1"/>
              <a:t>18</a:t>
            </a:fld>
            <a:endParaRPr 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Gangrenous necrosis involves the tissues of a body part. The inflammation seen here is extending beneath the skin of a toe to involve soft tissue (fat and connective tissue) and bone. Because multiple tissues are non-viable, amputation of such areas is necessary. WebPath/CINJHTML/CINJ051.html</a:t>
            </a:r>
          </a:p>
          <a:p>
            <a:pPr eaLnBrk="1" hangingPunct="1"/>
            <a:endParaRPr lang="en-US" smtClean="0"/>
          </a:p>
          <a:p>
            <a:pPr eaLnBrk="1" hangingPunct="1"/>
            <a:r>
              <a:rPr lang="en-US" smtClean="0"/>
              <a:t>GRIPE Images 923, 924</a:t>
            </a:r>
          </a:p>
        </p:txBody>
      </p:sp>
    </p:spTree>
    <p:extLst>
      <p:ext uri="{BB962C8B-B14F-4D97-AF65-F5344CB8AC3E}">
        <p14:creationId xmlns:p14="http://schemas.microsoft.com/office/powerpoint/2010/main" val="1597172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8758F47-F7EF-4463-A30A-40EFE01C463F}" type="slidenum">
              <a:rPr lang="en-US" sz="1200" smtClean="0"/>
              <a:pPr/>
              <a:t>19</a:t>
            </a:fld>
            <a:endParaRPr lang="en-US" sz="120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4649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fld id="{3473B6AC-1903-46FF-A020-298589978698}" type="slidenum">
              <a:rPr lang="en-US" sz="1200" smtClean="0"/>
              <a:pPr eaLnBrk="1" hangingPunct="1"/>
              <a:t>20</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Image: 	 	633</a:t>
            </a:r>
          </a:p>
          <a:p>
            <a:pPr eaLnBrk="1" hangingPunct="1"/>
            <a:r>
              <a:rPr lang="en-US" smtClean="0"/>
              <a:t>Item: 	 	62-40-003-2</a:t>
            </a:r>
          </a:p>
          <a:p>
            <a:pPr eaLnBrk="1" hangingPunct="1"/>
            <a:r>
              <a:rPr lang="en-US" smtClean="0"/>
              <a:t>Diagnosis: 	 	acute necrotizing arteritis</a:t>
            </a:r>
          </a:p>
          <a:p>
            <a:pPr eaLnBrk="1" hangingPunct="1"/>
            <a:r>
              <a:rPr lang="en-US" smtClean="0"/>
              <a:t>Description: 	 	high power, small artery with mural edema, fibrinoid necrosis</a:t>
            </a:r>
          </a:p>
          <a:p>
            <a:pPr eaLnBrk="1" hangingPunct="1"/>
            <a:r>
              <a:rPr lang="en-US" smtClean="0"/>
              <a:t>http://peir.path.uab.edu:3555/images/med/00010628.jpg</a:t>
            </a:r>
          </a:p>
          <a:p>
            <a:pPr eaLnBrk="1" hangingPunct="1"/>
            <a:r>
              <a:rPr lang="en-US" smtClean="0"/>
              <a:t>Image: 	 	628</a:t>
            </a:r>
          </a:p>
          <a:p>
            <a:pPr eaLnBrk="1" hangingPunct="1"/>
            <a:r>
              <a:rPr lang="en-US" smtClean="0"/>
              <a:t>Item: 	 	62-40-008-2</a:t>
            </a:r>
          </a:p>
          <a:p>
            <a:pPr eaLnBrk="1" hangingPunct="1"/>
            <a:r>
              <a:rPr lang="en-US" smtClean="0"/>
              <a:t>Topic: 	 	VESSELS : Vasculitides</a:t>
            </a:r>
          </a:p>
          <a:p>
            <a:pPr eaLnBrk="1" hangingPunct="1"/>
            <a:r>
              <a:rPr lang="en-US" smtClean="0"/>
              <a:t>Organ/System: 	 	Muscle</a:t>
            </a:r>
          </a:p>
          <a:p>
            <a:pPr eaLnBrk="1" hangingPunct="1"/>
            <a:r>
              <a:rPr lang="en-US" smtClean="0"/>
              <a:t>Diagnosis: 	 	polyarteritis</a:t>
            </a:r>
          </a:p>
          <a:p>
            <a:pPr eaLnBrk="1" hangingPunct="1"/>
            <a:r>
              <a:rPr lang="en-US" smtClean="0"/>
              <a:t>Description: 	 	low power, angular atrophic fibers, small fibrotic artery with fibrinoid necrosis</a:t>
            </a:r>
          </a:p>
        </p:txBody>
      </p:sp>
    </p:spTree>
    <p:extLst>
      <p:ext uri="{BB962C8B-B14F-4D97-AF65-F5344CB8AC3E}">
        <p14:creationId xmlns:p14="http://schemas.microsoft.com/office/powerpoint/2010/main" val="353678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ABE37E8-DFF1-419D-9B7D-CE7CC825392F}" type="slidenum">
              <a:rPr lang="en-US" sz="1200" smtClean="0"/>
              <a:pPr/>
              <a:t>3</a:t>
            </a:fld>
            <a:endParaRPr 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1696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ABE37E8-DFF1-419D-9B7D-CE7CC825392F}" type="slidenum">
              <a:rPr lang="en-US" sz="1200" smtClean="0"/>
              <a:pPr/>
              <a:t>4</a:t>
            </a:fld>
            <a:endParaRPr 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96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95852D2-F21F-433C-9FE9-198F8898DAF6}" type="slidenum">
              <a:rPr lang="en-US" sz="1200" smtClean="0"/>
              <a:pPr/>
              <a:t>6</a:t>
            </a:fld>
            <a:endParaRPr lang="en-US" sz="1200" smtClean="0"/>
          </a:p>
        </p:txBody>
      </p:sp>
      <p:sp>
        <p:nvSpPr>
          <p:cNvPr id="103427" name="Rectangle 1"/>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0342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4586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fld id="{D9B31DDA-36DE-4ACA-AF0E-006CB4D0186F}" type="slidenum">
              <a:rPr lang="en-US" sz="1200" smtClean="0"/>
              <a:pPr eaLnBrk="1" hangingPunct="1"/>
              <a:t>7</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http://library.med.utah.edu/WebPath/CINJHTML/CINJ012.html</a:t>
            </a:r>
          </a:p>
          <a:p>
            <a:pPr eaLnBrk="1" hangingPunct="1"/>
            <a:endParaRPr lang="en-US" smtClean="0"/>
          </a:p>
          <a:p>
            <a:pPr eaLnBrk="1" hangingPunct="1"/>
            <a:r>
              <a:rPr lang="en-US" smtClean="0"/>
              <a:t>Although the structure of the tissue is no longer recognizable, there are some dense, eosinophilic areas, and there are no large pools of pus or aqueous, hydrolytic areas.  This is not yet, then, liquefactive necrosis.</a:t>
            </a:r>
          </a:p>
        </p:txBody>
      </p:sp>
    </p:spTree>
    <p:extLst>
      <p:ext uri="{BB962C8B-B14F-4D97-AF65-F5344CB8AC3E}">
        <p14:creationId xmlns:p14="http://schemas.microsoft.com/office/powerpoint/2010/main" val="159646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fld id="{0F9B9057-D7C7-4D21-9C48-D59781C1FB9E}" type="slidenum">
              <a:rPr lang="en-US" sz="1200" smtClean="0"/>
              <a:pPr eaLnBrk="1" hangingPunct="1"/>
              <a:t>8</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small intestine is </a:t>
            </a:r>
            <a:r>
              <a:rPr lang="en-US" dirty="0" err="1" smtClean="0"/>
              <a:t>infarcted</a:t>
            </a:r>
            <a:r>
              <a:rPr lang="en-US" dirty="0" smtClean="0"/>
              <a:t>. The dark red to grey </a:t>
            </a:r>
            <a:r>
              <a:rPr lang="en-US" dirty="0" err="1" smtClean="0"/>
              <a:t>infarcted</a:t>
            </a:r>
            <a:r>
              <a:rPr lang="en-US" dirty="0" smtClean="0"/>
              <a:t> bowel contrasts with the pale pink normal bowel at the bottom. Some organs such as bowel with </a:t>
            </a:r>
            <a:r>
              <a:rPr lang="en-US" dirty="0" err="1" smtClean="0"/>
              <a:t>anastomosing</a:t>
            </a:r>
            <a:r>
              <a:rPr lang="en-US" dirty="0" smtClean="0"/>
              <a:t> blood supplies, or liver with a dual blood </a:t>
            </a:r>
            <a:r>
              <a:rPr lang="en-US" dirty="0" err="1" smtClean="0"/>
              <a:t>suppy</a:t>
            </a:r>
            <a:r>
              <a:rPr lang="en-US" dirty="0" smtClean="0"/>
              <a:t>, are hard to infarct. This bowel was caught in a hernia and the mesenteric blood supply was constricted by the small opening to the hernia sac. http://library.med.utah.edu/WebPath/CINJHTML/CINJ019.html</a:t>
            </a:r>
          </a:p>
          <a:p>
            <a:pPr eaLnBrk="1" hangingPunct="1"/>
            <a:endParaRPr lang="en-US" dirty="0" smtClean="0"/>
          </a:p>
          <a:p>
            <a:pPr eaLnBrk="1" hangingPunct="1"/>
            <a:r>
              <a:rPr lang="en-US" dirty="0" smtClean="0"/>
              <a:t>GRIPE Image:  234  Item: 72-41-003-1 Organ/System: Small Intestine  Diagnosis: infarct Description: coagulation necrosis </a:t>
            </a:r>
            <a:r>
              <a:rPr lang="en-US" dirty="0" err="1" smtClean="0"/>
              <a:t>transmural</a:t>
            </a:r>
            <a:r>
              <a:rPr lang="en-US" dirty="0" smtClean="0"/>
              <a:t>, </a:t>
            </a:r>
            <a:r>
              <a:rPr lang="en-US" dirty="0" err="1" smtClean="0"/>
              <a:t>submucosal</a:t>
            </a:r>
            <a:r>
              <a:rPr lang="en-US" dirty="0" smtClean="0"/>
              <a:t> edema, marked vascular congestion</a:t>
            </a:r>
          </a:p>
        </p:txBody>
      </p:sp>
    </p:spTree>
    <p:extLst>
      <p:ext uri="{BB962C8B-B14F-4D97-AF65-F5344CB8AC3E}">
        <p14:creationId xmlns:p14="http://schemas.microsoft.com/office/powerpoint/2010/main" val="110080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0F9FE86-C8D6-4A1E-8138-B0223E625BA2}" type="slidenum">
              <a:rPr lang="en-US" sz="1200" smtClean="0"/>
              <a:pPr/>
              <a:t>9</a:t>
            </a:fld>
            <a:endParaRPr 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7950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80232E5-F773-4487-9C25-BE6F89AA4B9A}" type="slidenum">
              <a:rPr lang="en-US" sz="1200" smtClean="0"/>
              <a:pPr/>
              <a:t>10</a:t>
            </a:fld>
            <a:endParaRPr 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4080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fld id="{B21014AD-D3F3-4A0A-86B1-AAA2DF425B10}" type="slidenum">
              <a:rPr lang="en-US" sz="1200" smtClean="0"/>
              <a:pPr eaLnBrk="1" hangingPunct="1"/>
              <a:t>11</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liver shows a small abscess here filled with many neutrophils. This abscess is an example of localized liquefactive necrosis.  This is liquefactive necrosis in the brain in a patient who suffered a "stroke" with focal loss of blood supply to a portion of cerebrum. This type of infarction is marked by loss of neurons and neuroglial cells and the formation of a clear space at the center left. As this infarct in the brain is organizing and being resolved, the liquefactive necrosis leads to resolution with cystic spaces.</a:t>
            </a:r>
          </a:p>
          <a:p>
            <a:pPr eaLnBrk="1" hangingPunct="1"/>
            <a:r>
              <a:rPr lang="en-US" smtClean="0"/>
              <a:t>http://library.med.utah.edu/WebPath/CINJHTML/CINJ021.html</a:t>
            </a:r>
          </a:p>
          <a:p>
            <a:pPr eaLnBrk="1" hangingPunct="1"/>
            <a:r>
              <a:rPr lang="en-US" smtClean="0"/>
              <a:t>http://library.med.utah.edu/WebPath/CINJHTML/CINJ022.html </a:t>
            </a:r>
          </a:p>
          <a:p>
            <a:pPr eaLnBrk="1" hangingPunct="1"/>
            <a:r>
              <a:rPr lang="en-US" smtClean="0"/>
              <a:t>http://library.med.utah.edu/WebPath/CINJHTML/CINJ025.html </a:t>
            </a:r>
          </a:p>
        </p:txBody>
      </p:sp>
    </p:spTree>
    <p:extLst>
      <p:ext uri="{BB962C8B-B14F-4D97-AF65-F5344CB8AC3E}">
        <p14:creationId xmlns:p14="http://schemas.microsoft.com/office/powerpoint/2010/main" val="3180586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11/23/2023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11/23/2023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11/23/2023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11/23/2023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11/23/2023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41255" y="4509120"/>
            <a:ext cx="8229600" cy="1143000"/>
          </a:xfrm>
        </p:spPr>
        <p:txBody>
          <a:bodyPr>
            <a:normAutofit/>
          </a:bodyPr>
          <a:lstStyle/>
          <a:p>
            <a:pPr algn="r"/>
            <a:r>
              <a:rPr lang="en-US" sz="3400" b="1" dirty="0" err="1" smtClean="0">
                <a:latin typeface="Times New Roman" pitchFamily="18" charset="0"/>
                <a:cs typeface="Times New Roman" pitchFamily="18" charset="0"/>
              </a:rPr>
              <a:t>Dr</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Rakesh</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Tandon</a:t>
            </a:r>
            <a:r>
              <a:rPr lang="en-US" sz="3400" b="1" dirty="0" smtClean="0">
                <a:latin typeface="Times New Roman" pitchFamily="18" charset="0"/>
                <a:cs typeface="Times New Roman" pitchFamily="18" charset="0"/>
              </a:rPr>
              <a:t/>
            </a:r>
            <a:br>
              <a:rPr lang="en-US" sz="3400" b="1" dirty="0" smtClean="0">
                <a:latin typeface="Times New Roman" pitchFamily="18" charset="0"/>
                <a:cs typeface="Times New Roman" pitchFamily="18" charset="0"/>
              </a:rPr>
            </a:br>
            <a:r>
              <a:rPr lang="en-US" sz="3400" b="1" dirty="0" smtClean="0">
                <a:latin typeface="Times New Roman" pitchFamily="18" charset="0"/>
                <a:cs typeface="Times New Roman" pitchFamily="18" charset="0"/>
              </a:rPr>
              <a:t>Pathology</a:t>
            </a:r>
          </a:p>
        </p:txBody>
      </p:sp>
      <p:sp>
        <p:nvSpPr>
          <p:cNvPr id="6" name="Rectangle 2"/>
          <p:cNvSpPr txBox="1">
            <a:spLocks noChangeArrowheads="1"/>
          </p:cNvSpPr>
          <p:nvPr/>
        </p:nvSpPr>
        <p:spPr>
          <a:xfrm>
            <a:off x="619944" y="19972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atin typeface="Times New Roman" pitchFamily="18" charset="0"/>
                <a:cs typeface="Times New Roman" pitchFamily="18" charset="0"/>
              </a:rPr>
              <a:t>Cell Injury – Necrosis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400" smtClean="0">
                <a:latin typeface="Times New Roman" pitchFamily="18" charset="0"/>
                <a:cs typeface="Times New Roman" pitchFamily="18" charset="0"/>
              </a:rPr>
              <a:t>Lung abscesses (liquefactive</a:t>
            </a:r>
            <a:br>
              <a:rPr lang="en-US" sz="3400" smtClean="0">
                <a:latin typeface="Times New Roman" pitchFamily="18" charset="0"/>
                <a:cs typeface="Times New Roman" pitchFamily="18" charset="0"/>
              </a:rPr>
            </a:br>
            <a:r>
              <a:rPr lang="en-US" sz="3400" smtClean="0">
                <a:latin typeface="Times New Roman" pitchFamily="18" charset="0"/>
                <a:cs typeface="Times New Roman" pitchFamily="18" charset="0"/>
              </a:rPr>
              <a:t> necrosis) -- gross</a:t>
            </a:r>
          </a:p>
        </p:txBody>
      </p:sp>
      <p:pic>
        <p:nvPicPr>
          <p:cNvPr id="45059" name="Picture 3" descr="LUNG ABSCESSES (LIQUEFACTIVE NECROSIS) -- G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57364"/>
            <a:ext cx="4286248" cy="500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IQUEFACTIVE NECROSIS -- GR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1857364"/>
            <a:ext cx="4500562" cy="500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59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685800"/>
          </a:xfrm>
        </p:spPr>
        <p:txBody>
          <a:bodyPr>
            <a:normAutofit/>
          </a:bodyPr>
          <a:lstStyle/>
          <a:p>
            <a:pPr eaLnBrk="1" hangingPunct="1"/>
            <a:r>
              <a:rPr lang="en-US" sz="3400" b="1" smtClean="0">
                <a:latin typeface="Times New Roman" pitchFamily="18" charset="0"/>
                <a:cs typeface="Times New Roman" pitchFamily="18" charset="0"/>
              </a:rPr>
              <a:t>Liquefactive necrosis</a:t>
            </a:r>
          </a:p>
        </p:txBody>
      </p:sp>
      <p:pic>
        <p:nvPicPr>
          <p:cNvPr id="2765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38200"/>
            <a:ext cx="31432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838200"/>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4114800"/>
            <a:ext cx="48006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203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a:lnSpc>
                <a:spcPct val="90000"/>
              </a:lnSpc>
            </a:pPr>
            <a:r>
              <a:rPr lang="en-US" sz="3400" smtClean="0">
                <a:latin typeface="Times New Roman" pitchFamily="18" charset="0"/>
                <a:cs typeface="Times New Roman" pitchFamily="18" charset="0"/>
              </a:rPr>
              <a:t>Gross: Resembles cheese</a:t>
            </a:r>
          </a:p>
          <a:p>
            <a:pPr>
              <a:lnSpc>
                <a:spcPct val="90000"/>
              </a:lnSpc>
            </a:pPr>
            <a:r>
              <a:rPr lang="en-US" sz="3400" smtClean="0">
                <a:latin typeface="Times New Roman" pitchFamily="18" charset="0"/>
                <a:cs typeface="Times New Roman" pitchFamily="18" charset="0"/>
              </a:rPr>
              <a:t>Micro: Amorphous, granular eosinophilc material surrounded by a rim of inflammatory cells</a:t>
            </a:r>
          </a:p>
          <a:p>
            <a:pPr lvl="1">
              <a:lnSpc>
                <a:spcPct val="90000"/>
              </a:lnSpc>
            </a:pPr>
            <a:r>
              <a:rPr lang="en-US" sz="3400" smtClean="0">
                <a:latin typeface="Times New Roman" pitchFamily="18" charset="0"/>
                <a:cs typeface="Times New Roman" pitchFamily="18" charset="0"/>
              </a:rPr>
              <a:t>No visible cell outlines – tissue architecture is obliterated</a:t>
            </a:r>
          </a:p>
          <a:p>
            <a:pPr>
              <a:lnSpc>
                <a:spcPct val="90000"/>
              </a:lnSpc>
            </a:pPr>
            <a:r>
              <a:rPr lang="en-US" sz="3400" smtClean="0">
                <a:latin typeface="Times New Roman" pitchFamily="18" charset="0"/>
                <a:cs typeface="Times New Roman" pitchFamily="18" charset="0"/>
              </a:rPr>
              <a:t>Usually seen in infections (esp. mycobacterial and fungal infections)</a:t>
            </a:r>
          </a:p>
        </p:txBody>
      </p:sp>
      <p:sp>
        <p:nvSpPr>
          <p:cNvPr id="51202" name="Rectangle 2"/>
          <p:cNvSpPr>
            <a:spLocks noGrp="1" noChangeArrowheads="1"/>
          </p:cNvSpPr>
          <p:nvPr>
            <p:ph type="title"/>
          </p:nvPr>
        </p:nvSpPr>
        <p:spPr/>
        <p:txBody>
          <a:bodyPr/>
          <a:lstStyle/>
          <a:p>
            <a:r>
              <a:rPr lang="en-US" sz="3400" smtClean="0">
                <a:latin typeface="Times New Roman" pitchFamily="18" charset="0"/>
                <a:cs typeface="Times New Roman" pitchFamily="18" charset="0"/>
              </a:rPr>
              <a:t>Caseous Necrosis </a:t>
            </a:r>
          </a:p>
        </p:txBody>
      </p:sp>
    </p:spTree>
    <p:extLst>
      <p:ext uri="{BB962C8B-B14F-4D97-AF65-F5344CB8AC3E}">
        <p14:creationId xmlns:p14="http://schemas.microsoft.com/office/powerpoint/2010/main" val="226453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229600" cy="563563"/>
          </a:xfrm>
        </p:spPr>
        <p:txBody>
          <a:bodyPr>
            <a:normAutofit fontScale="90000"/>
          </a:bodyPr>
          <a:lstStyle/>
          <a:p>
            <a:pPr eaLnBrk="1" hangingPunct="1"/>
            <a:r>
              <a:rPr lang="en-US" sz="3400" b="1" smtClean="0">
                <a:latin typeface="Times New Roman" pitchFamily="18" charset="0"/>
                <a:cs typeface="Times New Roman" pitchFamily="18" charset="0"/>
              </a:rPr>
              <a:t>Caseous necrosis of lung</a:t>
            </a:r>
          </a:p>
        </p:txBody>
      </p:sp>
      <p:grpSp>
        <p:nvGrpSpPr>
          <p:cNvPr id="29699" name="Group 9"/>
          <p:cNvGrpSpPr>
            <a:grpSpLocks/>
          </p:cNvGrpSpPr>
          <p:nvPr/>
        </p:nvGrpSpPr>
        <p:grpSpPr bwMode="auto">
          <a:xfrm>
            <a:off x="0" y="990600"/>
            <a:ext cx="9144000" cy="4800600"/>
            <a:chOff x="0" y="528"/>
            <a:chExt cx="5760" cy="3024"/>
          </a:xfrm>
        </p:grpSpPr>
        <p:pic>
          <p:nvPicPr>
            <p:cNvPr id="2970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258" y="1050"/>
              <a:ext cx="3024"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28"/>
              <a:ext cx="1991"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0" y="528"/>
              <a:ext cx="1990"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97959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685800" y="1752600"/>
            <a:ext cx="7772400" cy="4343400"/>
          </a:xfrm>
        </p:spPr>
        <p:txBody>
          <a:bodyPr/>
          <a:lstStyle/>
          <a:p>
            <a:pPr>
              <a:lnSpc>
                <a:spcPct val="90000"/>
              </a:lnSpc>
            </a:pPr>
            <a:r>
              <a:rPr lang="en-US" sz="3400" smtClean="0">
                <a:latin typeface="Times New Roman" pitchFamily="18" charset="0"/>
                <a:cs typeface="Times New Roman" pitchFamily="18" charset="0"/>
              </a:rPr>
              <a:t>Results from hydrolytic action of lipases on fat</a:t>
            </a:r>
          </a:p>
          <a:p>
            <a:pPr>
              <a:lnSpc>
                <a:spcPct val="90000"/>
              </a:lnSpc>
            </a:pPr>
            <a:r>
              <a:rPr lang="en-US" sz="3400" smtClean="0">
                <a:latin typeface="Times New Roman" pitchFamily="18" charset="0"/>
                <a:cs typeface="Times New Roman" pitchFamily="18" charset="0"/>
              </a:rPr>
              <a:t>Most often seen in and around the pancreas; can also be seen in other fatty areas of the body, usually due to trauma</a:t>
            </a:r>
          </a:p>
          <a:p>
            <a:pPr>
              <a:lnSpc>
                <a:spcPct val="90000"/>
              </a:lnSpc>
            </a:pPr>
            <a:r>
              <a:rPr lang="en-US" sz="3400" smtClean="0">
                <a:latin typeface="Times New Roman" pitchFamily="18" charset="0"/>
                <a:cs typeface="Times New Roman" pitchFamily="18" charset="0"/>
              </a:rPr>
              <a:t>Fatty acids released via hydrolysis react with calcium to form chalky white areas </a:t>
            </a:r>
            <a:r>
              <a:rPr lang="en-US" sz="3400" smtClean="0">
                <a:latin typeface="Times New Roman" pitchFamily="18" charset="0"/>
                <a:cs typeface="Times New Roman" pitchFamily="18" charset="0"/>
                <a:sym typeface="Wingdings" charset="2"/>
              </a:rPr>
              <a:t> “saponification”</a:t>
            </a:r>
            <a:endParaRPr lang="en-US" sz="3400" smtClean="0">
              <a:latin typeface="Times New Roman" pitchFamily="18" charset="0"/>
              <a:cs typeface="Times New Roman" pitchFamily="18" charset="0"/>
            </a:endParaRPr>
          </a:p>
        </p:txBody>
      </p:sp>
      <p:sp>
        <p:nvSpPr>
          <p:cNvPr id="56322" name="Rectangle 2"/>
          <p:cNvSpPr>
            <a:spLocks noGrp="1" noChangeArrowheads="1"/>
          </p:cNvSpPr>
          <p:nvPr>
            <p:ph type="title"/>
          </p:nvPr>
        </p:nvSpPr>
        <p:spPr>
          <a:xfrm>
            <a:off x="609600" y="457200"/>
            <a:ext cx="8077200" cy="1143000"/>
          </a:xfrm>
        </p:spPr>
        <p:txBody>
          <a:bodyPr/>
          <a:lstStyle/>
          <a:p>
            <a:r>
              <a:rPr lang="en-US" sz="3400" smtClean="0">
                <a:latin typeface="Times New Roman" pitchFamily="18" charset="0"/>
                <a:cs typeface="Times New Roman" pitchFamily="18" charset="0"/>
              </a:rPr>
              <a:t>Enzymatic Fat Necrosis </a:t>
            </a:r>
          </a:p>
        </p:txBody>
      </p:sp>
    </p:spTree>
    <p:extLst>
      <p:ext uri="{BB962C8B-B14F-4D97-AF65-F5344CB8AC3E}">
        <p14:creationId xmlns:p14="http://schemas.microsoft.com/office/powerpoint/2010/main" val="349371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r>
              <a:rPr lang="en-US" sz="3400" smtClean="0">
                <a:latin typeface="Times New Roman" pitchFamily="18" charset="0"/>
                <a:cs typeface="Times New Roman" pitchFamily="18" charset="0"/>
              </a:rPr>
              <a:t>Enzymatic fat necrosis of pancreas -- gross</a:t>
            </a:r>
          </a:p>
        </p:txBody>
      </p:sp>
      <p:pic>
        <p:nvPicPr>
          <p:cNvPr id="57347" name="Picture 3" descr="ENZYMATIC FAT NECROSIS OF PANCREAS -- G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2428868"/>
            <a:ext cx="3500430" cy="414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d:\SCContent\9781416031215\graphics\fullsize\S9781416031215-001-f0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686" y="2428868"/>
            <a:ext cx="4708527" cy="40481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38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152400"/>
            <a:ext cx="8229600" cy="685800"/>
          </a:xfrm>
        </p:spPr>
        <p:txBody>
          <a:bodyPr>
            <a:normAutofit/>
          </a:bodyPr>
          <a:lstStyle/>
          <a:p>
            <a:pPr eaLnBrk="1" hangingPunct="1"/>
            <a:r>
              <a:rPr lang="en-US" sz="3400" b="1" smtClean="0">
                <a:latin typeface="Times New Roman" pitchFamily="18" charset="0"/>
                <a:cs typeface="Times New Roman" pitchFamily="18" charset="0"/>
              </a:rPr>
              <a:t>Fat necrosis of pancreas</a:t>
            </a:r>
          </a:p>
        </p:txBody>
      </p:sp>
      <p:pic>
        <p:nvPicPr>
          <p:cNvPr id="3072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838200"/>
            <a:ext cx="3152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6"/>
          <p:cNvSpPr txBox="1">
            <a:spLocks noChangeArrowheads="1"/>
          </p:cNvSpPr>
          <p:nvPr/>
        </p:nvSpPr>
        <p:spPr bwMode="auto">
          <a:xfrm>
            <a:off x="4343400" y="16764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US"/>
          </a:p>
        </p:txBody>
      </p:sp>
      <p:sp>
        <p:nvSpPr>
          <p:cNvPr id="30725" name="Text Box 7"/>
          <p:cNvSpPr txBox="1">
            <a:spLocks noChangeArrowheads="1"/>
          </p:cNvSpPr>
          <p:nvPr/>
        </p:nvSpPr>
        <p:spPr bwMode="auto">
          <a:xfrm>
            <a:off x="3886200" y="4114800"/>
            <a:ext cx="4876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1600"/>
              <a:t>Cellular injury to the pancreatic acini leads to release of powerful enzymes which damage fat by the production of soaps, the chalky white areas seen here on the cut surfaces. Microscopically, the necrotic fat cells at the right have vague cellular outlines, have lost their peripheral nuclei, and their cytoplasm has become a pink amorphous mass of necrotic material. There are some remaining steatocytes at the left which are not necrotic.</a:t>
            </a:r>
          </a:p>
        </p:txBody>
      </p:sp>
      <p:pic>
        <p:nvPicPr>
          <p:cNvPr id="3072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838200"/>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37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lstStyle/>
          <a:p>
            <a:r>
              <a:rPr lang="en-US" sz="3400" smtClean="0">
                <a:latin typeface="Times New Roman" pitchFamily="18" charset="0"/>
                <a:cs typeface="Times New Roman" pitchFamily="18" charset="0"/>
              </a:rPr>
              <a:t>Most often seen on extremities, usually due to trauma or physical injury</a:t>
            </a:r>
          </a:p>
          <a:p>
            <a:r>
              <a:rPr lang="en-US" sz="3400" smtClean="0">
                <a:latin typeface="Times New Roman" pitchFamily="18" charset="0"/>
                <a:cs typeface="Times New Roman" pitchFamily="18" charset="0"/>
              </a:rPr>
              <a:t>“Dry” gangrene – no bacterial superinfection; tissue appears dry</a:t>
            </a:r>
          </a:p>
          <a:p>
            <a:r>
              <a:rPr lang="en-US" sz="3400" smtClean="0">
                <a:latin typeface="Times New Roman" pitchFamily="18" charset="0"/>
                <a:cs typeface="Times New Roman" pitchFamily="18" charset="0"/>
              </a:rPr>
              <a:t>“Wet” gangrene – bacterial superinfection has occurred; tissue looks wet and liquefactive</a:t>
            </a:r>
          </a:p>
        </p:txBody>
      </p:sp>
      <p:sp>
        <p:nvSpPr>
          <p:cNvPr id="60418" name="Rectangle 2"/>
          <p:cNvSpPr>
            <a:spLocks noGrp="1" noChangeArrowheads="1"/>
          </p:cNvSpPr>
          <p:nvPr>
            <p:ph type="title"/>
          </p:nvPr>
        </p:nvSpPr>
        <p:spPr/>
        <p:txBody>
          <a:bodyPr/>
          <a:lstStyle/>
          <a:p>
            <a:r>
              <a:rPr lang="en-US" sz="3400" smtClean="0">
                <a:latin typeface="Times New Roman" pitchFamily="18" charset="0"/>
                <a:cs typeface="Times New Roman" pitchFamily="18" charset="0"/>
              </a:rPr>
              <a:t>Gangrenous Necrosis</a:t>
            </a:r>
          </a:p>
        </p:txBody>
      </p:sp>
    </p:spTree>
    <p:extLst>
      <p:ext uri="{BB962C8B-B14F-4D97-AF65-F5344CB8AC3E}">
        <p14:creationId xmlns:p14="http://schemas.microsoft.com/office/powerpoint/2010/main" val="269387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a:xfrm>
            <a:off x="457200" y="274638"/>
            <a:ext cx="8229600" cy="792162"/>
          </a:xfrm>
        </p:spPr>
        <p:txBody>
          <a:bodyPr/>
          <a:lstStyle/>
          <a:p>
            <a:pPr eaLnBrk="1" hangingPunct="1"/>
            <a:r>
              <a:rPr lang="en-US" sz="3400" b="1" dirty="0" smtClean="0">
                <a:latin typeface="Times New Roman" pitchFamily="18" charset="0"/>
                <a:cs typeface="Times New Roman" pitchFamily="18" charset="0"/>
              </a:rPr>
              <a:t>Dry gangrene</a:t>
            </a:r>
          </a:p>
        </p:txBody>
      </p:sp>
      <p:pic>
        <p:nvPicPr>
          <p:cNvPr id="2560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0668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0668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856038"/>
            <a:ext cx="42672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256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r>
              <a:rPr lang="en-US" sz="3400" smtClean="0">
                <a:latin typeface="Times New Roman" pitchFamily="18" charset="0"/>
                <a:cs typeface="Times New Roman" pitchFamily="18" charset="0"/>
              </a:rPr>
              <a:t>Usually seen in the walls of blood vessels (e.g., in vasculitides)</a:t>
            </a:r>
          </a:p>
          <a:p>
            <a:r>
              <a:rPr lang="en-US" sz="3400" smtClean="0">
                <a:latin typeface="Times New Roman" pitchFamily="18" charset="0"/>
                <a:cs typeface="Times New Roman" pitchFamily="18" charset="0"/>
              </a:rPr>
              <a:t>Glassy, eosinophilic fibrin-like material is deposited within the vascular walls</a:t>
            </a:r>
          </a:p>
        </p:txBody>
      </p:sp>
      <p:sp>
        <p:nvSpPr>
          <p:cNvPr id="64514" name="Rectangle 2"/>
          <p:cNvSpPr>
            <a:spLocks noGrp="1" noChangeArrowheads="1"/>
          </p:cNvSpPr>
          <p:nvPr>
            <p:ph type="title"/>
          </p:nvPr>
        </p:nvSpPr>
        <p:spPr/>
        <p:txBody>
          <a:bodyPr/>
          <a:lstStyle/>
          <a:p>
            <a:r>
              <a:rPr lang="en-US" sz="3400" smtClean="0">
                <a:latin typeface="Times New Roman" pitchFamily="18" charset="0"/>
                <a:cs typeface="Times New Roman" pitchFamily="18" charset="0"/>
              </a:rPr>
              <a:t>Fibrinoid Necrosis</a:t>
            </a:r>
          </a:p>
        </p:txBody>
      </p:sp>
    </p:spTree>
    <p:extLst>
      <p:ext uri="{BB962C8B-B14F-4D97-AF65-F5344CB8AC3E}">
        <p14:creationId xmlns:p14="http://schemas.microsoft.com/office/powerpoint/2010/main" val="225487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27"/>
          <p:cNvSpPr>
            <a:spLocks noGrp="1" noChangeArrowheads="1"/>
          </p:cNvSpPr>
          <p:nvPr>
            <p:ph idx="1"/>
          </p:nvPr>
        </p:nvSpPr>
        <p:spPr>
          <a:xfrm>
            <a:off x="0" y="1981200"/>
            <a:ext cx="9144000" cy="4267200"/>
          </a:xfrm>
        </p:spPr>
        <p:txBody>
          <a:bodyPr>
            <a:normAutofit/>
          </a:bodyPr>
          <a:lstStyle/>
          <a:p>
            <a:r>
              <a:rPr lang="en-US" dirty="0" smtClean="0">
                <a:latin typeface="Times New Roman" pitchFamily="18" charset="0"/>
                <a:cs typeface="Times New Roman" pitchFamily="18" charset="0"/>
              </a:rPr>
              <a:t>Apoptosis</a:t>
            </a:r>
          </a:p>
          <a:p>
            <a:pPr lvl="1"/>
            <a:r>
              <a:rPr lang="en-US" sz="3200" dirty="0" smtClean="0">
                <a:latin typeface="Times New Roman" pitchFamily="18" charset="0"/>
                <a:cs typeface="Times New Roman" pitchFamily="18" charset="0"/>
              </a:rPr>
              <a:t>Usually a regulated, controlled process</a:t>
            </a:r>
          </a:p>
          <a:p>
            <a:pPr lvl="1"/>
            <a:r>
              <a:rPr lang="en-US" sz="3200" dirty="0" smtClean="0">
                <a:latin typeface="Times New Roman" pitchFamily="18" charset="0"/>
                <a:cs typeface="Times New Roman" pitchFamily="18" charset="0"/>
              </a:rPr>
              <a:t>Plays a role in embryogenesis</a:t>
            </a:r>
          </a:p>
          <a:p>
            <a:r>
              <a:rPr lang="en-US" dirty="0" smtClean="0">
                <a:latin typeface="Times New Roman" pitchFamily="18" charset="0"/>
                <a:cs typeface="Times New Roman" pitchFamily="18" charset="0"/>
              </a:rPr>
              <a:t>Necrosis</a:t>
            </a:r>
          </a:p>
          <a:p>
            <a:pPr lvl="1"/>
            <a:r>
              <a:rPr lang="en-US" sz="3200" dirty="0" smtClean="0">
                <a:latin typeface="Times New Roman" pitchFamily="18" charset="0"/>
                <a:cs typeface="Times New Roman" pitchFamily="18" charset="0"/>
              </a:rPr>
              <a:t>Always pathologic – the result of irreversible injury</a:t>
            </a:r>
          </a:p>
          <a:p>
            <a:pPr lvl="1"/>
            <a:r>
              <a:rPr lang="en-US" sz="3200" dirty="0" smtClean="0">
                <a:latin typeface="Times New Roman" pitchFamily="18" charset="0"/>
                <a:cs typeface="Times New Roman" pitchFamily="18" charset="0"/>
              </a:rPr>
              <a:t>Numerous causes</a:t>
            </a:r>
          </a:p>
        </p:txBody>
      </p:sp>
      <p:sp>
        <p:nvSpPr>
          <p:cNvPr id="28674" name="Rectangle 1026"/>
          <p:cNvSpPr>
            <a:spLocks noGrp="1" noChangeArrowheads="1"/>
          </p:cNvSpPr>
          <p:nvPr>
            <p:ph type="title"/>
          </p:nvPr>
        </p:nvSpPr>
        <p:spPr>
          <a:xfrm>
            <a:off x="685800" y="609600"/>
            <a:ext cx="7772400" cy="990600"/>
          </a:xfrm>
        </p:spPr>
        <p:txBody>
          <a:bodyPr/>
          <a:lstStyle/>
          <a:p>
            <a:r>
              <a:rPr lang="en-US" sz="3400" b="1" dirty="0" smtClean="0">
                <a:latin typeface="Times New Roman" pitchFamily="18" charset="0"/>
                <a:cs typeface="Times New Roman" pitchFamily="18" charset="0"/>
              </a:rPr>
              <a:t>Types of Cell Death</a:t>
            </a:r>
          </a:p>
        </p:txBody>
      </p:sp>
    </p:spTree>
    <p:extLst>
      <p:ext uri="{BB962C8B-B14F-4D97-AF65-F5344CB8AC3E}">
        <p14:creationId xmlns:p14="http://schemas.microsoft.com/office/powerpoint/2010/main" val="2117486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609600"/>
          </a:xfrm>
        </p:spPr>
        <p:txBody>
          <a:bodyPr>
            <a:normAutofit/>
          </a:bodyPr>
          <a:lstStyle/>
          <a:p>
            <a:pPr eaLnBrk="1" hangingPunct="1"/>
            <a:r>
              <a:rPr lang="en-US" sz="3400" b="1" smtClean="0">
                <a:latin typeface="Times New Roman" pitchFamily="18" charset="0"/>
                <a:cs typeface="Times New Roman" pitchFamily="18" charset="0"/>
              </a:rPr>
              <a:t>Fibrinoid necrosis of vessels</a:t>
            </a:r>
          </a:p>
        </p:txBody>
      </p:sp>
      <p:pic>
        <p:nvPicPr>
          <p:cNvPr id="317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838200"/>
            <a:ext cx="393065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838200"/>
            <a:ext cx="393065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216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normAutofit/>
          </a:bodyPr>
          <a:lstStyle/>
          <a:p>
            <a:endParaRPr lang="en-IN" sz="340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solidFill>
              <a:srgbClr val="FFFF00"/>
            </a:solidFill>
            <a:miter lim="800000"/>
            <a:headEnd/>
            <a:tailEnd/>
          </a:ln>
        </p:spPr>
      </p:pic>
    </p:spTree>
    <p:extLst>
      <p:ext uri="{BB962C8B-B14F-4D97-AF65-F5344CB8AC3E}">
        <p14:creationId xmlns:p14="http://schemas.microsoft.com/office/powerpoint/2010/main" val="148122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Nature of necrosis</a:t>
            </a:r>
          </a:p>
          <a:p>
            <a:pPr lvl="1"/>
            <a:r>
              <a:rPr lang="en-IN" dirty="0" smtClean="0"/>
              <a:t>A)Reversible</a:t>
            </a:r>
          </a:p>
          <a:p>
            <a:pPr lvl="1"/>
            <a:r>
              <a:rPr lang="en-IN" dirty="0" smtClean="0"/>
              <a:t>B)Irreversible</a:t>
            </a:r>
          </a:p>
          <a:p>
            <a:pPr lvl="1"/>
            <a:r>
              <a:rPr lang="en-IN" dirty="0" smtClean="0"/>
              <a:t>C)Pathological</a:t>
            </a:r>
          </a:p>
          <a:p>
            <a:pPr lvl="1"/>
            <a:r>
              <a:rPr lang="en-IN" dirty="0" smtClean="0"/>
              <a:t>D)B and C</a:t>
            </a:r>
          </a:p>
        </p:txBody>
      </p:sp>
      <p:sp>
        <p:nvSpPr>
          <p:cNvPr id="2" name="Title 1"/>
          <p:cNvSpPr>
            <a:spLocks noGrp="1"/>
          </p:cNvSpPr>
          <p:nvPr>
            <p:ph type="title"/>
          </p:nvPr>
        </p:nvSpPr>
        <p:spPr/>
        <p:txBody>
          <a:bodyPr>
            <a:normAutofit fontScale="90000"/>
          </a:bodyPr>
          <a:lstStyle/>
          <a:p>
            <a:r>
              <a:rPr lang="en-IN" dirty="0" smtClean="0"/>
              <a:t>MCQ-1</a:t>
            </a:r>
            <a:br>
              <a:rPr lang="en-IN" dirty="0" smtClean="0"/>
            </a:b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Nature of necrosis</a:t>
            </a:r>
          </a:p>
          <a:p>
            <a:pPr lvl="1"/>
            <a:r>
              <a:rPr lang="en-IN" dirty="0" smtClean="0"/>
              <a:t>A)Reversible</a:t>
            </a:r>
          </a:p>
          <a:p>
            <a:pPr lvl="1"/>
            <a:r>
              <a:rPr lang="en-IN" dirty="0" smtClean="0"/>
              <a:t>B)Irreversible</a:t>
            </a:r>
          </a:p>
          <a:p>
            <a:pPr lvl="1"/>
            <a:r>
              <a:rPr lang="en-IN" dirty="0" smtClean="0"/>
              <a:t>C)Pathological</a:t>
            </a:r>
          </a:p>
          <a:p>
            <a:pPr lvl="1"/>
            <a:r>
              <a:rPr lang="en-IN" dirty="0" smtClean="0">
                <a:solidFill>
                  <a:schemeClr val="tx2"/>
                </a:solidFill>
              </a:rPr>
              <a:t>D)B and C</a:t>
            </a:r>
          </a:p>
        </p:txBody>
      </p:sp>
      <p:sp>
        <p:nvSpPr>
          <p:cNvPr id="2" name="Title 1"/>
          <p:cNvSpPr>
            <a:spLocks noGrp="1"/>
          </p:cNvSpPr>
          <p:nvPr>
            <p:ph type="title"/>
          </p:nvPr>
        </p:nvSpPr>
        <p:spPr/>
        <p:txBody>
          <a:bodyPr>
            <a:normAutofit fontScale="90000"/>
          </a:bodyPr>
          <a:lstStyle/>
          <a:p>
            <a:r>
              <a:rPr lang="en-IN" dirty="0" smtClean="0"/>
              <a:t>MCQ-1</a:t>
            </a:r>
            <a:br>
              <a:rPr lang="en-IN" dirty="0" smtClean="0"/>
            </a:br>
            <a:endParaRPr lang="en-IN" dirty="0"/>
          </a:p>
        </p:txBody>
      </p:sp>
    </p:spTree>
    <p:extLst>
      <p:ext uri="{BB962C8B-B14F-4D97-AF65-F5344CB8AC3E}">
        <p14:creationId xmlns:p14="http://schemas.microsoft.com/office/powerpoint/2010/main" val="335575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Fat necrosis occur in which organ</a:t>
            </a:r>
          </a:p>
          <a:p>
            <a:pPr lvl="1"/>
            <a:r>
              <a:rPr lang="en-IN" dirty="0" smtClean="0"/>
              <a:t>Pancreas</a:t>
            </a:r>
          </a:p>
          <a:p>
            <a:pPr lvl="1"/>
            <a:r>
              <a:rPr lang="en-IN" dirty="0" smtClean="0"/>
              <a:t>Spleen</a:t>
            </a:r>
          </a:p>
          <a:p>
            <a:pPr lvl="1"/>
            <a:r>
              <a:rPr lang="en-IN" dirty="0" smtClean="0"/>
              <a:t>Lymph node</a:t>
            </a:r>
          </a:p>
          <a:p>
            <a:pPr lvl="1"/>
            <a:r>
              <a:rPr lang="en-IN" dirty="0" smtClean="0"/>
              <a:t>Brain</a:t>
            </a:r>
          </a:p>
          <a:p>
            <a:pPr lvl="1"/>
            <a:endParaRPr lang="en-IN" dirty="0" smtClean="0"/>
          </a:p>
          <a:p>
            <a:pPr lvl="1"/>
            <a:endParaRPr lang="en-IN" dirty="0"/>
          </a:p>
        </p:txBody>
      </p:sp>
      <p:sp>
        <p:nvSpPr>
          <p:cNvPr id="2" name="Title 1"/>
          <p:cNvSpPr>
            <a:spLocks noGrp="1"/>
          </p:cNvSpPr>
          <p:nvPr>
            <p:ph type="title"/>
          </p:nvPr>
        </p:nvSpPr>
        <p:spPr/>
        <p:txBody>
          <a:bodyPr/>
          <a:lstStyle/>
          <a:p>
            <a:r>
              <a:rPr lang="en-IN" dirty="0" smtClean="0"/>
              <a:t>MCQ-2</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Fat necrosis occur in which organ</a:t>
            </a:r>
          </a:p>
          <a:p>
            <a:pPr lvl="1"/>
            <a:r>
              <a:rPr lang="en-IN" dirty="0" smtClean="0">
                <a:solidFill>
                  <a:schemeClr val="tx2"/>
                </a:solidFill>
              </a:rPr>
              <a:t>Pancreas</a:t>
            </a:r>
          </a:p>
          <a:p>
            <a:pPr lvl="1"/>
            <a:r>
              <a:rPr lang="en-IN" dirty="0" smtClean="0"/>
              <a:t>Spleen</a:t>
            </a:r>
          </a:p>
          <a:p>
            <a:pPr lvl="1"/>
            <a:r>
              <a:rPr lang="en-IN" dirty="0" smtClean="0"/>
              <a:t>Lymph node</a:t>
            </a:r>
          </a:p>
          <a:p>
            <a:pPr lvl="1"/>
            <a:r>
              <a:rPr lang="en-IN" dirty="0" smtClean="0"/>
              <a:t>Brain</a:t>
            </a:r>
          </a:p>
          <a:p>
            <a:pPr lvl="1"/>
            <a:endParaRPr lang="en-IN" dirty="0" smtClean="0"/>
          </a:p>
          <a:p>
            <a:pPr lvl="1"/>
            <a:endParaRPr lang="en-IN" dirty="0"/>
          </a:p>
        </p:txBody>
      </p:sp>
      <p:sp>
        <p:nvSpPr>
          <p:cNvPr id="2" name="Title 1"/>
          <p:cNvSpPr>
            <a:spLocks noGrp="1"/>
          </p:cNvSpPr>
          <p:nvPr>
            <p:ph type="title"/>
          </p:nvPr>
        </p:nvSpPr>
        <p:spPr/>
        <p:txBody>
          <a:bodyPr/>
          <a:lstStyle/>
          <a:p>
            <a:r>
              <a:rPr lang="en-IN" dirty="0" smtClean="0"/>
              <a:t>MCQ-2</a:t>
            </a:r>
            <a:endParaRPr lang="en-IN" dirty="0"/>
          </a:p>
        </p:txBody>
      </p:sp>
    </p:spTree>
    <p:extLst>
      <p:ext uri="{BB962C8B-B14F-4D97-AF65-F5344CB8AC3E}">
        <p14:creationId xmlns:p14="http://schemas.microsoft.com/office/powerpoint/2010/main" val="196877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Fibroid necrosis is most commonly seen in</a:t>
            </a:r>
          </a:p>
          <a:p>
            <a:pPr lvl="1"/>
            <a:r>
              <a:rPr lang="en-IN" dirty="0" smtClean="0"/>
              <a:t>Temporal Artery</a:t>
            </a:r>
          </a:p>
          <a:p>
            <a:pPr lvl="1"/>
            <a:r>
              <a:rPr lang="en-IN" dirty="0" smtClean="0"/>
              <a:t>Aorta</a:t>
            </a:r>
          </a:p>
          <a:p>
            <a:pPr lvl="1"/>
            <a:r>
              <a:rPr lang="en-IN" dirty="0" err="1" smtClean="0"/>
              <a:t>Spleenic</a:t>
            </a:r>
            <a:r>
              <a:rPr lang="en-IN" dirty="0" smtClean="0"/>
              <a:t> Vein</a:t>
            </a:r>
          </a:p>
          <a:p>
            <a:pPr lvl="1"/>
            <a:r>
              <a:rPr lang="en-IN" dirty="0" smtClean="0"/>
              <a:t>Hepatic Artery</a:t>
            </a:r>
            <a:endParaRPr lang="en-IN" dirty="0"/>
          </a:p>
        </p:txBody>
      </p:sp>
      <p:sp>
        <p:nvSpPr>
          <p:cNvPr id="2" name="Title 1"/>
          <p:cNvSpPr>
            <a:spLocks noGrp="1"/>
          </p:cNvSpPr>
          <p:nvPr>
            <p:ph type="title"/>
          </p:nvPr>
        </p:nvSpPr>
        <p:spPr/>
        <p:txBody>
          <a:bodyPr/>
          <a:lstStyle/>
          <a:p>
            <a:r>
              <a:rPr lang="en-IN" dirty="0" smtClean="0"/>
              <a:t>MCQ-3</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Fibroid necrosis is most commonly seen in</a:t>
            </a:r>
          </a:p>
          <a:p>
            <a:pPr lvl="1"/>
            <a:r>
              <a:rPr lang="en-IN" dirty="0" smtClean="0">
                <a:solidFill>
                  <a:schemeClr val="tx2"/>
                </a:solidFill>
              </a:rPr>
              <a:t>Temporal Artery</a:t>
            </a:r>
          </a:p>
          <a:p>
            <a:pPr lvl="1"/>
            <a:r>
              <a:rPr lang="en-IN" dirty="0" smtClean="0"/>
              <a:t>Aorta</a:t>
            </a:r>
          </a:p>
          <a:p>
            <a:pPr lvl="1"/>
            <a:r>
              <a:rPr lang="en-IN" dirty="0" err="1" smtClean="0"/>
              <a:t>Spleenic</a:t>
            </a:r>
            <a:r>
              <a:rPr lang="en-IN" dirty="0" smtClean="0"/>
              <a:t> Vein</a:t>
            </a:r>
          </a:p>
          <a:p>
            <a:pPr lvl="1"/>
            <a:r>
              <a:rPr lang="en-IN" dirty="0" smtClean="0"/>
              <a:t>Hepatic Artery</a:t>
            </a:r>
            <a:endParaRPr lang="en-IN" dirty="0"/>
          </a:p>
        </p:txBody>
      </p:sp>
      <p:sp>
        <p:nvSpPr>
          <p:cNvPr id="2" name="Title 1"/>
          <p:cNvSpPr>
            <a:spLocks noGrp="1"/>
          </p:cNvSpPr>
          <p:nvPr>
            <p:ph type="title"/>
          </p:nvPr>
        </p:nvSpPr>
        <p:spPr/>
        <p:txBody>
          <a:bodyPr/>
          <a:lstStyle/>
          <a:p>
            <a:r>
              <a:rPr lang="en-IN" dirty="0" smtClean="0"/>
              <a:t>MCQ-3</a:t>
            </a:r>
            <a:endParaRPr lang="en-IN" dirty="0"/>
          </a:p>
        </p:txBody>
      </p:sp>
    </p:spTree>
    <p:extLst>
      <p:ext uri="{BB962C8B-B14F-4D97-AF65-F5344CB8AC3E}">
        <p14:creationId xmlns:p14="http://schemas.microsoft.com/office/powerpoint/2010/main" val="738419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Bacterial infection responsible for</a:t>
            </a:r>
          </a:p>
          <a:p>
            <a:pPr lvl="1"/>
            <a:r>
              <a:rPr lang="en-IN" dirty="0" smtClean="0"/>
              <a:t>Wet gangrene</a:t>
            </a:r>
          </a:p>
          <a:p>
            <a:pPr lvl="1"/>
            <a:r>
              <a:rPr lang="en-IN" dirty="0" smtClean="0"/>
              <a:t>Dry gangrene</a:t>
            </a:r>
          </a:p>
          <a:p>
            <a:pPr lvl="1"/>
            <a:r>
              <a:rPr lang="en-IN" dirty="0" err="1" smtClean="0"/>
              <a:t>Fibrinoid</a:t>
            </a:r>
            <a:r>
              <a:rPr lang="en-IN" dirty="0" smtClean="0"/>
              <a:t> necrosis</a:t>
            </a:r>
          </a:p>
          <a:p>
            <a:pPr lvl="1"/>
            <a:r>
              <a:rPr lang="en-IN" dirty="0" smtClean="0"/>
              <a:t>Fat necrosis</a:t>
            </a:r>
            <a:endParaRPr lang="en-IN" dirty="0"/>
          </a:p>
        </p:txBody>
      </p:sp>
      <p:sp>
        <p:nvSpPr>
          <p:cNvPr id="2" name="Title 1"/>
          <p:cNvSpPr>
            <a:spLocks noGrp="1"/>
          </p:cNvSpPr>
          <p:nvPr>
            <p:ph type="title"/>
          </p:nvPr>
        </p:nvSpPr>
        <p:spPr/>
        <p:txBody>
          <a:bodyPr/>
          <a:lstStyle/>
          <a:p>
            <a:r>
              <a:rPr lang="en-IN" dirty="0" smtClean="0"/>
              <a:t>MCQ-4</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Bacterial infection responsible for</a:t>
            </a:r>
          </a:p>
          <a:p>
            <a:pPr lvl="1"/>
            <a:r>
              <a:rPr lang="en-IN" dirty="0" smtClean="0">
                <a:solidFill>
                  <a:schemeClr val="tx2"/>
                </a:solidFill>
              </a:rPr>
              <a:t>Wet gangrene</a:t>
            </a:r>
          </a:p>
          <a:p>
            <a:pPr lvl="1"/>
            <a:r>
              <a:rPr lang="en-IN" dirty="0" smtClean="0"/>
              <a:t>Dry gangrene</a:t>
            </a:r>
          </a:p>
          <a:p>
            <a:pPr lvl="1"/>
            <a:r>
              <a:rPr lang="en-IN" dirty="0" err="1" smtClean="0"/>
              <a:t>Fibrinoid</a:t>
            </a:r>
            <a:r>
              <a:rPr lang="en-IN" dirty="0" smtClean="0"/>
              <a:t> necrosis</a:t>
            </a:r>
          </a:p>
          <a:p>
            <a:pPr lvl="1"/>
            <a:r>
              <a:rPr lang="en-IN" dirty="0" smtClean="0"/>
              <a:t>Fat necrosis</a:t>
            </a:r>
            <a:endParaRPr lang="en-IN" dirty="0"/>
          </a:p>
        </p:txBody>
      </p:sp>
      <p:sp>
        <p:nvSpPr>
          <p:cNvPr id="2" name="Title 1"/>
          <p:cNvSpPr>
            <a:spLocks noGrp="1"/>
          </p:cNvSpPr>
          <p:nvPr>
            <p:ph type="title"/>
          </p:nvPr>
        </p:nvSpPr>
        <p:spPr/>
        <p:txBody>
          <a:bodyPr/>
          <a:lstStyle/>
          <a:p>
            <a:r>
              <a:rPr lang="en-IN" dirty="0" smtClean="0"/>
              <a:t>MCQ-4</a:t>
            </a:r>
            <a:endParaRPr lang="en-IN" dirty="0"/>
          </a:p>
        </p:txBody>
      </p:sp>
    </p:spTree>
    <p:extLst>
      <p:ext uri="{BB962C8B-B14F-4D97-AF65-F5344CB8AC3E}">
        <p14:creationId xmlns:p14="http://schemas.microsoft.com/office/powerpoint/2010/main" val="369056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14348" y="214290"/>
            <a:ext cx="7772400" cy="990600"/>
          </a:xfrm>
        </p:spPr>
        <p:txBody>
          <a:bodyPr/>
          <a:lstStyle/>
          <a:p>
            <a:r>
              <a:rPr lang="en-US" sz="3400" b="1" dirty="0" smtClean="0">
                <a:latin typeface="Times New Roman" pitchFamily="18" charset="0"/>
                <a:cs typeface="Times New Roman" pitchFamily="18" charset="0"/>
              </a:rPr>
              <a:t>Necrosis </a:t>
            </a:r>
          </a:p>
        </p:txBody>
      </p:sp>
      <p:sp>
        <p:nvSpPr>
          <p:cNvPr id="5" name="Rectangle 4"/>
          <p:cNvSpPr/>
          <p:nvPr/>
        </p:nvSpPr>
        <p:spPr>
          <a:xfrm>
            <a:off x="0" y="1752601"/>
            <a:ext cx="5286380" cy="4278094"/>
          </a:xfrm>
          <a:prstGeom prst="rect">
            <a:avLst/>
          </a:prstGeom>
        </p:spPr>
        <p:txBody>
          <a:bodyPr wrap="square">
            <a:spAutoFit/>
          </a:bodyPr>
          <a:lstStyle/>
          <a:p>
            <a:pPr>
              <a:buFont typeface="Wingdings" pitchFamily="2" charset="2"/>
              <a:buChar char="Ø"/>
            </a:pPr>
            <a:endParaRPr lang="en-US" sz="3200" dirty="0" smtClean="0">
              <a:latin typeface="Times New Roman" pitchFamily="18" charset="0"/>
              <a:cs typeface="Times New Roman" pitchFamily="18" charset="0"/>
            </a:endParaRPr>
          </a:p>
          <a:p>
            <a:pPr algn="just">
              <a:buFont typeface="Wingdings" pitchFamily="2" charset="2"/>
              <a:buChar char="Ø"/>
            </a:pPr>
            <a:r>
              <a:rPr lang="en-IN" sz="2400" dirty="0" smtClean="0">
                <a:latin typeface="Times New Roman" pitchFamily="18" charset="0"/>
                <a:cs typeface="Times New Roman" pitchFamily="18" charset="0"/>
              </a:rPr>
              <a:t>Necrosis refers to a spectrum of morphologic changes that follow cell death in living tissue, largely resulting from the progressive </a:t>
            </a:r>
            <a:r>
              <a:rPr lang="en-IN" sz="2400" dirty="0" err="1" smtClean="0">
                <a:latin typeface="Times New Roman" pitchFamily="18" charset="0"/>
                <a:cs typeface="Times New Roman" pitchFamily="18" charset="0"/>
              </a:rPr>
              <a:t>degradative</a:t>
            </a:r>
            <a:r>
              <a:rPr lang="en-IN" sz="2400" dirty="0" smtClean="0">
                <a:latin typeface="Times New Roman" pitchFamily="18" charset="0"/>
                <a:cs typeface="Times New Roman" pitchFamily="18" charset="0"/>
              </a:rPr>
              <a:t> action of enzymes on the lethally injured cell.</a:t>
            </a:r>
          </a:p>
          <a:p>
            <a:pPr>
              <a:buFont typeface="Wingdings" pitchFamily="2" charset="2"/>
              <a:buChar char="Ø"/>
            </a:pPr>
            <a:endParaRPr lang="en-IN"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Always pathologic – the result of irreversible injury</a:t>
            </a: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Numerous causes</a:t>
            </a:r>
          </a:p>
        </p:txBody>
      </p:sp>
      <p:pic>
        <p:nvPicPr>
          <p:cNvPr id="4" name="Picture 1" descr="d:\SCContent\9781416031215\graphics\fullsize\S9781416031215-001-f008.jpg"/>
          <p:cNvPicPr>
            <a:picLocks noChangeAspect="1" noChangeArrowheads="1"/>
          </p:cNvPicPr>
          <p:nvPr/>
        </p:nvPicPr>
        <p:blipFill>
          <a:blip r:embed="rId3" cstate="print">
            <a:extLst>
              <a:ext uri="{28A0092B-C50C-407E-A947-70E740481C1C}">
                <a14:useLocalDpi xmlns:a14="http://schemas.microsoft.com/office/drawing/2010/main" val="0"/>
              </a:ext>
            </a:extLst>
          </a:blip>
          <a:srcRect r="46437"/>
          <a:stretch>
            <a:fillRect/>
          </a:stretch>
        </p:blipFill>
        <p:spPr bwMode="auto">
          <a:xfrm>
            <a:off x="5286380" y="980728"/>
            <a:ext cx="3756523" cy="5434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748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Solid organ having </a:t>
            </a:r>
            <a:r>
              <a:rPr lang="en-IN" smtClean="0"/>
              <a:t>liquefective </a:t>
            </a:r>
            <a:r>
              <a:rPr lang="en-IN" dirty="0" smtClean="0"/>
              <a:t>necrosis</a:t>
            </a:r>
          </a:p>
          <a:p>
            <a:pPr lvl="1"/>
            <a:r>
              <a:rPr lang="en-IN" dirty="0" smtClean="0"/>
              <a:t>Brain</a:t>
            </a:r>
          </a:p>
          <a:p>
            <a:pPr lvl="1"/>
            <a:r>
              <a:rPr lang="en-IN" dirty="0" smtClean="0"/>
              <a:t>Heart</a:t>
            </a:r>
          </a:p>
          <a:p>
            <a:pPr lvl="1"/>
            <a:r>
              <a:rPr lang="en-IN" dirty="0" smtClean="0"/>
              <a:t>Kidney</a:t>
            </a:r>
          </a:p>
          <a:p>
            <a:pPr lvl="1"/>
            <a:r>
              <a:rPr lang="en-IN" dirty="0" smtClean="0"/>
              <a:t>stomach</a:t>
            </a:r>
          </a:p>
          <a:p>
            <a:pPr lvl="1"/>
            <a:endParaRPr lang="en-IN" dirty="0"/>
          </a:p>
        </p:txBody>
      </p:sp>
      <p:sp>
        <p:nvSpPr>
          <p:cNvPr id="2" name="Title 1"/>
          <p:cNvSpPr>
            <a:spLocks noGrp="1"/>
          </p:cNvSpPr>
          <p:nvPr>
            <p:ph type="title"/>
          </p:nvPr>
        </p:nvSpPr>
        <p:spPr/>
        <p:txBody>
          <a:bodyPr/>
          <a:lstStyle/>
          <a:p>
            <a:r>
              <a:rPr lang="en-IN" dirty="0" smtClean="0"/>
              <a:t>MCQ-5</a:t>
            </a: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Solid organ having </a:t>
            </a:r>
            <a:r>
              <a:rPr lang="en-IN" dirty="0" err="1" smtClean="0"/>
              <a:t>liquefective</a:t>
            </a:r>
            <a:r>
              <a:rPr lang="en-IN" dirty="0" smtClean="0"/>
              <a:t> necrosis</a:t>
            </a:r>
          </a:p>
          <a:p>
            <a:pPr lvl="1"/>
            <a:r>
              <a:rPr lang="en-IN" dirty="0" smtClean="0">
                <a:solidFill>
                  <a:schemeClr val="tx2"/>
                </a:solidFill>
              </a:rPr>
              <a:t>Brain</a:t>
            </a:r>
          </a:p>
          <a:p>
            <a:pPr lvl="1"/>
            <a:r>
              <a:rPr lang="en-IN" dirty="0" smtClean="0"/>
              <a:t>Heart</a:t>
            </a:r>
          </a:p>
          <a:p>
            <a:pPr lvl="1"/>
            <a:r>
              <a:rPr lang="en-IN" dirty="0" smtClean="0"/>
              <a:t>Kidney</a:t>
            </a:r>
          </a:p>
          <a:p>
            <a:pPr lvl="1"/>
            <a:r>
              <a:rPr lang="en-IN" dirty="0" smtClean="0"/>
              <a:t>stomach</a:t>
            </a:r>
          </a:p>
          <a:p>
            <a:pPr lvl="1"/>
            <a:endParaRPr lang="en-IN" dirty="0"/>
          </a:p>
        </p:txBody>
      </p:sp>
      <p:sp>
        <p:nvSpPr>
          <p:cNvPr id="2" name="Title 1"/>
          <p:cNvSpPr>
            <a:spLocks noGrp="1"/>
          </p:cNvSpPr>
          <p:nvPr>
            <p:ph type="title"/>
          </p:nvPr>
        </p:nvSpPr>
        <p:spPr/>
        <p:txBody>
          <a:bodyPr/>
          <a:lstStyle/>
          <a:p>
            <a:r>
              <a:rPr lang="en-IN" dirty="0" smtClean="0"/>
              <a:t>MCQ-5</a:t>
            </a:r>
            <a:endParaRPr lang="en-IN" dirty="0"/>
          </a:p>
        </p:txBody>
      </p:sp>
    </p:spTree>
    <p:extLst>
      <p:ext uri="{BB962C8B-B14F-4D97-AF65-F5344CB8AC3E}">
        <p14:creationId xmlns:p14="http://schemas.microsoft.com/office/powerpoint/2010/main" val="411171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6000" b="1" dirty="0" smtClean="0">
              <a:solidFill>
                <a:srgbClr val="FF0000"/>
              </a:solidFill>
            </a:endParaRPr>
          </a:p>
          <a:p>
            <a:pPr marL="0" indent="0" algn="ctr">
              <a:buNone/>
            </a:pPr>
            <a:r>
              <a:rPr lang="en-US" sz="6000" b="1" dirty="0" smtClean="0">
                <a:solidFill>
                  <a:srgbClr val="FF0000"/>
                </a:solidFill>
              </a:rPr>
              <a:t>THANK YOU</a:t>
            </a:r>
            <a:endParaRPr lang="en-IN" sz="6000" b="1" dirty="0">
              <a:solidFill>
                <a:srgbClr val="FF0000"/>
              </a:solidFill>
            </a:endParaRPr>
          </a:p>
        </p:txBody>
      </p:sp>
    </p:spTree>
    <p:extLst>
      <p:ext uri="{BB962C8B-B14F-4D97-AF65-F5344CB8AC3E}">
        <p14:creationId xmlns:p14="http://schemas.microsoft.com/office/powerpoint/2010/main" val="792791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116632"/>
            <a:ext cx="8229600" cy="1143000"/>
          </a:xfrm>
        </p:spPr>
        <p:txBody>
          <a:bodyPr>
            <a:normAutofit fontScale="90000"/>
          </a:bodyPr>
          <a:lstStyle/>
          <a:p>
            <a:r>
              <a:rPr lang="en-US" sz="1800" dirty="0">
                <a:solidFill>
                  <a:schemeClr val="tx1"/>
                </a:solidFill>
              </a:rPr>
              <a:t>An autopsy case showing massive </a:t>
            </a:r>
            <a:r>
              <a:rPr lang="en-US" sz="1800" dirty="0" err="1">
                <a:solidFill>
                  <a:schemeClr val="tx1"/>
                </a:solidFill>
              </a:rPr>
              <a:t>fibrinoid</a:t>
            </a:r>
            <a:r>
              <a:rPr lang="en-US" sz="1800" dirty="0">
                <a:solidFill>
                  <a:schemeClr val="tx1"/>
                </a:solidFill>
              </a:rPr>
              <a:t> necrosis of the portal tracts of the liver with </a:t>
            </a:r>
            <a:r>
              <a:rPr lang="en-US" sz="1800" dirty="0" err="1">
                <a:solidFill>
                  <a:schemeClr val="tx1"/>
                </a:solidFill>
              </a:rPr>
              <a:t>cholangiographic</a:t>
            </a:r>
            <a:r>
              <a:rPr lang="en-US" sz="1800" dirty="0">
                <a:solidFill>
                  <a:schemeClr val="tx1"/>
                </a:solidFill>
              </a:rPr>
              <a:t> findings similar to those of primary </a:t>
            </a:r>
            <a:r>
              <a:rPr lang="en-US" sz="1800" dirty="0" err="1">
                <a:solidFill>
                  <a:schemeClr val="tx1"/>
                </a:solidFill>
              </a:rPr>
              <a:t>sclerosing</a:t>
            </a:r>
            <a:r>
              <a:rPr lang="en-US" sz="1800" dirty="0">
                <a:solidFill>
                  <a:schemeClr val="tx1"/>
                </a:solidFill>
              </a:rPr>
              <a:t> cholangitis </a:t>
            </a:r>
            <a:r>
              <a:rPr lang="en-US" sz="1800" dirty="0" smtClean="0"/>
              <a:t/>
            </a:r>
            <a:br>
              <a:rPr lang="en-US" sz="1800" dirty="0" smtClean="0"/>
            </a:br>
            <a:r>
              <a:rPr lang="en-US" sz="1600" b="0" dirty="0" smtClean="0">
                <a:solidFill>
                  <a:schemeClr val="tx1"/>
                </a:solidFill>
                <a:effectLst/>
              </a:rPr>
              <a:t>Hiroshi </a:t>
            </a:r>
            <a:r>
              <a:rPr lang="en-US" sz="1600" b="0" dirty="0" err="1">
                <a:solidFill>
                  <a:schemeClr val="tx1"/>
                </a:solidFill>
                <a:effectLst/>
              </a:rPr>
              <a:t>Hano</a:t>
            </a:r>
            <a:r>
              <a:rPr lang="en-US" sz="1600" b="0" dirty="0">
                <a:solidFill>
                  <a:schemeClr val="tx1"/>
                </a:solidFill>
                <a:effectLst/>
              </a:rPr>
              <a:t>, Ichiro Takagi, Keisuke </a:t>
            </a:r>
            <a:r>
              <a:rPr lang="en-US" sz="1600" b="0" dirty="0" err="1">
                <a:solidFill>
                  <a:schemeClr val="tx1"/>
                </a:solidFill>
                <a:effectLst/>
              </a:rPr>
              <a:t>Nagatsuma</a:t>
            </a:r>
            <a:r>
              <a:rPr lang="en-US" sz="1600" b="0" dirty="0">
                <a:solidFill>
                  <a:schemeClr val="tx1"/>
                </a:solidFill>
                <a:effectLst/>
              </a:rPr>
              <a:t>, Tomoe Lu, </a:t>
            </a:r>
            <a:r>
              <a:rPr lang="en-US" sz="1600" b="0" dirty="0" err="1">
                <a:solidFill>
                  <a:schemeClr val="tx1"/>
                </a:solidFill>
                <a:effectLst/>
              </a:rPr>
              <a:t>Chenxi</a:t>
            </a:r>
            <a:r>
              <a:rPr lang="en-US" sz="1600" b="0" dirty="0">
                <a:solidFill>
                  <a:schemeClr val="tx1"/>
                </a:solidFill>
                <a:effectLst/>
              </a:rPr>
              <a:t> </a:t>
            </a:r>
            <a:r>
              <a:rPr lang="en-US" sz="1600" b="0" dirty="0" err="1">
                <a:solidFill>
                  <a:schemeClr val="tx1"/>
                </a:solidFill>
                <a:effectLst/>
              </a:rPr>
              <a:t>Meng</a:t>
            </a:r>
            <a:r>
              <a:rPr lang="en-US" sz="1600" b="0" dirty="0">
                <a:solidFill>
                  <a:schemeClr val="tx1"/>
                </a:solidFill>
                <a:effectLst/>
              </a:rPr>
              <a:t>, Satoru Chiba</a:t>
            </a:r>
          </a:p>
        </p:txBody>
      </p:sp>
      <p:graphicFrame>
        <p:nvGraphicFramePr>
          <p:cNvPr id="4" name="Table 3"/>
          <p:cNvGraphicFramePr>
            <a:graphicFrameLocks noGrp="1"/>
          </p:cNvGraphicFramePr>
          <p:nvPr>
            <p:extLst>
              <p:ext uri="{D42A27DB-BD31-4B8C-83A1-F6EECF244321}">
                <p14:modId xmlns:p14="http://schemas.microsoft.com/office/powerpoint/2010/main" val="3006444449"/>
              </p:ext>
            </p:extLst>
          </p:nvPr>
        </p:nvGraphicFramePr>
        <p:xfrm>
          <a:off x="0" y="1268760"/>
          <a:ext cx="9141660" cy="6583696"/>
        </p:xfrm>
        <a:graphic>
          <a:graphicData uri="http://schemas.openxmlformats.org/drawingml/2006/table">
            <a:tbl>
              <a:tblPr firstRow="1" bandRow="1">
                <a:tableStyleId>{5C22544A-7EE6-4342-B048-85BDC9FD1C3A}</a:tableStyleId>
              </a:tblPr>
              <a:tblGrid>
                <a:gridCol w="1126463"/>
                <a:gridCol w="862677"/>
                <a:gridCol w="2798884"/>
                <a:gridCol w="4353636"/>
              </a:tblGrid>
              <a:tr h="419814">
                <a:tc>
                  <a:txBody>
                    <a:bodyPr/>
                    <a:lstStyle/>
                    <a:p>
                      <a:r>
                        <a:rPr lang="en-US" sz="1050" dirty="0" smtClean="0"/>
                        <a:t>NAME OF AUTHOR</a:t>
                      </a:r>
                      <a:endParaRPr lang="en-US" sz="1050" dirty="0"/>
                    </a:p>
                  </a:txBody>
                  <a:tcPr marT="45724" marB="45724"/>
                </a:tc>
                <a:tc>
                  <a:txBody>
                    <a:bodyPr/>
                    <a:lstStyle/>
                    <a:p>
                      <a:r>
                        <a:rPr lang="en-US" sz="1050" dirty="0" smtClean="0"/>
                        <a:t>TITLE OF STUDY &amp; DESIGN</a:t>
                      </a:r>
                      <a:endParaRPr lang="en-US" sz="1050" dirty="0"/>
                    </a:p>
                  </a:txBody>
                  <a:tcPr marT="45724" marB="45724"/>
                </a:tc>
                <a:tc>
                  <a:txBody>
                    <a:bodyPr/>
                    <a:lstStyle/>
                    <a:p>
                      <a:r>
                        <a:rPr lang="en-US" sz="1050" dirty="0" smtClean="0"/>
                        <a:t>ABSTRACT</a:t>
                      </a:r>
                      <a:endParaRPr lang="en-US" sz="1050" dirty="0"/>
                    </a:p>
                  </a:txBody>
                  <a:tcPr marT="45724" marB="45724"/>
                </a:tc>
                <a:tc>
                  <a:txBody>
                    <a:bodyPr/>
                    <a:lstStyle/>
                    <a:p>
                      <a:r>
                        <a:rPr lang="en-US" sz="1050" dirty="0" err="1" smtClean="0"/>
                        <a:t>Discusion</a:t>
                      </a:r>
                      <a:endParaRPr lang="en-US" sz="1050" dirty="0"/>
                    </a:p>
                  </a:txBody>
                  <a:tcPr marT="45724" marB="45724"/>
                </a:tc>
              </a:tr>
              <a:tr h="3828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effectLst/>
                        </a:rPr>
                        <a:t>Hiroshi </a:t>
                      </a:r>
                      <a:r>
                        <a:rPr lang="en-US" sz="1050" b="0" dirty="0" err="1" smtClean="0">
                          <a:solidFill>
                            <a:schemeClr val="tx1"/>
                          </a:solidFill>
                          <a:effectLst/>
                        </a:rPr>
                        <a:t>Hano</a:t>
                      </a:r>
                      <a:r>
                        <a:rPr lang="en-US" sz="1050" b="0" dirty="0" smtClean="0">
                          <a:solidFill>
                            <a:schemeClr val="tx1"/>
                          </a:solidFill>
                          <a:effectLst/>
                        </a:rPr>
                        <a:t>, Ichiro Takagi, Keisuke </a:t>
                      </a:r>
                      <a:r>
                        <a:rPr lang="en-US" sz="1050" b="0" dirty="0" err="1" smtClean="0">
                          <a:solidFill>
                            <a:schemeClr val="tx1"/>
                          </a:solidFill>
                          <a:effectLst/>
                        </a:rPr>
                        <a:t>Nagatsuma</a:t>
                      </a:r>
                      <a:r>
                        <a:rPr lang="en-US" sz="1050" b="0" dirty="0" smtClean="0">
                          <a:solidFill>
                            <a:schemeClr val="tx1"/>
                          </a:solidFill>
                          <a:effectLst/>
                        </a:rPr>
                        <a:t>, Tomoe Lu, </a:t>
                      </a:r>
                      <a:r>
                        <a:rPr lang="en-US" sz="1050" b="0" dirty="0" err="1" smtClean="0">
                          <a:solidFill>
                            <a:schemeClr val="tx1"/>
                          </a:solidFill>
                          <a:effectLst/>
                        </a:rPr>
                        <a:t>Chenxi</a:t>
                      </a:r>
                      <a:r>
                        <a:rPr lang="en-US" sz="1050" b="0" dirty="0" smtClean="0">
                          <a:solidFill>
                            <a:schemeClr val="tx1"/>
                          </a:solidFill>
                          <a:effectLst/>
                        </a:rPr>
                        <a:t> </a:t>
                      </a:r>
                      <a:r>
                        <a:rPr lang="en-US" sz="1050" b="0" dirty="0" err="1" smtClean="0">
                          <a:solidFill>
                            <a:schemeClr val="tx1"/>
                          </a:solidFill>
                          <a:effectLst/>
                        </a:rPr>
                        <a:t>Meng</a:t>
                      </a:r>
                      <a:r>
                        <a:rPr lang="en-US" sz="1050" b="0" dirty="0" smtClean="0">
                          <a:solidFill>
                            <a:schemeClr val="tx1"/>
                          </a:solidFill>
                          <a:effectLst/>
                        </a:rPr>
                        <a:t>, Satoru Chiba</a:t>
                      </a:r>
                      <a:endParaRPr lang="en-US" sz="1050" dirty="0"/>
                    </a:p>
                  </a:txBody>
                  <a:tcPr marT="45724" marB="45724"/>
                </a:tc>
                <a:tc>
                  <a:txBody>
                    <a:bodyPr/>
                    <a:lstStyle/>
                    <a:p>
                      <a:endParaRPr lang="en-IN" sz="1050" b="1" i="0" kern="1200" dirty="0" smtClean="0">
                        <a:solidFill>
                          <a:srgbClr val="0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An autopsy case showing massive </a:t>
                      </a:r>
                      <a:r>
                        <a:rPr lang="en-US" sz="1050" dirty="0" err="1" smtClean="0">
                          <a:solidFill>
                            <a:schemeClr val="tx1"/>
                          </a:solidFill>
                        </a:rPr>
                        <a:t>fibrinoid</a:t>
                      </a:r>
                      <a:r>
                        <a:rPr lang="en-US" sz="1050" dirty="0" smtClean="0">
                          <a:solidFill>
                            <a:schemeClr val="tx1"/>
                          </a:solidFill>
                        </a:rPr>
                        <a:t> necrosis of the portal tracts of the liver with </a:t>
                      </a:r>
                      <a:r>
                        <a:rPr lang="en-US" sz="1050" dirty="0" err="1" smtClean="0">
                          <a:solidFill>
                            <a:schemeClr val="tx1"/>
                          </a:solidFill>
                        </a:rPr>
                        <a:t>cholangiographic</a:t>
                      </a:r>
                      <a:r>
                        <a:rPr lang="en-US" sz="1050" dirty="0" smtClean="0">
                          <a:solidFill>
                            <a:schemeClr val="tx1"/>
                          </a:solidFill>
                        </a:rPr>
                        <a:t> findings similar to those of primary </a:t>
                      </a:r>
                      <a:r>
                        <a:rPr lang="en-US" sz="1050" dirty="0" err="1" smtClean="0">
                          <a:solidFill>
                            <a:schemeClr val="tx1"/>
                          </a:solidFill>
                        </a:rPr>
                        <a:t>sclerosing</a:t>
                      </a:r>
                      <a:r>
                        <a:rPr lang="en-US" sz="1050" dirty="0" smtClean="0">
                          <a:solidFill>
                            <a:schemeClr val="tx1"/>
                          </a:solidFill>
                        </a:rPr>
                        <a:t> cholangitis </a:t>
                      </a:r>
                      <a:endParaRPr lang="en-US" sz="105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 81-year-old Japanese man with jaundice was strongly suspected clinically of having primary </a:t>
                      </a:r>
                      <a:r>
                        <a:rPr lang="en-US" sz="1200" dirty="0" err="1" smtClean="0"/>
                        <a:t>sclerosing</a:t>
                      </a:r>
                      <a:r>
                        <a:rPr lang="en-US" sz="1200" dirty="0" smtClean="0"/>
                        <a:t> cholangitis based on clinical examinations and later died of hepatic failure. The entire course of the disease lasted about 10 mo. The autopsy revealed extensive </a:t>
                      </a:r>
                      <a:r>
                        <a:rPr lang="en-US" sz="1200" dirty="0" err="1" smtClean="0"/>
                        <a:t>fibrinoid</a:t>
                      </a:r>
                      <a:r>
                        <a:rPr lang="en-US" sz="1200" dirty="0" smtClean="0"/>
                        <a:t> necrosis in the liver, kidney, spleen, pancreas, lung, lymph nodes, and pleura. Particularly extensive </a:t>
                      </a:r>
                      <a:r>
                        <a:rPr lang="en-US" sz="1200" dirty="0" err="1" smtClean="0"/>
                        <a:t>fibrinoid</a:t>
                      </a:r>
                      <a:r>
                        <a:rPr lang="en-US" sz="1200" dirty="0" smtClean="0"/>
                        <a:t> necrosis in the portal tracts of the liver induced severe </a:t>
                      </a:r>
                      <a:r>
                        <a:rPr lang="en-US" sz="1200" dirty="0" err="1" smtClean="0"/>
                        <a:t>stenoses</a:t>
                      </a:r>
                      <a:r>
                        <a:rPr lang="en-US" sz="1200" dirty="0" smtClean="0"/>
                        <a:t> of the intrahepatic bile ducts, resulting in cholestasis in association with prominent liver injury. There were no findings indicating primary </a:t>
                      </a:r>
                      <a:r>
                        <a:rPr lang="en-US" sz="1200" dirty="0" err="1" smtClean="0"/>
                        <a:t>sclerosing</a:t>
                      </a:r>
                      <a:r>
                        <a:rPr lang="en-US" sz="1200" dirty="0" smtClean="0"/>
                        <a:t> cholangitis. The hepatic lesions in this case did not coincide with any known disease including collagen diseases. To clarify the cause of irregular </a:t>
                      </a:r>
                      <a:r>
                        <a:rPr lang="en-US" sz="1200" dirty="0" err="1" smtClean="0"/>
                        <a:t>stenoses</a:t>
                      </a:r>
                      <a:r>
                        <a:rPr lang="en-US" sz="1200" dirty="0" smtClean="0"/>
                        <a:t> of the intrahepatic biliary trees on </a:t>
                      </a:r>
                      <a:r>
                        <a:rPr lang="en-US" sz="1200" dirty="0" err="1" smtClean="0"/>
                        <a:t>cholangiographic</a:t>
                      </a:r>
                      <a:r>
                        <a:rPr lang="en-US" sz="1200" dirty="0" smtClean="0"/>
                        <a:t> findings, we postulate that some form of immunological derangement might be involved in pathogenesis of </a:t>
                      </a:r>
                      <a:r>
                        <a:rPr lang="en-US" sz="1200" dirty="0" err="1" smtClean="0"/>
                        <a:t>fibrinoid</a:t>
                      </a:r>
                      <a:r>
                        <a:rPr lang="en-US" sz="1200" dirty="0" smtClean="0"/>
                        <a:t> necrosis. However, the true etiology remains unknown.</a:t>
                      </a:r>
                      <a:endParaRPr lang="en-US" sz="1200" kern="1200" dirty="0">
                        <a:solidFill>
                          <a:schemeClr val="dk1"/>
                        </a:solidFill>
                        <a:latin typeface="+mn-lt"/>
                        <a:ea typeface="+mn-ea"/>
                        <a:cs typeface="+mn-cs"/>
                      </a:endParaRPr>
                    </a:p>
                  </a:txBody>
                  <a:tcPr marT="45724" marB="45724"/>
                </a:tc>
                <a:tc>
                  <a:txBody>
                    <a:bodyPr/>
                    <a:lstStyle/>
                    <a:p>
                      <a:pPr algn="just"/>
                      <a:r>
                        <a:rPr lang="en-US" sz="1050" dirty="0" smtClean="0"/>
                        <a:t>The case reported here is characterized with unusual systemic </a:t>
                      </a:r>
                      <a:r>
                        <a:rPr lang="en-US" sz="1050" dirty="0" err="1" smtClean="0"/>
                        <a:t>fibrinoid</a:t>
                      </a:r>
                      <a:r>
                        <a:rPr lang="en-US" sz="1050" dirty="0" smtClean="0"/>
                        <a:t> </a:t>
                      </a:r>
                      <a:r>
                        <a:rPr lang="en-US" sz="1050" dirty="0" err="1" smtClean="0"/>
                        <a:t>necroses</a:t>
                      </a:r>
                      <a:r>
                        <a:rPr lang="en-US" sz="1050" dirty="0" smtClean="0"/>
                        <a:t> in the walls of blood vessels and connective tissue in various organs, especially in the liver. It is clear that massive </a:t>
                      </a:r>
                      <a:r>
                        <a:rPr lang="en-US" sz="1050" dirty="0" err="1" smtClean="0"/>
                        <a:t>fibrinoid</a:t>
                      </a:r>
                      <a:r>
                        <a:rPr lang="en-US" sz="1050" dirty="0" smtClean="0"/>
                        <a:t> material around the bile ducts compressed the lumen and caused various degrees of </a:t>
                      </a:r>
                      <a:r>
                        <a:rPr lang="en-US" sz="1050" dirty="0" err="1" smtClean="0"/>
                        <a:t>stenoses</a:t>
                      </a:r>
                      <a:r>
                        <a:rPr lang="en-US" sz="1050" dirty="0" smtClean="0"/>
                        <a:t>. It was considered that such stenosis of the bile ducts resulted in the findings similar to those of PSC on the </a:t>
                      </a:r>
                      <a:r>
                        <a:rPr lang="en-US" sz="1050" dirty="0" err="1" smtClean="0"/>
                        <a:t>cholangiogram</a:t>
                      </a:r>
                      <a:r>
                        <a:rPr lang="en-US" sz="1050" dirty="0" smtClean="0"/>
                        <a:t>[1,2]. Obstructive jaundice over time aggravated and severely damaged the liver parenchyma. This was considered to reflect the progressive deposition of </a:t>
                      </a:r>
                      <a:r>
                        <a:rPr lang="en-US" sz="1050" dirty="0" err="1" smtClean="0"/>
                        <a:t>fibrinoid</a:t>
                      </a:r>
                      <a:r>
                        <a:rPr lang="en-US" sz="1050" dirty="0" smtClean="0"/>
                        <a:t> material in the portal tracts. Klemperer proposed the term, collagen diseases, to describe systemic connective tissue disorders that are characterized histologically by </a:t>
                      </a:r>
                      <a:r>
                        <a:rPr lang="en-US" sz="1050" dirty="0" err="1" smtClean="0"/>
                        <a:t>fibrinoid</a:t>
                      </a:r>
                      <a:r>
                        <a:rPr lang="en-US" sz="1050" dirty="0" smtClean="0"/>
                        <a:t> necrosis of the connective tissue[3,4]. Thereafter many studies clarified that </a:t>
                      </a:r>
                      <a:r>
                        <a:rPr lang="en-US" sz="1050" dirty="0" err="1" smtClean="0"/>
                        <a:t>fibrinoid</a:t>
                      </a:r>
                      <a:r>
                        <a:rPr lang="en-US" sz="1050" dirty="0" smtClean="0"/>
                        <a:t> material is composed mainly of fibrins, while other minor components are </a:t>
                      </a:r>
                      <a:r>
                        <a:rPr lang="en-US" sz="1050" dirty="0" err="1" smtClean="0"/>
                        <a:t>immunoglobulins</a:t>
                      </a:r>
                      <a:r>
                        <a:rPr lang="en-US" sz="1050" dirty="0" smtClean="0"/>
                        <a:t>. Although the pathogenesis of </a:t>
                      </a:r>
                      <a:r>
                        <a:rPr lang="en-US" sz="1050" dirty="0" err="1" smtClean="0"/>
                        <a:t>fibrinoid</a:t>
                      </a:r>
                      <a:r>
                        <a:rPr lang="en-US" sz="1050" dirty="0" smtClean="0"/>
                        <a:t> necrosis has not yet been fully elucidated, it is assumed to result from the </a:t>
                      </a:r>
                      <a:r>
                        <a:rPr lang="en-US" sz="1050" dirty="0" err="1" smtClean="0"/>
                        <a:t>insudation</a:t>
                      </a:r>
                      <a:r>
                        <a:rPr lang="en-US" sz="1050" dirty="0" smtClean="0"/>
                        <a:t> of </a:t>
                      </a:r>
                      <a:r>
                        <a:rPr lang="en-US" sz="1050" dirty="0" err="1" smtClean="0"/>
                        <a:t>immunoglobulins</a:t>
                      </a:r>
                      <a:r>
                        <a:rPr lang="en-US" sz="1050" dirty="0" smtClean="0"/>
                        <a:t> into blood vessel walls, leading to activation of the coagulation cascade and deposition of fibrins[5]. Furthermore, </a:t>
                      </a:r>
                      <a:r>
                        <a:rPr lang="en-US" sz="1050" dirty="0" err="1" smtClean="0"/>
                        <a:t>fibrinoid</a:t>
                      </a:r>
                      <a:r>
                        <a:rPr lang="en-US" sz="1050" dirty="0" smtClean="0"/>
                        <a:t> necrosis of blood vessels is also known to develop in non-autoimmune diseases like malignant hypertension[6,7]. In our case laboratory findings or symptoms were not suggestive of any autoimmune disease or malignant hypertension. The liver pathology was also quite different from that of reported cases with collagen diseases[8-10]. On a search of the literature using key words such as </a:t>
                      </a:r>
                      <a:r>
                        <a:rPr lang="en-US" sz="1050" dirty="0" err="1" smtClean="0"/>
                        <a:t>fibrinoid</a:t>
                      </a:r>
                      <a:r>
                        <a:rPr lang="en-US" sz="1050" dirty="0" smtClean="0"/>
                        <a:t> necrosis, </a:t>
                      </a:r>
                      <a:r>
                        <a:rPr lang="en-US" sz="1050" dirty="0" err="1" smtClean="0"/>
                        <a:t>vasculitis</a:t>
                      </a:r>
                      <a:r>
                        <a:rPr lang="en-US" sz="1050" dirty="0" smtClean="0"/>
                        <a:t>, we could not find any case similar to ours. It is well known that the main </a:t>
                      </a:r>
                      <a:r>
                        <a:rPr lang="en-US" sz="1050" dirty="0" err="1" smtClean="0"/>
                        <a:t>cholangiographic</a:t>
                      </a:r>
                      <a:r>
                        <a:rPr lang="en-US" sz="1050" dirty="0" smtClean="0"/>
                        <a:t> features of PSC are a beaded appearance, very short strictures, and diverticulum-like </a:t>
                      </a:r>
                      <a:r>
                        <a:rPr lang="en-US" sz="1050" dirty="0" err="1" smtClean="0"/>
                        <a:t>outpourchings</a:t>
                      </a:r>
                      <a:r>
                        <a:rPr lang="en-US" sz="1050" dirty="0" smtClean="0"/>
                        <a:t>[11]. </a:t>
                      </a:r>
                      <a:r>
                        <a:rPr lang="en-US" sz="1050" dirty="0" err="1" smtClean="0"/>
                        <a:t>Cholangiographic</a:t>
                      </a:r>
                      <a:r>
                        <a:rPr lang="en-US" sz="1050" dirty="0" smtClean="0"/>
                        <a:t> differential diagnosis of PSC involves </a:t>
                      </a:r>
                      <a:r>
                        <a:rPr lang="en-US" sz="1050" dirty="0" err="1" smtClean="0"/>
                        <a:t>cholangiocarcinoma</a:t>
                      </a:r>
                      <a:r>
                        <a:rPr lang="en-US" sz="1050" dirty="0" smtClean="0"/>
                        <a:t>, cirrhosis, acute cholangitis, and advanced primary biliary cirrhosis in general[12]. In addition, it might be necessary, in diagnosing PSC, to keep in mind that the lesions severely involving the portal tracts like our case also cause severe damage, besides stenosis of the biliary tracts.</a:t>
                      </a:r>
                      <a:endParaRPr lang="en-US" sz="1050" b="0" dirty="0">
                        <a:solidFill>
                          <a:schemeClr val="accent6">
                            <a:lumMod val="50000"/>
                          </a:schemeClr>
                        </a:solidFill>
                      </a:endParaRPr>
                    </a:p>
                  </a:txBody>
                  <a:tcPr marT="45724" marB="45724"/>
                </a:tc>
              </a:tr>
            </a:tbl>
          </a:graphicData>
        </a:graphic>
      </p:graphicFrame>
    </p:spTree>
    <p:extLst>
      <p:ext uri="{BB962C8B-B14F-4D97-AF65-F5344CB8AC3E}">
        <p14:creationId xmlns:p14="http://schemas.microsoft.com/office/powerpoint/2010/main" val="183562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r>
              <a:rPr lang="en-US" sz="3400" smtClean="0">
                <a:latin typeface="Times New Roman" pitchFamily="18" charset="0"/>
                <a:cs typeface="Times New Roman" pitchFamily="18" charset="0"/>
              </a:rPr>
              <a:t>Coagulative (most common)</a:t>
            </a:r>
          </a:p>
          <a:p>
            <a:r>
              <a:rPr lang="en-US" sz="3400" smtClean="0">
                <a:latin typeface="Times New Roman" pitchFamily="18" charset="0"/>
                <a:cs typeface="Times New Roman" pitchFamily="18" charset="0"/>
              </a:rPr>
              <a:t>Liquefactive</a:t>
            </a:r>
          </a:p>
          <a:p>
            <a:r>
              <a:rPr lang="en-US" sz="3400" smtClean="0">
                <a:latin typeface="Times New Roman" pitchFamily="18" charset="0"/>
                <a:cs typeface="Times New Roman" pitchFamily="18" charset="0"/>
              </a:rPr>
              <a:t>Caseous</a:t>
            </a:r>
          </a:p>
          <a:p>
            <a:r>
              <a:rPr lang="en-US" sz="3400" smtClean="0">
                <a:latin typeface="Times New Roman" pitchFamily="18" charset="0"/>
                <a:cs typeface="Times New Roman" pitchFamily="18" charset="0"/>
              </a:rPr>
              <a:t>Fat necrosis</a:t>
            </a:r>
          </a:p>
          <a:p>
            <a:r>
              <a:rPr lang="en-US" sz="3400" smtClean="0">
                <a:latin typeface="Times New Roman" pitchFamily="18" charset="0"/>
                <a:cs typeface="Times New Roman" pitchFamily="18" charset="0"/>
              </a:rPr>
              <a:t>Gangrenous necrosis</a:t>
            </a:r>
          </a:p>
        </p:txBody>
      </p:sp>
      <p:sp>
        <p:nvSpPr>
          <p:cNvPr id="35842" name="Rectangle 2"/>
          <p:cNvSpPr>
            <a:spLocks noGrp="1" noChangeArrowheads="1"/>
          </p:cNvSpPr>
          <p:nvPr>
            <p:ph type="title"/>
          </p:nvPr>
        </p:nvSpPr>
        <p:spPr>
          <a:xfrm>
            <a:off x="685800" y="609600"/>
            <a:ext cx="7772400" cy="990600"/>
          </a:xfrm>
        </p:spPr>
        <p:txBody>
          <a:bodyPr/>
          <a:lstStyle/>
          <a:p>
            <a:r>
              <a:rPr lang="en-US" sz="3400" smtClean="0">
                <a:latin typeface="Times New Roman" pitchFamily="18" charset="0"/>
                <a:cs typeface="Times New Roman" pitchFamily="18" charset="0"/>
              </a:rPr>
              <a:t>Types of Necrosis </a:t>
            </a:r>
          </a:p>
        </p:txBody>
      </p:sp>
    </p:spTree>
    <p:extLst>
      <p:ext uri="{BB962C8B-B14F-4D97-AF65-F5344CB8AC3E}">
        <p14:creationId xmlns:p14="http://schemas.microsoft.com/office/powerpoint/2010/main" val="303574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81000" y="1143000"/>
            <a:ext cx="8458200" cy="5486400"/>
          </a:xfrm>
        </p:spPr>
        <p:txBody>
          <a:bodyPr>
            <a:normAutofit fontScale="85000" lnSpcReduction="20000"/>
          </a:bodyPr>
          <a:lstStyle/>
          <a:p>
            <a:pPr eaLnBrk="1" hangingPunct="1"/>
            <a:r>
              <a:rPr lang="en-US" sz="3400" dirty="0" smtClean="0">
                <a:latin typeface="Times New Roman" pitchFamily="18" charset="0"/>
                <a:cs typeface="Times New Roman" pitchFamily="18" charset="0"/>
              </a:rPr>
              <a:t>Cellular proteins denature (</a:t>
            </a:r>
            <a:r>
              <a:rPr lang="en-US" sz="3400" dirty="0" err="1" smtClean="0">
                <a:latin typeface="Times New Roman" pitchFamily="18" charset="0"/>
                <a:cs typeface="Times New Roman" pitchFamily="18" charset="0"/>
              </a:rPr>
              <a:t>unstick</a:t>
            </a:r>
            <a:r>
              <a:rPr lang="en-US" sz="3400" dirty="0" smtClean="0">
                <a:latin typeface="Times New Roman" pitchFamily="18" charset="0"/>
                <a:cs typeface="Times New Roman" pitchFamily="18" charset="0"/>
              </a:rPr>
              <a:t> and unwind) due to altered osmotic environment and acidosis</a:t>
            </a:r>
          </a:p>
          <a:p>
            <a:pPr eaLnBrk="1" hangingPunct="1"/>
            <a:r>
              <a:rPr lang="en-US" sz="3400" dirty="0" err="1" smtClean="0">
                <a:latin typeface="Times New Roman" pitchFamily="18" charset="0"/>
                <a:cs typeface="Times New Roman" pitchFamily="18" charset="0"/>
              </a:rPr>
              <a:t>Anuclear</a:t>
            </a:r>
            <a:r>
              <a:rPr lang="en-US" sz="3400" dirty="0" smtClean="0">
                <a:latin typeface="Times New Roman" pitchFamily="18" charset="0"/>
                <a:cs typeface="Times New Roman" pitchFamily="18" charset="0"/>
              </a:rPr>
              <a:t> cells stain more deeply pink, tissue retains gross architecture</a:t>
            </a:r>
          </a:p>
          <a:p>
            <a:pPr eaLnBrk="1" hangingPunct="1"/>
            <a:r>
              <a:rPr lang="en-US" sz="3400" dirty="0" smtClean="0">
                <a:latin typeface="Times New Roman" pitchFamily="18" charset="0"/>
                <a:cs typeface="Times New Roman" pitchFamily="18" charset="0"/>
              </a:rPr>
              <a:t>Cells burst and are cleared by phagocytes</a:t>
            </a:r>
          </a:p>
          <a:p>
            <a:pPr eaLnBrk="1" hangingPunct="1"/>
            <a:r>
              <a:rPr lang="en-US" sz="3400" dirty="0" smtClean="0">
                <a:latin typeface="Times New Roman" pitchFamily="18" charset="0"/>
                <a:cs typeface="Times New Roman" pitchFamily="18" charset="0"/>
              </a:rPr>
              <a:t>Results from hypoxia in tissues other than brain (which </a:t>
            </a:r>
            <a:r>
              <a:rPr lang="en-US" sz="3400" dirty="0" err="1" smtClean="0">
                <a:latin typeface="Times New Roman" pitchFamily="18" charset="0"/>
                <a:cs typeface="Times New Roman" pitchFamily="18" charset="0"/>
              </a:rPr>
              <a:t>liquifies</a:t>
            </a:r>
            <a:r>
              <a:rPr lang="en-US" sz="3400" dirty="0" smtClean="0">
                <a:latin typeface="Times New Roman" pitchFamily="18" charset="0"/>
                <a:cs typeface="Times New Roman" pitchFamily="18" charset="0"/>
              </a:rPr>
              <a:t> instead)</a:t>
            </a:r>
          </a:p>
          <a:p>
            <a:r>
              <a:rPr lang="en-US" sz="3400" dirty="0" smtClean="0">
                <a:latin typeface="Times New Roman" pitchFamily="18" charset="0"/>
                <a:cs typeface="Times New Roman" pitchFamily="18" charset="0"/>
              </a:rPr>
              <a:t>Cell’s basic outline is preserved</a:t>
            </a:r>
          </a:p>
          <a:p>
            <a:r>
              <a:rPr lang="en-US" sz="3400" dirty="0" smtClean="0">
                <a:latin typeface="Times New Roman" pitchFamily="18" charset="0"/>
                <a:cs typeface="Times New Roman" pitchFamily="18" charset="0"/>
              </a:rPr>
              <a:t>Homogeneous, glassy </a:t>
            </a:r>
            <a:r>
              <a:rPr lang="en-US" sz="3400" dirty="0" err="1" smtClean="0">
                <a:latin typeface="Times New Roman" pitchFamily="18" charset="0"/>
                <a:cs typeface="Times New Roman" pitchFamily="18" charset="0"/>
              </a:rPr>
              <a:t>eosinophilic</a:t>
            </a:r>
            <a:r>
              <a:rPr lang="en-US" sz="3400" dirty="0" smtClean="0">
                <a:latin typeface="Times New Roman" pitchFamily="18" charset="0"/>
                <a:cs typeface="Times New Roman" pitchFamily="18" charset="0"/>
              </a:rPr>
              <a:t> appearance due to loss of </a:t>
            </a:r>
            <a:r>
              <a:rPr lang="en-US" sz="3400" dirty="0" err="1" smtClean="0">
                <a:latin typeface="Times New Roman" pitchFamily="18" charset="0"/>
                <a:cs typeface="Times New Roman" pitchFamily="18" charset="0"/>
              </a:rPr>
              <a:t>cytoplasmic</a:t>
            </a:r>
            <a:r>
              <a:rPr lang="en-US" sz="3400" dirty="0" smtClean="0">
                <a:latin typeface="Times New Roman" pitchFamily="18" charset="0"/>
                <a:cs typeface="Times New Roman" pitchFamily="18" charset="0"/>
              </a:rPr>
              <a:t> RNA (basophilic) and glycogen (granular)</a:t>
            </a:r>
          </a:p>
          <a:p>
            <a:r>
              <a:rPr lang="en-US" sz="3400" dirty="0" smtClean="0">
                <a:latin typeface="Times New Roman" pitchFamily="18" charset="0"/>
                <a:cs typeface="Times New Roman" pitchFamily="18" charset="0"/>
              </a:rPr>
              <a:t>Nucleus may show </a:t>
            </a:r>
            <a:r>
              <a:rPr lang="en-US" sz="3400" dirty="0" err="1" smtClean="0">
                <a:latin typeface="Times New Roman" pitchFamily="18" charset="0"/>
                <a:cs typeface="Times New Roman" pitchFamily="18" charset="0"/>
              </a:rPr>
              <a:t>pyknosis</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karyolysis</a:t>
            </a:r>
            <a:r>
              <a:rPr lang="en-US" sz="3400" dirty="0" smtClean="0">
                <a:latin typeface="Times New Roman" pitchFamily="18" charset="0"/>
                <a:cs typeface="Times New Roman" pitchFamily="18" charset="0"/>
              </a:rPr>
              <a:t> or </a:t>
            </a:r>
            <a:r>
              <a:rPr lang="en-US" sz="3400" dirty="0" err="1" smtClean="0">
                <a:latin typeface="Times New Roman" pitchFamily="18" charset="0"/>
                <a:cs typeface="Times New Roman" pitchFamily="18" charset="0"/>
              </a:rPr>
              <a:t>karyorrhexis</a:t>
            </a:r>
            <a:endParaRPr lang="en-US" sz="3400" dirty="0" smtClean="0">
              <a:latin typeface="Times New Roman" pitchFamily="18" charset="0"/>
              <a:cs typeface="Times New Roman" pitchFamily="18" charset="0"/>
            </a:endParaRPr>
          </a:p>
        </p:txBody>
      </p:sp>
      <p:sp>
        <p:nvSpPr>
          <p:cNvPr id="19458" name="Rectangle 2"/>
          <p:cNvSpPr>
            <a:spLocks noGrp="1" noChangeArrowheads="1"/>
          </p:cNvSpPr>
          <p:nvPr>
            <p:ph type="title"/>
          </p:nvPr>
        </p:nvSpPr>
        <p:spPr>
          <a:xfrm>
            <a:off x="152400" y="152400"/>
            <a:ext cx="8763000" cy="685800"/>
          </a:xfrm>
        </p:spPr>
        <p:txBody>
          <a:bodyPr>
            <a:normAutofit/>
          </a:bodyPr>
          <a:lstStyle/>
          <a:p>
            <a:pPr eaLnBrk="1" hangingPunct="1"/>
            <a:r>
              <a:rPr lang="en-US" sz="3400" b="1" smtClean="0">
                <a:latin typeface="Times New Roman" pitchFamily="18" charset="0"/>
                <a:cs typeface="Times New Roman" pitchFamily="18" charset="0"/>
              </a:rPr>
              <a:t>Coagulative necrosis</a:t>
            </a:r>
          </a:p>
        </p:txBody>
      </p:sp>
    </p:spTree>
    <p:extLst>
      <p:ext uri="{BB962C8B-B14F-4D97-AF65-F5344CB8AC3E}">
        <p14:creationId xmlns:p14="http://schemas.microsoft.com/office/powerpoint/2010/main" val="348115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d:\SCContent\9781416031215\graphics\fullsize\S9781416031215-001-f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28125"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3" name="Picture 5" descr="top_logo"/>
          <p:cNvSpPr>
            <a:spLocks noChangeAspect="1" noChangeArrowheads="1"/>
          </p:cNvSpPr>
          <p:nvPr/>
        </p:nvSpPr>
        <p:spPr bwMode="auto">
          <a:xfrm>
            <a:off x="14288" y="9525"/>
            <a:ext cx="3019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 name="Picture 3" descr="SPLENIC INFARCTS -- GR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44" y="4000504"/>
            <a:ext cx="4286280" cy="271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4572000" y="4357694"/>
            <a:ext cx="4357686"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Splenic</a:t>
            </a:r>
            <a:r>
              <a:rPr kumimoji="0" lang="en-US" sz="3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infarcts -- gross</a:t>
            </a:r>
          </a:p>
        </p:txBody>
      </p:sp>
    </p:spTree>
    <p:extLst>
      <p:ext uri="{BB962C8B-B14F-4D97-AF65-F5344CB8AC3E}">
        <p14:creationId xmlns:p14="http://schemas.microsoft.com/office/powerpoint/2010/main" val="2187240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52400" y="228600"/>
            <a:ext cx="8763000" cy="762000"/>
          </a:xfrm>
        </p:spPr>
        <p:txBody>
          <a:bodyPr/>
          <a:lstStyle/>
          <a:p>
            <a:pPr eaLnBrk="1" hangingPunct="1"/>
            <a:r>
              <a:rPr lang="en-US" sz="3400" b="1" smtClean="0">
                <a:latin typeface="Times New Roman" pitchFamily="18" charset="0"/>
                <a:cs typeface="Times New Roman" pitchFamily="18" charset="0"/>
              </a:rPr>
              <a:t>Coagulative necrosis—myocardial infarction</a:t>
            </a:r>
          </a:p>
        </p:txBody>
      </p:sp>
      <p:pic>
        <p:nvPicPr>
          <p:cNvPr id="2048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66800"/>
            <a:ext cx="3267068" cy="271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9"/>
          <p:cNvSpPr txBox="1">
            <a:spLocks noChangeArrowheads="1"/>
          </p:cNvSpPr>
          <p:nvPr/>
        </p:nvSpPr>
        <p:spPr bwMode="auto">
          <a:xfrm>
            <a:off x="4191000" y="1066801"/>
            <a:ext cx="458787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1600" dirty="0"/>
              <a:t>When there is marked cellular injury, there is cell death and necrosis. This microscopic appearance of myocardium shown here is a mess because so many cells have died that the tissue is not recognizable. Many nuclei have become </a:t>
            </a:r>
            <a:r>
              <a:rPr lang="en-US" sz="1600" dirty="0" err="1"/>
              <a:t>pyknotic</a:t>
            </a:r>
            <a:r>
              <a:rPr lang="en-US" sz="1600" dirty="0"/>
              <a:t> (shrunken and dark) and have then undergone </a:t>
            </a:r>
            <a:r>
              <a:rPr lang="en-US" sz="1600" dirty="0" err="1"/>
              <a:t>karyorrhexis</a:t>
            </a:r>
            <a:r>
              <a:rPr lang="en-US" sz="1600" dirty="0"/>
              <a:t> (fragmentation) and </a:t>
            </a:r>
            <a:r>
              <a:rPr lang="en-US" sz="1600" dirty="0" err="1"/>
              <a:t>karyolysis</a:t>
            </a:r>
            <a:r>
              <a:rPr lang="en-US" sz="1600" dirty="0"/>
              <a:t> (dissolution). The cytoplasm and cell borders are no longer recognizable. In this case, loss of the blood supply from a major coronary artery led to ischemia and cell death.</a:t>
            </a:r>
          </a:p>
        </p:txBody>
      </p:sp>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500570"/>
            <a:ext cx="3343268" cy="220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4214810" y="4429132"/>
            <a:ext cx="45878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1800" dirty="0"/>
              <a:t>Here is myocardium in which the cells are dying as a result of ischemic injury from coronary artery occlusion. This is early in the process of necrosis. The nuclei of the myocardial fibers are being lost. The cytoplasm is losing its structure, because no well-defined cross-striations are seen.</a:t>
            </a:r>
          </a:p>
        </p:txBody>
      </p:sp>
    </p:spTree>
    <p:extLst>
      <p:ext uri="{BB962C8B-B14F-4D97-AF65-F5344CB8AC3E}">
        <p14:creationId xmlns:p14="http://schemas.microsoft.com/office/powerpoint/2010/main" val="341586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152400" y="152400"/>
            <a:ext cx="8839200" cy="685800"/>
          </a:xfrm>
        </p:spPr>
        <p:txBody>
          <a:bodyPr/>
          <a:lstStyle/>
          <a:p>
            <a:pPr eaLnBrk="1" hangingPunct="1"/>
            <a:r>
              <a:rPr lang="en-US" sz="3400" b="1" smtClean="0">
                <a:latin typeface="Times New Roman" pitchFamily="18" charset="0"/>
                <a:cs typeface="Times New Roman" pitchFamily="18" charset="0"/>
              </a:rPr>
              <a:t>Coagulative necrosis—intestinal infarction</a:t>
            </a:r>
          </a:p>
        </p:txBody>
      </p:sp>
      <p:pic>
        <p:nvPicPr>
          <p:cNvPr id="2355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143000"/>
            <a:ext cx="350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143000"/>
            <a:ext cx="34321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14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noAutofit/>
          </a:bodyPr>
          <a:lstStyle/>
          <a:p>
            <a:r>
              <a:rPr lang="en-US" sz="2400" dirty="0" smtClean="0">
                <a:latin typeface="Times New Roman" pitchFamily="18" charset="0"/>
                <a:cs typeface="Times New Roman" pitchFamily="18" charset="0"/>
              </a:rPr>
              <a:t>Usually due to enzymatic dissolution of necrotic cells (usually due to release of </a:t>
            </a:r>
            <a:r>
              <a:rPr lang="en-US" sz="2400" dirty="0" err="1" smtClean="0">
                <a:latin typeface="Times New Roman" pitchFamily="18" charset="0"/>
                <a:cs typeface="Times New Roman" pitchFamily="18" charset="0"/>
              </a:rPr>
              <a:t>proteolytic</a:t>
            </a:r>
            <a:r>
              <a:rPr lang="en-US" sz="2400" dirty="0" smtClean="0">
                <a:latin typeface="Times New Roman" pitchFamily="18" charset="0"/>
                <a:cs typeface="Times New Roman" pitchFamily="18" charset="0"/>
              </a:rPr>
              <a:t> enzymes from </a:t>
            </a:r>
            <a:r>
              <a:rPr lang="en-US" sz="2400" dirty="0" err="1" smtClean="0">
                <a:latin typeface="Times New Roman" pitchFamily="18" charset="0"/>
                <a:cs typeface="Times New Roman" pitchFamily="18" charset="0"/>
              </a:rPr>
              <a:t>neutrophils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Most often seen in CNS and in abscesses</a:t>
            </a:r>
          </a:p>
          <a:p>
            <a:pPr>
              <a:spcBef>
                <a:spcPct val="10000"/>
              </a:spcBef>
            </a:pPr>
            <a:r>
              <a:rPr lang="en-US" sz="2400" dirty="0" smtClean="0">
                <a:latin typeface="Times New Roman" pitchFamily="18" charset="0"/>
                <a:cs typeface="Times New Roman" pitchFamily="18" charset="0"/>
              </a:rPr>
              <a:t>Enzymatic digestion of cellular components</a:t>
            </a:r>
          </a:p>
          <a:p>
            <a:r>
              <a:rPr lang="en-US" sz="2400" dirty="0" smtClean="0">
                <a:latin typeface="Times New Roman" pitchFamily="18" charset="0"/>
                <a:cs typeface="Times New Roman" pitchFamily="18" charset="0"/>
              </a:rPr>
              <a:t>Infiltration of leukocytes and </a:t>
            </a:r>
            <a:r>
              <a:rPr lang="en-US" sz="2400" dirty="0" err="1" smtClean="0">
                <a:latin typeface="Times New Roman" pitchFamily="18" charset="0"/>
                <a:cs typeface="Times New Roman" pitchFamily="18" charset="0"/>
              </a:rPr>
              <a:t>neutrophils</a:t>
            </a:r>
            <a:r>
              <a:rPr lang="en-US" sz="2400" dirty="0" smtClean="0">
                <a:latin typeface="Times New Roman" pitchFamily="18" charset="0"/>
                <a:cs typeface="Times New Roman" pitchFamily="18" charset="0"/>
              </a:rPr>
              <a:t> create pus and contribute to hydrolysis of tissue</a:t>
            </a:r>
          </a:p>
          <a:p>
            <a:r>
              <a:rPr lang="en-US" sz="2400" dirty="0" smtClean="0">
                <a:latin typeface="Times New Roman" pitchFamily="18" charset="0"/>
                <a:cs typeface="Times New Roman" pitchFamily="18" charset="0"/>
              </a:rPr>
              <a:t>Gross tissue architecture lost to degradation of connective tissue</a:t>
            </a:r>
          </a:p>
          <a:p>
            <a:r>
              <a:rPr lang="en-US" sz="2400" dirty="0" smtClean="0">
                <a:latin typeface="Times New Roman" pitchFamily="18" charset="0"/>
                <a:cs typeface="Times New Roman" pitchFamily="18" charset="0"/>
              </a:rPr>
              <a:t>Serves as substrate for bacterial or fungal growth, sepsis, leading to wet gangrene</a:t>
            </a:r>
          </a:p>
          <a:p>
            <a:r>
              <a:rPr lang="en-US" sz="2400" dirty="0" smtClean="0">
                <a:latin typeface="Times New Roman" pitchFamily="18" charset="0"/>
                <a:cs typeface="Times New Roman" pitchFamily="18" charset="0"/>
              </a:rPr>
              <a:t>Hypoxic brain injury (infarctions) typically result in dissolution and </a:t>
            </a:r>
            <a:r>
              <a:rPr lang="en-US" sz="2400" dirty="0" err="1" smtClean="0">
                <a:latin typeface="Times New Roman" pitchFamily="18" charset="0"/>
                <a:cs typeface="Times New Roman" pitchFamily="18" charset="0"/>
              </a:rPr>
              <a:t>liquefication</a:t>
            </a:r>
            <a:r>
              <a:rPr lang="en-US" sz="2400" dirty="0" smtClean="0">
                <a:latin typeface="Times New Roman" pitchFamily="18" charset="0"/>
                <a:cs typeface="Times New Roman" pitchFamily="18" charset="0"/>
              </a:rPr>
              <a:t> without sepsis, due to high fat content and lack of </a:t>
            </a:r>
            <a:r>
              <a:rPr lang="en-US" sz="2400" dirty="0" err="1" smtClean="0">
                <a:latin typeface="Times New Roman" pitchFamily="18" charset="0"/>
                <a:cs typeface="Times New Roman" pitchFamily="18" charset="0"/>
              </a:rPr>
              <a:t>collagenous</a:t>
            </a:r>
            <a:r>
              <a:rPr lang="en-US" sz="2400" dirty="0" smtClean="0">
                <a:latin typeface="Times New Roman" pitchFamily="18" charset="0"/>
                <a:cs typeface="Times New Roman" pitchFamily="18" charset="0"/>
              </a:rPr>
              <a:t> connective tissue</a:t>
            </a:r>
          </a:p>
          <a:p>
            <a:endParaRPr lang="en-US" sz="2400" dirty="0" smtClean="0">
              <a:latin typeface="Times New Roman" pitchFamily="18" charset="0"/>
              <a:cs typeface="Times New Roman" pitchFamily="18" charset="0"/>
            </a:endParaRPr>
          </a:p>
        </p:txBody>
      </p:sp>
      <p:sp>
        <p:nvSpPr>
          <p:cNvPr id="44034" name="Rectangle 2"/>
          <p:cNvSpPr>
            <a:spLocks noGrp="1" noChangeArrowheads="1"/>
          </p:cNvSpPr>
          <p:nvPr>
            <p:ph type="title"/>
          </p:nvPr>
        </p:nvSpPr>
        <p:spPr>
          <a:xfrm>
            <a:off x="381000" y="609600"/>
            <a:ext cx="8458200" cy="1143000"/>
          </a:xfrm>
        </p:spPr>
        <p:txBody>
          <a:bodyPr/>
          <a:lstStyle/>
          <a:p>
            <a:r>
              <a:rPr lang="en-US" sz="3400" smtClean="0">
                <a:latin typeface="Times New Roman" pitchFamily="18" charset="0"/>
                <a:cs typeface="Times New Roman" pitchFamily="18" charset="0"/>
              </a:rPr>
              <a:t>Liquefactive Necrosis</a:t>
            </a:r>
          </a:p>
        </p:txBody>
      </p:sp>
    </p:spTree>
    <p:extLst>
      <p:ext uri="{BB962C8B-B14F-4D97-AF65-F5344CB8AC3E}">
        <p14:creationId xmlns:p14="http://schemas.microsoft.com/office/powerpoint/2010/main" val="170029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TotalTime>
  <Words>1866</Words>
  <Application>Microsoft Office PowerPoint</Application>
  <PresentationFormat>On-screen Show (4:3)</PresentationFormat>
  <Paragraphs>187</Paragraphs>
  <Slides>33</Slides>
  <Notes>18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Dr Rakesh Tandon Pathology</vt:lpstr>
      <vt:lpstr>Types of Cell Death</vt:lpstr>
      <vt:lpstr>Necrosis </vt:lpstr>
      <vt:lpstr>Types of Necrosis </vt:lpstr>
      <vt:lpstr>Coagulative necrosis</vt:lpstr>
      <vt:lpstr>PowerPoint Presentation</vt:lpstr>
      <vt:lpstr>Coagulative necrosis—myocardial infarction</vt:lpstr>
      <vt:lpstr>Coagulative necrosis—intestinal infarction</vt:lpstr>
      <vt:lpstr>Liquefactive Necrosis</vt:lpstr>
      <vt:lpstr>Lung abscesses (liquefactive  necrosis) -- gross</vt:lpstr>
      <vt:lpstr>Liquefactive necrosis</vt:lpstr>
      <vt:lpstr>Caseous Necrosis </vt:lpstr>
      <vt:lpstr>Caseous necrosis of lung</vt:lpstr>
      <vt:lpstr>Enzymatic Fat Necrosis </vt:lpstr>
      <vt:lpstr>Enzymatic fat necrosis of pancreas -- gross</vt:lpstr>
      <vt:lpstr>Fat necrosis of pancreas</vt:lpstr>
      <vt:lpstr>Gangrenous Necrosis</vt:lpstr>
      <vt:lpstr>Dry gangrene</vt:lpstr>
      <vt:lpstr>Fibrinoid Necrosis</vt:lpstr>
      <vt:lpstr>Fibrinoid necrosis of vessels</vt:lpstr>
      <vt:lpstr>PowerPoint Presentation</vt:lpstr>
      <vt:lpstr>MCQ-1 </vt:lpstr>
      <vt:lpstr>MCQ-1 </vt:lpstr>
      <vt:lpstr>MCQ-2</vt:lpstr>
      <vt:lpstr>MCQ-2</vt:lpstr>
      <vt:lpstr>MCQ-3</vt:lpstr>
      <vt:lpstr>MCQ-3</vt:lpstr>
      <vt:lpstr>MCQ-4</vt:lpstr>
      <vt:lpstr>MCQ-4</vt:lpstr>
      <vt:lpstr>MCQ-5</vt:lpstr>
      <vt:lpstr>MCQ-5</vt:lpstr>
      <vt:lpstr>PowerPoint Presentation</vt:lpstr>
      <vt:lpstr>An autopsy case showing massive fibrinoid necrosis of the portal tracts of the liver with cholangiographic findings similar to those of primary sclerosing cholangitis  Hiroshi Hano, Ichiro Takagi, Keisuke Nagatsuma, Tomoe Lu, Chenxi Meng, Satoru Chiba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Morphology of Cell Injury –  Key Concept</dc:title>
  <dc:creator>RAJ</dc:creator>
  <cp:lastModifiedBy>Windows User</cp:lastModifiedBy>
  <cp:revision>37</cp:revision>
  <dcterms:created xsi:type="dcterms:W3CDTF">2006-08-16T00:00:00Z</dcterms:created>
  <dcterms:modified xsi:type="dcterms:W3CDTF">2023-11-23T06:35:49Z</dcterms:modified>
</cp:coreProperties>
</file>