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7" r:id="rId3"/>
    <p:sldId id="258" r:id="rId4"/>
    <p:sldId id="259" r:id="rId5"/>
    <p:sldId id="260" r:id="rId6"/>
    <p:sldId id="261" r:id="rId7"/>
    <p:sldId id="262" r:id="rId8"/>
    <p:sldId id="295" r:id="rId9"/>
    <p:sldId id="263" r:id="rId10"/>
    <p:sldId id="275" r:id="rId11"/>
    <p:sldId id="265" r:id="rId12"/>
    <p:sldId id="266" r:id="rId13"/>
    <p:sldId id="267" r:id="rId14"/>
    <p:sldId id="268" r:id="rId15"/>
    <p:sldId id="269" r:id="rId16"/>
    <p:sldId id="296" r:id="rId17"/>
    <p:sldId id="270" r:id="rId18"/>
    <p:sldId id="299" r:id="rId19"/>
    <p:sldId id="29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doi.org/10.1016/j.ejfs.2013.04.00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3067050"/>
          </a:xfrm>
        </p:spPr>
        <p:txBody>
          <a:bodyPr/>
          <a:lstStyle/>
          <a:p>
            <a:r>
              <a:rPr lang="en-US" b="1" u="sng" dirty="0"/>
              <a:t>Practical – </a:t>
            </a:r>
            <a:r>
              <a:rPr lang="en-US" b="1" u="sng" dirty="0" smtClean="0"/>
              <a:t>PM Report</a:t>
            </a:r>
            <a:br>
              <a:rPr lang="en-US" b="1" u="sng" dirty="0" smtClean="0"/>
            </a:br>
            <a:r>
              <a:rPr lang="en-US" dirty="0" smtClean="0"/>
              <a:t/>
            </a:r>
            <a:br>
              <a:rPr lang="en-US" dirty="0" smtClean="0"/>
            </a:br>
            <a:r>
              <a:rPr lang="en-US" sz="3600" dirty="0" err="1" smtClean="0"/>
              <a:t>Skeletonised</a:t>
            </a:r>
            <a:r>
              <a:rPr lang="en-US" sz="3600" dirty="0" smtClean="0"/>
              <a:t> </a:t>
            </a:r>
            <a:r>
              <a:rPr lang="en-US" sz="3600" dirty="0" err="1" smtClean="0"/>
              <a:t>deadbody</a:t>
            </a:r>
            <a:r>
              <a:rPr lang="en-US" sz="3600" dirty="0" smtClean="0"/>
              <a:t>/ Bunch of bones</a:t>
            </a:r>
            <a:endParaRPr lang="en-US" dirty="0"/>
          </a:p>
        </p:txBody>
      </p:sp>
      <p:sp>
        <p:nvSpPr>
          <p:cNvPr id="3" name="Subtitle 2"/>
          <p:cNvSpPr>
            <a:spLocks noGrp="1"/>
          </p:cNvSpPr>
          <p:nvPr>
            <p:ph type="subTitle" idx="1"/>
          </p:nvPr>
        </p:nvSpPr>
        <p:spPr/>
        <p:txBody>
          <a:bodyPr/>
          <a:lstStyle/>
          <a:p>
            <a:r>
              <a:rPr lang="en-US" dirty="0" smtClean="0">
                <a:solidFill>
                  <a:schemeClr val="tx1"/>
                </a:solidFill>
              </a:rPr>
              <a:t>- </a:t>
            </a:r>
            <a:r>
              <a:rPr lang="en-US" dirty="0" err="1" smtClean="0">
                <a:solidFill>
                  <a:schemeClr val="tx1"/>
                </a:solidFill>
              </a:rPr>
              <a:t>Dr</a:t>
            </a:r>
            <a:r>
              <a:rPr lang="en-US" dirty="0">
                <a:solidFill>
                  <a:schemeClr val="tx1"/>
                </a:solidFill>
              </a:rPr>
              <a:t> </a:t>
            </a:r>
            <a:r>
              <a:rPr lang="en-US" dirty="0" smtClean="0">
                <a:solidFill>
                  <a:schemeClr val="tx1"/>
                </a:solidFill>
              </a:rPr>
              <a:t>R G </a:t>
            </a:r>
            <a:r>
              <a:rPr lang="en-US" smtClean="0">
                <a:solidFill>
                  <a:schemeClr val="tx1"/>
                </a:solidFill>
              </a:rPr>
              <a:t>Datta</a:t>
            </a:r>
            <a:endParaRPr lang="en-US" dirty="0">
              <a:solidFill>
                <a:schemeClr val="tx1"/>
              </a:solidFill>
            </a:endParaRPr>
          </a:p>
        </p:txBody>
      </p:sp>
    </p:spTree>
    <p:extLst>
      <p:ext uri="{BB962C8B-B14F-4D97-AF65-F5344CB8AC3E}">
        <p14:creationId xmlns:p14="http://schemas.microsoft.com/office/powerpoint/2010/main" val="1577747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u="sng" dirty="0"/>
              <a:t>17. External injuries </a:t>
            </a:r>
            <a:r>
              <a:rPr lang="en-US" u="sng" dirty="0" smtClean="0"/>
              <a:t>:</a:t>
            </a:r>
            <a:r>
              <a:rPr lang="en-US" dirty="0" smtClean="0"/>
              <a:t> </a:t>
            </a:r>
            <a:r>
              <a:rPr lang="en-US" dirty="0" err="1" smtClean="0"/>
              <a:t>Gnowing</a:t>
            </a:r>
            <a:r>
              <a:rPr lang="en-US" dirty="0" smtClean="0"/>
              <a:t> and </a:t>
            </a:r>
            <a:r>
              <a:rPr lang="en-US" dirty="0" err="1" smtClean="0"/>
              <a:t>neebling</a:t>
            </a:r>
            <a:r>
              <a:rPr lang="en-US" dirty="0" smtClean="0"/>
              <a:t> marks by carnivorous animals noted over skull, long bones of forearms, arms and legs. Margins of wounds pale.</a:t>
            </a:r>
          </a:p>
          <a:p>
            <a:pPr marL="0" indent="0">
              <a:buNone/>
            </a:pPr>
            <a:endParaRPr lang="en-US" dirty="0" smtClean="0"/>
          </a:p>
          <a:p>
            <a:pPr marL="0" indent="0">
              <a:buNone/>
            </a:pPr>
            <a:r>
              <a:rPr lang="en-US" dirty="0" smtClean="0"/>
              <a:t>18</a:t>
            </a:r>
            <a:r>
              <a:rPr lang="en-US" dirty="0"/>
              <a:t>. </a:t>
            </a:r>
            <a:r>
              <a:rPr lang="en-US" dirty="0" smtClean="0"/>
              <a:t>Palpable </a:t>
            </a:r>
            <a:r>
              <a:rPr lang="en-US" dirty="0"/>
              <a:t>fracture? : No </a:t>
            </a:r>
            <a:r>
              <a:rPr lang="en-US" dirty="0" smtClean="0"/>
              <a:t>fracture noted.</a:t>
            </a:r>
            <a:endParaRPr lang="en-US" dirty="0"/>
          </a:p>
          <a:p>
            <a:pPr marL="0" indent="0">
              <a:buNone/>
            </a:pPr>
            <a:endParaRPr lang="en-US" dirty="0"/>
          </a:p>
          <a:p>
            <a:pPr marL="0" indent="0">
              <a:buNone/>
            </a:pPr>
            <a:r>
              <a:rPr lang="en-US" dirty="0"/>
              <a:t>18(a) injuries in 17 &amp; 18 antemortem? :  </a:t>
            </a:r>
            <a:r>
              <a:rPr lang="en-US" dirty="0" smtClean="0"/>
              <a:t>No. Injuries mentioned in column 17 above are postmortem.</a:t>
            </a:r>
            <a:endParaRPr lang="en-US" dirty="0"/>
          </a:p>
          <a:p>
            <a:endParaRPr lang="en-US" dirty="0"/>
          </a:p>
        </p:txBody>
      </p:sp>
    </p:spTree>
    <p:extLst>
      <p:ext uri="{BB962C8B-B14F-4D97-AF65-F5344CB8AC3E}">
        <p14:creationId xmlns:p14="http://schemas.microsoft.com/office/powerpoint/2010/main" val="722550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examination</a:t>
            </a:r>
            <a:endParaRPr lang="en-US" dirty="0"/>
          </a:p>
        </p:txBody>
      </p:sp>
      <p:sp>
        <p:nvSpPr>
          <p:cNvPr id="3" name="Content Placeholder 2"/>
          <p:cNvSpPr>
            <a:spLocks noGrp="1"/>
          </p:cNvSpPr>
          <p:nvPr>
            <p:ph idx="1"/>
          </p:nvPr>
        </p:nvSpPr>
        <p:spPr/>
        <p:txBody>
          <a:bodyPr/>
          <a:lstStyle/>
          <a:p>
            <a:pPr marL="0" indent="0">
              <a:buNone/>
            </a:pPr>
            <a:r>
              <a:rPr lang="en-US" dirty="0" smtClean="0"/>
              <a:t>19. Head : </a:t>
            </a:r>
          </a:p>
          <a:p>
            <a:pPr marL="914400" lvl="1" indent="-514350"/>
            <a:r>
              <a:rPr lang="en-US" dirty="0" smtClean="0"/>
              <a:t>Skull – no injury present except gnawing marks</a:t>
            </a:r>
          </a:p>
          <a:p>
            <a:pPr marL="914400" lvl="1" indent="-514350"/>
            <a:r>
              <a:rPr lang="en-US" dirty="0" smtClean="0"/>
              <a:t>Orbits rounder, All muscle attachment sites smoother – </a:t>
            </a:r>
            <a:r>
              <a:rPr lang="en-US" dirty="0" err="1" smtClean="0"/>
              <a:t>supraorbital</a:t>
            </a:r>
            <a:r>
              <a:rPr lang="en-US" dirty="0" smtClean="0"/>
              <a:t> ridges, </a:t>
            </a:r>
            <a:r>
              <a:rPr lang="en-US" dirty="0" err="1" smtClean="0"/>
              <a:t>zygoma</a:t>
            </a:r>
            <a:r>
              <a:rPr lang="en-US" dirty="0" smtClean="0"/>
              <a:t>, mastoid process, external occipital protuberance not prominent</a:t>
            </a:r>
          </a:p>
          <a:p>
            <a:pPr marL="914400" lvl="1" indent="-514350"/>
            <a:r>
              <a:rPr lang="en-US" dirty="0" smtClean="0"/>
              <a:t>Frontal slop - rounded</a:t>
            </a:r>
          </a:p>
          <a:p>
            <a:pPr marL="914400" lvl="1" indent="-514350"/>
            <a:r>
              <a:rPr lang="en-US" dirty="0" smtClean="0"/>
              <a:t>Meninges &amp; Brain – decomposed to shriveled dry mass.</a:t>
            </a:r>
          </a:p>
        </p:txBody>
      </p:sp>
    </p:spTree>
    <p:extLst>
      <p:ext uri="{BB962C8B-B14F-4D97-AF65-F5344CB8AC3E}">
        <p14:creationId xmlns:p14="http://schemas.microsoft.com/office/powerpoint/2010/main" val="1210497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buNone/>
            </a:pPr>
            <a:r>
              <a:rPr lang="en-US" dirty="0" smtClean="0"/>
              <a:t>20. Thorax :</a:t>
            </a:r>
          </a:p>
          <a:p>
            <a:pPr marL="914400" lvl="1" indent="-514350">
              <a:buFont typeface="+mj-lt"/>
              <a:buAutoNum type="alphaLcParenR"/>
            </a:pPr>
            <a:r>
              <a:rPr lang="en-US" dirty="0" smtClean="0"/>
              <a:t>ribs : no injury present.</a:t>
            </a:r>
          </a:p>
          <a:p>
            <a:pPr marL="914400" lvl="1" indent="-514350">
              <a:buFont typeface="+mj-lt"/>
              <a:buAutoNum type="alphaLcParenR"/>
            </a:pPr>
            <a:r>
              <a:rPr lang="en-US" dirty="0" smtClean="0"/>
              <a:t>Pleura : decomposed to shriveled dry mass.</a:t>
            </a:r>
          </a:p>
          <a:p>
            <a:pPr marL="914400" lvl="1" indent="-514350">
              <a:buFont typeface="+mj-lt"/>
              <a:buAutoNum type="alphaLcParenR"/>
            </a:pPr>
            <a:r>
              <a:rPr lang="en-US" dirty="0" smtClean="0"/>
              <a:t>Trachea &amp; bronchi : decomposed to shriveled dry mass. Hyoid bone noted missing.</a:t>
            </a:r>
          </a:p>
          <a:p>
            <a:pPr marL="914400" lvl="1" indent="-514350">
              <a:buFont typeface="+mj-lt"/>
              <a:buAutoNum type="alphaLcParenR"/>
            </a:pPr>
            <a:r>
              <a:rPr lang="en-US" dirty="0" smtClean="0"/>
              <a:t>Right lung : decomposed to shriveled dry mass.</a:t>
            </a:r>
          </a:p>
          <a:p>
            <a:pPr marL="914400" lvl="1" indent="-514350">
              <a:buFont typeface="+mj-lt"/>
              <a:buAutoNum type="alphaLcParenR"/>
            </a:pPr>
            <a:r>
              <a:rPr lang="en-US" dirty="0" smtClean="0"/>
              <a:t>Left lung : decomposed to shriveled dry mass.</a:t>
            </a:r>
          </a:p>
          <a:p>
            <a:pPr marL="914400" lvl="1" indent="-514350">
              <a:buFont typeface="+mj-lt"/>
              <a:buAutoNum type="alphaLcParenR"/>
            </a:pPr>
            <a:r>
              <a:rPr lang="en-US" dirty="0" smtClean="0"/>
              <a:t>Pericardium : decomposed to shriveled dry mass.</a:t>
            </a:r>
          </a:p>
          <a:p>
            <a:pPr marL="914400" lvl="1" indent="-514350">
              <a:buFont typeface="+mj-lt"/>
              <a:buAutoNum type="alphaLcParenR"/>
            </a:pPr>
            <a:r>
              <a:rPr lang="en-US" dirty="0" smtClean="0"/>
              <a:t>Heart : decomposed to shriveled dry mass.</a:t>
            </a:r>
          </a:p>
          <a:p>
            <a:pPr marL="914400" lvl="1" indent="-514350">
              <a:buFont typeface="+mj-lt"/>
              <a:buAutoNum type="alphaLcParenR"/>
            </a:pPr>
            <a:r>
              <a:rPr lang="en-US" dirty="0" smtClean="0"/>
              <a:t>Major vessels : decomposed to shriveled dry mass.</a:t>
            </a:r>
          </a:p>
          <a:p>
            <a:pPr marL="914400" lvl="1" indent="-514350">
              <a:buFont typeface="+mj-lt"/>
              <a:buAutoNum type="alphaLcParenR"/>
            </a:pPr>
            <a:endParaRPr lang="en-US" dirty="0" smtClean="0"/>
          </a:p>
          <a:p>
            <a:pPr marL="914400" lvl="1" indent="-514350"/>
            <a:r>
              <a:rPr lang="en-US" dirty="0" smtClean="0"/>
              <a:t>Sternum – lower two segments of body part are fused. Rest parts not fused.</a:t>
            </a:r>
          </a:p>
        </p:txBody>
      </p:sp>
    </p:spTree>
    <p:extLst>
      <p:ext uri="{BB962C8B-B14F-4D97-AF65-F5344CB8AC3E}">
        <p14:creationId xmlns:p14="http://schemas.microsoft.com/office/powerpoint/2010/main" val="4193058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0" indent="0">
              <a:buNone/>
            </a:pPr>
            <a:r>
              <a:rPr lang="en-US" dirty="0" smtClean="0"/>
              <a:t>21. Abdomen :</a:t>
            </a:r>
          </a:p>
          <a:p>
            <a:pPr marL="914400" lvl="1" indent="-514350">
              <a:buFont typeface="+mj-lt"/>
              <a:buAutoNum type="alphaLcParenR"/>
            </a:pPr>
            <a:r>
              <a:rPr lang="en-US" dirty="0" smtClean="0"/>
              <a:t>Wall : missing</a:t>
            </a:r>
          </a:p>
          <a:p>
            <a:pPr marL="914400" lvl="1" indent="-514350">
              <a:buFont typeface="+mj-lt"/>
              <a:buAutoNum type="alphaLcParenR"/>
            </a:pPr>
            <a:r>
              <a:rPr lang="en-US" dirty="0" smtClean="0"/>
              <a:t>Peritoneum : missing</a:t>
            </a:r>
          </a:p>
          <a:p>
            <a:pPr marL="914400" lvl="1" indent="-514350">
              <a:buFont typeface="+mj-lt"/>
              <a:buAutoNum type="alphaLcParenR"/>
            </a:pPr>
            <a:r>
              <a:rPr lang="en-US" dirty="0" smtClean="0"/>
              <a:t>Cavity : Open. No S/o hemorrhage seen</a:t>
            </a:r>
          </a:p>
          <a:p>
            <a:pPr marL="914400" lvl="1" indent="-514350">
              <a:buFont typeface="+mj-lt"/>
              <a:buAutoNum type="alphaLcParenR"/>
            </a:pPr>
            <a:r>
              <a:rPr lang="en-US" dirty="0" smtClean="0"/>
              <a:t>Esophagus : decomposed to shriveled dry mass. </a:t>
            </a:r>
          </a:p>
          <a:p>
            <a:pPr marL="914400" lvl="1" indent="-514350">
              <a:buFont typeface="+mj-lt"/>
              <a:buAutoNum type="alphaLcParenR"/>
            </a:pPr>
            <a:r>
              <a:rPr lang="en-US" dirty="0" smtClean="0"/>
              <a:t>Stomach : decomposed to shriveled dry mass.</a:t>
            </a:r>
          </a:p>
          <a:p>
            <a:pPr marL="914400" lvl="1" indent="-514350">
              <a:buFont typeface="+mj-lt"/>
              <a:buAutoNum type="alphaLcParenR"/>
            </a:pPr>
            <a:r>
              <a:rPr lang="en-US" dirty="0" smtClean="0"/>
              <a:t>Small Intestine : decomposed to shriveled dry mass.</a:t>
            </a:r>
          </a:p>
          <a:p>
            <a:pPr marL="914400" lvl="1" indent="-514350">
              <a:buFont typeface="+mj-lt"/>
              <a:buAutoNum type="alphaLcParenR"/>
            </a:pPr>
            <a:r>
              <a:rPr lang="en-US" dirty="0" smtClean="0"/>
              <a:t>Large intestine : decomposed to shriveled dry mass.</a:t>
            </a:r>
          </a:p>
          <a:p>
            <a:pPr marL="914400" lvl="1" indent="-514350">
              <a:buFont typeface="+mj-lt"/>
              <a:buAutoNum type="alphaLcParenR"/>
            </a:pPr>
            <a:endParaRPr lang="en-US" dirty="0" smtClean="0"/>
          </a:p>
          <a:p>
            <a:pPr marL="914400" lvl="1" indent="-514350"/>
            <a:r>
              <a:rPr lang="en-US" dirty="0" smtClean="0"/>
              <a:t>Parts of GIT noted disintegrated at places due to decomposition</a:t>
            </a:r>
          </a:p>
          <a:p>
            <a:pPr marL="914400" lvl="1" indent="-514350"/>
            <a:endParaRPr lang="en-US" dirty="0" smtClean="0"/>
          </a:p>
          <a:p>
            <a:pPr marL="914400" lvl="1" indent="-514350">
              <a:buFont typeface="+mj-lt"/>
              <a:buAutoNum type="alphaLcParenR"/>
            </a:pPr>
            <a:endParaRPr lang="en-US" dirty="0" smtClean="0"/>
          </a:p>
          <a:p>
            <a:pPr marL="914400" lvl="1" indent="-514350">
              <a:buFont typeface="+mj-lt"/>
              <a:buAutoNum type="alphaLcParenR"/>
            </a:pPr>
            <a:endParaRPr lang="en-US" dirty="0" smtClean="0"/>
          </a:p>
          <a:p>
            <a:pPr marL="914400" lvl="1" indent="-514350">
              <a:buFont typeface="+mj-lt"/>
              <a:buAutoNum type="alphaLcParenR"/>
            </a:pPr>
            <a:endParaRPr lang="en-US" dirty="0"/>
          </a:p>
        </p:txBody>
      </p:sp>
    </p:spTree>
    <p:extLst>
      <p:ext uri="{BB962C8B-B14F-4D97-AF65-F5344CB8AC3E}">
        <p14:creationId xmlns:p14="http://schemas.microsoft.com/office/powerpoint/2010/main" val="2105422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914400" lvl="1" indent="-514350">
              <a:buFont typeface="+mj-lt"/>
              <a:buAutoNum type="alphaLcParenR" startAt="8"/>
            </a:pPr>
            <a:r>
              <a:rPr lang="en-US" dirty="0"/>
              <a:t>Liver </a:t>
            </a:r>
            <a:r>
              <a:rPr lang="en-US" dirty="0" smtClean="0"/>
              <a:t>: decomposed to shriveled dry mass</a:t>
            </a:r>
          </a:p>
          <a:p>
            <a:pPr marL="914400" lvl="1" indent="-514350">
              <a:buFont typeface="+mj-lt"/>
              <a:buAutoNum type="alphaLcParenR" startAt="8"/>
            </a:pPr>
            <a:r>
              <a:rPr lang="en-US" dirty="0" smtClean="0"/>
              <a:t>Gall Bladder : decomposed to shriveled dry mass</a:t>
            </a:r>
          </a:p>
          <a:p>
            <a:pPr marL="914400" lvl="1" indent="-514350">
              <a:buFont typeface="+mj-lt"/>
              <a:buAutoNum type="alphaLcParenR" startAt="8"/>
            </a:pPr>
            <a:r>
              <a:rPr lang="en-US" dirty="0" smtClean="0"/>
              <a:t>Spleen : decomposed to shriveled dry mass</a:t>
            </a:r>
          </a:p>
          <a:p>
            <a:pPr marL="914400" lvl="1" indent="-514350">
              <a:buFont typeface="+mj-lt"/>
              <a:buAutoNum type="alphaLcParenR" startAt="8"/>
            </a:pPr>
            <a:r>
              <a:rPr lang="en-US" dirty="0" smtClean="0"/>
              <a:t>Pancreas, adrenals : decomposed to shriveled dry mass</a:t>
            </a:r>
          </a:p>
          <a:p>
            <a:pPr marL="914400" lvl="1" indent="-514350">
              <a:buFont typeface="+mj-lt"/>
              <a:buAutoNum type="alphaLcParenR" startAt="8"/>
            </a:pPr>
            <a:r>
              <a:rPr lang="en-US" dirty="0" smtClean="0"/>
              <a:t>Kidneys : decomposed to shriveled dry mass</a:t>
            </a:r>
          </a:p>
          <a:p>
            <a:pPr marL="914400" lvl="1" indent="-514350">
              <a:buFont typeface="+mj-lt"/>
              <a:buAutoNum type="alphaLcParenR" startAt="8"/>
            </a:pPr>
            <a:r>
              <a:rPr lang="en-US" dirty="0" smtClean="0"/>
              <a:t>Gonads &amp; pelvic organs : decomposed to shriveled dry mass</a:t>
            </a:r>
          </a:p>
          <a:p>
            <a:pPr marL="914400" lvl="1" indent="-514350">
              <a:buFont typeface="+mj-lt"/>
              <a:buAutoNum type="alphaLcParenR" startAt="8"/>
            </a:pPr>
            <a:r>
              <a:rPr lang="en-US" dirty="0" smtClean="0"/>
              <a:t>Urinary bladder : decomposed to shriveled dry mass</a:t>
            </a:r>
          </a:p>
          <a:p>
            <a:pPr marL="914400" lvl="1" indent="-514350">
              <a:buFont typeface="+mj-lt"/>
              <a:buAutoNum type="alphaLcParenR" startAt="8"/>
            </a:pPr>
            <a:endParaRPr lang="en-US" dirty="0" smtClean="0"/>
          </a:p>
          <a:p>
            <a:pPr marL="914400" lvl="1" indent="-514350"/>
            <a:r>
              <a:rPr lang="en-US" dirty="0" smtClean="0"/>
              <a:t>Bony pelvis – </a:t>
            </a:r>
            <a:r>
              <a:rPr lang="en-US" dirty="0" err="1" smtClean="0"/>
              <a:t>gynaecoid</a:t>
            </a:r>
            <a:r>
              <a:rPr lang="en-US" dirty="0" smtClean="0"/>
              <a:t> shape, greater sciatic notch wider than 85 degree, sub pubic angle 90 degree</a:t>
            </a:r>
          </a:p>
          <a:p>
            <a:pPr marL="914400" lvl="1" indent="-514350"/>
            <a:r>
              <a:rPr lang="en-US" dirty="0" smtClean="0"/>
              <a:t>All long bones - smoother, lighter, muscle markings not prominent</a:t>
            </a:r>
          </a:p>
          <a:p>
            <a:pPr marL="914400" lvl="1" indent="-514350"/>
            <a:endParaRPr lang="en-US" dirty="0" smtClean="0"/>
          </a:p>
          <a:p>
            <a:pPr marL="914400" lvl="1" indent="-514350">
              <a:buFont typeface="+mj-lt"/>
              <a:buAutoNum type="alphaLcParenR" startAt="8"/>
            </a:pPr>
            <a:endParaRPr lang="en-US" dirty="0"/>
          </a:p>
          <a:p>
            <a:endParaRPr lang="en-US" dirty="0"/>
          </a:p>
        </p:txBody>
      </p:sp>
    </p:spTree>
    <p:extLst>
      <p:ext uri="{BB962C8B-B14F-4D97-AF65-F5344CB8AC3E}">
        <p14:creationId xmlns:p14="http://schemas.microsoft.com/office/powerpoint/2010/main" val="1597346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r>
              <a:rPr lang="en-US" dirty="0" smtClean="0"/>
              <a:t>Additional remarks &amp; Viscera samples :</a:t>
            </a:r>
          </a:p>
          <a:p>
            <a:pPr marL="457200" lvl="1" indent="0">
              <a:buNone/>
            </a:pPr>
            <a:r>
              <a:rPr lang="en-US" dirty="0" smtClean="0"/>
              <a:t>Samples preserved for Blood grouping &amp; DNA analysis</a:t>
            </a:r>
            <a:br>
              <a:rPr lang="en-US" dirty="0" smtClean="0"/>
            </a:br>
            <a:r>
              <a:rPr lang="en-US" dirty="0" smtClean="0"/>
              <a:t>       1) Bunch of scalp hairs</a:t>
            </a:r>
            <a:br>
              <a:rPr lang="en-US" dirty="0" smtClean="0"/>
            </a:br>
            <a:r>
              <a:rPr lang="en-US" dirty="0" smtClean="0"/>
              <a:t>       2) Molar teeth</a:t>
            </a:r>
            <a:br>
              <a:rPr lang="en-US" dirty="0" smtClean="0"/>
            </a:br>
            <a:r>
              <a:rPr lang="en-US" dirty="0" smtClean="0"/>
              <a:t>       3) Left Humerus bone</a:t>
            </a:r>
          </a:p>
          <a:p>
            <a:pPr marL="457200" lvl="1" indent="0">
              <a:buNone/>
            </a:pPr>
            <a:r>
              <a:rPr lang="en-US" dirty="0" smtClean="0"/>
              <a:t>Samples preserved for chemical analysis </a:t>
            </a:r>
          </a:p>
          <a:p>
            <a:pPr marL="1371600" lvl="2" indent="-457200">
              <a:buFont typeface="+mj-lt"/>
              <a:buAutoNum type="arabicParenR"/>
            </a:pPr>
            <a:r>
              <a:rPr lang="en-US" sz="2800" dirty="0" smtClean="0"/>
              <a:t>Mass from abdomen organs region</a:t>
            </a:r>
          </a:p>
          <a:p>
            <a:pPr marL="1371600" lvl="2" indent="-457200">
              <a:buFont typeface="+mj-lt"/>
              <a:buAutoNum type="arabicParenR"/>
            </a:pPr>
            <a:r>
              <a:rPr lang="en-US" sz="2800" dirty="0" smtClean="0"/>
              <a:t>Right Humerus bone – whole</a:t>
            </a:r>
          </a:p>
          <a:p>
            <a:pPr marL="1371600" lvl="2" indent="-457200">
              <a:buFont typeface="+mj-lt"/>
              <a:buAutoNum type="arabicParenR"/>
            </a:pPr>
            <a:r>
              <a:rPr lang="en-US" sz="2800" dirty="0" smtClean="0"/>
              <a:t>Bunch of scalp hairs</a:t>
            </a:r>
          </a:p>
          <a:p>
            <a:pPr marL="1371600" lvl="2" indent="-457200">
              <a:buFont typeface="+mj-lt"/>
              <a:buAutoNum type="arabicParenR"/>
            </a:pPr>
            <a:r>
              <a:rPr lang="en-US" sz="2800" dirty="0" smtClean="0"/>
              <a:t>Nails of both hands</a:t>
            </a:r>
          </a:p>
          <a:p>
            <a:pPr marL="1371600" lvl="2" indent="-457200">
              <a:buFont typeface="+mj-lt"/>
              <a:buAutoNum type="arabicParenR"/>
            </a:pPr>
            <a:r>
              <a:rPr lang="en-US" sz="2800" dirty="0" smtClean="0"/>
              <a:t>Molar teeth</a:t>
            </a:r>
          </a:p>
          <a:p>
            <a:pPr marL="971550" lvl="1" indent="-457200">
              <a:buNone/>
            </a:pPr>
            <a:r>
              <a:rPr lang="en-US" dirty="0" smtClean="0"/>
              <a:t>Samples preserved for diatom tests</a:t>
            </a:r>
            <a:br>
              <a:rPr lang="en-US" dirty="0" smtClean="0"/>
            </a:br>
            <a:r>
              <a:rPr lang="en-US" dirty="0" smtClean="0"/>
              <a:t>1) Sternum bone</a:t>
            </a:r>
            <a:br>
              <a:rPr lang="en-US" dirty="0" smtClean="0"/>
            </a:br>
            <a:r>
              <a:rPr lang="en-US" dirty="0" smtClean="0"/>
              <a:t>2) left Femur bone</a:t>
            </a:r>
          </a:p>
          <a:p>
            <a:pPr marL="971550" lvl="1" indent="-457200">
              <a:buNone/>
            </a:pPr>
            <a:endParaRPr lang="en-US" dirty="0"/>
          </a:p>
          <a:p>
            <a:pPr marL="114300" indent="0">
              <a:buNone/>
            </a:pPr>
            <a:r>
              <a:rPr lang="en-US" dirty="0" smtClean="0"/>
              <a:t>22. Vertebra &amp; Spine :  No fracture/ any injuries noted. No s/o </a:t>
            </a:r>
            <a:r>
              <a:rPr lang="en-US" dirty="0" err="1" smtClean="0"/>
              <a:t>antemortem</a:t>
            </a:r>
            <a:r>
              <a:rPr lang="en-US" dirty="0" smtClean="0"/>
              <a:t> hemorrhages over cervical spine.</a:t>
            </a:r>
            <a:endParaRPr lang="en-US" dirty="0"/>
          </a:p>
        </p:txBody>
      </p:sp>
    </p:spTree>
    <p:extLst>
      <p:ext uri="{BB962C8B-B14F-4D97-AF65-F5344CB8AC3E}">
        <p14:creationId xmlns:p14="http://schemas.microsoft.com/office/powerpoint/2010/main" val="843028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smtClean="0"/>
              <a:t>X-ray examination for age estimation</a:t>
            </a:r>
          </a:p>
          <a:p>
            <a:pPr lvl="1"/>
            <a:r>
              <a:rPr lang="en-US" dirty="0" smtClean="0"/>
              <a:t>Upper ends of Humerus, Both ends of Femur &amp; Tibia-Fibula not fused.</a:t>
            </a:r>
          </a:p>
          <a:p>
            <a:pPr lvl="1"/>
            <a:r>
              <a:rPr lang="en-US" dirty="0" smtClean="0"/>
              <a:t>Lower end of humerus &amp; upper ends of radius ulna fused</a:t>
            </a:r>
          </a:p>
          <a:p>
            <a:pPr lvl="1"/>
            <a:r>
              <a:rPr lang="en-US" dirty="0" smtClean="0"/>
              <a:t>Iliac crests &amp; </a:t>
            </a:r>
            <a:r>
              <a:rPr lang="en-US" dirty="0" err="1" smtClean="0"/>
              <a:t>Ischial</a:t>
            </a:r>
            <a:r>
              <a:rPr lang="en-US" dirty="0" smtClean="0"/>
              <a:t> </a:t>
            </a:r>
            <a:r>
              <a:rPr lang="en-US" dirty="0" err="1" smtClean="0"/>
              <a:t>tuberosities</a:t>
            </a:r>
            <a:r>
              <a:rPr lang="en-US" dirty="0" smtClean="0"/>
              <a:t> appeared but not fused.</a:t>
            </a:r>
          </a:p>
          <a:p>
            <a:pPr lvl="1"/>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Opinion</a:t>
            </a:r>
            <a:endParaRPr lang="en-US" dirty="0"/>
          </a:p>
        </p:txBody>
      </p:sp>
      <p:sp>
        <p:nvSpPr>
          <p:cNvPr id="3" name="Content Placeholder 2"/>
          <p:cNvSpPr>
            <a:spLocks noGrp="1"/>
          </p:cNvSpPr>
          <p:nvPr>
            <p:ph idx="1"/>
          </p:nvPr>
        </p:nvSpPr>
        <p:spPr>
          <a:xfrm>
            <a:off x="457200" y="1600200"/>
            <a:ext cx="8229600" cy="5105400"/>
          </a:xfrm>
        </p:spPr>
        <p:txBody>
          <a:bodyPr>
            <a:normAutofit fontScale="40000" lnSpcReduction="20000"/>
          </a:bodyPr>
          <a:lstStyle/>
          <a:p>
            <a:pPr marL="514350" indent="-514350">
              <a:buFont typeface="+mj-lt"/>
              <a:buAutoNum type="alphaUcPeriod"/>
            </a:pPr>
            <a:endParaRPr lang="en-US" dirty="0" smtClean="0"/>
          </a:p>
          <a:p>
            <a:pPr marL="514350" indent="-514350"/>
            <a:r>
              <a:rPr lang="en-US" sz="5000" dirty="0" smtClean="0"/>
              <a:t>Whole skeleton is of one single human</a:t>
            </a:r>
          </a:p>
          <a:p>
            <a:pPr marL="514350" indent="-514350"/>
            <a:r>
              <a:rPr lang="en-US" sz="5000" dirty="0" smtClean="0"/>
              <a:t>Sex of deceased : Female</a:t>
            </a:r>
          </a:p>
          <a:p>
            <a:pPr marL="514350" indent="-514350"/>
            <a:r>
              <a:rPr lang="en-US" sz="5000" dirty="0" smtClean="0"/>
              <a:t>Age of deceased : 17+/-1 year (i.e. between 16 to 18 years) </a:t>
            </a:r>
          </a:p>
          <a:p>
            <a:pPr marL="514350" indent="-514350"/>
            <a:r>
              <a:rPr lang="en-US" sz="5000" dirty="0" smtClean="0"/>
              <a:t>Stature of deceased : 155+/- 3cms</a:t>
            </a:r>
          </a:p>
          <a:p>
            <a:pPr marL="514350" indent="-514350"/>
            <a:r>
              <a:rPr lang="en-US" sz="5000" dirty="0" smtClean="0"/>
              <a:t>Time of death : 1 month to 3 months before PM examination</a:t>
            </a:r>
          </a:p>
          <a:p>
            <a:pPr marL="514350" indent="-514350"/>
            <a:r>
              <a:rPr lang="en-US" sz="5000" dirty="0" smtClean="0"/>
              <a:t>All external injuries : Postmortem gnawing-</a:t>
            </a:r>
            <a:r>
              <a:rPr lang="en-US" sz="5000" dirty="0" err="1" smtClean="0"/>
              <a:t>neebling</a:t>
            </a:r>
            <a:r>
              <a:rPr lang="en-US" sz="5000" dirty="0" smtClean="0"/>
              <a:t> marks</a:t>
            </a:r>
          </a:p>
          <a:p>
            <a:pPr marL="514350" indent="-514350"/>
            <a:endParaRPr lang="en-US" sz="5000" dirty="0"/>
          </a:p>
          <a:p>
            <a:pPr marL="514350" indent="-514350"/>
            <a:r>
              <a:rPr lang="en-US" sz="5000" dirty="0" smtClean="0"/>
              <a:t>Pending reports : report for chemical analysis and diatom tests of samples</a:t>
            </a:r>
          </a:p>
          <a:p>
            <a:pPr marL="514350" indent="-514350"/>
            <a:endParaRPr lang="en-US" sz="5000" dirty="0"/>
          </a:p>
          <a:p>
            <a:pPr marL="514350" indent="-514350"/>
            <a:r>
              <a:rPr lang="en-US" sz="5000" dirty="0" smtClean="0"/>
              <a:t>Cause of Death : “</a:t>
            </a:r>
            <a:r>
              <a:rPr lang="en-US" sz="5000" dirty="0" err="1" smtClean="0"/>
              <a:t>Antemortem</a:t>
            </a:r>
            <a:r>
              <a:rPr lang="en-US" sz="5000" dirty="0" smtClean="0"/>
              <a:t> Drowning”</a:t>
            </a:r>
          </a:p>
          <a:p>
            <a:pPr marL="514350" indent="-514350"/>
            <a:endParaRPr lang="en-US" sz="5000" dirty="0" smtClean="0"/>
          </a:p>
          <a:p>
            <a:pPr marL="514350" indent="-514350"/>
            <a:endParaRPr lang="en-US" sz="5000" dirty="0"/>
          </a:p>
          <a:p>
            <a:pPr marL="0" indent="0">
              <a:buNone/>
            </a:pPr>
            <a:endParaRPr lang="en-US" sz="5000" dirty="0" smtClean="0"/>
          </a:p>
          <a:p>
            <a:pPr marL="0" indent="0">
              <a:buNone/>
            </a:pPr>
            <a:endParaRPr lang="en-US" sz="5000" dirty="0"/>
          </a:p>
          <a:p>
            <a:pPr marL="0" indent="0">
              <a:buNone/>
            </a:pPr>
            <a:r>
              <a:rPr lang="en-US" sz="5000" dirty="0" smtClean="0"/>
              <a:t>Date _________				Sign of Doctor</a:t>
            </a:r>
            <a:endParaRPr lang="en-US" sz="5000" dirty="0"/>
          </a:p>
        </p:txBody>
      </p:sp>
    </p:spTree>
    <p:extLst>
      <p:ext uri="{BB962C8B-B14F-4D97-AF65-F5344CB8AC3E}">
        <p14:creationId xmlns:p14="http://schemas.microsoft.com/office/powerpoint/2010/main" val="4164872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a:solidFill>
            <a:schemeClr val="accent6">
              <a:lumMod val="40000"/>
              <a:lumOff val="60000"/>
            </a:schemeClr>
          </a:solidFill>
          <a:ln>
            <a:solidFill>
              <a:srgbClr val="C00000"/>
            </a:solidFill>
          </a:ln>
        </p:spPr>
        <p:txBody>
          <a:bodyPr>
            <a:normAutofit fontScale="90000"/>
          </a:bodyPr>
          <a:lstStyle/>
          <a:p>
            <a:r>
              <a:rPr lang="en-IN" sz="2000" dirty="0" smtClean="0"/>
              <a:t>Sharma R, </a:t>
            </a:r>
            <a:r>
              <a:rPr lang="en-IN" sz="2000" dirty="0" err="1" smtClean="0"/>
              <a:t>Garg</a:t>
            </a:r>
            <a:r>
              <a:rPr lang="en-IN" sz="2000" dirty="0" smtClean="0"/>
              <a:t> RK, Gaur JR. </a:t>
            </a:r>
            <a:r>
              <a:rPr lang="en-US" sz="2000" dirty="0" smtClean="0"/>
              <a:t>Various methods for the estimation of the post mortem interval from </a:t>
            </a:r>
            <a:r>
              <a:rPr lang="en-US" sz="2000" dirty="0" err="1" smtClean="0"/>
              <a:t>Calliphoridae</a:t>
            </a:r>
            <a:r>
              <a:rPr lang="en-US" sz="2000" dirty="0" smtClean="0"/>
              <a:t>: A review</a:t>
            </a:r>
            <a:r>
              <a:rPr lang="en-IN" sz="2000" dirty="0" smtClean="0"/>
              <a:t>. </a:t>
            </a:r>
            <a:r>
              <a:rPr lang="en-US" sz="2000" dirty="0"/>
              <a:t>Egyptian Journal of Forensic </a:t>
            </a:r>
            <a:r>
              <a:rPr lang="en-US" sz="2000" dirty="0" smtClean="0"/>
              <a:t>Sciences March </a:t>
            </a:r>
            <a:r>
              <a:rPr lang="en-IN" sz="2000" dirty="0" smtClean="0"/>
              <a:t>2015; </a:t>
            </a:r>
            <a:r>
              <a:rPr lang="en-IN" sz="2000" dirty="0" err="1" smtClean="0"/>
              <a:t>Vol</a:t>
            </a:r>
            <a:r>
              <a:rPr lang="en-IN" sz="2000" dirty="0" smtClean="0"/>
              <a:t> 5 (1), </a:t>
            </a:r>
            <a:r>
              <a:rPr lang="en-IN" sz="2000" dirty="0" err="1" smtClean="0"/>
              <a:t>Pg</a:t>
            </a:r>
            <a:r>
              <a:rPr lang="en-IN" sz="2000" dirty="0" smtClean="0"/>
              <a:t> 1-12. </a:t>
            </a:r>
            <a:r>
              <a:rPr lang="en-IN" sz="2000" dirty="0">
                <a:hlinkClick r:id="rId2" tooltip="Persistent link using digital object identifier"/>
              </a:rPr>
              <a:t>https://doi.org/10.1016/j.ejfs.2013.04.002</a:t>
            </a:r>
            <a:endParaRPr lang="en-IN" sz="2000" dirty="0"/>
          </a:p>
        </p:txBody>
      </p:sp>
      <p:graphicFrame>
        <p:nvGraphicFramePr>
          <p:cNvPr id="4" name="Content Placeholder 3"/>
          <p:cNvGraphicFramePr>
            <a:graphicFrameLocks noGrp="1"/>
          </p:cNvGraphicFramePr>
          <p:nvPr>
            <p:ph idx="1"/>
            <p:extLst/>
          </p:nvPr>
        </p:nvGraphicFramePr>
        <p:xfrm>
          <a:off x="533400" y="2103120"/>
          <a:ext cx="8153400" cy="4450080"/>
        </p:xfrm>
        <a:graphic>
          <a:graphicData uri="http://schemas.openxmlformats.org/drawingml/2006/table">
            <a:tbl>
              <a:tblPr firstRow="1" bandRow="1">
                <a:tableStyleId>{5C22544A-7EE6-4342-B048-85BDC9FD1C3A}</a:tableStyleId>
              </a:tblPr>
              <a:tblGrid>
                <a:gridCol w="2038350"/>
                <a:gridCol w="2038350"/>
                <a:gridCol w="2038350"/>
                <a:gridCol w="2038350"/>
              </a:tblGrid>
              <a:tr h="4450080">
                <a:tc>
                  <a:txBody>
                    <a:bodyPr/>
                    <a:lstStyle/>
                    <a:p>
                      <a:pPr fontAlgn="base"/>
                      <a:r>
                        <a:rPr lang="en-IN" sz="1600" b="0" i="0" kern="1200" dirty="0" smtClean="0">
                          <a:solidFill>
                            <a:schemeClr val="lt1"/>
                          </a:solidFill>
                          <a:effectLst/>
                          <a:latin typeface="+mn-lt"/>
                          <a:ea typeface="+mn-ea"/>
                          <a:cs typeface="+mn-cs"/>
                        </a:rPr>
                        <a:t>Sharma R, </a:t>
                      </a:r>
                      <a:r>
                        <a:rPr lang="en-IN" sz="1600" b="0" i="0" kern="1200" dirty="0" err="1" smtClean="0">
                          <a:solidFill>
                            <a:schemeClr val="lt1"/>
                          </a:solidFill>
                          <a:effectLst/>
                          <a:latin typeface="+mn-lt"/>
                          <a:ea typeface="+mn-ea"/>
                          <a:cs typeface="+mn-cs"/>
                        </a:rPr>
                        <a:t>Garg</a:t>
                      </a:r>
                      <a:r>
                        <a:rPr lang="en-IN" sz="1600" b="0" i="0" kern="1200" dirty="0" smtClean="0">
                          <a:solidFill>
                            <a:schemeClr val="lt1"/>
                          </a:solidFill>
                          <a:effectLst/>
                          <a:latin typeface="+mn-lt"/>
                          <a:ea typeface="+mn-ea"/>
                          <a:cs typeface="+mn-cs"/>
                        </a:rPr>
                        <a:t> RK, Gaur JR</a:t>
                      </a:r>
                      <a:endParaRPr lang="en-US" sz="1600" b="0" i="0" kern="1200" dirty="0">
                        <a:solidFill>
                          <a:schemeClr val="lt1"/>
                        </a:solidFill>
                        <a:effectLst/>
                        <a:latin typeface="+mn-lt"/>
                        <a:ea typeface="+mn-ea"/>
                        <a:cs typeface="+mn-cs"/>
                      </a:endParaRPr>
                    </a:p>
                  </a:txBody>
                  <a:tcPr/>
                </a:tc>
                <a:tc>
                  <a:txBody>
                    <a:bodyPr/>
                    <a:lstStyle/>
                    <a:p>
                      <a:r>
                        <a:rPr lang="en-US" sz="1600" b="0" i="0" kern="1200" dirty="0" smtClean="0">
                          <a:solidFill>
                            <a:schemeClr val="lt1"/>
                          </a:solidFill>
                          <a:effectLst/>
                          <a:latin typeface="+mn-lt"/>
                          <a:ea typeface="+mn-ea"/>
                          <a:cs typeface="+mn-cs"/>
                        </a:rPr>
                        <a:t>Various methods for the estimation of the post mortem interval from </a:t>
                      </a:r>
                      <a:r>
                        <a:rPr lang="en-US" sz="1600" b="0" i="0" kern="1200" dirty="0" err="1" smtClean="0">
                          <a:solidFill>
                            <a:schemeClr val="lt1"/>
                          </a:solidFill>
                          <a:effectLst/>
                          <a:latin typeface="+mn-lt"/>
                          <a:ea typeface="+mn-ea"/>
                          <a:cs typeface="+mn-cs"/>
                        </a:rPr>
                        <a:t>Calliphoridae</a:t>
                      </a:r>
                      <a:r>
                        <a:rPr lang="en-US" sz="1600" b="0" i="0" kern="1200" dirty="0" smtClean="0">
                          <a:solidFill>
                            <a:schemeClr val="lt1"/>
                          </a:solidFill>
                          <a:effectLst/>
                          <a:latin typeface="+mn-lt"/>
                          <a:ea typeface="+mn-ea"/>
                          <a:cs typeface="+mn-cs"/>
                        </a:rPr>
                        <a:t>: A review</a:t>
                      </a:r>
                      <a:endParaRPr lang="en-IN" sz="1600" b="0" i="0" kern="1200" dirty="0">
                        <a:solidFill>
                          <a:schemeClr val="lt1"/>
                        </a:solidFill>
                        <a:effectLst/>
                        <a:latin typeface="+mn-lt"/>
                        <a:ea typeface="+mn-ea"/>
                        <a:cs typeface="+mn-cs"/>
                      </a:endParaRPr>
                    </a:p>
                  </a:txBody>
                  <a:tcPr/>
                </a:tc>
                <a:tc>
                  <a:txBody>
                    <a:bodyPr/>
                    <a:lstStyle/>
                    <a:p>
                      <a:r>
                        <a:rPr lang="en-US" sz="1600" b="0" i="0" kern="1200" dirty="0" smtClean="0">
                          <a:solidFill>
                            <a:schemeClr val="lt1"/>
                          </a:solidFill>
                          <a:effectLst/>
                          <a:latin typeface="+mn-lt"/>
                          <a:ea typeface="+mn-ea"/>
                          <a:cs typeface="+mn-cs"/>
                        </a:rPr>
                        <a:t>The primary objective of this study is to gather baseline data and to stimulate further study of the forensically important flies in India, especially those species that have established themselves as the primary indicators of time since death.</a:t>
                      </a:r>
                      <a:r>
                        <a:rPr lang="en-IN" sz="1600" b="0" i="0" kern="1200" dirty="0" smtClean="0">
                          <a:solidFill>
                            <a:schemeClr val="lt1"/>
                          </a:solidFill>
                          <a:effectLst/>
                          <a:latin typeface="+mn-lt"/>
                          <a:ea typeface="+mn-ea"/>
                          <a:cs typeface="+mn-cs"/>
                        </a:rPr>
                        <a:t>This is a review research  paper.</a:t>
                      </a:r>
                      <a:endParaRPr lang="en-IN" sz="1600" b="0" i="0" kern="1200" dirty="0">
                        <a:solidFill>
                          <a:schemeClr val="lt1"/>
                        </a:solidFill>
                        <a:effectLst/>
                        <a:latin typeface="+mn-lt"/>
                        <a:ea typeface="+mn-ea"/>
                        <a:cs typeface="+mn-cs"/>
                      </a:endParaRPr>
                    </a:p>
                  </a:txBody>
                  <a:tcPr/>
                </a:tc>
                <a:tc>
                  <a:txBody>
                    <a:bodyPr/>
                    <a:lstStyle/>
                    <a:p>
                      <a:r>
                        <a:rPr lang="en-US" sz="1600" b="0" i="0" kern="1200" dirty="0" smtClean="0">
                          <a:solidFill>
                            <a:schemeClr val="lt1"/>
                          </a:solidFill>
                          <a:effectLst/>
                          <a:latin typeface="+mn-lt"/>
                          <a:ea typeface="+mn-ea"/>
                          <a:cs typeface="+mn-cs"/>
                        </a:rPr>
                        <a:t>The new approaches for estimating time since death discussed above seem more reliable and can be used with confidence in medico-legal cases given the inherent difficulties in generating a precise post mortem interval estimate are considered.</a:t>
                      </a:r>
                      <a:endParaRPr lang="en-US" sz="1600" b="0" i="0" kern="1200" dirty="0">
                        <a:solidFill>
                          <a:schemeClr val="lt1"/>
                        </a:solidFill>
                        <a:effectLst/>
                        <a:latin typeface="+mn-lt"/>
                        <a:ea typeface="+mn-ea"/>
                        <a:cs typeface="+mn-cs"/>
                      </a:endParaRPr>
                    </a:p>
                  </a:txBody>
                  <a:tcPr/>
                </a:tc>
              </a:tr>
            </a:tbl>
          </a:graphicData>
        </a:graphic>
      </p:graphicFrame>
    </p:spTree>
    <p:extLst>
      <p:ext uri="{BB962C8B-B14F-4D97-AF65-F5344CB8AC3E}">
        <p14:creationId xmlns:p14="http://schemas.microsoft.com/office/powerpoint/2010/main" val="10836762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1026" name="Picture 2" descr="D:\Kalpesh\f.m. dept\library\4 thanatology, PM changes\skeletonisation.jpg"/>
          <p:cNvPicPr>
            <a:picLocks noGrp="1" noChangeAspect="1" noChangeArrowheads="1"/>
          </p:cNvPicPr>
          <p:nvPr>
            <p:ph idx="1"/>
          </p:nvPr>
        </p:nvPicPr>
        <p:blipFill>
          <a:blip r:embed="rId2" cstate="print"/>
          <a:srcRect/>
          <a:stretch>
            <a:fillRect/>
          </a:stretch>
        </p:blipFill>
        <p:spPr bwMode="auto">
          <a:xfrm>
            <a:off x="1209182" y="1600200"/>
            <a:ext cx="6725636" cy="452596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CASE</a:t>
            </a:r>
            <a:endParaRPr lang="en-IN" dirty="0"/>
          </a:p>
        </p:txBody>
      </p:sp>
      <p:pic>
        <p:nvPicPr>
          <p:cNvPr id="2050" name="Picture 2" descr="D:\Kalpesh\f.m. dept\library\4 thanatology, PM changes\Dogs-eating-corpses-near-ganges.jpg"/>
          <p:cNvPicPr>
            <a:picLocks noGrp="1" noChangeAspect="1" noChangeArrowheads="1"/>
          </p:cNvPicPr>
          <p:nvPr>
            <p:ph idx="1"/>
          </p:nvPr>
        </p:nvPicPr>
        <p:blipFill>
          <a:blip r:embed="rId2"/>
          <a:srcRect/>
          <a:stretch>
            <a:fillRect/>
          </a:stretch>
        </p:blipFill>
        <p:spPr bwMode="auto">
          <a:xfrm>
            <a:off x="1175405" y="1600200"/>
            <a:ext cx="6793190" cy="4525963"/>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a:xfrm>
            <a:off x="457200" y="1600200"/>
            <a:ext cx="8382000" cy="4953000"/>
          </a:xfrm>
        </p:spPr>
        <p:txBody>
          <a:bodyPr/>
          <a:lstStyle/>
          <a:p>
            <a:pPr marL="0" indent="0">
              <a:buNone/>
            </a:pPr>
            <a:r>
              <a:rPr lang="en-US" dirty="0" smtClean="0"/>
              <a:t>A 16yrs old girl is reported missing since 3 months by her parents. Today early morning a </a:t>
            </a:r>
            <a:r>
              <a:rPr lang="en-US" dirty="0" err="1" smtClean="0"/>
              <a:t>skeletonized</a:t>
            </a:r>
            <a:r>
              <a:rPr lang="en-US" dirty="0" smtClean="0"/>
              <a:t> </a:t>
            </a:r>
            <a:r>
              <a:rPr lang="en-US" dirty="0" err="1" smtClean="0"/>
              <a:t>deadbody</a:t>
            </a:r>
            <a:r>
              <a:rPr lang="en-US" dirty="0" smtClean="0"/>
              <a:t> found near riverbank in same locality. The cloths and other personal belongings were identical to the missing girl’s description. Write a hypothetical PM note for this </a:t>
            </a:r>
            <a:r>
              <a:rPr lang="en-US" dirty="0" err="1" smtClean="0"/>
              <a:t>deadbody</a:t>
            </a:r>
            <a:r>
              <a:rPr lang="en-US" dirty="0" smtClean="0"/>
              <a:t>.</a:t>
            </a:r>
            <a:endParaRPr lang="en-US" dirty="0"/>
          </a:p>
        </p:txBody>
      </p:sp>
    </p:spTree>
    <p:extLst>
      <p:ext uri="{BB962C8B-B14F-4D97-AF65-F5344CB8AC3E}">
        <p14:creationId xmlns:p14="http://schemas.microsoft.com/office/powerpoint/2010/main" val="1929070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r>
              <a:rPr lang="en-US" dirty="0" smtClean="0"/>
              <a:t>PM no. </a:t>
            </a:r>
            <a:r>
              <a:rPr lang="en-US" u="sng" dirty="0" smtClean="0"/>
              <a:t>_______</a:t>
            </a:r>
            <a:r>
              <a:rPr lang="en-US" dirty="0" smtClean="0"/>
              <a:t>	Date: ________</a:t>
            </a:r>
          </a:p>
          <a:p>
            <a:r>
              <a:rPr lang="en-US" dirty="0" smtClean="0"/>
              <a:t>Name of diseased : </a:t>
            </a:r>
            <a:r>
              <a:rPr lang="en-US" u="sng" dirty="0" smtClean="0"/>
              <a:t>Unknown female C/o </a:t>
            </a:r>
            <a:r>
              <a:rPr lang="en-US" u="sng" dirty="0" err="1" smtClean="0"/>
              <a:t>Waghodia</a:t>
            </a:r>
            <a:r>
              <a:rPr lang="en-US" u="sng" dirty="0" smtClean="0"/>
              <a:t> PS</a:t>
            </a:r>
          </a:p>
          <a:p>
            <a:r>
              <a:rPr lang="en-US" dirty="0" smtClean="0"/>
              <a:t>Address : </a:t>
            </a:r>
            <a:r>
              <a:rPr lang="en-US" u="sng" dirty="0" smtClean="0"/>
              <a:t>Unknown</a:t>
            </a:r>
          </a:p>
          <a:p>
            <a:r>
              <a:rPr lang="en-US" dirty="0" smtClean="0"/>
              <a:t>Autopsy by </a:t>
            </a:r>
            <a:r>
              <a:rPr lang="en-US" u="sng" dirty="0" smtClean="0"/>
              <a:t>Dr. XYZ</a:t>
            </a:r>
          </a:p>
          <a:p>
            <a:endParaRPr lang="en-US" dirty="0"/>
          </a:p>
          <a:p>
            <a:pPr marL="514350" indent="-514350">
              <a:buFont typeface="+mj-lt"/>
              <a:buAutoNum type="arabicPeriod"/>
            </a:pPr>
            <a:r>
              <a:rPr lang="en-US" dirty="0"/>
              <a:t>a</a:t>
            </a:r>
            <a:r>
              <a:rPr lang="en-US" dirty="0" smtClean="0"/>
              <a:t>) </a:t>
            </a:r>
            <a:r>
              <a:rPr lang="en-US" dirty="0" err="1"/>
              <a:t>D</a:t>
            </a:r>
            <a:r>
              <a:rPr lang="en-US" dirty="0" err="1" smtClean="0"/>
              <a:t>eadbody</a:t>
            </a:r>
            <a:r>
              <a:rPr lang="en-US" dirty="0" smtClean="0"/>
              <a:t> sent by 		- PI, </a:t>
            </a:r>
            <a:r>
              <a:rPr lang="en-US" dirty="0" err="1" smtClean="0"/>
              <a:t>Piparia</a:t>
            </a:r>
            <a:r>
              <a:rPr lang="en-US" dirty="0" smtClean="0"/>
              <a:t> PS</a:t>
            </a:r>
          </a:p>
          <a:p>
            <a:pPr marL="0" indent="0">
              <a:buNone/>
            </a:pPr>
            <a:r>
              <a:rPr lang="en-US" dirty="0" smtClean="0"/>
              <a:t>      b) Name &amp; place		- as per </a:t>
            </a:r>
            <a:br>
              <a:rPr lang="en-US" dirty="0" smtClean="0"/>
            </a:br>
            <a:r>
              <a:rPr lang="en-US" dirty="0" smtClean="0"/>
              <a:t>                                                              inquest (magistrate)</a:t>
            </a:r>
          </a:p>
          <a:p>
            <a:pPr marL="0" indent="0">
              <a:buNone/>
            </a:pPr>
            <a:r>
              <a:rPr lang="en-US" dirty="0" smtClean="0"/>
              <a:t>      c) Distance of place 		- as per inquest</a:t>
            </a:r>
          </a:p>
          <a:p>
            <a:pPr marL="0" indent="0">
              <a:buNone/>
            </a:pPr>
            <a:endParaRPr lang="en-US" dirty="0" smtClean="0"/>
          </a:p>
          <a:p>
            <a:pPr marL="514350" indent="-514350">
              <a:buAutoNum type="arabicPeriod" startAt="2"/>
            </a:pPr>
            <a:r>
              <a:rPr lang="en-US" dirty="0" err="1" smtClean="0"/>
              <a:t>Deadbody</a:t>
            </a:r>
            <a:r>
              <a:rPr lang="en-US" dirty="0" smtClean="0"/>
              <a:t> brought by 	- HC Mrs. DEF   sign___</a:t>
            </a:r>
          </a:p>
          <a:p>
            <a:pPr marL="514350" indent="-514350">
              <a:buAutoNum type="arabicPeriod" startAt="2"/>
            </a:pPr>
            <a:r>
              <a:rPr lang="en-US" dirty="0" err="1" smtClean="0"/>
              <a:t>Deadbody</a:t>
            </a:r>
            <a:r>
              <a:rPr lang="en-US" dirty="0" smtClean="0"/>
              <a:t> identified by- Mr. MNO	     sign___</a:t>
            </a:r>
          </a:p>
          <a:p>
            <a:pPr marL="0" indent="0">
              <a:buNone/>
            </a:pPr>
            <a:r>
              <a:rPr lang="en-US" dirty="0"/>
              <a:t>	</a:t>
            </a:r>
            <a:r>
              <a:rPr lang="en-US" dirty="0" smtClean="0"/>
              <a:t>relationship – husband of deceased</a:t>
            </a:r>
            <a:endParaRPr lang="en-US" dirty="0"/>
          </a:p>
        </p:txBody>
      </p:sp>
    </p:spTree>
    <p:extLst>
      <p:ext uri="{BB962C8B-B14F-4D97-AF65-F5344CB8AC3E}">
        <p14:creationId xmlns:p14="http://schemas.microsoft.com/office/powerpoint/2010/main" val="1570170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lstStyle/>
          <a:p>
            <a:pPr marL="0" indent="0">
              <a:buNone/>
            </a:pPr>
            <a:r>
              <a:rPr lang="en-US" dirty="0" smtClean="0"/>
              <a:t>4. Date</a:t>
            </a:r>
            <a:r>
              <a:rPr lang="en-US" dirty="0"/>
              <a:t> </a:t>
            </a:r>
            <a:r>
              <a:rPr lang="en-US" dirty="0" smtClean="0"/>
              <a:t>&amp; Time of</a:t>
            </a:r>
          </a:p>
          <a:p>
            <a:pPr marL="0" indent="0">
              <a:buNone/>
            </a:pPr>
            <a:r>
              <a:rPr lang="en-US" dirty="0"/>
              <a:t>	</a:t>
            </a:r>
            <a:r>
              <a:rPr lang="en-US" dirty="0" smtClean="0"/>
              <a:t>receipt of </a:t>
            </a:r>
            <a:r>
              <a:rPr lang="en-US" dirty="0" err="1" smtClean="0"/>
              <a:t>deadbody</a:t>
            </a:r>
            <a:r>
              <a:rPr lang="en-US" dirty="0"/>
              <a:t>	</a:t>
            </a:r>
            <a:r>
              <a:rPr lang="en-US" dirty="0" smtClean="0"/>
              <a:t>- ______ on ______</a:t>
            </a:r>
          </a:p>
          <a:p>
            <a:pPr marL="0" indent="0">
              <a:buNone/>
            </a:pPr>
            <a:r>
              <a:rPr lang="en-US" dirty="0"/>
              <a:t>	</a:t>
            </a:r>
            <a:r>
              <a:rPr lang="en-US" dirty="0" smtClean="0"/>
              <a:t>begin of autopsy		- </a:t>
            </a:r>
            <a:r>
              <a:rPr lang="en-US" dirty="0"/>
              <a:t>______ on ______ 	</a:t>
            </a:r>
            <a:r>
              <a:rPr lang="en-US" dirty="0" smtClean="0"/>
              <a:t>end of autopsy		- </a:t>
            </a:r>
            <a:r>
              <a:rPr lang="en-US" dirty="0"/>
              <a:t>______ on ______</a:t>
            </a:r>
            <a:endParaRPr lang="en-US" dirty="0" smtClean="0"/>
          </a:p>
          <a:p>
            <a:pPr marL="0" indent="0">
              <a:buNone/>
            </a:pPr>
            <a:r>
              <a:rPr lang="en-US" dirty="0" smtClean="0"/>
              <a:t>5. Substance of </a:t>
            </a:r>
            <a:r>
              <a:rPr lang="en-US" dirty="0" err="1" smtClean="0"/>
              <a:t>acc</a:t>
            </a:r>
            <a:r>
              <a:rPr lang="en-US" dirty="0" smtClean="0"/>
              <a:t>…….</a:t>
            </a:r>
          </a:p>
          <a:p>
            <a:pPr marL="0" indent="0">
              <a:buNone/>
            </a:pPr>
            <a:r>
              <a:rPr lang="en-US" dirty="0" smtClean="0"/>
              <a:t>     ………supposed COD	- as per inquest</a:t>
            </a:r>
          </a:p>
          <a:p>
            <a:pPr marL="0" indent="0">
              <a:buNone/>
            </a:pPr>
            <a:r>
              <a:rPr lang="en-US" dirty="0" smtClean="0"/>
              <a:t>6. If autopsy not conducted at hospital    </a:t>
            </a:r>
          </a:p>
          <a:p>
            <a:pPr marL="800100" lvl="2" indent="0">
              <a:buNone/>
            </a:pPr>
            <a:r>
              <a:rPr lang="en-US" sz="2800" dirty="0" smtClean="0"/>
              <a:t>- Not Applicable</a:t>
            </a:r>
            <a:endParaRPr lang="en-US" sz="2800" dirty="0"/>
          </a:p>
        </p:txBody>
      </p:sp>
    </p:spTree>
    <p:extLst>
      <p:ext uri="{BB962C8B-B14F-4D97-AF65-F5344CB8AC3E}">
        <p14:creationId xmlns:p14="http://schemas.microsoft.com/office/powerpoint/2010/main" val="830669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examination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7. Cloths &amp; ornaments:</a:t>
            </a:r>
          </a:p>
          <a:p>
            <a:pPr marL="857250" lvl="1" indent="-457200">
              <a:buFontTx/>
              <a:buChar char="-"/>
            </a:pPr>
            <a:r>
              <a:rPr lang="en-US" dirty="0" smtClean="0"/>
              <a:t>A yellow colored flower print design </a:t>
            </a:r>
            <a:r>
              <a:rPr lang="en-US" dirty="0" err="1" smtClean="0"/>
              <a:t>kurti</a:t>
            </a:r>
            <a:r>
              <a:rPr lang="en-US" dirty="0" smtClean="0"/>
              <a:t> – ‘M’ sized</a:t>
            </a:r>
          </a:p>
          <a:p>
            <a:pPr marL="857250" lvl="1" indent="-457200">
              <a:buFontTx/>
              <a:buChar char="-"/>
            </a:pPr>
            <a:r>
              <a:rPr lang="en-US" dirty="0" smtClean="0"/>
              <a:t>A yellow </a:t>
            </a:r>
            <a:r>
              <a:rPr lang="en-US" dirty="0" err="1" smtClean="0"/>
              <a:t>coloured</a:t>
            </a:r>
            <a:r>
              <a:rPr lang="en-US" dirty="0" smtClean="0"/>
              <a:t> laggings.</a:t>
            </a:r>
          </a:p>
          <a:p>
            <a:pPr marL="857250" lvl="1" indent="-457200">
              <a:buFontTx/>
              <a:buChar char="-"/>
            </a:pPr>
            <a:r>
              <a:rPr lang="en-US" dirty="0" smtClean="0"/>
              <a:t>A whitish gray bra.</a:t>
            </a:r>
          </a:p>
          <a:p>
            <a:pPr marL="857250" lvl="1" indent="-457200">
              <a:buFontTx/>
              <a:buChar char="-"/>
            </a:pPr>
            <a:r>
              <a:rPr lang="en-US" dirty="0" smtClean="0"/>
              <a:t>A brown colour underwear</a:t>
            </a:r>
          </a:p>
          <a:p>
            <a:pPr marL="857250" lvl="1" indent="-457200">
              <a:buFontTx/>
              <a:buChar char="-"/>
            </a:pPr>
            <a:r>
              <a:rPr lang="en-US" dirty="0" smtClean="0"/>
              <a:t>A silver metallic chain with oval pendant around neck.</a:t>
            </a:r>
          </a:p>
          <a:p>
            <a:pPr marL="857250" lvl="1" indent="-457200">
              <a:buFontTx/>
              <a:buChar char="-"/>
            </a:pPr>
            <a:endParaRPr lang="en-US" dirty="0"/>
          </a:p>
          <a:p>
            <a:pPr marL="0" indent="0">
              <a:buNone/>
            </a:pPr>
            <a:r>
              <a:rPr lang="en-US" dirty="0" smtClean="0"/>
              <a:t>8. Condition of cloths</a:t>
            </a:r>
          </a:p>
          <a:p>
            <a:pPr marL="400050" lvl="1" indent="0">
              <a:buFontTx/>
              <a:buChar char="-"/>
            </a:pPr>
            <a:r>
              <a:rPr lang="en-US" dirty="0" smtClean="0"/>
              <a:t>All cloths stained with dust, dirt, weeds &amp; foul smelling decomposed body fluids at places.</a:t>
            </a:r>
          </a:p>
          <a:p>
            <a:pPr marL="400050" lvl="1" indent="0">
              <a:buFontTx/>
              <a:buChar char="-"/>
            </a:pPr>
            <a:r>
              <a:rPr lang="en-US" dirty="0" smtClean="0"/>
              <a:t>Multiple tear marks (animal </a:t>
            </a:r>
            <a:r>
              <a:rPr lang="en-US" dirty="0" err="1" smtClean="0"/>
              <a:t>neebling</a:t>
            </a:r>
            <a:r>
              <a:rPr lang="en-US" dirty="0" smtClean="0"/>
              <a:t> marks) noted over </a:t>
            </a:r>
            <a:r>
              <a:rPr lang="en-US" dirty="0" err="1" smtClean="0"/>
              <a:t>kurti</a:t>
            </a:r>
            <a:r>
              <a:rPr lang="en-US" dirty="0" smtClean="0"/>
              <a:t>.</a:t>
            </a:r>
            <a:endParaRPr lang="en-US" dirty="0"/>
          </a:p>
        </p:txBody>
      </p:sp>
    </p:spTree>
    <p:extLst>
      <p:ext uri="{BB962C8B-B14F-4D97-AF65-F5344CB8AC3E}">
        <p14:creationId xmlns:p14="http://schemas.microsoft.com/office/powerpoint/2010/main" val="54875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marL="0" indent="0">
              <a:buNone/>
            </a:pPr>
            <a:r>
              <a:rPr lang="en-US" dirty="0" smtClean="0"/>
              <a:t>9. If </a:t>
            </a:r>
            <a:r>
              <a:rPr lang="en-US" dirty="0" err="1" smtClean="0"/>
              <a:t>deadbody</a:t>
            </a:r>
            <a:r>
              <a:rPr lang="en-US" dirty="0" smtClean="0"/>
              <a:t> unidentified : </a:t>
            </a:r>
          </a:p>
          <a:p>
            <a:pPr marL="0" indent="0">
              <a:buNone/>
            </a:pPr>
            <a:r>
              <a:rPr lang="en-US" dirty="0" smtClean="0"/>
              <a:t/>
            </a:r>
            <a:br>
              <a:rPr lang="en-US" dirty="0" smtClean="0"/>
            </a:br>
            <a:r>
              <a:rPr lang="en-US" dirty="0" smtClean="0"/>
              <a:t>Full length of body (Vertex to heel) – 150cms</a:t>
            </a:r>
          </a:p>
          <a:p>
            <a:pPr marL="0" indent="0">
              <a:buNone/>
            </a:pPr>
            <a:r>
              <a:rPr lang="en-US" dirty="0" smtClean="0"/>
              <a:t>Scalp hairs – fallen off, black </a:t>
            </a:r>
            <a:r>
              <a:rPr lang="en-US" dirty="0" err="1" smtClean="0"/>
              <a:t>coloured</a:t>
            </a:r>
            <a:r>
              <a:rPr lang="en-US" dirty="0" smtClean="0"/>
              <a:t>, 20-30cms long, tucked in ‘pony tail’ fashion.</a:t>
            </a:r>
          </a:p>
          <a:p>
            <a:pPr marL="0" indent="0">
              <a:buNone/>
            </a:pPr>
            <a:r>
              <a:rPr lang="en-US" dirty="0" smtClean="0"/>
              <a:t>Pubic hairs – fallen off in under wear, 5-8 </a:t>
            </a:r>
            <a:r>
              <a:rPr lang="en-US" dirty="0" err="1" smtClean="0"/>
              <a:t>cms</a:t>
            </a:r>
            <a:r>
              <a:rPr lang="en-US" dirty="0" smtClean="0"/>
              <a:t> long , black</a:t>
            </a:r>
          </a:p>
          <a:p>
            <a:pPr marL="0" indent="0">
              <a:buNone/>
            </a:pPr>
            <a:endParaRPr lang="en-US" dirty="0" smtClean="0"/>
          </a:p>
          <a:p>
            <a:pPr marL="0" indent="0">
              <a:buNone/>
            </a:pPr>
            <a:r>
              <a:rPr lang="en-US" dirty="0" smtClean="0"/>
              <a:t>Dental status – total 28 teeth present, all permanent, 3</a:t>
            </a:r>
            <a:r>
              <a:rPr lang="en-US" baseline="30000" dirty="0" smtClean="0"/>
              <a:t>rd</a:t>
            </a:r>
            <a:r>
              <a:rPr lang="en-US" dirty="0" smtClean="0"/>
              <a:t> </a:t>
            </a:r>
            <a:r>
              <a:rPr lang="en-US" dirty="0" err="1" smtClean="0"/>
              <a:t>molor</a:t>
            </a:r>
            <a:r>
              <a:rPr lang="en-US" dirty="0" smtClean="0"/>
              <a:t> teeth not erupted but space present in both jaws, no artificial denture.</a:t>
            </a:r>
            <a:br>
              <a:rPr lang="en-US" dirty="0" smtClean="0"/>
            </a:br>
            <a:r>
              <a:rPr lang="en-US" dirty="0" smtClean="0"/>
              <a:t/>
            </a:r>
            <a:br>
              <a:rPr lang="en-US" dirty="0" smtClean="0"/>
            </a:br>
            <a:r>
              <a:rPr lang="en-US" dirty="0" smtClean="0"/>
              <a:t/>
            </a:r>
            <a:br>
              <a:rPr lang="en-US" dirty="0" smtClean="0"/>
            </a:br>
            <a:endParaRPr lang="en-US" dirty="0"/>
          </a:p>
          <a:p>
            <a:pPr marL="0" indent="0">
              <a:buNone/>
            </a:pPr>
            <a:r>
              <a:rPr lang="en-US" dirty="0" smtClean="0"/>
              <a:t>  </a:t>
            </a:r>
          </a:p>
          <a:p>
            <a:pPr marL="0" indent="0">
              <a:buNone/>
            </a:pPr>
            <a:endParaRPr lang="en-US" dirty="0" smtClean="0"/>
          </a:p>
          <a:p>
            <a:pPr marL="0" indent="0">
              <a:buNone/>
            </a:pPr>
            <a:r>
              <a:rPr lang="en-US" dirty="0" smtClean="0"/>
              <a:t>  If </a:t>
            </a:r>
            <a:r>
              <a:rPr lang="en-US" dirty="0" err="1" smtClean="0"/>
              <a:t>deadbody</a:t>
            </a:r>
            <a:r>
              <a:rPr lang="en-US" dirty="0" smtClean="0"/>
              <a:t> of newborn :   NA</a:t>
            </a:r>
          </a:p>
          <a:p>
            <a:pPr marL="0" indent="0">
              <a:buNone/>
            </a:pPr>
            <a:endParaRPr lang="en-US" dirty="0" smtClean="0"/>
          </a:p>
          <a:p>
            <a:pPr marL="0" indent="0">
              <a:buNone/>
            </a:pPr>
            <a:endParaRPr lang="en-US" dirty="0"/>
          </a:p>
        </p:txBody>
      </p:sp>
      <p:pic>
        <p:nvPicPr>
          <p:cNvPr id="4" name="Picture 2" descr="C:\Users\Samrath\Desktop\IMG_20160926_11092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7790" y="4026281"/>
            <a:ext cx="5692610" cy="1307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7276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10. Condition of body : built &amp; nourishment cannot be commented due to advanced decomposition &amp; </a:t>
            </a:r>
            <a:r>
              <a:rPr lang="en-US" dirty="0" err="1" smtClean="0"/>
              <a:t>skeletonization</a:t>
            </a:r>
            <a:r>
              <a:rPr lang="en-US" dirty="0" smtClean="0"/>
              <a:t>.</a:t>
            </a:r>
          </a:p>
          <a:p>
            <a:pPr marL="0" indent="0">
              <a:buNone/>
            </a:pPr>
            <a:endParaRPr lang="en-US" dirty="0" smtClean="0"/>
          </a:p>
          <a:p>
            <a:pPr marL="0" indent="0">
              <a:buNone/>
            </a:pPr>
            <a:r>
              <a:rPr lang="en-US" dirty="0" smtClean="0"/>
              <a:t>11. Rigor mortis : cannot be commented due to </a:t>
            </a:r>
            <a:r>
              <a:rPr lang="en-US" dirty="0" err="1" smtClean="0"/>
              <a:t>skeletonization</a:t>
            </a:r>
            <a:r>
              <a:rPr lang="en-US" dirty="0" smtClean="0"/>
              <a:t> and decomposition – no skeletal muscle tissue is seen.</a:t>
            </a:r>
          </a:p>
          <a:p>
            <a:pPr marL="0" indent="0">
              <a:buNone/>
            </a:pPr>
            <a:endParaRPr lang="en-US" dirty="0" smtClean="0"/>
          </a:p>
          <a:p>
            <a:pPr marL="0" indent="0">
              <a:buNone/>
            </a:pPr>
            <a:r>
              <a:rPr lang="en-US" dirty="0" smtClean="0"/>
              <a:t>12. PM </a:t>
            </a:r>
            <a:r>
              <a:rPr lang="en-US" dirty="0" err="1" smtClean="0"/>
              <a:t>lividity</a:t>
            </a:r>
            <a:r>
              <a:rPr lang="en-US" dirty="0" smtClean="0"/>
              <a:t>, decomposition : cannot be commented due to </a:t>
            </a:r>
            <a:r>
              <a:rPr lang="en-US" dirty="0" err="1" smtClean="0"/>
              <a:t>skeletonization</a:t>
            </a:r>
            <a:r>
              <a:rPr lang="en-US" dirty="0" smtClean="0"/>
              <a:t> and decomposition – no body area with intact skin is present.</a:t>
            </a:r>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buNone/>
            </a:pPr>
            <a:r>
              <a:rPr lang="en-US" dirty="0" smtClean="0"/>
              <a:t>13. External features of body:</a:t>
            </a:r>
          </a:p>
          <a:p>
            <a:pPr marL="857250" lvl="1" indent="-457200">
              <a:buFontTx/>
              <a:buChar char="-"/>
            </a:pPr>
            <a:r>
              <a:rPr lang="en-US" dirty="0" smtClean="0"/>
              <a:t>Whole body in advanced decomposition stage – </a:t>
            </a:r>
            <a:r>
              <a:rPr lang="en-US" dirty="0" err="1" smtClean="0"/>
              <a:t>skeletonization</a:t>
            </a:r>
            <a:r>
              <a:rPr lang="en-US" dirty="0" smtClean="0"/>
              <a:t>.</a:t>
            </a:r>
          </a:p>
          <a:p>
            <a:pPr marL="857250" lvl="1" indent="-457200">
              <a:buFontTx/>
              <a:buChar char="-"/>
            </a:pPr>
            <a:r>
              <a:rPr lang="en-US" dirty="0" smtClean="0"/>
              <a:t>foul </a:t>
            </a:r>
            <a:r>
              <a:rPr lang="en-US" dirty="0"/>
              <a:t>smell </a:t>
            </a:r>
            <a:r>
              <a:rPr lang="en-US" dirty="0" smtClean="0"/>
              <a:t>of decomposition over whole body</a:t>
            </a:r>
          </a:p>
          <a:p>
            <a:pPr marL="857250" lvl="1" indent="-457200">
              <a:buFontTx/>
              <a:buChar char="-"/>
            </a:pPr>
            <a:r>
              <a:rPr lang="en-US" dirty="0" smtClean="0"/>
              <a:t>All body parts in </a:t>
            </a:r>
            <a:r>
              <a:rPr lang="en-US" dirty="0" err="1" smtClean="0"/>
              <a:t>skeletonised</a:t>
            </a:r>
            <a:r>
              <a:rPr lang="en-US" dirty="0" smtClean="0"/>
              <a:t>. Skin &amp; other soft tissues missing over whole body. Tags of soft tissues noted attached to all bones at places. All bones seems attached loosely by tags of ligaments &amp; fibrous tissues.</a:t>
            </a:r>
          </a:p>
          <a:p>
            <a:pPr marL="857250" lvl="1" indent="-457200">
              <a:buFontTx/>
              <a:buChar char="-"/>
            </a:pPr>
            <a:endParaRPr lang="en-US" dirty="0"/>
          </a:p>
          <a:p>
            <a:pPr marL="0" indent="0">
              <a:buNone/>
            </a:pPr>
            <a:r>
              <a:rPr lang="en-US" dirty="0" smtClean="0"/>
              <a:t>14. Condition of skin : as mentioned above</a:t>
            </a:r>
          </a:p>
          <a:p>
            <a:pPr marL="0" indent="0">
              <a:buNone/>
            </a:pPr>
            <a:r>
              <a:rPr lang="en-US" dirty="0" smtClean="0"/>
              <a:t>15. Injuries over external genitalia : NA</a:t>
            </a:r>
          </a:p>
          <a:p>
            <a:pPr marL="0" indent="0">
              <a:buNone/>
            </a:pPr>
            <a:r>
              <a:rPr lang="en-US" dirty="0" smtClean="0"/>
              <a:t>16. Hands &amp; fingers (in case of drowning) : NA</a:t>
            </a:r>
          </a:p>
        </p:txBody>
      </p:sp>
    </p:spTree>
    <p:extLst>
      <p:ext uri="{BB962C8B-B14F-4D97-AF65-F5344CB8AC3E}">
        <p14:creationId xmlns:p14="http://schemas.microsoft.com/office/powerpoint/2010/main" val="2436832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948</Words>
  <Application>Microsoft Office PowerPoint</Application>
  <PresentationFormat>On-screen Show (4:3)</PresentationFormat>
  <Paragraphs>138</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Practical – PM Report  Skeletonised deadbody/ Bunch of bones</vt:lpstr>
      <vt:lpstr>CASE</vt:lpstr>
      <vt:lpstr>PowerPoint Presentation</vt:lpstr>
      <vt:lpstr>PowerPoint Presentation</vt:lpstr>
      <vt:lpstr>PowerPoint Presentation</vt:lpstr>
      <vt:lpstr>External examination</vt:lpstr>
      <vt:lpstr>PowerPoint Presentation</vt:lpstr>
      <vt:lpstr>PowerPoint Presentation</vt:lpstr>
      <vt:lpstr>PowerPoint Presentation</vt:lpstr>
      <vt:lpstr>PowerPoint Presentation</vt:lpstr>
      <vt:lpstr>Internal examination</vt:lpstr>
      <vt:lpstr>PowerPoint Presentation</vt:lpstr>
      <vt:lpstr>PowerPoint Presentation</vt:lpstr>
      <vt:lpstr>PowerPoint Presentation</vt:lpstr>
      <vt:lpstr>PowerPoint Presentation</vt:lpstr>
      <vt:lpstr>PowerPoint Presentation</vt:lpstr>
      <vt:lpstr>Opinion</vt:lpstr>
      <vt:lpstr>Sharma R, Garg RK, Gaur JR. Various methods for the estimation of the post mortem interval from Calliphoridae: A review. Egyptian Journal of Forensic Sciences March 2015; Vol 5 (1), Pg 1-12. https://doi.org/10.1016/j.ejfs.2013.04.002</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 Potency </dc:title>
  <dc:creator>KALPESH ZANZRUKIYA</dc:creator>
  <cp:lastModifiedBy>ACER</cp:lastModifiedBy>
  <cp:revision>194</cp:revision>
  <dcterms:created xsi:type="dcterms:W3CDTF">2006-08-16T00:00:00Z</dcterms:created>
  <dcterms:modified xsi:type="dcterms:W3CDTF">2023-11-29T11:05:55Z</dcterms:modified>
</cp:coreProperties>
</file>