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58" r:id="rId5"/>
    <p:sldId id="259" r:id="rId6"/>
    <p:sldId id="271" r:id="rId7"/>
    <p:sldId id="272" r:id="rId8"/>
    <p:sldId id="27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2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Practical –Dying Declaration </a:t>
            </a:r>
            <a:br>
              <a:rPr lang="en-US" dirty="0" smtClean="0"/>
            </a:br>
            <a:endParaRPr lang="en-US" dirty="0"/>
          </a:p>
        </p:txBody>
      </p:sp>
      <p:sp>
        <p:nvSpPr>
          <p:cNvPr id="3" name="Subtitle 2"/>
          <p:cNvSpPr>
            <a:spLocks noGrp="1"/>
          </p:cNvSpPr>
          <p:nvPr>
            <p:ph type="subTitle" idx="1"/>
          </p:nvPr>
        </p:nvSpPr>
        <p:spPr/>
        <p:txBody>
          <a:bodyPr/>
          <a:lstStyle/>
          <a:p>
            <a:pPr>
              <a:buFontTx/>
              <a:buChar char="-"/>
            </a:pPr>
            <a:r>
              <a:rPr lang="en-US" smtClean="0"/>
              <a:t>Dr </a:t>
            </a:r>
            <a:r>
              <a:rPr lang="en-US" dirty="0" err="1" smtClean="0"/>
              <a:t>Prakash</a:t>
            </a:r>
            <a:r>
              <a:rPr lang="en-US" dirty="0" smtClean="0"/>
              <a:t> </a:t>
            </a:r>
            <a:r>
              <a:rPr lang="en-US" dirty="0" err="1" smtClean="0"/>
              <a:t>Jadeja</a:t>
            </a:r>
            <a:endParaRPr lang="en-US" dirty="0" smtClean="0"/>
          </a:p>
          <a:p>
            <a:pPr>
              <a:buFontTx/>
              <a:buChar char="-"/>
            </a:pPr>
            <a:endParaRPr lang="en-US" dirty="0" smtClean="0"/>
          </a:p>
          <a:p>
            <a:pPr>
              <a:buFontTx/>
              <a:buChar char="-"/>
            </a:pPr>
            <a:endParaRPr lang="en-US" dirty="0" smtClean="0"/>
          </a:p>
          <a:p>
            <a:pPr>
              <a:buFontTx/>
              <a:buChar char="-"/>
            </a:pPr>
            <a:endParaRPr lang="en-US" dirty="0" smtClean="0"/>
          </a:p>
          <a:p>
            <a:pPr>
              <a:buFontTx/>
              <a:buChar char="-"/>
            </a:pPr>
            <a:endParaRPr lang="en-US" dirty="0" smtClean="0"/>
          </a:p>
          <a:p>
            <a:pPr>
              <a:buFontTx/>
              <a:buChar char="-"/>
            </a:pPr>
            <a:endParaRPr lang="en-US" dirty="0" smtClean="0"/>
          </a:p>
          <a:p>
            <a:pPr>
              <a:buFontTx/>
              <a:buChar char="-"/>
            </a:pPr>
            <a:endParaRPr lang="en-US" dirty="0" smtClean="0"/>
          </a:p>
          <a:p>
            <a:pPr>
              <a:buFontTx/>
              <a:buChar char="-"/>
            </a:pPr>
            <a:endParaRPr lang="en-US" dirty="0" smtClean="0"/>
          </a:p>
          <a:p>
            <a:pPr>
              <a:buFontTx/>
              <a:buChar char="-"/>
            </a:pPr>
            <a:endParaRPr lang="en-US" dirty="0" smtClean="0"/>
          </a:p>
          <a:p>
            <a:pPr>
              <a:buFontTx/>
              <a:buChar char="-"/>
            </a:pPr>
            <a:endParaRPr lang="en-US" dirty="0"/>
          </a:p>
        </p:txBody>
      </p:sp>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366042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 this session</a:t>
            </a:r>
            <a:endParaRPr lang="en-IN" dirty="0"/>
          </a:p>
        </p:txBody>
      </p:sp>
      <p:graphicFrame>
        <p:nvGraphicFramePr>
          <p:cNvPr id="5" name="Content Placeholder 4"/>
          <p:cNvGraphicFramePr>
            <a:graphicFrameLocks noGrp="1"/>
          </p:cNvGraphicFramePr>
          <p:nvPr>
            <p:ph idx="1"/>
          </p:nvPr>
        </p:nvGraphicFramePr>
        <p:xfrm>
          <a:off x="652489" y="1295255"/>
          <a:ext cx="7848601" cy="3709677"/>
        </p:xfrm>
        <a:graphic>
          <a:graphicData uri="http://schemas.openxmlformats.org/drawingml/2006/table">
            <a:tbl>
              <a:tblPr firstRow="1" bandRow="1">
                <a:tableStyleId>{5C22544A-7EE6-4342-B048-85BDC9FD1C3A}</a:tableStyleId>
              </a:tblPr>
              <a:tblGrid>
                <a:gridCol w="847677"/>
                <a:gridCol w="4230829"/>
                <a:gridCol w="1077259"/>
                <a:gridCol w="846418"/>
                <a:gridCol w="846418"/>
              </a:tblGrid>
              <a:tr h="1490803">
                <a:tc>
                  <a:txBody>
                    <a:bodyPr/>
                    <a:lstStyle/>
                    <a:p>
                      <a:r>
                        <a:rPr lang="en-IN" sz="1800" b="1" dirty="0" smtClean="0">
                          <a:solidFill>
                            <a:schemeClr val="bg1"/>
                          </a:solidFill>
                        </a:rPr>
                        <a:t>No.</a:t>
                      </a:r>
                      <a:endParaRPr lang="en-IN" sz="1800" b="1" dirty="0">
                        <a:solidFill>
                          <a:schemeClr val="bg1"/>
                        </a:solidFill>
                      </a:endParaRPr>
                    </a:p>
                  </a:txBody>
                  <a:tcPr/>
                </a:tc>
                <a:tc>
                  <a:txBody>
                    <a:bodyPr/>
                    <a:lstStyle/>
                    <a:p>
                      <a:r>
                        <a:rPr lang="en-IN" sz="1800" b="1" dirty="0" smtClean="0">
                          <a:solidFill>
                            <a:schemeClr val="bg1"/>
                          </a:solidFill>
                        </a:rPr>
                        <a:t>COMPETENCY</a:t>
                      </a:r>
                      <a:endParaRPr lang="en-IN" sz="1800" b="1" dirty="0">
                        <a:solidFill>
                          <a:schemeClr val="bg1"/>
                        </a:solidFill>
                      </a:endParaRPr>
                    </a:p>
                  </a:txBody>
                  <a:tcPr/>
                </a:tc>
                <a:tc>
                  <a:txBody>
                    <a:bodyPr/>
                    <a:lstStyle/>
                    <a:p>
                      <a:r>
                        <a:rPr lang="en-IN" sz="1800" b="1" dirty="0" smtClean="0">
                          <a:solidFill>
                            <a:schemeClr val="bg1"/>
                          </a:solidFill>
                          <a:latin typeface="Arial"/>
                          <a:ea typeface="Times New Roman"/>
                          <a:cs typeface="Mangal"/>
                        </a:rPr>
                        <a:t>Domain (K/S/A/C) </a:t>
                      </a:r>
                      <a:endParaRPr lang="en-IN" sz="1800" b="1" dirty="0">
                        <a:solidFill>
                          <a:schemeClr val="bg1"/>
                        </a:solidFill>
                      </a:endParaRPr>
                    </a:p>
                  </a:txBody>
                  <a:tcPr/>
                </a:tc>
                <a:tc>
                  <a:txBody>
                    <a:bodyPr/>
                    <a:lstStyle/>
                    <a:p>
                      <a:r>
                        <a:rPr lang="en-IN" sz="1800" b="1" dirty="0" smtClean="0">
                          <a:solidFill>
                            <a:schemeClr val="bg1"/>
                          </a:solidFill>
                          <a:latin typeface="Arial"/>
                          <a:ea typeface="Times New Roman"/>
                          <a:cs typeface="Mangal"/>
                        </a:rPr>
                        <a:t>Level (K/KH/S/SH/P) </a:t>
                      </a:r>
                      <a:endParaRPr lang="en-IN" sz="1800" b="1" dirty="0">
                        <a:solidFill>
                          <a:schemeClr val="bg1"/>
                        </a:solidFill>
                      </a:endParaRPr>
                    </a:p>
                  </a:txBody>
                  <a:tcPr/>
                </a:tc>
                <a:tc>
                  <a:txBody>
                    <a:bodyPr/>
                    <a:lstStyle/>
                    <a:p>
                      <a:r>
                        <a:rPr lang="en-IN" sz="1800" b="1" dirty="0" smtClean="0">
                          <a:solidFill>
                            <a:schemeClr val="bg1"/>
                          </a:solidFill>
                          <a:latin typeface="Arial"/>
                          <a:ea typeface="Times New Roman"/>
                          <a:cs typeface="Mangal"/>
                        </a:rPr>
                        <a:t>Core</a:t>
                      </a:r>
                      <a:r>
                        <a:rPr lang="en-IN" sz="1800" b="1" baseline="0" dirty="0" smtClean="0">
                          <a:solidFill>
                            <a:schemeClr val="bg1"/>
                          </a:solidFill>
                          <a:latin typeface="Arial"/>
                          <a:ea typeface="Times New Roman"/>
                          <a:cs typeface="Mangal"/>
                        </a:rPr>
                        <a:t> </a:t>
                      </a:r>
                      <a:r>
                        <a:rPr lang="en-IN" sz="1800" b="1" dirty="0" smtClean="0">
                          <a:solidFill>
                            <a:schemeClr val="bg1"/>
                          </a:solidFill>
                          <a:latin typeface="Arial"/>
                          <a:ea typeface="Times New Roman"/>
                          <a:cs typeface="Mangal"/>
                        </a:rPr>
                        <a:t>(Y/N) </a:t>
                      </a:r>
                      <a:endParaRPr lang="en-IN" sz="1800" b="1" dirty="0">
                        <a:solidFill>
                          <a:schemeClr val="bg1"/>
                        </a:solidFill>
                      </a:endParaRPr>
                    </a:p>
                  </a:txBody>
                  <a:tcPr/>
                </a:tc>
              </a:tr>
              <a:tr h="1109437">
                <a:tc>
                  <a:txBody>
                    <a:bodyPr/>
                    <a:lstStyle/>
                    <a:p>
                      <a:r>
                        <a:rPr lang="en-IN" sz="1400" dirty="0" smtClean="0"/>
                        <a:t>FM14.20</a:t>
                      </a:r>
                      <a:endParaRPr lang="en-IN" sz="1400" dirty="0"/>
                    </a:p>
                  </a:txBody>
                  <a:tcPr/>
                </a:tc>
                <a:tc>
                  <a:txBody>
                    <a:bodyPr/>
                    <a:lstStyle/>
                    <a:p>
                      <a:r>
                        <a:rPr lang="en-IN" sz="2000" dirty="0" smtClean="0">
                          <a:latin typeface="Calibri"/>
                          <a:ea typeface="Times New Roman"/>
                          <a:cs typeface="Mangal"/>
                        </a:rPr>
                        <a:t>Dying</a:t>
                      </a:r>
                      <a:r>
                        <a:rPr lang="en-IN" sz="2000" baseline="0" dirty="0" smtClean="0">
                          <a:latin typeface="Calibri"/>
                          <a:ea typeface="Times New Roman"/>
                          <a:cs typeface="Mangal"/>
                        </a:rPr>
                        <a:t> Declaration -  recording &amp; certify</a:t>
                      </a:r>
                      <a:endParaRPr lang="en-IN" sz="2000" dirty="0">
                        <a:latin typeface="Calibri"/>
                        <a:ea typeface="Times New Roman"/>
                        <a:cs typeface="Mangal"/>
                      </a:endParaRPr>
                    </a:p>
                  </a:txBody>
                  <a:tcPr marL="68580" marR="68580" marT="0" marB="0"/>
                </a:tc>
                <a:tc>
                  <a:txBody>
                    <a:bodyPr/>
                    <a:lstStyle/>
                    <a:p>
                      <a:pPr algn="ctr">
                        <a:lnSpc>
                          <a:spcPct val="115000"/>
                        </a:lnSpc>
                        <a:spcAft>
                          <a:spcPts val="0"/>
                        </a:spcAft>
                      </a:pPr>
                      <a:endParaRPr lang="en-IN" sz="1800" dirty="0">
                        <a:latin typeface="Calibri"/>
                        <a:ea typeface="Times New Roman"/>
                        <a:cs typeface="Mangal"/>
                      </a:endParaRPr>
                    </a:p>
                  </a:txBody>
                  <a:tcPr marL="68580" marR="68580" marT="0" marB="0"/>
                </a:tc>
                <a:tc>
                  <a:txBody>
                    <a:bodyPr/>
                    <a:lstStyle/>
                    <a:p>
                      <a:pPr algn="ctr">
                        <a:lnSpc>
                          <a:spcPct val="115000"/>
                        </a:lnSpc>
                        <a:spcAft>
                          <a:spcPts val="0"/>
                        </a:spcAft>
                      </a:pPr>
                      <a:endParaRPr lang="en-IN" sz="1800" dirty="0">
                        <a:latin typeface="Calibri"/>
                        <a:ea typeface="Times New Roman"/>
                        <a:cs typeface="Mangal"/>
                      </a:endParaRPr>
                    </a:p>
                  </a:txBody>
                  <a:tcPr marL="68580" marR="68580" marT="0" marB="0"/>
                </a:tc>
                <a:tc>
                  <a:txBody>
                    <a:bodyPr/>
                    <a:lstStyle/>
                    <a:p>
                      <a:pPr algn="ctr">
                        <a:lnSpc>
                          <a:spcPct val="115000"/>
                        </a:lnSpc>
                        <a:spcAft>
                          <a:spcPts val="0"/>
                        </a:spcAft>
                      </a:pPr>
                      <a:endParaRPr lang="en-IN" sz="1800" dirty="0">
                        <a:latin typeface="Calibri"/>
                        <a:ea typeface="Times New Roman"/>
                        <a:cs typeface="Mangal"/>
                      </a:endParaRPr>
                    </a:p>
                  </a:txBody>
                  <a:tcPr marL="68580" marR="68580" marT="0" marB="0"/>
                </a:tc>
              </a:tr>
              <a:tr h="1109437">
                <a:tc>
                  <a:txBody>
                    <a:bodyPr/>
                    <a:lstStyle/>
                    <a:p>
                      <a:r>
                        <a:rPr lang="en-IN" sz="1400" dirty="0" smtClean="0"/>
                        <a:t>FM14.21</a:t>
                      </a:r>
                      <a:endParaRPr lang="en-IN" sz="1400" dirty="0"/>
                    </a:p>
                  </a:txBody>
                  <a:tcPr/>
                </a:tc>
                <a:tc>
                  <a:txBody>
                    <a:bodyPr/>
                    <a:lstStyle/>
                    <a:p>
                      <a:r>
                        <a:rPr lang="en-IN" sz="2000" kern="1200" baseline="0" dirty="0" smtClean="0">
                          <a:solidFill>
                            <a:schemeClr val="dk1"/>
                          </a:solidFill>
                          <a:latin typeface="+mn-lt"/>
                          <a:ea typeface="+mn-ea"/>
                          <a:cs typeface="+mn-cs"/>
                        </a:rPr>
                        <a:t>Exhibit sample collection for DNA fingerprinting</a:t>
                      </a:r>
                    </a:p>
                  </a:txBody>
                  <a:tcPr marL="68580" marR="68580" marT="0" marB="0"/>
                </a:tc>
                <a:tc>
                  <a:txBody>
                    <a:bodyPr/>
                    <a:lstStyle/>
                    <a:p>
                      <a:pPr algn="ctr">
                        <a:lnSpc>
                          <a:spcPct val="115000"/>
                        </a:lnSpc>
                        <a:spcAft>
                          <a:spcPts val="0"/>
                        </a:spcAft>
                      </a:pPr>
                      <a:endParaRPr lang="en-IN" sz="1800" dirty="0">
                        <a:latin typeface="Calibri"/>
                        <a:ea typeface="Times New Roman"/>
                        <a:cs typeface="Mangal"/>
                      </a:endParaRPr>
                    </a:p>
                  </a:txBody>
                  <a:tcPr marL="68580" marR="68580" marT="0" marB="0"/>
                </a:tc>
                <a:tc>
                  <a:txBody>
                    <a:bodyPr/>
                    <a:lstStyle/>
                    <a:p>
                      <a:pPr algn="ctr">
                        <a:lnSpc>
                          <a:spcPct val="115000"/>
                        </a:lnSpc>
                        <a:spcAft>
                          <a:spcPts val="0"/>
                        </a:spcAft>
                      </a:pPr>
                      <a:endParaRPr lang="en-IN" sz="1800" dirty="0">
                        <a:latin typeface="Calibri"/>
                        <a:ea typeface="Times New Roman"/>
                        <a:cs typeface="Mangal"/>
                      </a:endParaRPr>
                    </a:p>
                  </a:txBody>
                  <a:tcPr marL="68580" marR="68580" marT="0" marB="0"/>
                </a:tc>
                <a:tc>
                  <a:txBody>
                    <a:bodyPr/>
                    <a:lstStyle/>
                    <a:p>
                      <a:pPr algn="ctr">
                        <a:lnSpc>
                          <a:spcPct val="115000"/>
                        </a:lnSpc>
                        <a:spcAft>
                          <a:spcPts val="0"/>
                        </a:spcAft>
                      </a:pPr>
                      <a:endParaRPr lang="en-IN" sz="1800" dirty="0">
                        <a:latin typeface="Calibri"/>
                        <a:ea typeface="Times New Roman"/>
                        <a:cs typeface="Mangal"/>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CASE</a:t>
            </a:r>
          </a:p>
          <a:p>
            <a:endParaRPr lang="en-US" dirty="0"/>
          </a:p>
          <a:p>
            <a:r>
              <a:rPr lang="en-US" dirty="0" smtClean="0"/>
              <a:t>A 32 yrs old female got flame burns over her body 2 days ago at her home due to accidental burst of household gas leak fire . Her condition is now critical and the treating doctor feels that she may die soon . Prepare a hypothetical dying declaration for this case.</a:t>
            </a:r>
            <a:endParaRPr lang="en-US" dirty="0"/>
          </a:p>
        </p:txBody>
      </p:sp>
      <p:sp>
        <p:nvSpPr>
          <p:cNvPr id="4" name="Title 3"/>
          <p:cNvSpPr>
            <a:spLocks noGrp="1"/>
          </p:cNvSpPr>
          <p:nvPr>
            <p:ph type="title"/>
          </p:nvPr>
        </p:nvSpPr>
        <p:spPr/>
        <p:txBody>
          <a:bodyPr/>
          <a:lstStyle/>
          <a:p>
            <a:endParaRPr lang="en-IN" dirty="0"/>
          </a:p>
        </p:txBody>
      </p:sp>
    </p:spTree>
    <p:extLst>
      <p:ext uri="{BB962C8B-B14F-4D97-AF65-F5344CB8AC3E}">
        <p14:creationId xmlns:p14="http://schemas.microsoft.com/office/powerpoint/2010/main" val="2834931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I, DR ABC Son/daughter of DEF working as medical officer at Dhiraj Hospital residing at Pipariya , Vadodara in presence of witnesses (1) GHI  son/daughter of JKL and  (2)  MNO son/daughter of PQR shall record the dying declaration of mrs. XYZ son/daughter of STU sex female , age 32 yrs, residing at </a:t>
            </a:r>
            <a:r>
              <a:rPr lang="en-US" dirty="0" err="1" smtClean="0"/>
              <a:t>Pipariya</a:t>
            </a:r>
            <a:r>
              <a:rPr lang="en-US" dirty="0" smtClean="0"/>
              <a:t>, Vadodara at 3:00 am/pm on date 12/04/2023, at place female ward, </a:t>
            </a:r>
            <a:r>
              <a:rPr lang="en-US" dirty="0" err="1" smtClean="0"/>
              <a:t>Dhiraj</a:t>
            </a:r>
            <a:r>
              <a:rPr lang="en-US" dirty="0" smtClean="0"/>
              <a:t> Hospital in the word by word order as narrated by the declarant .</a:t>
            </a:r>
          </a:p>
        </p:txBody>
      </p:sp>
    </p:spTree>
    <p:extLst>
      <p:ext uri="{BB962C8B-B14F-4D97-AF65-F5344CB8AC3E}">
        <p14:creationId xmlns:p14="http://schemas.microsoft.com/office/powerpoint/2010/main" val="2022659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3"/>
          <p:cNvSpPr>
            <a:spLocks noGrp="1"/>
          </p:cNvSpPr>
          <p:nvPr>
            <p:ph idx="1"/>
          </p:nvPr>
        </p:nvSpPr>
        <p:spPr/>
        <p:txBody>
          <a:bodyPr>
            <a:normAutofit fontScale="92500" lnSpcReduction="10000"/>
          </a:bodyPr>
          <a:lstStyle/>
          <a:p>
            <a:r>
              <a:rPr lang="en-US" dirty="0" smtClean="0"/>
              <a:t>COMPOS MENTIS :</a:t>
            </a:r>
          </a:p>
          <a:p>
            <a:pPr lvl="1">
              <a:buFont typeface="Courier New" panose="02070309020205020404" pitchFamily="49" charset="0"/>
              <a:buChar char="o"/>
            </a:pPr>
            <a:r>
              <a:rPr lang="en-US" dirty="0" smtClean="0"/>
              <a:t>Temp – N , Pulse – 80/min , BP 120/70 mmHg ,RR – 18/min </a:t>
            </a:r>
          </a:p>
          <a:p>
            <a:pPr lvl="1">
              <a:buFont typeface="Courier New" panose="02070309020205020404" pitchFamily="49" charset="0"/>
              <a:buChar char="o"/>
            </a:pPr>
            <a:r>
              <a:rPr lang="en-US" dirty="0" smtClean="0"/>
              <a:t>GC scale Eye 4/4 Verbal 5/5 Motor 6/6 </a:t>
            </a:r>
          </a:p>
          <a:p>
            <a:pPr lvl="1">
              <a:buFont typeface="Courier New" panose="02070309020205020404" pitchFamily="49" charset="0"/>
              <a:buChar char="o"/>
            </a:pPr>
            <a:r>
              <a:rPr lang="en-US" dirty="0" smtClean="0"/>
              <a:t>Total 15/15.</a:t>
            </a:r>
          </a:p>
          <a:p>
            <a:pPr lvl="1">
              <a:buFont typeface="Courier New" panose="02070309020205020404" pitchFamily="49" charset="0"/>
              <a:buChar char="o"/>
            </a:pPr>
            <a:r>
              <a:rPr lang="en-US" dirty="0" smtClean="0"/>
              <a:t>Ability to speak N , Ability to her N</a:t>
            </a:r>
          </a:p>
          <a:p>
            <a:pPr lvl="1">
              <a:buFont typeface="Courier New" panose="02070309020205020404" pitchFamily="49" charset="0"/>
              <a:buChar char="o"/>
            </a:pPr>
            <a:r>
              <a:rPr lang="en-US" dirty="0" smtClean="0"/>
              <a:t>Ability to move head, neck, hands and fingers</a:t>
            </a:r>
          </a:p>
          <a:p>
            <a:pPr lvl="1">
              <a:buFont typeface="Courier New" panose="02070309020205020404" pitchFamily="49" charset="0"/>
              <a:buChar char="o"/>
            </a:pPr>
            <a:r>
              <a:rPr lang="en-US" dirty="0" smtClean="0"/>
              <a:t>To gesture N.</a:t>
            </a:r>
          </a:p>
          <a:p>
            <a:pPr lvl="1">
              <a:buFont typeface="Courier New" panose="02070309020205020404" pitchFamily="49" charset="0"/>
              <a:buChar char="o"/>
            </a:pPr>
            <a:r>
              <a:rPr lang="en-US" dirty="0" smtClean="0"/>
              <a:t>Orientation to time ,place and person - N</a:t>
            </a:r>
          </a:p>
          <a:p>
            <a:pPr lvl="1">
              <a:buFont typeface="Courier New" panose="02070309020205020404" pitchFamily="49" charset="0"/>
              <a:buChar char="o"/>
            </a:pPr>
            <a:r>
              <a:rPr lang="en-US" dirty="0" smtClean="0"/>
              <a:t>Memory N .</a:t>
            </a:r>
            <a:endParaRPr lang="en-US" dirty="0"/>
          </a:p>
        </p:txBody>
      </p:sp>
    </p:spTree>
    <p:extLst>
      <p:ext uri="{BB962C8B-B14F-4D97-AF65-F5344CB8AC3E}">
        <p14:creationId xmlns:p14="http://schemas.microsoft.com/office/powerpoint/2010/main" val="2462866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smtClean="0"/>
              <a:t>The words of declarant as said by him/her are as under ( in declarant’s verbatim)</a:t>
            </a:r>
            <a:endParaRPr lang="hi-IN" dirty="0"/>
          </a:p>
          <a:p>
            <a:r>
              <a:rPr lang="hi-IN" sz="2500" dirty="0" smtClean="0"/>
              <a:t>मेरा नाम ABC है । उम्र ३२ साल , आज तारिख ______ समय _____ मे अपने पुरे होश मे बिना किसिके दबाव मे यह निवेदन दे रही हु । मे २ दीन पहले तारिख ______ समय सवेरे ८ बजे मेरे घर में रसोइ कर रही थी तब रसोइ का गेस स्टव खराब होने से गेस लीक होने लगी थी आौर अचानक आग लग गयी जिससे मेरा शरीर बुरी तरह जल गया। उसके बाद में बेहोश हो गयी आौर मुजे कुछ याद नही। बाद मे मुजे जब होश आया तो मे यहा अस्पताल मे थी।</a:t>
            </a:r>
            <a:endParaRPr lang="en-US" sz="25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In order to clarify the points as revealed by the </a:t>
            </a:r>
            <a:r>
              <a:rPr lang="en-US" dirty="0" err="1" smtClean="0"/>
              <a:t>ans</a:t>
            </a:r>
            <a:r>
              <a:rPr lang="en-US" dirty="0" smtClean="0"/>
              <a:t> to the question recorded in continuation to this, I asked the fo</a:t>
            </a:r>
            <a:r>
              <a:rPr lang="en-US" dirty="0"/>
              <a:t>l</a:t>
            </a:r>
            <a:r>
              <a:rPr lang="en-US" dirty="0" smtClean="0"/>
              <a:t>lowing questions and the declarant gave the </a:t>
            </a:r>
            <a:r>
              <a:rPr lang="en-US" dirty="0" err="1" smtClean="0"/>
              <a:t>ans</a:t>
            </a:r>
            <a:r>
              <a:rPr lang="en-US" dirty="0" smtClean="0"/>
              <a:t> as below</a:t>
            </a:r>
          </a:p>
          <a:p>
            <a:r>
              <a:rPr lang="en-US" dirty="0" smtClean="0"/>
              <a:t>Question</a:t>
            </a:r>
            <a:r>
              <a:rPr lang="hi-IN" dirty="0" smtClean="0"/>
              <a:t> – </a:t>
            </a:r>
            <a:r>
              <a:rPr lang="hi-IN" sz="2900" dirty="0" smtClean="0"/>
              <a:t>जब यह घटना हुइ तब आप के आसपास कोइ </a:t>
            </a:r>
            <a:br>
              <a:rPr lang="hi-IN" sz="2900" dirty="0" smtClean="0"/>
            </a:br>
            <a:r>
              <a:rPr lang="hi-IN" sz="2900" dirty="0" smtClean="0"/>
              <a:t>                 था?</a:t>
            </a:r>
            <a:endParaRPr lang="en-US" sz="2900" dirty="0" smtClean="0"/>
          </a:p>
          <a:p>
            <a:r>
              <a:rPr lang="en-US" dirty="0" smtClean="0"/>
              <a:t>Answer</a:t>
            </a:r>
            <a:r>
              <a:rPr lang="hi-IN" dirty="0" smtClean="0"/>
              <a:t> – </a:t>
            </a:r>
            <a:r>
              <a:rPr lang="hi-IN" sz="2900" dirty="0" smtClean="0"/>
              <a:t>नही, मेरे पति काम पर नीकल गये थे</a:t>
            </a:r>
            <a:r>
              <a:rPr lang="hi-IN" sz="2900" dirty="0"/>
              <a:t>। मे घर </a:t>
            </a:r>
            <a:r>
              <a:rPr lang="hi-IN" sz="2900" dirty="0" smtClean="0"/>
              <a:t>पर </a:t>
            </a:r>
            <a:br>
              <a:rPr lang="hi-IN" sz="2900" dirty="0" smtClean="0"/>
            </a:br>
            <a:r>
              <a:rPr lang="hi-IN" sz="2900" dirty="0" smtClean="0"/>
              <a:t>              अकेली </a:t>
            </a:r>
            <a:r>
              <a:rPr lang="hi-IN" sz="2900" dirty="0"/>
              <a:t>थी</a:t>
            </a:r>
            <a:r>
              <a:rPr lang="hi-IN" sz="2900" dirty="0" smtClean="0"/>
              <a:t>।</a:t>
            </a:r>
            <a:endParaRPr lang="en-US" sz="2900" dirty="0" smtClean="0"/>
          </a:p>
          <a:p>
            <a:r>
              <a:rPr lang="en-US" dirty="0" smtClean="0"/>
              <a:t>Question</a:t>
            </a:r>
            <a:r>
              <a:rPr lang="hi-IN" dirty="0" smtClean="0"/>
              <a:t> – </a:t>
            </a:r>
            <a:r>
              <a:rPr lang="hi-IN" sz="2900" dirty="0" smtClean="0"/>
              <a:t>आपके साथ आपके ससुराल वालोने कभी कोइ </a:t>
            </a:r>
            <a:br>
              <a:rPr lang="hi-IN" sz="2900" dirty="0" smtClean="0"/>
            </a:br>
            <a:r>
              <a:rPr lang="hi-IN" sz="2900" dirty="0" smtClean="0"/>
              <a:t>                 प्रताडन या जोरजबरदस्ती करी ? ओर कीसी से </a:t>
            </a:r>
            <a:br>
              <a:rPr lang="hi-IN" sz="2900" dirty="0" smtClean="0"/>
            </a:br>
            <a:r>
              <a:rPr lang="hi-IN" sz="2900" dirty="0" smtClean="0"/>
              <a:t>                 अनबन हे?</a:t>
            </a:r>
            <a:endParaRPr lang="en-US" sz="2900" dirty="0" smtClean="0"/>
          </a:p>
          <a:p>
            <a:r>
              <a:rPr lang="en-US" dirty="0" smtClean="0"/>
              <a:t>Answer</a:t>
            </a:r>
            <a:r>
              <a:rPr lang="hi-IN" dirty="0" smtClean="0"/>
              <a:t> –</a:t>
            </a:r>
            <a:r>
              <a:rPr lang="hi-IN" sz="2900" dirty="0" smtClean="0"/>
              <a:t> नही, एसा कुछ नही।</a:t>
            </a:r>
            <a:endParaRPr lang="en-US" sz="29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Read over to me and found correct.</a:t>
            </a:r>
          </a:p>
          <a:p>
            <a:r>
              <a:rPr lang="en-US" dirty="0" smtClean="0"/>
              <a:t>Sign, Name and adress of declarant</a:t>
            </a:r>
          </a:p>
          <a:p>
            <a:endParaRPr lang="en-US" dirty="0" smtClean="0"/>
          </a:p>
          <a:p>
            <a:r>
              <a:rPr lang="en-US" dirty="0" smtClean="0"/>
              <a:t>I Dr, ABC certify that above declaration was recorded by me and I also certify that the </a:t>
            </a:r>
            <a:r>
              <a:rPr lang="en-US" dirty="0" err="1" smtClean="0"/>
              <a:t>declarant</a:t>
            </a:r>
            <a:r>
              <a:rPr lang="en-US" dirty="0" smtClean="0"/>
              <a:t> XYZ, maintained his/her sound state of mind throughout the dictation of his/her declaration. The recording ended at 4:00 pm on date 12/04/2023.</a:t>
            </a:r>
          </a:p>
          <a:p>
            <a:endParaRPr lang="en-US" dirty="0" smtClean="0"/>
          </a:p>
          <a:p>
            <a:r>
              <a:rPr lang="en-US" dirty="0" smtClean="0"/>
              <a:t>Sign</a:t>
            </a:r>
          </a:p>
          <a:p>
            <a:r>
              <a:rPr lang="en-US" dirty="0" err="1" smtClean="0"/>
              <a:t>Name,Designation</a:t>
            </a:r>
            <a:r>
              <a:rPr lang="en-US" dirty="0" smtClean="0"/>
              <a:t>, Reg. no, Adress of RMP.</a:t>
            </a:r>
          </a:p>
          <a:p>
            <a:endParaRPr lang="en-US" dirty="0" smtClean="0"/>
          </a:p>
          <a:p>
            <a:r>
              <a:rPr lang="en-US" dirty="0" err="1" smtClean="0"/>
              <a:t>Sign,name,adress</a:t>
            </a:r>
            <a:r>
              <a:rPr lang="en-US" dirty="0" smtClean="0"/>
              <a:t> of witness (1)</a:t>
            </a:r>
          </a:p>
          <a:p>
            <a:endParaRPr lang="en-US" dirty="0" smtClean="0"/>
          </a:p>
          <a:p>
            <a:r>
              <a:rPr lang="en-US" dirty="0" smtClean="0"/>
              <a:t> </a:t>
            </a:r>
            <a:r>
              <a:rPr lang="en-US" dirty="0" err="1" smtClean="0"/>
              <a:t>Sign,name,adress</a:t>
            </a:r>
            <a:r>
              <a:rPr lang="en-US" dirty="0" smtClean="0"/>
              <a:t> of witness (2)</a:t>
            </a:r>
          </a:p>
          <a:p>
            <a:endParaRPr lang="en-US" dirty="0" smtClean="0"/>
          </a:p>
          <a:p>
            <a:endParaRPr lang="en-US"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TotalTime>
  <Words>485</Words>
  <Application>Microsoft Office PowerPoint</Application>
  <PresentationFormat>On-screen Show (4:3)</PresentationFormat>
  <Paragraphs>50</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Courier New</vt:lpstr>
      <vt:lpstr>Mangal</vt:lpstr>
      <vt:lpstr>Times New Roman</vt:lpstr>
      <vt:lpstr>Office Theme</vt:lpstr>
      <vt:lpstr>Practical –Dying Declaration  </vt:lpstr>
      <vt:lpstr>In this session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 Injury certificate</dc:title>
  <dc:creator>KALPESH ZANZRUKIYA</dc:creator>
  <cp:lastModifiedBy>ACER</cp:lastModifiedBy>
  <cp:revision>115</cp:revision>
  <dcterms:created xsi:type="dcterms:W3CDTF">2006-08-16T00:00:00Z</dcterms:created>
  <dcterms:modified xsi:type="dcterms:W3CDTF">2023-11-29T11:05:36Z</dcterms:modified>
</cp:coreProperties>
</file>