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7"/>
  </p:notesMasterIdLst>
  <p:sldIdLst>
    <p:sldId id="292" r:id="rId2"/>
    <p:sldId id="319" r:id="rId3"/>
    <p:sldId id="293" r:id="rId4"/>
    <p:sldId id="294" r:id="rId5"/>
    <p:sldId id="295" r:id="rId6"/>
    <p:sldId id="296" r:id="rId7"/>
    <p:sldId id="297" r:id="rId8"/>
    <p:sldId id="298" r:id="rId9"/>
    <p:sldId id="299" r:id="rId10"/>
    <p:sldId id="300" r:id="rId11"/>
    <p:sldId id="301" r:id="rId12"/>
    <p:sldId id="283" r:id="rId13"/>
    <p:sldId id="304" r:id="rId14"/>
    <p:sldId id="305" r:id="rId15"/>
    <p:sldId id="302" r:id="rId16"/>
    <p:sldId id="306" r:id="rId17"/>
    <p:sldId id="303" r:id="rId18"/>
    <p:sldId id="307" r:id="rId19"/>
    <p:sldId id="308" r:id="rId20"/>
    <p:sldId id="309" r:id="rId21"/>
    <p:sldId id="310" r:id="rId22"/>
    <p:sldId id="311" r:id="rId23"/>
    <p:sldId id="317" r:id="rId24"/>
    <p:sldId id="321" r:id="rId25"/>
    <p:sldId id="31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5F07E-F0BC-415C-88A9-5164D8B1F9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D4EA576-DCE3-4821-AEC4-34B858CD077B}">
      <dgm:prSet phldrT="[Text]"/>
      <dgm:spPr/>
      <dgm:t>
        <a:bodyPr/>
        <a:lstStyle/>
        <a:p>
          <a:r>
            <a:rPr lang="en-US" dirty="0" smtClean="0"/>
            <a:t>DYSTROPHIC</a:t>
          </a:r>
          <a:endParaRPr lang="en-US" dirty="0"/>
        </a:p>
      </dgm:t>
    </dgm:pt>
    <dgm:pt modelId="{C0D13E3E-97B8-4927-982A-1C2F5B555C3F}" type="parTrans" cxnId="{C0A524E7-34EE-4076-BCA0-2BC570803EF3}">
      <dgm:prSet/>
      <dgm:spPr/>
      <dgm:t>
        <a:bodyPr/>
        <a:lstStyle/>
        <a:p>
          <a:endParaRPr lang="en-US"/>
        </a:p>
      </dgm:t>
    </dgm:pt>
    <dgm:pt modelId="{E66B1555-6847-49AF-98DC-53FF2A99EAC4}" type="sibTrans" cxnId="{C0A524E7-34EE-4076-BCA0-2BC570803EF3}">
      <dgm:prSet/>
      <dgm:spPr/>
      <dgm:t>
        <a:bodyPr/>
        <a:lstStyle/>
        <a:p>
          <a:endParaRPr lang="en-US"/>
        </a:p>
      </dgm:t>
    </dgm:pt>
    <dgm:pt modelId="{D74BE024-0027-47D8-8C62-D747A46F97C6}">
      <dgm:prSet phldrT="[Text]" phldr="1"/>
      <dgm:spPr/>
      <dgm:t>
        <a:bodyPr/>
        <a:lstStyle/>
        <a:p>
          <a:endParaRPr lang="en-US" dirty="0"/>
        </a:p>
      </dgm:t>
    </dgm:pt>
    <dgm:pt modelId="{F6ED343E-63D0-413C-B45B-33A35F6506BF}" type="parTrans" cxnId="{C385EB90-B7A0-44FA-96C2-9B59F88CA4FF}">
      <dgm:prSet/>
      <dgm:spPr/>
      <dgm:t>
        <a:bodyPr/>
        <a:lstStyle/>
        <a:p>
          <a:endParaRPr lang="en-US"/>
        </a:p>
      </dgm:t>
    </dgm:pt>
    <dgm:pt modelId="{D6E5A819-1F55-46FC-9341-2D0F377915D7}" type="sibTrans" cxnId="{C385EB90-B7A0-44FA-96C2-9B59F88CA4FF}">
      <dgm:prSet/>
      <dgm:spPr/>
      <dgm:t>
        <a:bodyPr/>
        <a:lstStyle/>
        <a:p>
          <a:endParaRPr lang="en-US"/>
        </a:p>
      </dgm:t>
    </dgm:pt>
    <dgm:pt modelId="{CF278351-9E56-4322-A6D4-176D50118961}">
      <dgm:prSet phldrT="[Text]"/>
      <dgm:spPr/>
      <dgm:t>
        <a:bodyPr/>
        <a:lstStyle/>
        <a:p>
          <a:r>
            <a:rPr lang="en-US" dirty="0" smtClean="0"/>
            <a:t>METASTATIC</a:t>
          </a:r>
        </a:p>
        <a:p>
          <a:endParaRPr lang="en-US" dirty="0"/>
        </a:p>
      </dgm:t>
    </dgm:pt>
    <dgm:pt modelId="{61849F1D-3776-49CC-AE58-C331664174E6}" type="parTrans" cxnId="{AF43FC1C-DE1B-4BA9-8FA6-7E6654968D09}">
      <dgm:prSet/>
      <dgm:spPr/>
      <dgm:t>
        <a:bodyPr/>
        <a:lstStyle/>
        <a:p>
          <a:endParaRPr lang="en-US"/>
        </a:p>
      </dgm:t>
    </dgm:pt>
    <dgm:pt modelId="{DEE6C713-98D9-4842-9523-FC08AED17EDC}" type="sibTrans" cxnId="{AF43FC1C-DE1B-4BA9-8FA6-7E6654968D09}">
      <dgm:prSet/>
      <dgm:spPr/>
      <dgm:t>
        <a:bodyPr/>
        <a:lstStyle/>
        <a:p>
          <a:endParaRPr lang="en-US"/>
        </a:p>
      </dgm:t>
    </dgm:pt>
    <dgm:pt modelId="{C3E26273-5396-4597-945B-23112D9B3E7A}">
      <dgm:prSet phldrT="[Text]" phldr="1"/>
      <dgm:spPr/>
      <dgm:t>
        <a:bodyPr/>
        <a:lstStyle/>
        <a:p>
          <a:endParaRPr lang="en-US" dirty="0"/>
        </a:p>
      </dgm:t>
    </dgm:pt>
    <dgm:pt modelId="{BD2A8593-4CE1-4D02-A5DE-FC3B660AF898}" type="parTrans" cxnId="{B3D22EF8-2E1E-46E3-A1E2-6679D330CC7E}">
      <dgm:prSet/>
      <dgm:spPr/>
      <dgm:t>
        <a:bodyPr/>
        <a:lstStyle/>
        <a:p>
          <a:endParaRPr lang="en-US"/>
        </a:p>
      </dgm:t>
    </dgm:pt>
    <dgm:pt modelId="{AA39CCBD-9C10-40F6-8C4F-990DB9A9D811}" type="sibTrans" cxnId="{B3D22EF8-2E1E-46E3-A1E2-6679D330CC7E}">
      <dgm:prSet/>
      <dgm:spPr/>
      <dgm:t>
        <a:bodyPr/>
        <a:lstStyle/>
        <a:p>
          <a:endParaRPr lang="en-US"/>
        </a:p>
      </dgm:t>
    </dgm:pt>
    <dgm:pt modelId="{109782C7-6C4C-4B7F-A5DD-2A6CDE6D1F54}" type="pres">
      <dgm:prSet presAssocID="{4CD5F07E-F0BC-415C-88A9-5164D8B1F9CA}" presName="linear" presStyleCnt="0">
        <dgm:presLayoutVars>
          <dgm:animLvl val="lvl"/>
          <dgm:resizeHandles val="exact"/>
        </dgm:presLayoutVars>
      </dgm:prSet>
      <dgm:spPr/>
      <dgm:t>
        <a:bodyPr/>
        <a:lstStyle/>
        <a:p>
          <a:endParaRPr lang="en-US"/>
        </a:p>
      </dgm:t>
    </dgm:pt>
    <dgm:pt modelId="{77EFA42F-E4FB-439E-8CC4-938B710B9CAB}" type="pres">
      <dgm:prSet presAssocID="{2D4EA576-DCE3-4821-AEC4-34B858CD077B}" presName="parentText" presStyleLbl="node1" presStyleIdx="0" presStyleCnt="2" custLinFactNeighborY="24220">
        <dgm:presLayoutVars>
          <dgm:chMax val="0"/>
          <dgm:bulletEnabled val="1"/>
        </dgm:presLayoutVars>
      </dgm:prSet>
      <dgm:spPr/>
      <dgm:t>
        <a:bodyPr/>
        <a:lstStyle/>
        <a:p>
          <a:endParaRPr lang="en-US"/>
        </a:p>
      </dgm:t>
    </dgm:pt>
    <dgm:pt modelId="{7F540C7B-3959-4F25-9372-34F075EF198E}" type="pres">
      <dgm:prSet presAssocID="{2D4EA576-DCE3-4821-AEC4-34B858CD077B}" presName="childText" presStyleLbl="revTx" presStyleIdx="0" presStyleCnt="2">
        <dgm:presLayoutVars>
          <dgm:bulletEnabled val="1"/>
        </dgm:presLayoutVars>
      </dgm:prSet>
      <dgm:spPr/>
      <dgm:t>
        <a:bodyPr/>
        <a:lstStyle/>
        <a:p>
          <a:endParaRPr lang="en-US"/>
        </a:p>
      </dgm:t>
    </dgm:pt>
    <dgm:pt modelId="{078DFD5C-1E00-4952-AE6A-006D0F6397D4}" type="pres">
      <dgm:prSet presAssocID="{CF278351-9E56-4322-A6D4-176D50118961}" presName="parentText" presStyleLbl="node1" presStyleIdx="1" presStyleCnt="2" custLinFactNeighborX="-5714" custLinFactNeighborY="0">
        <dgm:presLayoutVars>
          <dgm:chMax val="0"/>
          <dgm:bulletEnabled val="1"/>
        </dgm:presLayoutVars>
      </dgm:prSet>
      <dgm:spPr/>
      <dgm:t>
        <a:bodyPr/>
        <a:lstStyle/>
        <a:p>
          <a:endParaRPr lang="en-US"/>
        </a:p>
      </dgm:t>
    </dgm:pt>
    <dgm:pt modelId="{5AE7511C-054E-43D4-BA5D-D50375C69CB4}" type="pres">
      <dgm:prSet presAssocID="{CF278351-9E56-4322-A6D4-176D50118961}" presName="childText" presStyleLbl="revTx" presStyleIdx="1" presStyleCnt="2" custLinFactY="-100000" custLinFactNeighborX="-2857" custLinFactNeighborY="-122602">
        <dgm:presLayoutVars>
          <dgm:bulletEnabled val="1"/>
        </dgm:presLayoutVars>
      </dgm:prSet>
      <dgm:spPr/>
      <dgm:t>
        <a:bodyPr/>
        <a:lstStyle/>
        <a:p>
          <a:endParaRPr lang="en-US"/>
        </a:p>
      </dgm:t>
    </dgm:pt>
  </dgm:ptLst>
  <dgm:cxnLst>
    <dgm:cxn modelId="{B3D22EF8-2E1E-46E3-A1E2-6679D330CC7E}" srcId="{CF278351-9E56-4322-A6D4-176D50118961}" destId="{C3E26273-5396-4597-945B-23112D9B3E7A}" srcOrd="0" destOrd="0" parTransId="{BD2A8593-4CE1-4D02-A5DE-FC3B660AF898}" sibTransId="{AA39CCBD-9C10-40F6-8C4F-990DB9A9D811}"/>
    <dgm:cxn modelId="{4F4E426D-6DB6-442B-BD88-2E662A85ED8B}" type="presOf" srcId="{2D4EA576-DCE3-4821-AEC4-34B858CD077B}" destId="{77EFA42F-E4FB-439E-8CC4-938B710B9CAB}" srcOrd="0" destOrd="0" presId="urn:microsoft.com/office/officeart/2005/8/layout/vList2"/>
    <dgm:cxn modelId="{16B84168-3000-4A96-9D31-5275DB7D973F}" type="presOf" srcId="{C3E26273-5396-4597-945B-23112D9B3E7A}" destId="{5AE7511C-054E-43D4-BA5D-D50375C69CB4}" srcOrd="0" destOrd="0" presId="urn:microsoft.com/office/officeart/2005/8/layout/vList2"/>
    <dgm:cxn modelId="{1FDCACAD-ACFF-4739-9D66-9352927A0F9F}" type="presOf" srcId="{4CD5F07E-F0BC-415C-88A9-5164D8B1F9CA}" destId="{109782C7-6C4C-4B7F-A5DD-2A6CDE6D1F54}" srcOrd="0" destOrd="0" presId="urn:microsoft.com/office/officeart/2005/8/layout/vList2"/>
    <dgm:cxn modelId="{C0A524E7-34EE-4076-BCA0-2BC570803EF3}" srcId="{4CD5F07E-F0BC-415C-88A9-5164D8B1F9CA}" destId="{2D4EA576-DCE3-4821-AEC4-34B858CD077B}" srcOrd="0" destOrd="0" parTransId="{C0D13E3E-97B8-4927-982A-1C2F5B555C3F}" sibTransId="{E66B1555-6847-49AF-98DC-53FF2A99EAC4}"/>
    <dgm:cxn modelId="{AEDB073A-F2CE-445A-8E2A-DA2187F07CFC}" type="presOf" srcId="{D74BE024-0027-47D8-8C62-D747A46F97C6}" destId="{7F540C7B-3959-4F25-9372-34F075EF198E}" srcOrd="0" destOrd="0" presId="urn:microsoft.com/office/officeart/2005/8/layout/vList2"/>
    <dgm:cxn modelId="{C385EB90-B7A0-44FA-96C2-9B59F88CA4FF}" srcId="{2D4EA576-DCE3-4821-AEC4-34B858CD077B}" destId="{D74BE024-0027-47D8-8C62-D747A46F97C6}" srcOrd="0" destOrd="0" parTransId="{F6ED343E-63D0-413C-B45B-33A35F6506BF}" sibTransId="{D6E5A819-1F55-46FC-9341-2D0F377915D7}"/>
    <dgm:cxn modelId="{1C5A604A-A65D-4C53-A792-917C0C80A8BB}" type="presOf" srcId="{CF278351-9E56-4322-A6D4-176D50118961}" destId="{078DFD5C-1E00-4952-AE6A-006D0F6397D4}" srcOrd="0" destOrd="0" presId="urn:microsoft.com/office/officeart/2005/8/layout/vList2"/>
    <dgm:cxn modelId="{AF43FC1C-DE1B-4BA9-8FA6-7E6654968D09}" srcId="{4CD5F07E-F0BC-415C-88A9-5164D8B1F9CA}" destId="{CF278351-9E56-4322-A6D4-176D50118961}" srcOrd="1" destOrd="0" parTransId="{61849F1D-3776-49CC-AE58-C331664174E6}" sibTransId="{DEE6C713-98D9-4842-9523-FC08AED17EDC}"/>
    <dgm:cxn modelId="{EF6B6979-97A2-4D7C-A9FD-67DFE6BFA31F}" type="presParOf" srcId="{109782C7-6C4C-4B7F-A5DD-2A6CDE6D1F54}" destId="{77EFA42F-E4FB-439E-8CC4-938B710B9CAB}" srcOrd="0" destOrd="0" presId="urn:microsoft.com/office/officeart/2005/8/layout/vList2"/>
    <dgm:cxn modelId="{379AF3A7-221A-4F22-9527-FB86B6A3674E}" type="presParOf" srcId="{109782C7-6C4C-4B7F-A5DD-2A6CDE6D1F54}" destId="{7F540C7B-3959-4F25-9372-34F075EF198E}" srcOrd="1" destOrd="0" presId="urn:microsoft.com/office/officeart/2005/8/layout/vList2"/>
    <dgm:cxn modelId="{3273C7C9-EFBC-4996-9AC9-161E1FA66DA7}" type="presParOf" srcId="{109782C7-6C4C-4B7F-A5DD-2A6CDE6D1F54}" destId="{078DFD5C-1E00-4952-AE6A-006D0F6397D4}" srcOrd="2" destOrd="0" presId="urn:microsoft.com/office/officeart/2005/8/layout/vList2"/>
    <dgm:cxn modelId="{1525AED5-656F-4C90-BDC1-16541DE9F741}" type="presParOf" srcId="{109782C7-6C4C-4B7F-A5DD-2A6CDE6D1F54}" destId="{5AE7511C-054E-43D4-BA5D-D50375C69C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FA42F-E4FB-439E-8CC4-938B710B9CAB}">
      <dsp:nvSpPr>
        <dsp:cNvPr id="0" name=""/>
        <dsp:cNvSpPr/>
      </dsp:nvSpPr>
      <dsp:spPr>
        <a:xfrm>
          <a:off x="0" y="117156"/>
          <a:ext cx="2667000" cy="77395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DYSTROPHIC</a:t>
          </a:r>
          <a:endParaRPr lang="en-US" sz="1300" kern="1200" dirty="0"/>
        </a:p>
      </dsp:txBody>
      <dsp:txXfrm>
        <a:off x="37781" y="154937"/>
        <a:ext cx="2591438" cy="698392"/>
      </dsp:txXfrm>
    </dsp:sp>
    <dsp:sp modelId="{7F540C7B-3959-4F25-9372-34F075EF198E}">
      <dsp:nvSpPr>
        <dsp:cNvPr id="0" name=""/>
        <dsp:cNvSpPr/>
      </dsp:nvSpPr>
      <dsp:spPr>
        <a:xfrm>
          <a:off x="0" y="834959"/>
          <a:ext cx="2667000" cy="23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677"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834959"/>
        <a:ext cx="2667000" cy="231840"/>
      </dsp:txXfrm>
    </dsp:sp>
    <dsp:sp modelId="{078DFD5C-1E00-4952-AE6A-006D0F6397D4}">
      <dsp:nvSpPr>
        <dsp:cNvPr id="0" name=""/>
        <dsp:cNvSpPr/>
      </dsp:nvSpPr>
      <dsp:spPr>
        <a:xfrm>
          <a:off x="0" y="1066800"/>
          <a:ext cx="2667000" cy="77395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dirty="0" smtClean="0"/>
            <a:t>METASTATIC</a:t>
          </a:r>
        </a:p>
        <a:p>
          <a:pPr lvl="0" algn="l" defTabSz="577850">
            <a:lnSpc>
              <a:spcPct val="90000"/>
            </a:lnSpc>
            <a:spcBef>
              <a:spcPct val="0"/>
            </a:spcBef>
            <a:spcAft>
              <a:spcPct val="35000"/>
            </a:spcAft>
          </a:pPr>
          <a:endParaRPr lang="en-US" sz="1300" kern="1200" dirty="0"/>
        </a:p>
      </dsp:txBody>
      <dsp:txXfrm>
        <a:off x="37781" y="1104581"/>
        <a:ext cx="2591438" cy="698392"/>
      </dsp:txXfrm>
    </dsp:sp>
    <dsp:sp modelId="{5AE7511C-054E-43D4-BA5D-D50375C69CB4}">
      <dsp:nvSpPr>
        <dsp:cNvPr id="0" name=""/>
        <dsp:cNvSpPr/>
      </dsp:nvSpPr>
      <dsp:spPr>
        <a:xfrm>
          <a:off x="0" y="660030"/>
          <a:ext cx="2667000" cy="231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677" tIns="16510" rIns="92456" bIns="16510" numCol="1" spcCol="1270" anchor="t" anchorCtr="0">
          <a:noAutofit/>
        </a:bodyPr>
        <a:lstStyle/>
        <a:p>
          <a:pPr marL="57150" lvl="1" indent="-57150" algn="l" defTabSz="444500">
            <a:lnSpc>
              <a:spcPct val="90000"/>
            </a:lnSpc>
            <a:spcBef>
              <a:spcPct val="0"/>
            </a:spcBef>
            <a:spcAft>
              <a:spcPct val="20000"/>
            </a:spcAft>
            <a:buChar char="••"/>
          </a:pPr>
          <a:endParaRPr lang="en-US" sz="1000" kern="1200" dirty="0"/>
        </a:p>
      </dsp:txBody>
      <dsp:txXfrm>
        <a:off x="0" y="660030"/>
        <a:ext cx="2667000" cy="2318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B756-C472-4078-9A23-9BE6770507EA}" type="datetimeFigureOut">
              <a:rPr lang="en-US" smtClean="0"/>
              <a:pPr/>
              <a:t>11/23/2023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64E34C-0DCF-4296-A589-7F78116A6A52}" type="slidenum">
              <a:rPr lang="en-US" smtClean="0"/>
              <a:pPr/>
              <a:t>‹#›</a:t>
            </a:fld>
            <a:endParaRPr lang="en-US"/>
          </a:p>
        </p:txBody>
      </p:sp>
    </p:spTree>
    <p:extLst>
      <p:ext uri="{BB962C8B-B14F-4D97-AF65-F5344CB8AC3E}">
        <p14:creationId xmlns:p14="http://schemas.microsoft.com/office/powerpoint/2010/main" val="399308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466D198-A24D-40A6-851A-2F94329A1F48}" type="datetimeFigureOut">
              <a:rPr lang="en-US" smtClean="0"/>
              <a:pPr/>
              <a:t>11/23/2023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5A9896B-3D87-4081-ADBF-9087741BEE8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A9896B-3D87-4081-ADBF-9087741BEE8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466D198-A24D-40A6-851A-2F94329A1F48}" type="datetimeFigureOut">
              <a:rPr lang="en-US" smtClean="0"/>
              <a:pPr/>
              <a:t>11/23/2023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466D198-A24D-40A6-851A-2F94329A1F48}" type="datetimeFigureOut">
              <a:rPr lang="en-US" smtClean="0"/>
              <a:pPr/>
              <a:t>11/23/2023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A9896B-3D87-4081-ADBF-9087741BEE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466D198-A24D-40A6-851A-2F94329A1F48}" type="datetimeFigureOut">
              <a:rPr lang="en-US" smtClean="0"/>
              <a:pPr/>
              <a:t>11/23/2023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5A9896B-3D87-4081-ADBF-9087741BEE8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66D198-A24D-40A6-851A-2F94329A1F48}" type="datetimeFigureOut">
              <a:rPr lang="en-US" smtClean="0"/>
              <a:pPr/>
              <a:t>11/23/2023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5A9896B-3D87-4081-ADBF-9087741BEE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ncbi.nlm.nih.gov/pubmed?term=Klotz%20O%5bAuthor%5d&amp;cauthor=true&amp;cauthor_uid=1986701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ncbi.nlm.nih.gov/pubmed/?term=Klotz%20O%5bauth%5d"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285916" y="1285860"/>
            <a:ext cx="9501254" cy="1829761"/>
          </a:xfrm>
        </p:spPr>
        <p:txBody>
          <a:bodyPr/>
          <a:lstStyle/>
          <a:p>
            <a:pPr eaLnBrk="1" hangingPunct="1"/>
            <a:r>
              <a:rPr lang="en-US" dirty="0" smtClean="0"/>
              <a:t>PATHOLOGIC     	CALCIFICATION</a:t>
            </a:r>
          </a:p>
        </p:txBody>
      </p:sp>
      <p:sp>
        <p:nvSpPr>
          <p:cNvPr id="4" name="Subtitle 2"/>
          <p:cNvSpPr>
            <a:spLocks noGrp="1"/>
          </p:cNvSpPr>
          <p:nvPr>
            <p:ph type="subTitle" idx="1"/>
          </p:nvPr>
        </p:nvSpPr>
        <p:spPr>
          <a:xfrm>
            <a:off x="4500562" y="3611607"/>
            <a:ext cx="3957638" cy="11997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sz="2000" b="1" dirty="0" smtClean="0">
                <a:solidFill>
                  <a:srgbClr val="C00000"/>
                </a:solidFill>
                <a:latin typeface="Times New Roman" pitchFamily="18" charset="0"/>
                <a:cs typeface="Times New Roman" pitchFamily="18" charset="0"/>
              </a:rPr>
              <a:t>DR.SWAPAN GOSWAMI</a:t>
            </a:r>
            <a:endParaRPr lang="en-US" sz="2000" b="1" dirty="0" smtClean="0">
              <a:solidFill>
                <a:srgbClr val="C00000"/>
              </a:solidFill>
              <a:latin typeface="Times New Roman" pitchFamily="18" charset="0"/>
              <a:cs typeface="Times New Roman" pitchFamily="18" charset="0"/>
            </a:endParaRPr>
          </a:p>
          <a:p>
            <a:pPr>
              <a:buNone/>
            </a:pPr>
            <a:r>
              <a:rPr lang="en-US" sz="2000" b="1" dirty="0" smtClean="0">
                <a:solidFill>
                  <a:srgbClr val="C00000"/>
                </a:solidFill>
                <a:latin typeface="Times New Roman" pitchFamily="18" charset="0"/>
                <a:cs typeface="Times New Roman" pitchFamily="18" charset="0"/>
              </a:rPr>
              <a:t>PATHOLOGY</a:t>
            </a:r>
          </a:p>
          <a:p>
            <a:pPr>
              <a:buNone/>
            </a:pPr>
            <a:endParaRPr lang="en-US" sz="20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CALCINOSIS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sz="2400" dirty="0" smtClean="0"/>
              <a:t>Presence of calcification on or under the skin.</a:t>
            </a:r>
          </a:p>
          <a:p>
            <a:pPr eaLnBrk="1" fontAlgn="auto" hangingPunct="1">
              <a:spcAft>
                <a:spcPts val="0"/>
              </a:spcAft>
              <a:buFont typeface="Arial" pitchFamily="34" charset="0"/>
              <a:buChar char="•"/>
              <a:defRPr/>
            </a:pPr>
            <a:r>
              <a:rPr lang="en-US" sz="2400" dirty="0" smtClean="0"/>
              <a:t>There are two forms  	-</a:t>
            </a:r>
            <a:r>
              <a:rPr lang="en-US" sz="2400" dirty="0" err="1" smtClean="0">
                <a:solidFill>
                  <a:schemeClr val="accent1">
                    <a:lumMod val="75000"/>
                  </a:schemeClr>
                </a:solidFill>
              </a:rPr>
              <a:t>calcinosis</a:t>
            </a:r>
            <a:r>
              <a:rPr lang="en-US" sz="2400" dirty="0" smtClean="0">
                <a:solidFill>
                  <a:schemeClr val="accent1">
                    <a:lumMod val="75000"/>
                  </a:schemeClr>
                </a:solidFill>
              </a:rPr>
              <a:t> </a:t>
            </a:r>
            <a:r>
              <a:rPr lang="en-US" sz="2400" dirty="0" err="1" smtClean="0">
                <a:solidFill>
                  <a:schemeClr val="accent1">
                    <a:lumMod val="75000"/>
                  </a:schemeClr>
                </a:solidFill>
              </a:rPr>
              <a:t>circumscripta</a:t>
            </a:r>
            <a:endParaRPr lang="en-US" sz="2400" dirty="0" smtClean="0">
              <a:solidFill>
                <a:schemeClr val="accent1">
                  <a:lumMod val="75000"/>
                </a:schemeClr>
              </a:solidFill>
            </a:endParaRPr>
          </a:p>
          <a:p>
            <a:pPr eaLnBrk="1" fontAlgn="auto" hangingPunct="1">
              <a:spcAft>
                <a:spcPts val="0"/>
              </a:spcAft>
              <a:buFont typeface="Arial" pitchFamily="34" charset="0"/>
              <a:buNone/>
              <a:defRPr/>
            </a:pPr>
            <a:r>
              <a:rPr lang="en-US" sz="2400" dirty="0" smtClean="0">
                <a:solidFill>
                  <a:schemeClr val="accent1">
                    <a:lumMod val="75000"/>
                  </a:schemeClr>
                </a:solidFill>
              </a:rPr>
              <a:t>					-</a:t>
            </a:r>
            <a:r>
              <a:rPr lang="en-US" sz="2400" dirty="0" err="1" smtClean="0">
                <a:solidFill>
                  <a:schemeClr val="accent1">
                    <a:lumMod val="75000"/>
                  </a:schemeClr>
                </a:solidFill>
              </a:rPr>
              <a:t>calcinosis</a:t>
            </a:r>
            <a:r>
              <a:rPr lang="en-US" sz="2400" dirty="0" smtClean="0">
                <a:solidFill>
                  <a:schemeClr val="accent1">
                    <a:lumMod val="75000"/>
                  </a:schemeClr>
                </a:solidFill>
              </a:rPr>
              <a:t> </a:t>
            </a:r>
            <a:r>
              <a:rPr lang="en-US" sz="2400" dirty="0" err="1" smtClean="0">
                <a:solidFill>
                  <a:schemeClr val="accent1">
                    <a:lumMod val="75000"/>
                  </a:schemeClr>
                </a:solidFill>
              </a:rPr>
              <a:t>universalies</a:t>
            </a:r>
            <a:endParaRPr lang="en-US" sz="2400" dirty="0" smtClean="0">
              <a:solidFill>
                <a:schemeClr val="accent1">
                  <a:lumMod val="75000"/>
                </a:schemeClr>
              </a:solidFill>
            </a:endParaRPr>
          </a:p>
          <a:p>
            <a:pPr eaLnBrk="1" fontAlgn="auto" hangingPunct="1">
              <a:spcAft>
                <a:spcPts val="0"/>
              </a:spcAft>
              <a:buFont typeface="Arial" pitchFamily="34" charset="0"/>
              <a:buNone/>
              <a:defRPr/>
            </a:pPr>
            <a:endParaRPr lang="en-US" sz="2400" dirty="0" smtClean="0">
              <a:solidFill>
                <a:schemeClr val="accent1">
                  <a:lumMod val="75000"/>
                </a:schemeClr>
              </a:solidFill>
            </a:endParaRPr>
          </a:p>
          <a:p>
            <a:pPr eaLnBrk="1" fontAlgn="auto" hangingPunct="1">
              <a:spcAft>
                <a:spcPts val="0"/>
              </a:spcAft>
              <a:buFont typeface="Arial" pitchFamily="34" charset="0"/>
              <a:buNone/>
              <a:defRPr/>
            </a:pPr>
            <a:r>
              <a:rPr lang="en-US" sz="2400" dirty="0" smtClean="0"/>
              <a:t>    </a:t>
            </a:r>
            <a:r>
              <a:rPr lang="en-US" sz="2400" dirty="0" err="1" smtClean="0"/>
              <a:t>Calcinosis</a:t>
            </a:r>
            <a:r>
              <a:rPr lang="en-US" sz="2400" dirty="0" smtClean="0"/>
              <a:t> </a:t>
            </a:r>
            <a:r>
              <a:rPr lang="en-US" sz="2400" dirty="0" err="1" smtClean="0"/>
              <a:t>circumscripta</a:t>
            </a:r>
            <a:r>
              <a:rPr lang="en-US" sz="2400" dirty="0" smtClean="0"/>
              <a:t> as the name suggests it’s a circumscribed form and </a:t>
            </a:r>
            <a:r>
              <a:rPr lang="en-US" sz="2400" dirty="0" err="1" smtClean="0"/>
              <a:t>calcinosis</a:t>
            </a:r>
            <a:r>
              <a:rPr lang="en-US" sz="2400" dirty="0" smtClean="0"/>
              <a:t> </a:t>
            </a:r>
            <a:r>
              <a:rPr lang="en-US" sz="2400" dirty="0" err="1" smtClean="0"/>
              <a:t>universalies</a:t>
            </a:r>
            <a:r>
              <a:rPr lang="en-US" sz="2400" dirty="0" smtClean="0"/>
              <a:t> is often associated with scleroderma and sometimes </a:t>
            </a:r>
            <a:r>
              <a:rPr lang="en-US" sz="2400" dirty="0" err="1" smtClean="0"/>
              <a:t>dermatomytosis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dirty="0" smtClean="0"/>
              <a:t> </a:t>
            </a:r>
          </a:p>
        </p:txBody>
      </p:sp>
      <p:sp>
        <p:nvSpPr>
          <p:cNvPr id="11267" name="Content Placeholder 2"/>
          <p:cNvSpPr>
            <a:spLocks noGrp="1"/>
          </p:cNvSpPr>
          <p:nvPr>
            <p:ph idx="1"/>
          </p:nvPr>
        </p:nvSpPr>
        <p:spPr>
          <a:xfrm>
            <a:off x="457200" y="914400"/>
            <a:ext cx="8229600" cy="5211763"/>
          </a:xfrm>
        </p:spPr>
        <p:txBody>
          <a:bodyPr>
            <a:normAutofit/>
          </a:bodyPr>
          <a:lstStyle/>
          <a:p>
            <a:pPr eaLnBrk="1" hangingPunct="1">
              <a:buFont typeface="Arial" charset="0"/>
              <a:buNone/>
            </a:pPr>
            <a:r>
              <a:rPr lang="en-US" sz="2400" dirty="0" smtClean="0"/>
              <a:t>HISTOLOGY</a:t>
            </a:r>
          </a:p>
          <a:p>
            <a:pPr eaLnBrk="1" hangingPunct="1">
              <a:buFont typeface="Arial" charset="0"/>
              <a:buNone/>
            </a:pPr>
            <a:endParaRPr lang="en-US" sz="2400" dirty="0" smtClean="0"/>
          </a:p>
          <a:p>
            <a:pPr eaLnBrk="1" hangingPunct="1"/>
            <a:r>
              <a:rPr lang="en-US" sz="2400" dirty="0" smtClean="0"/>
              <a:t>In routine </a:t>
            </a:r>
            <a:r>
              <a:rPr lang="en-US" sz="2400" dirty="0" err="1" smtClean="0"/>
              <a:t>H&amp;E</a:t>
            </a:r>
            <a:r>
              <a:rPr lang="en-US" sz="2400" dirty="0" smtClean="0"/>
              <a:t> stains stained sections, Ca salts appear as deeply basophilic, irregular and granular clumps.</a:t>
            </a:r>
          </a:p>
          <a:p>
            <a:pPr eaLnBrk="1" hangingPunct="1"/>
            <a:r>
              <a:rPr lang="en-US" sz="2400" dirty="0" smtClean="0"/>
              <a:t>Calcium deposits can be confirmed by special stains like silver impregnation method producing black color, and </a:t>
            </a:r>
            <a:r>
              <a:rPr lang="en-US" sz="2400" i="1" dirty="0" smtClean="0"/>
              <a:t>alizarin red S </a:t>
            </a:r>
            <a:r>
              <a:rPr lang="en-US" sz="2400" dirty="0" smtClean="0"/>
              <a:t>that</a:t>
            </a:r>
            <a:r>
              <a:rPr lang="en-US" sz="2400" b="1" i="1" dirty="0" smtClean="0"/>
              <a:t> </a:t>
            </a:r>
            <a:r>
              <a:rPr lang="en-US" sz="2400" dirty="0" smtClean="0"/>
              <a:t>produces red staining.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28728" y="1785926"/>
            <a:ext cx="6243654" cy="1829761"/>
          </a:xfrm>
        </p:spPr>
        <p:txBody>
          <a:bodyPr>
            <a:noAutofit/>
          </a:bodyPr>
          <a:lstStyle/>
          <a:p>
            <a:r>
              <a:rPr lang="en-US" sz="19900" dirty="0" err="1" smtClean="0">
                <a:solidFill>
                  <a:schemeClr val="tx2">
                    <a:lumMod val="75000"/>
                  </a:schemeClr>
                </a:solidFill>
              </a:rPr>
              <a:t>MCQ</a:t>
            </a:r>
            <a:endParaRPr lang="en-US" sz="19900" dirty="0">
              <a:solidFill>
                <a:schemeClr val="tx2">
                  <a:lumMod val="75000"/>
                </a:schemeClr>
              </a:solidFill>
            </a:endParaRPr>
          </a:p>
        </p:txBody>
      </p:sp>
      <p:sp>
        <p:nvSpPr>
          <p:cNvPr id="7" name="Subtitle 6"/>
          <p:cNvSpPr>
            <a:spLocks noGrp="1"/>
          </p:cNvSpPr>
          <p:nvPr>
            <p:ph type="subTitle" idx="1"/>
          </p:nvPr>
        </p:nvSpPr>
        <p:spPr/>
        <p:txBody>
          <a:bodyPr/>
          <a:lstStyle/>
          <a:p>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demonstration of fat</a:t>
            </a:r>
          </a:p>
          <a:p>
            <a:pPr marL="624078" indent="-514350">
              <a:buFont typeface="+mj-lt"/>
              <a:buAutoNum type="arabicPeriod"/>
            </a:pPr>
            <a:r>
              <a:rPr lang="en-US" dirty="0" smtClean="0"/>
              <a:t>Oil red O</a:t>
            </a:r>
          </a:p>
          <a:p>
            <a:pPr marL="624078" indent="-514350">
              <a:buFont typeface="+mj-lt"/>
              <a:buAutoNum type="arabicPeriod"/>
            </a:pPr>
            <a:r>
              <a:rPr lang="en-US" dirty="0" smtClean="0"/>
              <a:t>Sudan</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demonstration of fat</a:t>
            </a:r>
          </a:p>
          <a:p>
            <a:pPr marL="624078" indent="-514350">
              <a:buFont typeface="+mj-lt"/>
              <a:buAutoNum type="arabicPeriod"/>
            </a:pPr>
            <a:r>
              <a:rPr lang="en-US" b="1" dirty="0" smtClean="0">
                <a:solidFill>
                  <a:schemeClr val="bg2">
                    <a:lumMod val="50000"/>
                  </a:schemeClr>
                </a:solidFill>
              </a:rPr>
              <a:t>Oil red O</a:t>
            </a:r>
          </a:p>
          <a:p>
            <a:pPr marL="624078" indent="-514350">
              <a:buFont typeface="+mj-lt"/>
              <a:buAutoNum type="arabicPeriod"/>
            </a:pPr>
            <a:r>
              <a:rPr lang="en-US" dirty="0" smtClean="0"/>
              <a:t>Sudan</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Accumulation of carbon pigment in tissue of lung is called as…</a:t>
            </a:r>
          </a:p>
          <a:p>
            <a:pPr marL="624078" indent="-514350">
              <a:buFont typeface="+mj-lt"/>
              <a:buAutoNum type="arabicPeriod"/>
            </a:pPr>
            <a:r>
              <a:rPr lang="en-US" dirty="0" err="1" smtClean="0"/>
              <a:t>Anthrecosis</a:t>
            </a:r>
            <a:endParaRPr lang="en-US" dirty="0" smtClean="0"/>
          </a:p>
          <a:p>
            <a:pPr marL="624078" indent="-514350">
              <a:buFont typeface="+mj-lt"/>
              <a:buAutoNum type="arabicPeriod"/>
            </a:pPr>
            <a:r>
              <a:rPr lang="en-US" dirty="0" smtClean="0"/>
              <a:t>Silicosis</a:t>
            </a:r>
          </a:p>
          <a:p>
            <a:pPr marL="624078" indent="-514350">
              <a:buFont typeface="+mj-lt"/>
              <a:buAutoNum type="arabicPeriod"/>
            </a:pPr>
            <a:r>
              <a:rPr lang="en-US" dirty="0" smtClean="0"/>
              <a:t>Asbestosis</a:t>
            </a:r>
          </a:p>
          <a:p>
            <a:pPr marL="624078" indent="-514350">
              <a:buFont typeface="+mj-lt"/>
              <a:buAutoNum type="arabicPeriod"/>
            </a:pPr>
            <a:r>
              <a:rPr lang="en-US" dirty="0" err="1" smtClean="0"/>
              <a:t>byssinosis</a:t>
            </a:r>
            <a:endParaRPr lang="en-US" dirty="0"/>
          </a:p>
        </p:txBody>
      </p:sp>
      <p:sp>
        <p:nvSpPr>
          <p:cNvPr id="3" name="Title 2"/>
          <p:cNvSpPr>
            <a:spLocks noGrp="1"/>
          </p:cNvSpPr>
          <p:nvPr>
            <p:ph type="title"/>
          </p:nvPr>
        </p:nvSpPr>
        <p:spPr/>
        <p:txBody>
          <a:bodyPr/>
          <a:lstStyle/>
          <a:p>
            <a:r>
              <a:rPr lang="en-US" dirty="0" smtClean="0"/>
              <a:t>2</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Accumulation of carbon pigment in tissue of lung is called as…</a:t>
            </a:r>
          </a:p>
          <a:p>
            <a:pPr marL="624078" indent="-514350">
              <a:buFont typeface="+mj-lt"/>
              <a:buAutoNum type="arabicPeriod"/>
            </a:pPr>
            <a:r>
              <a:rPr lang="en-US" b="1" dirty="0" err="1" smtClean="0">
                <a:solidFill>
                  <a:schemeClr val="bg2">
                    <a:lumMod val="50000"/>
                  </a:schemeClr>
                </a:solidFill>
              </a:rPr>
              <a:t>Anthrecosis</a:t>
            </a:r>
            <a:endParaRPr lang="en-US" b="1" dirty="0" smtClean="0">
              <a:solidFill>
                <a:schemeClr val="bg2">
                  <a:lumMod val="50000"/>
                </a:schemeClr>
              </a:solidFill>
            </a:endParaRPr>
          </a:p>
          <a:p>
            <a:pPr marL="624078" indent="-514350">
              <a:buFont typeface="+mj-lt"/>
              <a:buAutoNum type="arabicPeriod"/>
            </a:pPr>
            <a:r>
              <a:rPr lang="en-US" dirty="0" smtClean="0"/>
              <a:t>Silicosis</a:t>
            </a:r>
          </a:p>
          <a:p>
            <a:pPr marL="624078" indent="-514350">
              <a:buFont typeface="+mj-lt"/>
              <a:buAutoNum type="arabicPeriod"/>
            </a:pPr>
            <a:r>
              <a:rPr lang="en-US" dirty="0" smtClean="0"/>
              <a:t>Asbestosis</a:t>
            </a:r>
          </a:p>
          <a:p>
            <a:pPr marL="624078" indent="-514350">
              <a:buFont typeface="+mj-lt"/>
              <a:buAutoNum type="arabicPeriod"/>
            </a:pPr>
            <a:r>
              <a:rPr lang="en-US" dirty="0" err="1" smtClean="0"/>
              <a:t>byssinosis</a:t>
            </a:r>
            <a:endParaRPr lang="en-US" dirty="0"/>
          </a:p>
        </p:txBody>
      </p:sp>
      <p:sp>
        <p:nvSpPr>
          <p:cNvPr id="3" name="Title 2"/>
          <p:cNvSpPr>
            <a:spLocks noGrp="1"/>
          </p:cNvSpPr>
          <p:nvPr>
            <p:ph type="title"/>
          </p:nvPr>
        </p:nvSpPr>
        <p:spPr/>
        <p:txBody>
          <a:bodyPr/>
          <a:lstStyle/>
          <a:p>
            <a:r>
              <a:rPr lang="en-US" dirty="0" smtClean="0"/>
              <a:t>2</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color of melanin pigment is…</a:t>
            </a:r>
          </a:p>
          <a:p>
            <a:pPr marL="624078" indent="-514350">
              <a:buFont typeface="+mj-lt"/>
              <a:buAutoNum type="arabicPeriod"/>
            </a:pPr>
            <a:r>
              <a:rPr lang="en-US" dirty="0" smtClean="0"/>
              <a:t>Black</a:t>
            </a:r>
          </a:p>
          <a:p>
            <a:pPr marL="624078" indent="-514350">
              <a:buFont typeface="+mj-lt"/>
              <a:buAutoNum type="arabicPeriod"/>
            </a:pPr>
            <a:r>
              <a:rPr lang="en-US" dirty="0" smtClean="0"/>
              <a:t>Blue</a:t>
            </a:r>
          </a:p>
          <a:p>
            <a:pPr marL="624078" indent="-514350">
              <a:buFont typeface="+mj-lt"/>
              <a:buAutoNum type="arabicPeriod"/>
            </a:pPr>
            <a:r>
              <a:rPr lang="en-US" dirty="0" smtClean="0"/>
              <a:t>Yellow  brown</a:t>
            </a:r>
          </a:p>
          <a:p>
            <a:pPr marL="624078" indent="-514350">
              <a:buFont typeface="+mj-lt"/>
              <a:buAutoNum type="arabicPeriod"/>
            </a:pPr>
            <a:r>
              <a:rPr lang="en-US" dirty="0" smtClean="0"/>
              <a:t>Brick red</a:t>
            </a:r>
            <a:endParaRPr lang="en-US" dirty="0"/>
          </a:p>
        </p:txBody>
      </p:sp>
      <p:sp>
        <p:nvSpPr>
          <p:cNvPr id="3" name="Title 2"/>
          <p:cNvSpPr>
            <a:spLocks noGrp="1"/>
          </p:cNvSpPr>
          <p:nvPr>
            <p:ph type="title"/>
          </p:nvPr>
        </p:nvSpPr>
        <p:spPr/>
        <p:txBody>
          <a:bodyPr/>
          <a:lstStyle/>
          <a:p>
            <a:r>
              <a:rPr lang="en-US" dirty="0" smtClean="0"/>
              <a:t>3</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color of melanin pigment is…</a:t>
            </a:r>
          </a:p>
          <a:p>
            <a:pPr marL="624078" indent="-514350">
              <a:buFont typeface="+mj-lt"/>
              <a:buAutoNum type="arabicPeriod"/>
            </a:pPr>
            <a:r>
              <a:rPr lang="en-US" b="1" dirty="0" smtClean="0">
                <a:solidFill>
                  <a:schemeClr val="bg2">
                    <a:lumMod val="50000"/>
                  </a:schemeClr>
                </a:solidFill>
              </a:rPr>
              <a:t>Black</a:t>
            </a:r>
          </a:p>
          <a:p>
            <a:pPr marL="624078" indent="-514350">
              <a:buFont typeface="+mj-lt"/>
              <a:buAutoNum type="arabicPeriod"/>
            </a:pPr>
            <a:r>
              <a:rPr lang="en-US" dirty="0" smtClean="0"/>
              <a:t>Blue</a:t>
            </a:r>
          </a:p>
          <a:p>
            <a:pPr marL="624078" indent="-514350">
              <a:buFont typeface="+mj-lt"/>
              <a:buAutoNum type="arabicPeriod"/>
            </a:pPr>
            <a:r>
              <a:rPr lang="en-US" dirty="0" smtClean="0"/>
              <a:t>Yellow  brown</a:t>
            </a:r>
          </a:p>
          <a:p>
            <a:pPr marL="624078" indent="-514350">
              <a:buFont typeface="+mj-lt"/>
              <a:buAutoNum type="arabicPeriod"/>
            </a:pPr>
            <a:r>
              <a:rPr lang="en-US" dirty="0" smtClean="0"/>
              <a:t>Brick red</a:t>
            </a:r>
            <a:endParaRPr lang="en-US" dirty="0"/>
          </a:p>
        </p:txBody>
      </p:sp>
      <p:sp>
        <p:nvSpPr>
          <p:cNvPr id="3" name="Title 2"/>
          <p:cNvSpPr>
            <a:spLocks noGrp="1"/>
          </p:cNvSpPr>
          <p:nvPr>
            <p:ph type="title"/>
          </p:nvPr>
        </p:nvSpPr>
        <p:spPr/>
        <p:txBody>
          <a:bodyPr/>
          <a:lstStyle/>
          <a:p>
            <a:r>
              <a:rPr lang="en-US" dirty="0" smtClean="0"/>
              <a:t>3</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iron is..</a:t>
            </a:r>
          </a:p>
          <a:p>
            <a:pPr marL="624078" indent="-514350">
              <a:buFont typeface="+mj-lt"/>
              <a:buAutoNum type="arabicPeriod"/>
            </a:pPr>
            <a:r>
              <a:rPr lang="en-US" dirty="0" smtClean="0"/>
              <a:t>Perl stain</a:t>
            </a:r>
          </a:p>
          <a:p>
            <a:pPr marL="624078" indent="-514350">
              <a:buFont typeface="+mj-lt"/>
              <a:buAutoNum type="arabicPeriod"/>
            </a:pPr>
            <a:r>
              <a:rPr lang="en-US" dirty="0" smtClean="0"/>
              <a:t>PAS</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AT THE END OF LECTURE STUDENT SHOULD BE ABLE TO ANSWER THE FOLLOWING ….</a:t>
            </a:r>
            <a:endParaRPr lang="en-US" sz="2800" dirty="0"/>
          </a:p>
        </p:txBody>
      </p:sp>
      <p:sp>
        <p:nvSpPr>
          <p:cNvPr id="3" name="Content Placeholder 2"/>
          <p:cNvSpPr>
            <a:spLocks noGrp="1"/>
          </p:cNvSpPr>
          <p:nvPr>
            <p:ph idx="1"/>
          </p:nvPr>
        </p:nvSpPr>
        <p:spPr/>
        <p:txBody>
          <a:bodyPr>
            <a:normAutofit/>
          </a:bodyPr>
          <a:lstStyle/>
          <a:p>
            <a:pPr algn="ctr"/>
            <a:r>
              <a:rPr lang="en-US" dirty="0" smtClean="0">
                <a:latin typeface="Arial" pitchFamily="34" charset="0"/>
                <a:cs typeface="Arial" pitchFamily="34" charset="0"/>
              </a:rPr>
              <a:t>DEFINITION</a:t>
            </a:r>
          </a:p>
          <a:p>
            <a:pPr algn="ctr"/>
            <a:r>
              <a:rPr lang="en-US" dirty="0" smtClean="0">
                <a:latin typeface="Arial" pitchFamily="34" charset="0"/>
                <a:cs typeface="Arial" pitchFamily="34" charset="0"/>
              </a:rPr>
              <a:t>CLASSIFICATION</a:t>
            </a:r>
          </a:p>
          <a:p>
            <a:pPr algn="ctr"/>
            <a:r>
              <a:rPr lang="en-US" dirty="0" smtClean="0">
                <a:latin typeface="Arial" pitchFamily="34" charset="0"/>
                <a:cs typeface="Arial" pitchFamily="34" charset="0"/>
              </a:rPr>
              <a:t>PATHOGENESIS</a:t>
            </a:r>
          </a:p>
          <a:p>
            <a:pPr algn="ctr"/>
            <a:r>
              <a:rPr lang="en-US" dirty="0" smtClean="0">
                <a:latin typeface="Arial" pitchFamily="34" charset="0"/>
                <a:cs typeface="Arial" pitchFamily="34" charset="0"/>
              </a:rPr>
              <a:t>TYPES</a:t>
            </a:r>
          </a:p>
          <a:p>
            <a:pPr algn="ctr"/>
            <a:r>
              <a:rPr lang="en-US" dirty="0" smtClean="0">
                <a:latin typeface="Arial" pitchFamily="34" charset="0"/>
                <a:cs typeface="Arial" pitchFamily="34" charset="0"/>
              </a:rPr>
              <a:t>MORPHOLOGY</a:t>
            </a:r>
          </a:p>
          <a:p>
            <a:pPr algn="ctr"/>
            <a:endParaRPr lang="en-US" dirty="0" smtClean="0">
              <a:latin typeface="Arial" pitchFamily="34" charset="0"/>
              <a:cs typeface="Arial" pitchFamily="34" charset="0"/>
            </a:endParaRPr>
          </a:p>
          <a:p>
            <a:pPr algn="ctr"/>
            <a:endParaRPr lang="en-US" dirty="0" smtClean="0"/>
          </a:p>
          <a:p>
            <a:pPr algn="ctr"/>
            <a:endParaRPr lang="en-US" dirty="0" smtClean="0"/>
          </a:p>
          <a:p>
            <a:pPr algn="ctr"/>
            <a:endParaRPr lang="en-US" dirty="0" smtClean="0"/>
          </a:p>
          <a:p>
            <a:pPr algn="ct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Special stain for iron is..</a:t>
            </a:r>
          </a:p>
          <a:p>
            <a:pPr marL="624078" indent="-514350">
              <a:buFont typeface="+mj-lt"/>
              <a:buAutoNum type="arabicPeriod"/>
            </a:pPr>
            <a:r>
              <a:rPr lang="en-US" b="1" dirty="0" smtClean="0">
                <a:solidFill>
                  <a:schemeClr val="bg2">
                    <a:lumMod val="50000"/>
                  </a:schemeClr>
                </a:solidFill>
              </a:rPr>
              <a:t>Perl stain</a:t>
            </a:r>
          </a:p>
          <a:p>
            <a:pPr marL="624078" indent="-514350">
              <a:buFont typeface="+mj-lt"/>
              <a:buAutoNum type="arabicPeriod"/>
            </a:pPr>
            <a:r>
              <a:rPr lang="en-US" dirty="0" smtClean="0"/>
              <a:t>PAS</a:t>
            </a:r>
          </a:p>
          <a:p>
            <a:pPr marL="624078" indent="-514350">
              <a:buFont typeface="+mj-lt"/>
              <a:buAutoNum type="arabicPeriod"/>
            </a:pPr>
            <a:r>
              <a:rPr lang="en-US" dirty="0" smtClean="0"/>
              <a:t>Congo red</a:t>
            </a:r>
          </a:p>
          <a:p>
            <a:pPr marL="624078" indent="-514350">
              <a:buFont typeface="+mj-lt"/>
              <a:buAutoNum type="arabicPeriod"/>
            </a:pPr>
            <a:r>
              <a:rPr lang="en-US" dirty="0" smtClean="0"/>
              <a:t>H and E</a:t>
            </a:r>
            <a:endParaRPr lang="en-US" dirty="0"/>
          </a:p>
        </p:txBody>
      </p:sp>
      <p:sp>
        <p:nvSpPr>
          <p:cNvPr id="3" name="Title 2"/>
          <p:cNvSpPr>
            <a:spLocks noGrp="1"/>
          </p:cNvSpPr>
          <p:nvPr>
            <p:ph type="title"/>
          </p:nvPr>
        </p:nvSpPr>
        <p:spPr/>
        <p:txBody>
          <a:bodyPr/>
          <a:lstStyle/>
          <a:p>
            <a:r>
              <a:rPr lang="en-US" dirty="0" smtClean="0"/>
              <a:t>4.</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Dystrofic</a:t>
            </a:r>
            <a:r>
              <a:rPr lang="en-US" dirty="0" smtClean="0"/>
              <a:t> calcification occurs in…</a:t>
            </a:r>
          </a:p>
          <a:p>
            <a:pPr marL="624078" indent="-514350">
              <a:buFont typeface="+mj-lt"/>
              <a:buAutoNum type="arabicPeriod"/>
            </a:pPr>
            <a:r>
              <a:rPr lang="en-US" dirty="0" smtClean="0"/>
              <a:t>Hyperparathyroidism</a:t>
            </a:r>
          </a:p>
          <a:p>
            <a:pPr marL="624078" indent="-514350">
              <a:buFont typeface="+mj-lt"/>
              <a:buAutoNum type="arabicPeriod"/>
            </a:pPr>
            <a:r>
              <a:rPr lang="en-US" dirty="0" err="1" smtClean="0"/>
              <a:t>Vit</a:t>
            </a:r>
            <a:r>
              <a:rPr lang="en-US" dirty="0" smtClean="0"/>
              <a:t> D intoxication</a:t>
            </a:r>
          </a:p>
          <a:p>
            <a:pPr marL="624078" indent="-514350">
              <a:buFont typeface="+mj-lt"/>
              <a:buAutoNum type="arabicPeriod"/>
            </a:pPr>
            <a:r>
              <a:rPr lang="en-US" dirty="0" smtClean="0"/>
              <a:t>Necrotic tissue</a:t>
            </a:r>
          </a:p>
          <a:p>
            <a:pPr marL="624078" indent="-514350">
              <a:buFont typeface="+mj-lt"/>
              <a:buAutoNum type="arabicPeriod"/>
            </a:pPr>
            <a:r>
              <a:rPr lang="en-US" dirty="0" smtClean="0"/>
              <a:t>Renal failure</a:t>
            </a:r>
            <a:endParaRPr lang="en-US" dirty="0"/>
          </a:p>
        </p:txBody>
      </p:sp>
      <p:sp>
        <p:nvSpPr>
          <p:cNvPr id="3" name="Title 2"/>
          <p:cNvSpPr>
            <a:spLocks noGrp="1"/>
          </p:cNvSpPr>
          <p:nvPr>
            <p:ph type="title"/>
          </p:nvPr>
        </p:nvSpPr>
        <p:spPr/>
        <p:txBody>
          <a:bodyPr/>
          <a:lstStyle/>
          <a:p>
            <a:r>
              <a:rPr lang="en-US" dirty="0" smtClean="0"/>
              <a:t>5.</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Dystrofic</a:t>
            </a:r>
            <a:r>
              <a:rPr lang="en-US" dirty="0" smtClean="0"/>
              <a:t> calcification occurs in…</a:t>
            </a:r>
          </a:p>
          <a:p>
            <a:pPr marL="624078" indent="-514350">
              <a:buFont typeface="+mj-lt"/>
              <a:buAutoNum type="arabicPeriod"/>
            </a:pPr>
            <a:r>
              <a:rPr lang="en-US" dirty="0" smtClean="0"/>
              <a:t>Hyperparathyroidism</a:t>
            </a:r>
          </a:p>
          <a:p>
            <a:pPr marL="624078" indent="-514350">
              <a:buFont typeface="+mj-lt"/>
              <a:buAutoNum type="arabicPeriod"/>
            </a:pPr>
            <a:r>
              <a:rPr lang="en-US" dirty="0" err="1" smtClean="0"/>
              <a:t>Vit</a:t>
            </a:r>
            <a:r>
              <a:rPr lang="en-US" dirty="0" smtClean="0"/>
              <a:t> D intoxication</a:t>
            </a:r>
          </a:p>
          <a:p>
            <a:pPr marL="624078" indent="-514350">
              <a:buFont typeface="+mj-lt"/>
              <a:buAutoNum type="arabicPeriod"/>
            </a:pPr>
            <a:r>
              <a:rPr lang="en-US" b="1" dirty="0" smtClean="0">
                <a:solidFill>
                  <a:schemeClr val="bg2">
                    <a:lumMod val="50000"/>
                  </a:schemeClr>
                </a:solidFill>
              </a:rPr>
              <a:t>Necrotic tissue</a:t>
            </a:r>
          </a:p>
          <a:p>
            <a:pPr marL="624078" indent="-514350">
              <a:buFont typeface="+mj-lt"/>
              <a:buAutoNum type="arabicPeriod"/>
            </a:pPr>
            <a:r>
              <a:rPr lang="en-US" dirty="0" smtClean="0"/>
              <a:t>Renal failure</a:t>
            </a:r>
            <a:endParaRPr lang="en-US" dirty="0"/>
          </a:p>
        </p:txBody>
      </p:sp>
      <p:sp>
        <p:nvSpPr>
          <p:cNvPr id="3" name="Title 2"/>
          <p:cNvSpPr>
            <a:spLocks noGrp="1"/>
          </p:cNvSpPr>
          <p:nvPr>
            <p:ph type="title"/>
          </p:nvPr>
        </p:nvSpPr>
        <p:spPr/>
        <p:txBody>
          <a:bodyPr/>
          <a:lstStyle/>
          <a:p>
            <a:r>
              <a:rPr lang="en-US" dirty="0" smtClean="0"/>
              <a:t>5.</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7772400" cy="1143000"/>
          </a:xfrm>
        </p:spPr>
        <p:txBody>
          <a:bodyPr>
            <a:noAutofit/>
          </a:bodyPr>
          <a:lstStyle/>
          <a:p>
            <a:pPr algn="l"/>
            <a:r>
              <a:rPr lang="en-US" sz="2400" dirty="0" smtClean="0"/>
              <a:t/>
            </a:r>
            <a:br>
              <a:rPr lang="en-US" sz="2400" dirty="0" smtClean="0"/>
            </a:br>
            <a:endParaRPr lang="en-US" sz="2400" dirty="0"/>
          </a:p>
        </p:txBody>
      </p:sp>
      <p:graphicFrame>
        <p:nvGraphicFramePr>
          <p:cNvPr id="4" name="Table 3"/>
          <p:cNvGraphicFramePr>
            <a:graphicFrameLocks noGrp="1"/>
          </p:cNvGraphicFramePr>
          <p:nvPr/>
        </p:nvGraphicFramePr>
        <p:xfrm>
          <a:off x="0" y="1214422"/>
          <a:ext cx="9144000" cy="5643578"/>
        </p:xfrm>
        <a:graphic>
          <a:graphicData uri="http://schemas.openxmlformats.org/drawingml/2006/table">
            <a:tbl>
              <a:tblPr firstRow="1" bandRow="1">
                <a:tableStyleId>{5C22544A-7EE6-4342-B048-85BDC9FD1C3A}</a:tableStyleId>
              </a:tblPr>
              <a:tblGrid>
                <a:gridCol w="1593908"/>
                <a:gridCol w="1845578"/>
                <a:gridCol w="2046914"/>
                <a:gridCol w="2166753"/>
                <a:gridCol w="1490847"/>
              </a:tblGrid>
              <a:tr h="5643578">
                <a:tc>
                  <a:txBody>
                    <a:bodyPr/>
                    <a:lstStyle/>
                    <a:p>
                      <a:r>
                        <a:rPr lang="en-US" dirty="0" smtClean="0">
                          <a:hlinkClick r:id="rId2"/>
                        </a:rPr>
                        <a:t>Klotz O</a:t>
                      </a:r>
                      <a:r>
                        <a:rPr lang="en-US" dirty="0" smtClean="0"/>
                        <a:t>.</a:t>
                      </a:r>
                    </a:p>
                    <a:p>
                      <a:r>
                        <a:rPr lang="en-US" b="1" dirty="0" smtClean="0"/>
                        <a:t>Source</a:t>
                      </a:r>
                    </a:p>
                    <a:p>
                      <a:r>
                        <a:rPr lang="en-US" dirty="0" smtClean="0"/>
                        <a:t>Demonstrator and Late Governors' Fellow in Pathology, McGill University, Montreal.</a:t>
                      </a:r>
                      <a:endParaRPr lang="en-US" dirty="0"/>
                    </a:p>
                  </a:txBody>
                  <a:tcPr/>
                </a:tc>
                <a:tc>
                  <a:txBody>
                    <a:bodyPr/>
                    <a:lstStyle/>
                    <a:p>
                      <a:endParaRPr lang="en-US" dirty="0"/>
                    </a:p>
                  </a:txBody>
                  <a:tcPr/>
                </a:tc>
                <a:tc>
                  <a:txBody>
                    <a:bodyPr/>
                    <a:lstStyle/>
                    <a:p>
                      <a:r>
                        <a:rPr lang="en-US" sz="1100" dirty="0" smtClean="0"/>
                        <a:t>Purpose:. </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p>
                  </a:txBody>
                  <a:tcPr/>
                </a:tc>
                <a:tc>
                  <a:txBody>
                    <a:bodyPr/>
                    <a:lstStyle/>
                    <a:p>
                      <a:pPr>
                        <a:defRPr/>
                      </a:pPr>
                      <a:r>
                        <a:rPr kumimoji="0" lang="en-US" sz="1800" b="1" i="1" kern="1200" dirty="0" smtClean="0">
                          <a:solidFill>
                            <a:schemeClr val="lt1"/>
                          </a:solidFill>
                          <a:latin typeface="+mn-lt"/>
                          <a:ea typeface="+mn-ea"/>
                          <a:cs typeface="+mn-cs"/>
                        </a:rPr>
                        <a:t> </a:t>
                      </a:r>
                      <a:r>
                        <a:rPr lang="en-US" sz="1100" dirty="0" err="1" smtClean="0"/>
                        <a:t>ConcluBesides</a:t>
                      </a:r>
                      <a:r>
                        <a:rPr lang="en-US" sz="1100" dirty="0" smtClean="0"/>
                        <a:t> the fact that calcification is always preceded by fatty change within the cells, another fact should be </a:t>
                      </a:r>
                      <a:r>
                        <a:rPr lang="en-US" sz="1100" dirty="0" err="1" smtClean="0"/>
                        <a:t>emphasizedsion</a:t>
                      </a:r>
                      <a:r>
                        <a:rPr lang="en-US" sz="1100" dirty="0" smtClean="0"/>
                        <a:t>:</a:t>
                      </a:r>
                      <a:endParaRPr lang="en-US" sz="1100" dirty="0"/>
                    </a:p>
                  </a:txBody>
                  <a:tcPr/>
                </a:tc>
              </a:tr>
            </a:tbl>
          </a:graphicData>
        </a:graphic>
      </p:graphicFrame>
      <p:sp>
        <p:nvSpPr>
          <p:cNvPr id="5" name="TextBox 4"/>
          <p:cNvSpPr txBox="1"/>
          <p:nvPr/>
        </p:nvSpPr>
        <p:spPr>
          <a:xfrm>
            <a:off x="0" y="285728"/>
            <a:ext cx="184731" cy="369332"/>
          </a:xfrm>
          <a:prstGeom prst="rect">
            <a:avLst/>
          </a:prstGeom>
          <a:noFill/>
        </p:spPr>
        <p:txBody>
          <a:bodyPr wrap="none" rtlCol="0">
            <a:spAutoFit/>
          </a:bodyPr>
          <a:lstStyle/>
          <a:p>
            <a:endParaRPr lang="en-US" dirty="0"/>
          </a:p>
        </p:txBody>
      </p:sp>
      <p:sp>
        <p:nvSpPr>
          <p:cNvPr id="6" name="TextBox 5"/>
          <p:cNvSpPr txBox="1"/>
          <p:nvPr/>
        </p:nvSpPr>
        <p:spPr>
          <a:xfrm>
            <a:off x="0" y="0"/>
            <a:ext cx="8858280" cy="1754326"/>
          </a:xfrm>
          <a:prstGeom prst="rect">
            <a:avLst/>
          </a:prstGeom>
          <a:noFill/>
        </p:spPr>
        <p:txBody>
          <a:bodyPr wrap="square" rtlCol="0">
            <a:spAutoFit/>
          </a:bodyPr>
          <a:lstStyle/>
          <a:p>
            <a:r>
              <a:rPr lang="en-US" b="1" dirty="0" smtClean="0"/>
              <a:t>STUDIES UPON CALCAREOUS DEGENERATION : I. THE PROCESS OF PATHOLOGICAL CALCIFICATION.</a:t>
            </a:r>
          </a:p>
          <a:p>
            <a:r>
              <a:rPr lang="en-US" dirty="0" smtClean="0">
                <a:hlinkClick r:id="rId2"/>
              </a:rPr>
              <a:t>Klotz O</a:t>
            </a:r>
            <a:r>
              <a:rPr lang="en-US" dirty="0" smtClean="0"/>
              <a:t>.</a:t>
            </a:r>
          </a:p>
          <a:p>
            <a:endParaRPr lang="en-US" b="1" dirty="0" smtClean="0"/>
          </a:p>
          <a:p>
            <a:endParaRPr lang="en-US" b="1" dirty="0" smtClean="0"/>
          </a:p>
          <a:p>
            <a:endParaRPr lang="en-US" dirty="0"/>
          </a:p>
        </p:txBody>
      </p:sp>
    </p:spTree>
  </p:cSld>
  <p:clrMapOvr>
    <a:masterClrMapping/>
  </p:clrMapOvr>
  <p:transition advClick="0" advTm="5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692696"/>
          <a:ext cx="9156700" cy="5718416"/>
        </p:xfrm>
        <a:graphic>
          <a:graphicData uri="http://schemas.openxmlformats.org/drawingml/2006/table">
            <a:tbl>
              <a:tblPr firstRow="1" bandRow="1">
                <a:tableStyleId>{5C22544A-7EE6-4342-B048-85BDC9FD1C3A}</a:tableStyleId>
              </a:tblPr>
              <a:tblGrid>
                <a:gridCol w="768276"/>
                <a:gridCol w="1008112"/>
                <a:gridCol w="2016224"/>
                <a:gridCol w="2303388"/>
                <a:gridCol w="3060700"/>
              </a:tblGrid>
              <a:tr h="643488">
                <a:tc>
                  <a:txBody>
                    <a:bodyPr/>
                    <a:lstStyle/>
                    <a:p>
                      <a:r>
                        <a:rPr lang="en-US" sz="1050" dirty="0" smtClean="0"/>
                        <a:t>NAME OF AUTHOR</a:t>
                      </a:r>
                      <a:endParaRPr lang="en-US" sz="1050" dirty="0"/>
                    </a:p>
                  </a:txBody>
                  <a:tcPr marT="45724" marB="45724"/>
                </a:tc>
                <a:tc>
                  <a:txBody>
                    <a:bodyPr/>
                    <a:lstStyle/>
                    <a:p>
                      <a:r>
                        <a:rPr lang="en-US" sz="1050" dirty="0" smtClean="0"/>
                        <a:t>TITLE OF STUDY &amp; DESIGN</a:t>
                      </a:r>
                      <a:endParaRPr lang="en-US" sz="1050" dirty="0"/>
                    </a:p>
                  </a:txBody>
                  <a:tcPr marT="45724" marB="45724"/>
                </a:tc>
                <a:tc>
                  <a:txBody>
                    <a:bodyPr/>
                    <a:lstStyle/>
                    <a:p>
                      <a:r>
                        <a:rPr lang="en-US" sz="1050" dirty="0" smtClean="0"/>
                        <a:t>AIM</a:t>
                      </a:r>
                      <a:endParaRPr lang="en-US" sz="1050" dirty="0"/>
                    </a:p>
                  </a:txBody>
                  <a:tcPr marT="45724" marB="45724"/>
                </a:tc>
                <a:tc>
                  <a:txBody>
                    <a:bodyPr/>
                    <a:lstStyle/>
                    <a:p>
                      <a:r>
                        <a:rPr lang="en-US" sz="1050" dirty="0" smtClean="0"/>
                        <a:t>RESULT</a:t>
                      </a:r>
                      <a:endParaRPr lang="en-US" sz="1050" dirty="0"/>
                    </a:p>
                  </a:txBody>
                  <a:tcPr marT="45724" marB="45724"/>
                </a:tc>
                <a:tc>
                  <a:txBody>
                    <a:bodyPr/>
                    <a:lstStyle/>
                    <a:p>
                      <a:r>
                        <a:rPr lang="en-US" sz="1050" dirty="0" smtClean="0"/>
                        <a:t>CONCLUSION</a:t>
                      </a:r>
                      <a:endParaRPr lang="en-US" sz="1050" dirty="0"/>
                    </a:p>
                  </a:txBody>
                  <a:tcPr marT="45724" marB="45724"/>
                </a:tc>
              </a:tr>
              <a:tr h="4887064">
                <a:tc>
                  <a:txBody>
                    <a:bodyPr/>
                    <a:lstStyle/>
                    <a:p>
                      <a:r>
                        <a:rPr lang="en-IN" sz="1050" dirty="0" smtClean="0"/>
                        <a:t/>
                      </a:r>
                      <a:br>
                        <a:rPr lang="en-IN" sz="1050" dirty="0" smtClean="0"/>
                      </a:br>
                      <a:r>
                        <a:rPr lang="en-US" sz="1050" dirty="0" smtClean="0">
                          <a:hlinkClick r:id="rId2"/>
                        </a:rPr>
                        <a:t>Oskar Klotz</a:t>
                      </a:r>
                      <a:endParaRPr lang="en-US" sz="1050" dirty="0"/>
                    </a:p>
                  </a:txBody>
                  <a:tcPr marT="45724" marB="45724"/>
                </a:tc>
                <a:tc>
                  <a:txBody>
                    <a:bodyPr/>
                    <a:lstStyle/>
                    <a:p>
                      <a:endParaRPr lang="en-IN" sz="1050" b="1" i="0" kern="1200" dirty="0" smtClean="0">
                        <a:solidFill>
                          <a:srgbClr val="000000"/>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1" dirty="0" smtClean="0"/>
                        <a:t>STUDIES UPON CALCAREOUS DEGENERATION : I. THE PROCESS OF PATHOLOGICAL CALCIFICATION.</a:t>
                      </a:r>
                    </a:p>
                    <a:p>
                      <a:endParaRPr lang="en-IN" sz="1050" b="1" i="0" kern="1200" dirty="0" smtClean="0">
                        <a:solidFill>
                          <a:srgbClr val="000000"/>
                        </a:solidFill>
                        <a:effectLst/>
                        <a:latin typeface="+mn-lt"/>
                        <a:ea typeface="+mn-ea"/>
                        <a:cs typeface="+mn-cs"/>
                      </a:endParaRPr>
                    </a:p>
                    <a:p>
                      <a:endParaRPr lang="en-IN" sz="1050" b="1" i="0" kern="1200" dirty="0" smtClean="0">
                        <a:solidFill>
                          <a:srgbClr val="000000"/>
                        </a:solidFill>
                        <a:effectLst/>
                        <a:latin typeface="+mn-lt"/>
                        <a:ea typeface="+mn-ea"/>
                        <a:cs typeface="+mn-cs"/>
                      </a:endParaRPr>
                    </a:p>
                    <a:p>
                      <a:r>
                        <a:rPr lang="en-IN" sz="1050" b="1" i="0" kern="1200" dirty="0" smtClean="0">
                          <a:solidFill>
                            <a:srgbClr val="000000"/>
                          </a:solidFill>
                          <a:effectLst/>
                          <a:latin typeface="+mn-lt"/>
                          <a:ea typeface="+mn-ea"/>
                          <a:cs typeface="+mn-cs"/>
                        </a:rPr>
                        <a:t>LEVEL 1</a:t>
                      </a:r>
                    </a:p>
                    <a:p>
                      <a:endParaRPr lang="en-US" sz="1050" dirty="0"/>
                    </a:p>
                  </a:txBody>
                  <a:tcPr marT="45724" marB="4572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STUDIED THE CONDITIONS ASSOCIATED WITH THE DEPOSIT OF CALCAREOUS SALTS: (I) in connection with normal and pathological ossification, and (2) in pathological calcification as exhibited in (a) </a:t>
                      </a:r>
                      <a:r>
                        <a:rPr lang="en-US" sz="1200" dirty="0" err="1" smtClean="0"/>
                        <a:t>atheroma</a:t>
                      </a:r>
                      <a:r>
                        <a:rPr lang="en-US" sz="1200" dirty="0" smtClean="0"/>
                        <a:t> of the vessels; (b) calcification of </a:t>
                      </a:r>
                      <a:r>
                        <a:rPr lang="en-US" sz="1200" dirty="0" err="1" smtClean="0"/>
                        <a:t>caseating</a:t>
                      </a:r>
                      <a:r>
                        <a:rPr lang="en-US" sz="1200" dirty="0" smtClean="0"/>
                        <a:t> tubercular lesions; (c) calcification of inflammatory new growth, and (d) degenerating tumors; and we have induced experimentally deposits of calcareous salts in the lower animals: (a) within </a:t>
                      </a:r>
                      <a:r>
                        <a:rPr lang="en-US" sz="1200" dirty="0" err="1" smtClean="0"/>
                        <a:t>celloidin</a:t>
                      </a:r>
                      <a:r>
                        <a:rPr lang="en-US" sz="1200" dirty="0" smtClean="0"/>
                        <a:t> capsules containing fats and soaps; (b) in the kidney, and (c) in connection with fat necrosis</a:t>
                      </a:r>
                    </a:p>
                    <a:p>
                      <a:pPr rtl="0"/>
                      <a:endParaRPr lang="en-US" sz="1200" kern="1200" dirty="0">
                        <a:solidFill>
                          <a:schemeClr val="dk1"/>
                        </a:solidFill>
                        <a:latin typeface="+mn-lt"/>
                        <a:ea typeface="+mn-ea"/>
                        <a:cs typeface="+mn-cs"/>
                      </a:endParaRPr>
                    </a:p>
                  </a:txBody>
                  <a:tcPr marT="45724" marB="45724"/>
                </a:tc>
                <a:tc>
                  <a:txBody>
                    <a:bodyPr/>
                    <a:lstStyle/>
                    <a:p>
                      <a:pPr rtl="0"/>
                      <a:endParaRPr lang="en-US" sz="1200" kern="120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IN" sz="1050" b="0" i="0" kern="1200" dirty="0" smtClean="0">
                          <a:solidFill>
                            <a:schemeClr val="accent6">
                              <a:lumMod val="50000"/>
                            </a:schemeClr>
                          </a:solidFill>
                          <a:effectLst/>
                          <a:latin typeface="+mn-lt"/>
                          <a:ea typeface="+mn-ea"/>
                          <a:cs typeface="+mn-cs"/>
                        </a:rPr>
                        <a:t>.</a:t>
                      </a:r>
                      <a:r>
                        <a:rPr lang="en-US" sz="1050" dirty="0" smtClean="0"/>
                        <a:t> </a:t>
                      </a:r>
                      <a:r>
                        <a:rPr lang="en-US" sz="1050" dirty="0" err="1" smtClean="0"/>
                        <a:t>Results:have</a:t>
                      </a:r>
                      <a:r>
                        <a:rPr lang="en-US" sz="1050" dirty="0" smtClean="0"/>
                        <a:t> found that bone formation and pathological calcareous infiltration are wholly distinct processes. In the former there is no evidence of associated fatty change, and the cells associated with the process of deposition of calcium are functionally active. In the latter there is an antecedent fatty change in the affected areas, and the cells involved present constant evidences of degeneration. The view that would seem to account best for the changes observed in the latter case is that with lowered vitality the cells are unable to utilize the products brought to them by the blood, or which they continue to absorb, so that the normal series of decompositions associated with their metabolism fails to take place and hence they interact among themselves in the cytoplasm with the result that insoluble compounds replace soluble ones.</a:t>
                      </a:r>
                    </a:p>
                    <a:p>
                      <a:pPr algn="just"/>
                      <a:endParaRPr lang="en-US" sz="1050" b="0" dirty="0">
                        <a:solidFill>
                          <a:schemeClr val="accent6">
                            <a:lumMod val="50000"/>
                          </a:schemeClr>
                        </a:solidFill>
                      </a:endParaRPr>
                    </a:p>
                  </a:txBody>
                  <a:tcPr marT="45724" marB="45724"/>
                </a:tc>
                <a:tc>
                  <a:txBody>
                    <a:bodyPr/>
                    <a:lstStyle/>
                    <a:p>
                      <a:pPr rtl="0"/>
                      <a:r>
                        <a:rPr lang="en-US" sz="1200" dirty="0" smtClean="0"/>
                        <a:t>Calcium phosphate and calcium carbonate thus become the insoluble earthy salts of old crystalline areas of calcification. VII. As already stated very little soap is to be found in these old areas. It is possibly worth suggestion that the soaps liberated in this last reaction, as they diffuse out, again react with diffusible calcium salts and form calcium soaps which once more react with the alkaline salts to produce the phosphates and carbonates; that, in short, they have a </a:t>
                      </a:r>
                      <a:r>
                        <a:rPr lang="en-US" sz="1200" dirty="0" err="1" smtClean="0"/>
                        <a:t>katalytic</a:t>
                      </a:r>
                      <a:r>
                        <a:rPr lang="en-US" sz="1200" dirty="0" smtClean="0"/>
                        <a:t> action. Certain it is that old calcareous areas are extraordinarily dense, and have a coarse crystalline structure, wholly at variance with the finely granular appearance of the more recent areas, and these large crystalline masses, it would seem, can only be formed by successive deposition of new material and eventual fusion, as the interspaces become filled in between the original masses. </a:t>
                      </a:r>
                      <a:endParaRPr lang="en-US" sz="1200" kern="1200" dirty="0" smtClean="0">
                        <a:solidFill>
                          <a:schemeClr val="dk1"/>
                        </a:solidFill>
                        <a:latin typeface="+mn-lt"/>
                        <a:ea typeface="+mn-ea"/>
                        <a:cs typeface="+mn-cs"/>
                      </a:endParaRPr>
                    </a:p>
                  </a:txBody>
                  <a:tcPr marT="45724" marB="45724"/>
                </a:tc>
              </a:tr>
            </a:tbl>
          </a:graphicData>
        </a:graphic>
      </p:graphicFrame>
      <p:sp>
        <p:nvSpPr>
          <p:cNvPr id="3" name="TextBox 2"/>
          <p:cNvSpPr txBox="1"/>
          <p:nvPr/>
        </p:nvSpPr>
        <p:spPr>
          <a:xfrm>
            <a:off x="0" y="0"/>
            <a:ext cx="9144000" cy="584775"/>
          </a:xfrm>
          <a:prstGeom prst="rect">
            <a:avLst/>
          </a:prstGeom>
          <a:noFill/>
        </p:spPr>
        <p:txBody>
          <a:bodyPr wrap="square">
            <a:spAutoFit/>
          </a:bodyPr>
          <a:lstStyle/>
          <a:p>
            <a:pPr>
              <a:defRPr/>
            </a:pPr>
            <a:r>
              <a:rPr lang="en-US" sz="1600" dirty="0" smtClean="0">
                <a:hlinkClick r:id="rId2"/>
              </a:rPr>
              <a:t>Oskar Klotz</a:t>
            </a:r>
            <a:r>
              <a:rPr lang="en-US" sz="1600" dirty="0" smtClean="0"/>
              <a:t> </a:t>
            </a:r>
          </a:p>
          <a:p>
            <a:pPr>
              <a:defRPr/>
            </a:pPr>
            <a:r>
              <a:rPr lang="en-US" sz="1600" dirty="0" smtClean="0"/>
              <a:t>J Exp Med. Nov 25, 1905; 7(6): 633–674. </a:t>
            </a:r>
            <a:r>
              <a:rPr lang="en-US" sz="1600" dirty="0" smtClean="0">
                <a:latin typeface="Arial" charset="0"/>
              </a:rPr>
              <a:t> </a:t>
            </a:r>
            <a:endParaRPr lang="en-US" sz="1600" dirty="0">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endParaRPr lang="en-US" dirty="0"/>
          </a:p>
        </p:txBody>
      </p:sp>
      <p:sp>
        <p:nvSpPr>
          <p:cNvPr id="5" name="Text Placeholder 4"/>
          <p:cNvSpPr>
            <a:spLocks noGrp="1"/>
          </p:cNvSpPr>
          <p:nvPr>
            <p:ph type="body" idx="1"/>
          </p:nvPr>
        </p:nvSpPr>
        <p:spPr/>
        <p:txBody>
          <a:bodyPr>
            <a:normAutofit/>
          </a:bodyPr>
          <a:lstStyle/>
          <a:p>
            <a:r>
              <a:rPr lang="en-US" sz="4800" dirty="0" smtClean="0">
                <a:solidFill>
                  <a:schemeClr val="accent1">
                    <a:lumMod val="60000"/>
                    <a:lumOff val="40000"/>
                  </a:schemeClr>
                </a:solidFill>
              </a:rPr>
              <a:t>THANK YOU</a:t>
            </a:r>
            <a:endParaRPr lang="en-US" sz="4800"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US" smtClean="0"/>
          </a:p>
        </p:txBody>
      </p:sp>
      <p:sp>
        <p:nvSpPr>
          <p:cNvPr id="3075" name="Content Placeholder 2"/>
          <p:cNvSpPr>
            <a:spLocks noGrp="1"/>
          </p:cNvSpPr>
          <p:nvPr>
            <p:ph idx="1"/>
          </p:nvPr>
        </p:nvSpPr>
        <p:spPr/>
        <p:txBody>
          <a:bodyPr>
            <a:normAutofit/>
          </a:bodyPr>
          <a:lstStyle/>
          <a:p>
            <a:pPr eaLnBrk="1" hangingPunct="1"/>
            <a:r>
              <a:rPr lang="en-US" sz="2400" dirty="0" smtClean="0"/>
              <a:t>Deposition of calcium salts in tissues other than </a:t>
            </a:r>
            <a:r>
              <a:rPr lang="en-US" sz="2400" dirty="0" err="1" smtClean="0"/>
              <a:t>osteoid</a:t>
            </a:r>
            <a:r>
              <a:rPr lang="en-US" sz="2400" dirty="0" smtClean="0"/>
              <a:t> or enamel is called pathologic or </a:t>
            </a:r>
            <a:r>
              <a:rPr lang="en-US" sz="2400" dirty="0" err="1" smtClean="0"/>
              <a:t>heterotopic</a:t>
            </a:r>
            <a:r>
              <a:rPr lang="en-US" sz="2400" dirty="0" smtClean="0"/>
              <a:t> calcification.</a:t>
            </a:r>
          </a:p>
          <a:p>
            <a:pPr eaLnBrk="1" hangingPunct="1"/>
            <a:r>
              <a:rPr lang="en-US" sz="2400" dirty="0" smtClean="0"/>
              <a:t>Classified into:</a:t>
            </a:r>
          </a:p>
        </p:txBody>
      </p:sp>
      <p:graphicFrame>
        <p:nvGraphicFramePr>
          <p:cNvPr id="5" name="Diagram 4"/>
          <p:cNvGraphicFramePr/>
          <p:nvPr/>
        </p:nvGraphicFramePr>
        <p:xfrm>
          <a:off x="2057400" y="3886200"/>
          <a:ext cx="26670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DYSTROPHIC CALCIFICATION</a:t>
            </a:r>
          </a:p>
        </p:txBody>
      </p:sp>
      <p:sp>
        <p:nvSpPr>
          <p:cNvPr id="4099" name="Content Placeholder 2"/>
          <p:cNvSpPr>
            <a:spLocks noGrp="1"/>
          </p:cNvSpPr>
          <p:nvPr>
            <p:ph idx="1"/>
          </p:nvPr>
        </p:nvSpPr>
        <p:spPr>
          <a:xfrm>
            <a:off x="457200" y="1371600"/>
            <a:ext cx="8229600" cy="4876800"/>
          </a:xfrm>
        </p:spPr>
        <p:txBody>
          <a:bodyPr>
            <a:normAutofit/>
          </a:bodyPr>
          <a:lstStyle/>
          <a:p>
            <a:pPr eaLnBrk="1" hangingPunct="1"/>
            <a:r>
              <a:rPr lang="en-US" sz="2400" dirty="0" smtClean="0"/>
              <a:t>Macroscopic deposition of Ca salts in dead or degenerated tissue(injured tissues).</a:t>
            </a:r>
          </a:p>
          <a:p>
            <a:pPr eaLnBrk="1" hangingPunct="1"/>
            <a:r>
              <a:rPr lang="en-US" sz="2400" dirty="0" smtClean="0"/>
              <a:t>It represents extracellular deposition of calcium from circulation or interstitial fluid.</a:t>
            </a:r>
          </a:p>
          <a:p>
            <a:pPr eaLnBrk="1" hangingPunct="1"/>
            <a:r>
              <a:rPr lang="en-US" sz="2400" dirty="0" smtClean="0"/>
              <a:t>Its often visible to naked eye and ranges from gritty sand like grains to firm rock hard material</a:t>
            </a:r>
          </a:p>
          <a:p>
            <a:pPr eaLnBrk="1" hangingPunct="1"/>
            <a:r>
              <a:rPr lang="en-US" sz="2400" dirty="0" smtClean="0"/>
              <a:t>It requires persistence of necrotic tissue.</a:t>
            </a:r>
          </a:p>
          <a:p>
            <a:pPr eaLnBrk="1" hangingPunct="1">
              <a:buFont typeface="Arial" charset="0"/>
              <a:buNone/>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  </a:t>
            </a:r>
          </a:p>
        </p:txBody>
      </p:sp>
      <p:sp>
        <p:nvSpPr>
          <p:cNvPr id="3" name="Content Placeholder 2"/>
          <p:cNvSpPr>
            <a:spLocks noGrp="1"/>
          </p:cNvSpPr>
          <p:nvPr>
            <p:ph idx="1"/>
          </p:nvPr>
        </p:nvSpPr>
        <p:spPr>
          <a:xfrm>
            <a:off x="457200" y="990600"/>
            <a:ext cx="8229600" cy="5135563"/>
          </a:xfrm>
        </p:spPr>
        <p:txBody>
          <a:bodyPr rtlCol="0">
            <a:normAutofit/>
          </a:bodyPr>
          <a:lstStyle/>
          <a:p>
            <a:pPr eaLnBrk="1" fontAlgn="auto" hangingPunct="1">
              <a:spcAft>
                <a:spcPts val="0"/>
              </a:spcAft>
              <a:buFont typeface="Arial" pitchFamily="34" charset="0"/>
              <a:buChar char="•"/>
              <a:defRPr/>
            </a:pPr>
            <a:r>
              <a:rPr lang="en-US" sz="2400" dirty="0" err="1"/>
              <a:t>C</a:t>
            </a:r>
            <a:r>
              <a:rPr lang="en-US" sz="2400" dirty="0" err="1" smtClean="0"/>
              <a:t>aseous</a:t>
            </a:r>
            <a:r>
              <a:rPr lang="en-US" sz="2400" dirty="0" smtClean="0"/>
              <a:t> necrosis in tuberculosis is the most </a:t>
            </a:r>
            <a:r>
              <a:rPr lang="en-US" sz="2400" dirty="0" err="1" smtClean="0"/>
              <a:t>commen</a:t>
            </a:r>
            <a:r>
              <a:rPr lang="en-US" sz="2400" dirty="0" smtClean="0"/>
              <a:t> site and has no functional consequences.</a:t>
            </a:r>
          </a:p>
          <a:p>
            <a:pPr eaLnBrk="1" fontAlgn="auto" hangingPunct="1">
              <a:spcAft>
                <a:spcPts val="0"/>
              </a:spcAft>
              <a:buFont typeface="Arial" pitchFamily="34" charset="0"/>
              <a:buNone/>
              <a:defRPr/>
            </a:pPr>
            <a:endParaRPr lang="en-US" sz="2400" dirty="0" smtClean="0"/>
          </a:p>
          <a:p>
            <a:pPr eaLnBrk="1" fontAlgn="auto" hangingPunct="1">
              <a:spcAft>
                <a:spcPts val="0"/>
              </a:spcAft>
              <a:buFont typeface="Arial" pitchFamily="34" charset="0"/>
              <a:buChar char="•"/>
              <a:defRPr/>
            </a:pPr>
            <a:r>
              <a:rPr lang="en-US" sz="2400" dirty="0" smtClean="0"/>
              <a:t>Dystrophic calcification may also occur in crucial locations such as in mitral or aortic valves after rheumatic fever. In such instances calcification leads to impeded blood flow because it produces inflexible valve leaflets and narrowed valve orifices(mitral and aortic </a:t>
            </a:r>
            <a:r>
              <a:rPr lang="en-US" sz="2400" dirty="0" err="1" smtClean="0"/>
              <a:t>stenosis</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 </a:t>
            </a:r>
          </a:p>
        </p:txBody>
      </p:sp>
      <p:sp>
        <p:nvSpPr>
          <p:cNvPr id="3" name="Content Placeholder 2"/>
          <p:cNvSpPr>
            <a:spLocks noGrp="1"/>
          </p:cNvSpPr>
          <p:nvPr>
            <p:ph idx="1"/>
          </p:nvPr>
        </p:nvSpPr>
        <p:spPr>
          <a:xfrm>
            <a:off x="457200" y="1143000"/>
            <a:ext cx="8229600" cy="5181600"/>
          </a:xfrm>
        </p:spPr>
        <p:txBody>
          <a:bodyPr rtlCol="0">
            <a:normAutofit/>
          </a:bodyPr>
          <a:lstStyle/>
          <a:p>
            <a:pPr eaLnBrk="1" fontAlgn="auto" hangingPunct="1">
              <a:spcAft>
                <a:spcPts val="0"/>
              </a:spcAft>
              <a:buFont typeface="Arial" pitchFamily="34" charset="0"/>
              <a:buChar char="•"/>
              <a:defRPr/>
            </a:pPr>
            <a:r>
              <a:rPr lang="en-US" sz="2400" dirty="0" smtClean="0"/>
              <a:t>Dystrophic calcification in </a:t>
            </a:r>
            <a:r>
              <a:rPr lang="en-US" sz="2400" dirty="0" err="1" smtClean="0"/>
              <a:t>artherosclerosis</a:t>
            </a:r>
            <a:r>
              <a:rPr lang="en-US" sz="2400" dirty="0" smtClean="0"/>
              <a:t> leads to narrowing of vessels. It also plays a role in diagnostic radiography.</a:t>
            </a:r>
          </a:p>
          <a:p>
            <a:pPr eaLnBrk="1" fontAlgn="auto" hangingPunct="1">
              <a:spcAft>
                <a:spcPts val="0"/>
              </a:spcAft>
              <a:buFont typeface="Arial" pitchFamily="34" charset="0"/>
              <a:buNone/>
              <a:defRPr/>
            </a:pPr>
            <a:endParaRPr lang="en-US" sz="2400" dirty="0" smtClean="0"/>
          </a:p>
          <a:p>
            <a:pPr eaLnBrk="1" fontAlgn="auto" hangingPunct="1">
              <a:spcAft>
                <a:spcPts val="0"/>
              </a:spcAft>
              <a:buFont typeface="Arial" pitchFamily="34" charset="0"/>
              <a:buChar char="•"/>
              <a:defRPr/>
            </a:pPr>
            <a:r>
              <a:rPr lang="en-US" sz="2400" dirty="0" smtClean="0"/>
              <a:t>Mammography is based on detection of calcification in breast cancer.</a:t>
            </a:r>
          </a:p>
          <a:p>
            <a:pPr eaLnBrk="1" fontAlgn="auto" hangingPunct="1">
              <a:spcAft>
                <a:spcPts val="0"/>
              </a:spcAft>
              <a:buFont typeface="Arial" pitchFamily="34" charset="0"/>
              <a:buChar char="•"/>
              <a:defRPr/>
            </a:pPr>
            <a:endParaRPr lang="en-US" sz="2400" dirty="0" smtClean="0"/>
          </a:p>
          <a:p>
            <a:pPr eaLnBrk="1" fontAlgn="auto" hangingPunct="1">
              <a:spcAft>
                <a:spcPts val="0"/>
              </a:spcAft>
              <a:buFont typeface="Arial" pitchFamily="34" charset="0"/>
              <a:buChar char="•"/>
              <a:defRPr/>
            </a:pPr>
            <a:r>
              <a:rPr lang="en-US" sz="2400" dirty="0" smtClean="0"/>
              <a:t>Diagnosis of congenital toxoplasmosis, an infection involving the CNS is suggested by visualization of calcification in infant brain.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METASTATIC CALCIFICATION</a:t>
            </a:r>
          </a:p>
        </p:txBody>
      </p:sp>
      <p:sp>
        <p:nvSpPr>
          <p:cNvPr id="7171" name="Content Placeholder 2"/>
          <p:cNvSpPr>
            <a:spLocks noGrp="1"/>
          </p:cNvSpPr>
          <p:nvPr>
            <p:ph idx="1"/>
          </p:nvPr>
        </p:nvSpPr>
        <p:spPr>
          <a:xfrm>
            <a:off x="457200" y="1371600"/>
            <a:ext cx="8229600" cy="4754563"/>
          </a:xfrm>
        </p:spPr>
        <p:txBody>
          <a:bodyPr>
            <a:normAutofit/>
          </a:bodyPr>
          <a:lstStyle/>
          <a:p>
            <a:pPr eaLnBrk="1" hangingPunct="1"/>
            <a:r>
              <a:rPr lang="en-US" sz="2400" dirty="0" smtClean="0"/>
              <a:t>It reflects deranged calcium metabolism, a change associated with an increased serum calcium concentration.</a:t>
            </a:r>
          </a:p>
          <a:p>
            <a:pPr eaLnBrk="1" hangingPunct="1"/>
            <a:r>
              <a:rPr lang="en-US" sz="2400" dirty="0" smtClean="0"/>
              <a:t>Any disorder that increases the serum calcium level can lead to calcification in inappropriate locations</a:t>
            </a:r>
          </a:p>
          <a:p>
            <a:pPr eaLnBrk="1" hangingPunct="1"/>
            <a:r>
              <a:rPr lang="en-US" sz="2400" dirty="0" smtClean="0"/>
              <a:t>Its seen in various disorders like chronic renal failure, vitamin D intoxication etc.</a:t>
            </a:r>
          </a:p>
          <a:p>
            <a:pPr eaLnBrk="1" hangingPunct="1"/>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457200" y="1143000"/>
            <a:ext cx="8229600" cy="4983163"/>
          </a:xfrm>
        </p:spPr>
        <p:txBody>
          <a:bodyPr rtlCol="0">
            <a:normAutofit/>
          </a:bodyPr>
          <a:lstStyle/>
          <a:p>
            <a:pPr eaLnBrk="1" fontAlgn="auto" hangingPunct="1">
              <a:spcAft>
                <a:spcPts val="0"/>
              </a:spcAft>
              <a:buFont typeface="Arial" pitchFamily="34" charset="0"/>
              <a:buNone/>
              <a:defRPr/>
            </a:pPr>
            <a:r>
              <a:rPr lang="en-US" dirty="0" smtClean="0"/>
              <a:t>CAUSES OF METASTATIC CALCIFICATION</a:t>
            </a:r>
          </a:p>
          <a:p>
            <a:pPr eaLnBrk="1" fontAlgn="auto" hangingPunct="1">
              <a:spcAft>
                <a:spcPts val="0"/>
              </a:spcAft>
              <a:buFont typeface="Arial" pitchFamily="34" charset="0"/>
              <a:buNone/>
              <a:defRPr/>
            </a:pPr>
            <a:endParaRPr lang="en-US" dirty="0" smtClean="0"/>
          </a:p>
          <a:p>
            <a:pPr marL="514350" indent="-514350" eaLnBrk="1" fontAlgn="auto" hangingPunct="1">
              <a:spcAft>
                <a:spcPts val="0"/>
              </a:spcAft>
              <a:buFont typeface="+mj-lt"/>
              <a:buAutoNum type="arabicPeriod"/>
              <a:defRPr/>
            </a:pPr>
            <a:r>
              <a:rPr lang="en-US" dirty="0" smtClean="0"/>
              <a:t>Increased secretion of parathyroid hormone</a:t>
            </a:r>
          </a:p>
          <a:p>
            <a:pPr marL="514350" indent="-514350" eaLnBrk="1" fontAlgn="auto" hangingPunct="1">
              <a:spcAft>
                <a:spcPts val="0"/>
              </a:spcAft>
              <a:buFont typeface="+mj-lt"/>
              <a:buAutoNum type="arabicPeriod"/>
              <a:defRPr/>
            </a:pPr>
            <a:r>
              <a:rPr lang="en-US" dirty="0" smtClean="0"/>
              <a:t>Destruction of bone tissue as in tumors of bone marrow</a:t>
            </a:r>
          </a:p>
          <a:p>
            <a:pPr marL="514350" indent="-514350" eaLnBrk="1" fontAlgn="auto" hangingPunct="1">
              <a:spcAft>
                <a:spcPts val="0"/>
              </a:spcAft>
              <a:buFont typeface="+mj-lt"/>
              <a:buAutoNum type="arabicPeriod"/>
              <a:defRPr/>
            </a:pPr>
            <a:r>
              <a:rPr lang="en-US" dirty="0" err="1" smtClean="0"/>
              <a:t>Vit</a:t>
            </a:r>
            <a:r>
              <a:rPr lang="en-US" dirty="0" smtClean="0"/>
              <a:t> D related causes –</a:t>
            </a:r>
            <a:r>
              <a:rPr lang="en-US" dirty="0" err="1" smtClean="0"/>
              <a:t>vit</a:t>
            </a:r>
            <a:r>
              <a:rPr lang="en-US" dirty="0" smtClean="0"/>
              <a:t> D intoxication.</a:t>
            </a:r>
          </a:p>
          <a:p>
            <a:pPr marL="514350" indent="-514350" eaLnBrk="1" fontAlgn="auto" hangingPunct="1">
              <a:spcAft>
                <a:spcPts val="0"/>
              </a:spcAft>
              <a:buFont typeface="+mj-lt"/>
              <a:buAutoNum type="arabicPeriod"/>
              <a:defRPr/>
            </a:pPr>
            <a:r>
              <a:rPr lang="en-US" dirty="0" smtClean="0"/>
              <a:t>Renal failure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 </a:t>
            </a:r>
          </a:p>
        </p:txBody>
      </p:sp>
      <p:sp>
        <p:nvSpPr>
          <p:cNvPr id="9219" name="Content Placeholder 2"/>
          <p:cNvSpPr>
            <a:spLocks noGrp="1"/>
          </p:cNvSpPr>
          <p:nvPr>
            <p:ph idx="1"/>
          </p:nvPr>
        </p:nvSpPr>
        <p:spPr>
          <a:xfrm>
            <a:off x="457200" y="1066800"/>
            <a:ext cx="8229600" cy="5059363"/>
          </a:xfrm>
        </p:spPr>
        <p:txBody>
          <a:bodyPr>
            <a:normAutofit/>
          </a:bodyPr>
          <a:lstStyle/>
          <a:p>
            <a:pPr eaLnBrk="1" hangingPunct="1">
              <a:buFont typeface="Arial" charset="0"/>
              <a:buNone/>
            </a:pPr>
            <a:r>
              <a:rPr lang="en-US" sz="2400" dirty="0" smtClean="0"/>
              <a:t>OTHER FORMS OF CALCIFICATION</a:t>
            </a:r>
          </a:p>
          <a:p>
            <a:pPr eaLnBrk="1" hangingPunct="1">
              <a:buFont typeface="Arial" charset="0"/>
              <a:buNone/>
            </a:pPr>
            <a:endParaRPr lang="en-US" sz="2400" dirty="0" smtClean="0"/>
          </a:p>
          <a:p>
            <a:pPr eaLnBrk="1" hangingPunct="1"/>
            <a:r>
              <a:rPr lang="en-US" sz="2400" dirty="0" smtClean="0"/>
              <a:t>Formation of stones containing calcium carbonate in sites such as gall bladder, renal pelvis and pancreatic duct.</a:t>
            </a:r>
          </a:p>
          <a:p>
            <a:pPr eaLnBrk="1" hangingPunct="1"/>
            <a:r>
              <a:rPr lang="en-US" sz="2400" dirty="0" smtClean="0"/>
              <a:t>Under certain conditions the mineral salts precipitate from solution and crystallize around foci of organic material.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365</TotalTime>
  <Words>1053</Words>
  <Application>Microsoft Office PowerPoint</Application>
  <PresentationFormat>On-screen Show (4:3)</PresentationFormat>
  <Paragraphs>147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PATHOLOGIC      CALCIFICATION</vt:lpstr>
      <vt:lpstr>AT THE END OF LECTURE STUDENT SHOULD BE ABLE TO ANSWER THE FOLLOWING ….</vt:lpstr>
      <vt:lpstr>PowerPoint Presentation</vt:lpstr>
      <vt:lpstr>DYSTROPHIC CALCIFICATION</vt:lpstr>
      <vt:lpstr>  </vt:lpstr>
      <vt:lpstr> </vt:lpstr>
      <vt:lpstr>METASTATIC CALCIFICATION</vt:lpstr>
      <vt:lpstr>PowerPoint Presentation</vt:lpstr>
      <vt:lpstr> </vt:lpstr>
      <vt:lpstr>CALCINOSIS</vt:lpstr>
      <vt:lpstr> </vt:lpstr>
      <vt:lpstr>MCQ</vt:lpstr>
      <vt:lpstr>1.</vt:lpstr>
      <vt:lpstr>1.</vt:lpstr>
      <vt:lpstr>2</vt:lpstr>
      <vt:lpstr>2</vt:lpstr>
      <vt:lpstr>3</vt:lpstr>
      <vt:lpstr>3</vt:lpstr>
      <vt:lpstr>4.</vt:lpstr>
      <vt:lpstr>4.</vt:lpstr>
      <vt:lpstr>5.</vt:lpstr>
      <vt:lpstr>5.</vt:lpstr>
      <vt:lpstr> </vt:lpstr>
      <vt:lpstr>PowerPoint Presentation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Devesh</dc:creator>
  <cp:lastModifiedBy>Windows User</cp:lastModifiedBy>
  <cp:revision>43</cp:revision>
  <dcterms:created xsi:type="dcterms:W3CDTF">2012-07-25T15:56:06Z</dcterms:created>
  <dcterms:modified xsi:type="dcterms:W3CDTF">2023-11-23T06:36:54Z</dcterms:modified>
</cp:coreProperties>
</file>