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57" r:id="rId5"/>
    <p:sldId id="272" r:id="rId6"/>
    <p:sldId id="258" r:id="rId7"/>
    <p:sldId id="259" r:id="rId8"/>
    <p:sldId id="260" r:id="rId9"/>
    <p:sldId id="261" r:id="rId10"/>
    <p:sldId id="262" r:id="rId11"/>
    <p:sldId id="263" r:id="rId12"/>
    <p:sldId id="265" r:id="rId13"/>
    <p:sldId id="266" r:id="rId14"/>
    <p:sldId id="267"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Practical – Injury certificate</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r>
              <a:rPr lang="en-US" dirty="0" err="1" smtClean="0"/>
              <a:t>Dr</a:t>
            </a:r>
            <a:r>
              <a:rPr lang="en-US" dirty="0"/>
              <a:t> </a:t>
            </a:r>
            <a:r>
              <a:rPr lang="en-US" dirty="0" err="1" smtClean="0"/>
              <a:t>Pruthvi</a:t>
            </a:r>
            <a:r>
              <a:rPr lang="en-US" smtClean="0"/>
              <a:t> Patel</a:t>
            </a:r>
            <a:endParaRPr lang="en-US" dirty="0"/>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Medical examination &amp; certificate for Injury</a:t>
            </a: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366042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85225906"/>
              </p:ext>
            </p:extLst>
          </p:nvPr>
        </p:nvGraphicFramePr>
        <p:xfrm>
          <a:off x="457201" y="214290"/>
          <a:ext cx="8229601" cy="5637400"/>
        </p:xfrm>
        <a:graphic>
          <a:graphicData uri="http://schemas.openxmlformats.org/drawingml/2006/table">
            <a:tbl>
              <a:tblPr firstRow="1" bandRow="1">
                <a:tableStyleId>{5C22544A-7EE6-4342-B048-85BDC9FD1C3A}</a:tableStyleId>
              </a:tblPr>
              <a:tblGrid>
                <a:gridCol w="390253"/>
                <a:gridCol w="1224216"/>
                <a:gridCol w="1785950"/>
                <a:gridCol w="1500198"/>
                <a:gridCol w="857256"/>
                <a:gridCol w="928694"/>
                <a:gridCol w="1543034"/>
              </a:tblGrid>
              <a:tr h="2813702">
                <a:tc>
                  <a:txBody>
                    <a:bodyPr/>
                    <a:lstStyle/>
                    <a:p>
                      <a:r>
                        <a:rPr lang="en-US" b="1" dirty="0" smtClean="0">
                          <a:solidFill>
                            <a:schemeClr val="tx1"/>
                          </a:solidFill>
                        </a:rPr>
                        <a:t>3</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Laceration</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Obliquely over right side of forehead, upper-outer</a:t>
                      </a:r>
                      <a:r>
                        <a:rPr lang="en-US" b="1" baseline="0" dirty="0" smtClean="0">
                          <a:solidFill>
                            <a:schemeClr val="tx1"/>
                          </a:solidFill>
                        </a:rPr>
                        <a:t> end 8cms right to midline &amp; 5cms above right supraorbital ridge</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4cms x 0.5cms x bone deep</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simple</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Hard &amp; blunt</a:t>
                      </a:r>
                      <a:endParaRPr lang="en-US" b="1" dirty="0">
                        <a:solidFill>
                          <a:schemeClr val="tx1"/>
                        </a:solidFill>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Fresh injury. Surgical stitching</a:t>
                      </a:r>
                      <a:r>
                        <a:rPr lang="en-US" b="1" baseline="0" dirty="0" smtClean="0">
                          <a:solidFill>
                            <a:schemeClr val="tx1"/>
                          </a:solidFill>
                        </a:rPr>
                        <a:t> &amp; dressing, </a:t>
                      </a: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solidFill>
                            <a:schemeClr val="tx1"/>
                          </a:solidFill>
                        </a:rPr>
                        <a:t>CT scan head</a:t>
                      </a:r>
                      <a:endParaRPr lang="en-US" b="1" dirty="0" smtClean="0">
                        <a:solidFill>
                          <a:schemeClr val="tx1"/>
                        </a:solidFill>
                      </a:endParaRPr>
                    </a:p>
                  </a:txBody>
                  <a:tcPr>
                    <a:solidFill>
                      <a:schemeClr val="accent1">
                        <a:lumMod val="20000"/>
                        <a:lumOff val="80000"/>
                      </a:schemeClr>
                    </a:solidFill>
                  </a:tcPr>
                </a:tc>
              </a:tr>
              <a:tr h="1909298">
                <a:tc>
                  <a:txBody>
                    <a:bodyPr/>
                    <a:lstStyle/>
                    <a:p>
                      <a:r>
                        <a:rPr lang="en-US" b="1" dirty="0" smtClean="0">
                          <a:solidFill>
                            <a:schemeClr val="tx1"/>
                          </a:solidFill>
                        </a:rPr>
                        <a:t>4</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Rail road pattern contusion</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Left side of back, upper outer end 25cms left to midline &amp; 20cms</a:t>
                      </a:r>
                      <a:r>
                        <a:rPr lang="en-US" b="1" baseline="0" dirty="0" smtClean="0">
                          <a:solidFill>
                            <a:schemeClr val="tx1"/>
                          </a:solidFill>
                        </a:rPr>
                        <a:t> below top of left shoulder</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5cms</a:t>
                      </a:r>
                      <a:r>
                        <a:rPr lang="en-US" b="1" baseline="0" dirty="0" smtClean="0">
                          <a:solidFill>
                            <a:schemeClr val="tx1"/>
                          </a:solidFill>
                        </a:rPr>
                        <a:t> x 4cms with </a:t>
                      </a:r>
                      <a:r>
                        <a:rPr lang="en-US" b="1" baseline="0" dirty="0" err="1" smtClean="0">
                          <a:solidFill>
                            <a:schemeClr val="tx1"/>
                          </a:solidFill>
                        </a:rPr>
                        <a:t>interweaning</a:t>
                      </a:r>
                      <a:r>
                        <a:rPr lang="en-US" b="1" baseline="0" dirty="0" smtClean="0">
                          <a:solidFill>
                            <a:schemeClr val="tx1"/>
                          </a:solidFill>
                        </a:rPr>
                        <a:t> normal skin area of 2cms</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simple</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Hard, blunt, rod</a:t>
                      </a:r>
                      <a:r>
                        <a:rPr lang="en-US" b="1" baseline="0" dirty="0" smtClean="0">
                          <a:solidFill>
                            <a:schemeClr val="tx1"/>
                          </a:solidFill>
                        </a:rPr>
                        <a:t> shaped</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Fresh injury</a:t>
                      </a:r>
                    </a:p>
                    <a:p>
                      <a:r>
                        <a:rPr lang="en-US" b="1" dirty="0" smtClean="0">
                          <a:solidFill>
                            <a:schemeClr val="tx1"/>
                          </a:solidFill>
                        </a:rPr>
                        <a:t>Dressing</a:t>
                      </a:r>
                    </a:p>
                    <a:p>
                      <a:r>
                        <a:rPr lang="en-US" b="1" dirty="0" err="1" smtClean="0">
                          <a:solidFill>
                            <a:schemeClr val="tx1"/>
                          </a:solidFill>
                        </a:rPr>
                        <a:t>Xray</a:t>
                      </a:r>
                      <a:r>
                        <a:rPr lang="en-US" b="1" dirty="0" smtClean="0">
                          <a:solidFill>
                            <a:schemeClr val="tx1"/>
                          </a:solidFill>
                        </a:rPr>
                        <a:t> left</a:t>
                      </a:r>
                      <a:r>
                        <a:rPr lang="en-US" b="1" baseline="0" dirty="0" smtClean="0">
                          <a:solidFill>
                            <a:schemeClr val="tx1"/>
                          </a:solidFill>
                        </a:rPr>
                        <a:t> shoulder</a:t>
                      </a:r>
                      <a:endParaRPr lang="en-US" b="1" dirty="0">
                        <a:solidFill>
                          <a:schemeClr val="tx1"/>
                        </a:solidFill>
                      </a:endParaRPr>
                    </a:p>
                  </a:txBody>
                  <a:tcPr>
                    <a:solidFill>
                      <a:schemeClr val="accent1">
                        <a:lumMod val="20000"/>
                        <a:lumOff val="80000"/>
                      </a:schemeClr>
                    </a:solidFill>
                  </a:tcPr>
                </a:tc>
              </a:tr>
              <a:tr h="703426">
                <a:tc>
                  <a:txBody>
                    <a:bodyPr/>
                    <a:lstStyle/>
                    <a:p>
                      <a:r>
                        <a:rPr lang="en-US" b="1" dirty="0" smtClean="0">
                          <a:solidFill>
                            <a:schemeClr val="tx1"/>
                          </a:solidFill>
                        </a:rPr>
                        <a:t>5</a:t>
                      </a:r>
                      <a:endParaRPr lang="en-US" b="1" dirty="0">
                        <a:solidFill>
                          <a:schemeClr val="tx1"/>
                        </a:solidFill>
                      </a:endParaRPr>
                    </a:p>
                  </a:txBody>
                  <a:tcPr>
                    <a:solidFill>
                      <a:schemeClr val="accent1">
                        <a:lumMod val="20000"/>
                        <a:lumOff val="80000"/>
                      </a:schemeClr>
                    </a:solidFill>
                  </a:tcPr>
                </a:tc>
                <a:tc>
                  <a:txBody>
                    <a:bodyPr/>
                    <a:lstStyle/>
                    <a:p>
                      <a:r>
                        <a:rPr lang="en-US" b="1" baseline="0" dirty="0" smtClean="0">
                          <a:solidFill>
                            <a:schemeClr val="tx1"/>
                          </a:solidFill>
                        </a:rPr>
                        <a:t>Tooth fractures</a:t>
                      </a:r>
                      <a:endParaRPr lang="en-US" b="1" dirty="0">
                        <a:solidFill>
                          <a:schemeClr val="tx1"/>
                        </a:solidFill>
                      </a:endParaRPr>
                    </a:p>
                  </a:txBody>
                  <a:tcPr>
                    <a:solidFill>
                      <a:schemeClr val="accent1">
                        <a:lumMod val="20000"/>
                        <a:lumOff val="80000"/>
                      </a:schemeClr>
                    </a:solidFill>
                  </a:tcPr>
                </a:tc>
                <a:tc>
                  <a:txBody>
                    <a:bodyPr/>
                    <a:lstStyle/>
                    <a:p>
                      <a:r>
                        <a:rPr lang="en-US" b="1" baseline="0" dirty="0" smtClean="0">
                          <a:solidFill>
                            <a:schemeClr val="tx1"/>
                          </a:solidFill>
                        </a:rPr>
                        <a:t>upper both central </a:t>
                      </a:r>
                      <a:r>
                        <a:rPr lang="en-US" b="1" baseline="0" dirty="0" err="1" smtClean="0">
                          <a:solidFill>
                            <a:schemeClr val="tx1"/>
                          </a:solidFill>
                        </a:rPr>
                        <a:t>inciser</a:t>
                      </a:r>
                      <a:r>
                        <a:rPr lang="en-US" b="1" baseline="0" dirty="0" smtClean="0">
                          <a:solidFill>
                            <a:schemeClr val="tx1"/>
                          </a:solidFill>
                        </a:rPr>
                        <a:t> teeth</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a:t>
                      </a:r>
                      <a:endParaRPr lang="en-US" b="1" dirty="0">
                        <a:solidFill>
                          <a:schemeClr val="tx1"/>
                        </a:solidFill>
                      </a:endParaRPr>
                    </a:p>
                  </a:txBody>
                  <a:tcPr>
                    <a:solidFill>
                      <a:schemeClr val="accent1">
                        <a:lumMod val="20000"/>
                        <a:lumOff val="80000"/>
                      </a:schemeClr>
                    </a:solidFill>
                  </a:tcPr>
                </a:tc>
                <a:tc>
                  <a:txBody>
                    <a:bodyPr/>
                    <a:lstStyle/>
                    <a:p>
                      <a:r>
                        <a:rPr lang="en-US" b="1" dirty="0" smtClean="0">
                          <a:solidFill>
                            <a:schemeClr val="tx1"/>
                          </a:solidFill>
                        </a:rPr>
                        <a:t>Grievous</a:t>
                      </a:r>
                      <a:endParaRPr lang="en-US" b="1" dirty="0">
                        <a:solidFill>
                          <a:schemeClr val="tx1"/>
                        </a:solidFill>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Hard &amp; blunt</a:t>
                      </a:r>
                    </a:p>
                  </a:txBody>
                  <a:tcPr>
                    <a:solidFill>
                      <a:schemeClr val="accent1">
                        <a:lumMod val="20000"/>
                        <a:lumOff val="80000"/>
                      </a:schemeClr>
                    </a:solidFill>
                  </a:tcPr>
                </a:tc>
                <a:tc>
                  <a:txBody>
                    <a:bodyPr/>
                    <a:lstStyle/>
                    <a:p>
                      <a:r>
                        <a:rPr lang="en-US" b="1" dirty="0" smtClean="0">
                          <a:solidFill>
                            <a:schemeClr val="tx1"/>
                          </a:solidFill>
                        </a:rPr>
                        <a:t>Fresh injury</a:t>
                      </a:r>
                    </a:p>
                    <a:p>
                      <a:r>
                        <a:rPr lang="en-US" b="1" dirty="0" err="1" smtClean="0">
                          <a:solidFill>
                            <a:schemeClr val="tx1"/>
                          </a:solidFill>
                        </a:rPr>
                        <a:t>Xray</a:t>
                      </a:r>
                      <a:r>
                        <a:rPr lang="en-US" b="1" dirty="0" smtClean="0">
                          <a:solidFill>
                            <a:schemeClr val="tx1"/>
                          </a:solidFill>
                        </a:rPr>
                        <a:t> </a:t>
                      </a:r>
                      <a:r>
                        <a:rPr lang="en-US" b="1" dirty="0" err="1" smtClean="0">
                          <a:solidFill>
                            <a:schemeClr val="tx1"/>
                          </a:solidFill>
                        </a:rPr>
                        <a:t>ortho-pentomogram</a:t>
                      </a:r>
                      <a:endParaRPr lang="en-US" b="1" dirty="0" smtClean="0">
                        <a:solidFill>
                          <a:schemeClr val="tx1"/>
                        </a:solidFill>
                      </a:endParaRPr>
                    </a:p>
                  </a:txBody>
                  <a:tcPr>
                    <a:solidFill>
                      <a:schemeClr val="accent1">
                        <a:lumMod val="20000"/>
                        <a:lumOff val="80000"/>
                      </a:schemeClr>
                    </a:solidFill>
                  </a:tcPr>
                </a:tc>
              </a:tr>
            </a:tbl>
          </a:graphicData>
        </a:graphic>
      </p:graphicFrame>
      <p:sp>
        <p:nvSpPr>
          <p:cNvPr id="5" name="Content Placeholder 2"/>
          <p:cNvSpPr txBox="1">
            <a:spLocks/>
          </p:cNvSpPr>
          <p:nvPr/>
        </p:nvSpPr>
        <p:spPr>
          <a:xfrm>
            <a:off x="557242" y="5971404"/>
            <a:ext cx="8229600" cy="81518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Sign of examinee			Sign of RMP</a:t>
            </a:r>
          </a:p>
          <a:p>
            <a:pPr lvl="8"/>
            <a:r>
              <a:rPr lang="en-US" dirty="0" smtClean="0"/>
              <a:t>                     With Name &amp; Designation</a:t>
            </a:r>
            <a:endParaRPr lang="en-US" dirty="0"/>
          </a:p>
        </p:txBody>
      </p:sp>
    </p:spTree>
    <p:extLst>
      <p:ext uri="{BB962C8B-B14F-4D97-AF65-F5344CB8AC3E}">
        <p14:creationId xmlns:p14="http://schemas.microsoft.com/office/powerpoint/2010/main" val="593332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1</a:t>
            </a:r>
            <a:endParaRPr lang="en-US" dirty="0"/>
          </a:p>
        </p:txBody>
      </p:sp>
      <p:sp>
        <p:nvSpPr>
          <p:cNvPr id="3" name="Content Placeholder 2"/>
          <p:cNvSpPr>
            <a:spLocks noGrp="1"/>
          </p:cNvSpPr>
          <p:nvPr>
            <p:ph idx="1"/>
          </p:nvPr>
        </p:nvSpPr>
        <p:spPr/>
        <p:txBody>
          <a:bodyPr/>
          <a:lstStyle/>
          <a:p>
            <a:r>
              <a:rPr lang="en-US" dirty="0" smtClean="0"/>
              <a:t>Prepare a hypothetical Injury certificate for a 16yrs boy who brought to casualty by his friend. There is alleged H/o the boy had been assaulted by his schoolmates by a ‘wooden block’ and ‘a bicycle chain’ 20 </a:t>
            </a:r>
            <a:r>
              <a:rPr lang="en-US" dirty="0" err="1" smtClean="0"/>
              <a:t>mins</a:t>
            </a:r>
            <a:r>
              <a:rPr lang="en-US" dirty="0" smtClean="0"/>
              <a:t> ago. Mention two simple &amp; two grievous injuries.</a:t>
            </a:r>
            <a:endParaRPr lang="en-US" dirty="0"/>
          </a:p>
        </p:txBody>
      </p:sp>
    </p:spTree>
    <p:extLst>
      <p:ext uri="{BB962C8B-B14F-4D97-AF65-F5344CB8AC3E}">
        <p14:creationId xmlns:p14="http://schemas.microsoft.com/office/powerpoint/2010/main" val="3751282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a:t>
            </a:r>
            <a:endParaRPr lang="en-US" dirty="0"/>
          </a:p>
        </p:txBody>
      </p:sp>
      <p:sp>
        <p:nvSpPr>
          <p:cNvPr id="3" name="Content Placeholder 2"/>
          <p:cNvSpPr>
            <a:spLocks noGrp="1"/>
          </p:cNvSpPr>
          <p:nvPr>
            <p:ph idx="1"/>
          </p:nvPr>
        </p:nvSpPr>
        <p:spPr/>
        <p:txBody>
          <a:bodyPr/>
          <a:lstStyle/>
          <a:p>
            <a:r>
              <a:rPr lang="en-US" dirty="0" smtClean="0"/>
              <a:t>Prepare a hypothetical Injury certificate for a 30yrs man, brought to casualty by 108 ambulance. There is alleged H/o injuries </a:t>
            </a:r>
            <a:r>
              <a:rPr lang="en-US" dirty="0" err="1" smtClean="0"/>
              <a:t>dut</a:t>
            </a:r>
            <a:r>
              <a:rPr lang="en-US" dirty="0" smtClean="0"/>
              <a:t> to assault by two ‘money landers’ for some loan dispute with a ‘</a:t>
            </a:r>
            <a:r>
              <a:rPr lang="en-US" dirty="0" err="1" smtClean="0"/>
              <a:t>lathi</a:t>
            </a:r>
            <a:r>
              <a:rPr lang="en-US" dirty="0" smtClean="0"/>
              <a:t>’ and ‘sword’ 15mins ago. Mention two simple &amp; two grievous injuries.</a:t>
            </a:r>
            <a:endParaRPr lang="en-US" dirty="0"/>
          </a:p>
        </p:txBody>
      </p:sp>
    </p:spTree>
    <p:extLst>
      <p:ext uri="{BB962C8B-B14F-4D97-AF65-F5344CB8AC3E}">
        <p14:creationId xmlns:p14="http://schemas.microsoft.com/office/powerpoint/2010/main" val="2047181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a:t>
            </a:r>
            <a:endParaRPr lang="en-US" dirty="0"/>
          </a:p>
        </p:txBody>
      </p:sp>
      <p:sp>
        <p:nvSpPr>
          <p:cNvPr id="3" name="Content Placeholder 2"/>
          <p:cNvSpPr>
            <a:spLocks noGrp="1"/>
          </p:cNvSpPr>
          <p:nvPr>
            <p:ph idx="1"/>
          </p:nvPr>
        </p:nvSpPr>
        <p:spPr/>
        <p:txBody>
          <a:bodyPr/>
          <a:lstStyle/>
          <a:p>
            <a:r>
              <a:rPr lang="en-US" dirty="0" smtClean="0"/>
              <a:t>Prepare a hypothetical Injury certificate for a 21yrs lady who brought to casualty by her husband. There is alleged H/o that the lady had been assaulted by some unknown road side robbers with a ‘knife’ and a ‘iron chain’. Mention two simple &amp; two grievous injuries.</a:t>
            </a:r>
            <a:endParaRPr lang="en-US" dirty="0"/>
          </a:p>
        </p:txBody>
      </p:sp>
    </p:spTree>
    <p:extLst>
      <p:ext uri="{BB962C8B-B14F-4D97-AF65-F5344CB8AC3E}">
        <p14:creationId xmlns:p14="http://schemas.microsoft.com/office/powerpoint/2010/main" val="2047181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solidFill>
            <a:schemeClr val="tx2">
              <a:lumMod val="40000"/>
              <a:lumOff val="60000"/>
            </a:schemeClr>
          </a:solidFill>
          <a:ln>
            <a:solidFill>
              <a:srgbClr val="C00000"/>
            </a:solidFill>
          </a:ln>
        </p:spPr>
        <p:txBody>
          <a:bodyPr>
            <a:noAutofit/>
          </a:bodyPr>
          <a:lstStyle/>
          <a:p>
            <a:r>
              <a:rPr lang="en-US" sz="2000" b="1" dirty="0" err="1"/>
              <a:t>Ambade</a:t>
            </a:r>
            <a:r>
              <a:rPr lang="en-US" sz="2000" b="1" dirty="0"/>
              <a:t> VN, </a:t>
            </a:r>
            <a:r>
              <a:rPr lang="en-US" sz="2000" b="1" dirty="0" err="1"/>
              <a:t>Godbole</a:t>
            </a:r>
            <a:r>
              <a:rPr lang="en-US" sz="2000" b="1" dirty="0"/>
              <a:t> HV. Comparison of wound patterns in homicide by sharp and blunt force. Forensic science international. 2006 Jan 27;156(2):166-70.</a:t>
            </a:r>
            <a:endParaRPr lang="en-US" sz="2000" b="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1345719"/>
              </p:ext>
            </p:extLst>
          </p:nvPr>
        </p:nvGraphicFramePr>
        <p:xfrm>
          <a:off x="457200" y="1752600"/>
          <a:ext cx="8229600" cy="4800600"/>
        </p:xfrm>
        <a:graphic>
          <a:graphicData uri="http://schemas.openxmlformats.org/drawingml/2006/table">
            <a:tbl>
              <a:tblPr firstRow="1" bandRow="1">
                <a:tableStyleId>{5C22544A-7EE6-4342-B048-85BDC9FD1C3A}</a:tableStyleId>
              </a:tblPr>
              <a:tblGrid>
                <a:gridCol w="2057400"/>
                <a:gridCol w="2057400"/>
                <a:gridCol w="2057400"/>
                <a:gridCol w="2057400"/>
              </a:tblGrid>
              <a:tr h="4800600">
                <a:tc>
                  <a:txBody>
                    <a:bodyPr/>
                    <a:lstStyle/>
                    <a:p>
                      <a:pPr marL="0" algn="l" rtl="0" eaLnBrk="1" latinLnBrk="0" hangingPunct="1"/>
                      <a:r>
                        <a:rPr lang="en-US" sz="2000" b="0" dirty="0" err="1" smtClean="0">
                          <a:solidFill>
                            <a:schemeClr val="tx1"/>
                          </a:solidFill>
                        </a:rPr>
                        <a:t>Ambade</a:t>
                      </a:r>
                      <a:r>
                        <a:rPr lang="en-US" sz="2000" b="0" dirty="0" smtClean="0">
                          <a:solidFill>
                            <a:schemeClr val="tx1"/>
                          </a:solidFill>
                        </a:rPr>
                        <a:t> VN, </a:t>
                      </a:r>
                      <a:r>
                        <a:rPr lang="en-US" sz="2000" b="0" dirty="0" err="1" smtClean="0">
                          <a:solidFill>
                            <a:schemeClr val="tx1"/>
                          </a:solidFill>
                        </a:rPr>
                        <a:t>Godbole</a:t>
                      </a:r>
                      <a:r>
                        <a:rPr lang="en-US" sz="2000" b="0" dirty="0" smtClean="0">
                          <a:solidFill>
                            <a:schemeClr val="tx1"/>
                          </a:solidFill>
                        </a:rPr>
                        <a:t> HV.</a:t>
                      </a:r>
                      <a:endParaRPr kumimoji="0" lang="en-US" sz="2000" b="0" i="0" kern="1200" dirty="0">
                        <a:solidFill>
                          <a:schemeClr val="tx1"/>
                        </a:solidFill>
                        <a:effectLst/>
                        <a:latin typeface="+mn-lt"/>
                        <a:ea typeface="+mn-ea"/>
                        <a:cs typeface="+mn-cs"/>
                      </a:endParaRPr>
                    </a:p>
                  </a:txBody>
                  <a:tcPr>
                    <a:solidFill>
                      <a:schemeClr val="accent1">
                        <a:lumMod val="20000"/>
                        <a:lumOff val="80000"/>
                      </a:schemeClr>
                    </a:solidFill>
                  </a:tcPr>
                </a:tc>
                <a:tc>
                  <a:txBody>
                    <a:bodyPr/>
                    <a:lstStyle/>
                    <a:p>
                      <a:pPr marL="0" algn="l" rtl="0" eaLnBrk="1" fontAlgn="base" latinLnBrk="0" hangingPunct="1"/>
                      <a:r>
                        <a:rPr lang="en-US" sz="2000" b="0" dirty="0" smtClean="0">
                          <a:solidFill>
                            <a:schemeClr val="tx1"/>
                          </a:solidFill>
                        </a:rPr>
                        <a:t>Comparison of wound patterns in homicide by sharp and blunt force.</a:t>
                      </a:r>
                      <a:endParaRPr kumimoji="0" lang="en-US" sz="2000" b="0" i="0" kern="1200" dirty="0">
                        <a:solidFill>
                          <a:schemeClr val="tx1"/>
                        </a:solidFill>
                        <a:effectLst/>
                        <a:latin typeface="+mn-lt"/>
                        <a:ea typeface="+mn-ea"/>
                        <a:cs typeface="+mn-cs"/>
                      </a:endParaRPr>
                    </a:p>
                  </a:txBody>
                  <a:tcPr>
                    <a:solidFill>
                      <a:schemeClr val="accent1">
                        <a:lumMod val="20000"/>
                        <a:lumOff val="80000"/>
                      </a:schemeClr>
                    </a:solidFill>
                  </a:tcPr>
                </a:tc>
                <a:tc>
                  <a:txBody>
                    <a:bodyPr/>
                    <a:lstStyle/>
                    <a:p>
                      <a:r>
                        <a:rPr lang="en-US" sz="1800" b="0" i="0" kern="1200" dirty="0" smtClean="0">
                          <a:solidFill>
                            <a:schemeClr val="tx1"/>
                          </a:solidFill>
                          <a:effectLst/>
                          <a:latin typeface="+mn-lt"/>
                          <a:ea typeface="+mn-ea"/>
                          <a:cs typeface="+mn-cs"/>
                        </a:rPr>
                        <a:t>A comparison of patterns of injuries between sharp force and blunt force homicide was performed.</a:t>
                      </a:r>
                      <a:endParaRPr lang="en-US" dirty="0">
                        <a:solidFill>
                          <a:schemeClr val="tx1"/>
                        </a:solidFill>
                      </a:endParaRPr>
                    </a:p>
                  </a:txBody>
                  <a:tcPr>
                    <a:solidFill>
                      <a:schemeClr val="accent1">
                        <a:lumMod val="20000"/>
                        <a:lumOff val="80000"/>
                      </a:schemeClr>
                    </a:solidFill>
                  </a:tcPr>
                </a:tc>
                <a:tc>
                  <a:txBody>
                    <a:bodyPr/>
                    <a:lstStyle/>
                    <a:p>
                      <a:r>
                        <a:rPr lang="en-US" sz="1600" b="0" i="0" kern="1200" dirty="0" smtClean="0">
                          <a:solidFill>
                            <a:schemeClr val="tx1"/>
                          </a:solidFill>
                          <a:effectLst/>
                          <a:latin typeface="+mn-lt"/>
                          <a:ea typeface="+mn-ea"/>
                          <a:cs typeface="+mn-cs"/>
                        </a:rPr>
                        <a:t>Thorax was the commonest site in sharp force in contrast to head in blunt force. Hand and forearm were the commonest sites of </a:t>
                      </a:r>
                      <a:r>
                        <a:rPr lang="en-US" sz="1600" b="0" i="0" kern="1200" dirty="0" err="1" smtClean="0">
                          <a:solidFill>
                            <a:schemeClr val="tx1"/>
                          </a:solidFill>
                          <a:effectLst/>
                          <a:latin typeface="+mn-lt"/>
                          <a:ea typeface="+mn-ea"/>
                          <a:cs typeface="+mn-cs"/>
                        </a:rPr>
                        <a:t>defence</a:t>
                      </a:r>
                      <a:r>
                        <a:rPr lang="en-US" sz="1600" b="0" i="0" kern="1200" dirty="0" smtClean="0">
                          <a:solidFill>
                            <a:schemeClr val="tx1"/>
                          </a:solidFill>
                          <a:effectLst/>
                          <a:latin typeface="+mn-lt"/>
                          <a:ea typeface="+mn-ea"/>
                          <a:cs typeface="+mn-cs"/>
                        </a:rPr>
                        <a:t> injuries. The majority of the blunt force victims had lesions in only one region in contrast to involvement of 2–4 regions in sharp force.  Knife and wooden/iron rods were the weapons of choice.</a:t>
                      </a:r>
                      <a:endParaRPr lang="en-US" sz="1600" dirty="0">
                        <a:solidFill>
                          <a:schemeClr val="tx1"/>
                        </a:solidFill>
                      </a:endParaRPr>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516146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smtClean="0"/>
              <a:t>Any questions ?</a:t>
            </a:r>
          </a:p>
          <a:p>
            <a:endParaRPr lang="en-IN" dirty="0" smtClean="0"/>
          </a:p>
          <a:p>
            <a:endParaRPr lang="en-IN" dirty="0" smtClean="0"/>
          </a:p>
          <a:p>
            <a:r>
              <a:rPr lang="en-IN" dirty="0" smtClean="0"/>
              <a:t>Complete injury certificates in practical journal and make entry in index page.</a:t>
            </a:r>
          </a:p>
          <a:p>
            <a:endParaRPr lang="en-IN" dirty="0" smtClean="0"/>
          </a:p>
          <a:p>
            <a:r>
              <a:rPr lang="en-IN" dirty="0" smtClean="0"/>
              <a:t>Observe injury patients in Casualty/ Emergency, Surgery, </a:t>
            </a:r>
            <a:r>
              <a:rPr lang="en-IN" dirty="0" err="1" smtClean="0"/>
              <a:t>Orthopedic</a:t>
            </a:r>
            <a:r>
              <a:rPr lang="en-IN" dirty="0" smtClean="0"/>
              <a:t> wards and observe MLC/injury certificate in their </a:t>
            </a:r>
            <a:r>
              <a:rPr lang="en-IN" dirty="0" err="1" smtClean="0"/>
              <a:t>casefiles</a:t>
            </a:r>
            <a:r>
              <a:rPr lang="en-IN"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this session</a:t>
            </a:r>
            <a:endParaRPr lang="en-IN" dirty="0"/>
          </a:p>
        </p:txBody>
      </p:sp>
      <p:graphicFrame>
        <p:nvGraphicFramePr>
          <p:cNvPr id="5" name="Content Placeholder 4"/>
          <p:cNvGraphicFramePr>
            <a:graphicFrameLocks noGrp="1"/>
          </p:cNvGraphicFramePr>
          <p:nvPr>
            <p:ph idx="1"/>
          </p:nvPr>
        </p:nvGraphicFramePr>
        <p:xfrm>
          <a:off x="652489" y="1295255"/>
          <a:ext cx="7848601" cy="4246160"/>
        </p:xfrm>
        <a:graphic>
          <a:graphicData uri="http://schemas.openxmlformats.org/drawingml/2006/table">
            <a:tbl>
              <a:tblPr firstRow="1" bandRow="1">
                <a:tableStyleId>{5C22544A-7EE6-4342-B048-85BDC9FD1C3A}</a:tableStyleId>
              </a:tblPr>
              <a:tblGrid>
                <a:gridCol w="847677"/>
                <a:gridCol w="4230829"/>
                <a:gridCol w="1077259"/>
                <a:gridCol w="846418"/>
                <a:gridCol w="846418"/>
              </a:tblGrid>
              <a:tr h="1490803">
                <a:tc>
                  <a:txBody>
                    <a:bodyPr/>
                    <a:lstStyle/>
                    <a:p>
                      <a:r>
                        <a:rPr lang="en-IN" sz="1800" b="1" dirty="0" smtClean="0">
                          <a:solidFill>
                            <a:schemeClr val="bg1"/>
                          </a:solidFill>
                        </a:rPr>
                        <a:t>No.</a:t>
                      </a:r>
                      <a:endParaRPr lang="en-IN" sz="1800" b="1" dirty="0">
                        <a:solidFill>
                          <a:schemeClr val="bg1"/>
                        </a:solidFill>
                      </a:endParaRPr>
                    </a:p>
                  </a:txBody>
                  <a:tcPr/>
                </a:tc>
                <a:tc>
                  <a:txBody>
                    <a:bodyPr/>
                    <a:lstStyle/>
                    <a:p>
                      <a:r>
                        <a:rPr lang="en-IN" sz="1800" b="1" dirty="0" smtClean="0">
                          <a:solidFill>
                            <a:schemeClr val="bg1"/>
                          </a:solidFill>
                        </a:rPr>
                        <a:t>COMPETENCY</a:t>
                      </a:r>
                      <a:endParaRPr lang="en-IN" sz="1800" b="1" dirty="0">
                        <a:solidFill>
                          <a:schemeClr val="bg1"/>
                        </a:solidFill>
                      </a:endParaRPr>
                    </a:p>
                  </a:txBody>
                  <a:tcPr/>
                </a:tc>
                <a:tc>
                  <a:txBody>
                    <a:bodyPr/>
                    <a:lstStyle/>
                    <a:p>
                      <a:r>
                        <a:rPr lang="en-IN" sz="1800" b="1" dirty="0" smtClean="0">
                          <a:solidFill>
                            <a:schemeClr val="bg1"/>
                          </a:solidFill>
                          <a:latin typeface="Arial"/>
                          <a:ea typeface="Times New Roman"/>
                          <a:cs typeface="Mangal"/>
                        </a:rPr>
                        <a:t>Domain (K/S/A/C) </a:t>
                      </a:r>
                      <a:endParaRPr lang="en-IN" sz="1800" b="1" dirty="0">
                        <a:solidFill>
                          <a:schemeClr val="bg1"/>
                        </a:solidFill>
                      </a:endParaRPr>
                    </a:p>
                  </a:txBody>
                  <a:tcPr/>
                </a:tc>
                <a:tc>
                  <a:txBody>
                    <a:bodyPr/>
                    <a:lstStyle/>
                    <a:p>
                      <a:r>
                        <a:rPr lang="en-IN" sz="1800" b="1" dirty="0" smtClean="0">
                          <a:solidFill>
                            <a:schemeClr val="bg1"/>
                          </a:solidFill>
                          <a:latin typeface="Arial"/>
                          <a:ea typeface="Times New Roman"/>
                          <a:cs typeface="Mangal"/>
                        </a:rPr>
                        <a:t>Level (K/KH/S/SH/P) </a:t>
                      </a:r>
                      <a:endParaRPr lang="en-IN" sz="1800" b="1" dirty="0">
                        <a:solidFill>
                          <a:schemeClr val="bg1"/>
                        </a:solidFill>
                      </a:endParaRPr>
                    </a:p>
                  </a:txBody>
                  <a:tcPr/>
                </a:tc>
                <a:tc>
                  <a:txBody>
                    <a:bodyPr/>
                    <a:lstStyle/>
                    <a:p>
                      <a:r>
                        <a:rPr lang="en-IN" sz="1800" b="1" dirty="0" smtClean="0">
                          <a:solidFill>
                            <a:schemeClr val="bg1"/>
                          </a:solidFill>
                          <a:latin typeface="Arial"/>
                          <a:ea typeface="Times New Roman"/>
                          <a:cs typeface="Mangal"/>
                        </a:rPr>
                        <a:t>Core</a:t>
                      </a:r>
                      <a:r>
                        <a:rPr lang="en-IN" sz="1800" b="1" baseline="0" dirty="0" smtClean="0">
                          <a:solidFill>
                            <a:schemeClr val="bg1"/>
                          </a:solidFill>
                          <a:latin typeface="Arial"/>
                          <a:ea typeface="Times New Roman"/>
                          <a:cs typeface="Mangal"/>
                        </a:rPr>
                        <a:t> </a:t>
                      </a:r>
                      <a:r>
                        <a:rPr lang="en-IN" sz="1800" b="1" dirty="0" smtClean="0">
                          <a:solidFill>
                            <a:schemeClr val="bg1"/>
                          </a:solidFill>
                          <a:latin typeface="Arial"/>
                          <a:ea typeface="Times New Roman"/>
                          <a:cs typeface="Mangal"/>
                        </a:rPr>
                        <a:t>(Y/N) </a:t>
                      </a:r>
                      <a:endParaRPr lang="en-IN" sz="1800" b="1" dirty="0">
                        <a:solidFill>
                          <a:schemeClr val="bg1"/>
                        </a:solidFill>
                      </a:endParaRPr>
                    </a:p>
                  </a:txBody>
                  <a:tcPr/>
                </a:tc>
              </a:tr>
              <a:tr h="1109437">
                <a:tc>
                  <a:txBody>
                    <a:bodyPr/>
                    <a:lstStyle/>
                    <a:p>
                      <a:r>
                        <a:rPr lang="en-IN" sz="1400" dirty="0" smtClean="0"/>
                        <a:t>FM14.1</a:t>
                      </a:r>
                      <a:endParaRPr lang="en-IN" sz="1400" dirty="0"/>
                    </a:p>
                  </a:txBody>
                  <a:tcPr/>
                </a:tc>
                <a:tc>
                  <a:txBody>
                    <a:bodyPr/>
                    <a:lstStyle/>
                    <a:p>
                      <a:r>
                        <a:rPr lang="en-IN" sz="1800" kern="1200" baseline="0" dirty="0" smtClean="0">
                          <a:solidFill>
                            <a:schemeClr val="dk1"/>
                          </a:solidFill>
                          <a:latin typeface="+mn-lt"/>
                          <a:ea typeface="+mn-ea"/>
                          <a:cs typeface="+mn-cs"/>
                        </a:rPr>
                        <a:t>Examine and prepare Medico-legal report of an injured person with different </a:t>
                      </a:r>
                      <a:r>
                        <a:rPr lang="en-IN" sz="1800" kern="1200" baseline="0" dirty="0" err="1" smtClean="0">
                          <a:solidFill>
                            <a:schemeClr val="dk1"/>
                          </a:solidFill>
                          <a:latin typeface="+mn-lt"/>
                          <a:ea typeface="+mn-ea"/>
                          <a:cs typeface="+mn-cs"/>
                        </a:rPr>
                        <a:t>etiologies</a:t>
                      </a:r>
                      <a:r>
                        <a:rPr lang="en-IN" sz="1800" kern="1200" baseline="0" dirty="0" smtClean="0">
                          <a:solidFill>
                            <a:schemeClr val="dk1"/>
                          </a:solidFill>
                          <a:latin typeface="+mn-lt"/>
                          <a:ea typeface="+mn-ea"/>
                          <a:cs typeface="+mn-cs"/>
                        </a:rPr>
                        <a:t> in a simulated/ supervised environment</a:t>
                      </a:r>
                      <a:endParaRPr lang="en-IN" sz="1400" dirty="0">
                        <a:latin typeface="Calibri"/>
                        <a:ea typeface="Times New Roman"/>
                        <a:cs typeface="Mangal"/>
                      </a:endParaRPr>
                    </a:p>
                  </a:txBody>
                  <a:tcPr marL="68580" marR="68580" marT="0" marB="0"/>
                </a:tc>
                <a:tc>
                  <a:txBody>
                    <a:bodyPr/>
                    <a:lstStyle/>
                    <a:p>
                      <a:pPr algn="ctr">
                        <a:lnSpc>
                          <a:spcPct val="115000"/>
                        </a:lnSpc>
                        <a:spcAft>
                          <a:spcPts val="0"/>
                        </a:spcAft>
                      </a:pPr>
                      <a:r>
                        <a:rPr lang="en-IN" sz="1800" dirty="0" smtClean="0">
                          <a:latin typeface="Calibri"/>
                          <a:ea typeface="Times New Roman"/>
                          <a:cs typeface="Mangal"/>
                        </a:rPr>
                        <a:t>S</a:t>
                      </a:r>
                      <a:endParaRPr lang="en-IN" sz="1800" dirty="0">
                        <a:latin typeface="Calibri"/>
                        <a:ea typeface="Times New Roman"/>
                        <a:cs typeface="Mangal"/>
                      </a:endParaRPr>
                    </a:p>
                  </a:txBody>
                  <a:tcPr marL="68580" marR="68580" marT="0" marB="0"/>
                </a:tc>
                <a:tc>
                  <a:txBody>
                    <a:bodyPr/>
                    <a:lstStyle/>
                    <a:p>
                      <a:pPr algn="ctr">
                        <a:lnSpc>
                          <a:spcPct val="115000"/>
                        </a:lnSpc>
                        <a:spcAft>
                          <a:spcPts val="0"/>
                        </a:spcAft>
                      </a:pPr>
                      <a:r>
                        <a:rPr lang="en-IN" sz="1800" dirty="0" smtClean="0">
                          <a:latin typeface="Calibri"/>
                          <a:ea typeface="Times New Roman"/>
                          <a:cs typeface="Mangal"/>
                        </a:rPr>
                        <a:t>SH/P</a:t>
                      </a:r>
                      <a:endParaRPr lang="en-IN" sz="1800" dirty="0">
                        <a:latin typeface="Calibri"/>
                        <a:ea typeface="Times New Roman"/>
                        <a:cs typeface="Mangal"/>
                      </a:endParaRPr>
                    </a:p>
                  </a:txBody>
                  <a:tcPr marL="68580" marR="68580" marT="0" marB="0"/>
                </a:tc>
                <a:tc>
                  <a:txBody>
                    <a:bodyPr/>
                    <a:lstStyle/>
                    <a:p>
                      <a:pPr algn="ctr">
                        <a:lnSpc>
                          <a:spcPct val="115000"/>
                        </a:lnSpc>
                        <a:spcAft>
                          <a:spcPts val="0"/>
                        </a:spcAft>
                      </a:pPr>
                      <a:r>
                        <a:rPr lang="en-IN" sz="1800" dirty="0" smtClean="0">
                          <a:latin typeface="Calibri"/>
                          <a:ea typeface="Times New Roman"/>
                          <a:cs typeface="Mangal"/>
                        </a:rPr>
                        <a:t>Y</a:t>
                      </a:r>
                      <a:endParaRPr lang="en-IN" sz="1800" dirty="0">
                        <a:latin typeface="Calibri"/>
                        <a:ea typeface="Times New Roman"/>
                        <a:cs typeface="Mangal"/>
                      </a:endParaRPr>
                    </a:p>
                  </a:txBody>
                  <a:tcPr marL="68580" marR="68580" marT="0" marB="0"/>
                </a:tc>
              </a:tr>
              <a:tr h="1109437">
                <a:tc>
                  <a:txBody>
                    <a:bodyPr/>
                    <a:lstStyle/>
                    <a:p>
                      <a:r>
                        <a:rPr lang="en-IN" sz="1400" dirty="0" smtClean="0"/>
                        <a:t>FM14.10</a:t>
                      </a:r>
                      <a:endParaRPr lang="en-IN" sz="1400" dirty="0"/>
                    </a:p>
                  </a:txBody>
                  <a:tcPr/>
                </a:tc>
                <a:tc>
                  <a:txBody>
                    <a:bodyPr/>
                    <a:lstStyle/>
                    <a:p>
                      <a:r>
                        <a:rPr lang="en-IN" sz="1800" kern="1200" baseline="0" dirty="0" smtClean="0">
                          <a:solidFill>
                            <a:schemeClr val="dk1"/>
                          </a:solidFill>
                          <a:latin typeface="+mn-lt"/>
                          <a:ea typeface="+mn-ea"/>
                          <a:cs typeface="+mn-cs"/>
                        </a:rPr>
                        <a:t>Demonstrate ability to identify &amp; prepare </a:t>
                      </a:r>
                      <a:r>
                        <a:rPr lang="en-IN" sz="1800" kern="1200" baseline="0" dirty="0" err="1" smtClean="0">
                          <a:solidFill>
                            <a:schemeClr val="dk1"/>
                          </a:solidFill>
                          <a:latin typeface="+mn-lt"/>
                          <a:ea typeface="+mn-ea"/>
                          <a:cs typeface="+mn-cs"/>
                        </a:rPr>
                        <a:t>medicolegal</a:t>
                      </a:r>
                      <a:r>
                        <a:rPr lang="en-IN" sz="1800" kern="1200" baseline="0" dirty="0" smtClean="0">
                          <a:solidFill>
                            <a:schemeClr val="dk1"/>
                          </a:solidFill>
                          <a:latin typeface="+mn-lt"/>
                          <a:ea typeface="+mn-ea"/>
                          <a:cs typeface="+mn-cs"/>
                        </a:rPr>
                        <a:t> inference from specimens obtained from various types of injuries e.g. Contusion, abrasion, laceration, firearm wounds, burns, head injury and fracture</a:t>
                      </a:r>
                    </a:p>
                    <a:p>
                      <a:r>
                        <a:rPr lang="en-IN" sz="1800" kern="1200" baseline="0" dirty="0" smtClean="0">
                          <a:solidFill>
                            <a:schemeClr val="dk1"/>
                          </a:solidFill>
                          <a:latin typeface="+mn-lt"/>
                          <a:ea typeface="+mn-ea"/>
                          <a:cs typeface="+mn-cs"/>
                        </a:rPr>
                        <a:t>of bone</a:t>
                      </a:r>
                      <a:endParaRPr lang="en-IN" sz="1400" dirty="0">
                        <a:latin typeface="Calibri"/>
                        <a:ea typeface="Times New Roman"/>
                        <a:cs typeface="Mangal"/>
                      </a:endParaRPr>
                    </a:p>
                  </a:txBody>
                  <a:tcPr marL="68580" marR="68580" marT="0" marB="0"/>
                </a:tc>
                <a:tc>
                  <a:txBody>
                    <a:bodyPr/>
                    <a:lstStyle/>
                    <a:p>
                      <a:pPr algn="ctr">
                        <a:lnSpc>
                          <a:spcPct val="115000"/>
                        </a:lnSpc>
                        <a:spcAft>
                          <a:spcPts val="0"/>
                        </a:spcAft>
                      </a:pPr>
                      <a:r>
                        <a:rPr lang="en-IN" sz="1800" dirty="0" smtClean="0">
                          <a:latin typeface="Calibri"/>
                          <a:ea typeface="Times New Roman"/>
                          <a:cs typeface="Mangal"/>
                        </a:rPr>
                        <a:t>S</a:t>
                      </a:r>
                      <a:endParaRPr lang="en-IN" sz="1800" dirty="0">
                        <a:latin typeface="Calibri"/>
                        <a:ea typeface="Times New Roman"/>
                        <a:cs typeface="Mangal"/>
                      </a:endParaRPr>
                    </a:p>
                  </a:txBody>
                  <a:tcPr marL="68580" marR="68580" marT="0" marB="0"/>
                </a:tc>
                <a:tc>
                  <a:txBody>
                    <a:bodyPr/>
                    <a:lstStyle/>
                    <a:p>
                      <a:pPr algn="ctr">
                        <a:lnSpc>
                          <a:spcPct val="115000"/>
                        </a:lnSpc>
                        <a:spcAft>
                          <a:spcPts val="0"/>
                        </a:spcAft>
                      </a:pPr>
                      <a:r>
                        <a:rPr lang="en-IN" sz="1800" dirty="0" smtClean="0">
                          <a:latin typeface="Calibri"/>
                          <a:ea typeface="Times New Roman"/>
                          <a:cs typeface="Mangal"/>
                        </a:rPr>
                        <a:t>KH</a:t>
                      </a:r>
                      <a:endParaRPr lang="en-IN" sz="1800" dirty="0">
                        <a:latin typeface="Calibri"/>
                        <a:ea typeface="Times New Roman"/>
                        <a:cs typeface="Mangal"/>
                      </a:endParaRPr>
                    </a:p>
                  </a:txBody>
                  <a:tcPr marL="68580" marR="68580" marT="0" marB="0"/>
                </a:tc>
                <a:tc>
                  <a:txBody>
                    <a:bodyPr/>
                    <a:lstStyle/>
                    <a:p>
                      <a:pPr algn="ctr">
                        <a:lnSpc>
                          <a:spcPct val="115000"/>
                        </a:lnSpc>
                        <a:spcAft>
                          <a:spcPts val="0"/>
                        </a:spcAft>
                      </a:pPr>
                      <a:r>
                        <a:rPr lang="en-IN" sz="1800" dirty="0" smtClean="0">
                          <a:latin typeface="Calibri"/>
                          <a:ea typeface="Times New Roman"/>
                          <a:cs typeface="Mangal"/>
                        </a:rPr>
                        <a:t>Y</a:t>
                      </a:r>
                      <a:endParaRPr lang="en-IN" sz="1800" dirty="0">
                        <a:latin typeface="Calibri"/>
                        <a:ea typeface="Times New Roman"/>
                        <a:cs typeface="Mang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4" y="1264185"/>
          <a:ext cx="8215370" cy="3843241"/>
        </p:xfrm>
        <a:graphic>
          <a:graphicData uri="http://schemas.openxmlformats.org/drawingml/2006/table">
            <a:tbl>
              <a:tblPr firstRow="1" bandRow="1">
                <a:tableStyleId>{5C22544A-7EE6-4342-B048-85BDC9FD1C3A}</a:tableStyleId>
              </a:tblPr>
              <a:tblGrid>
                <a:gridCol w="7072362"/>
                <a:gridCol w="1143008"/>
              </a:tblGrid>
              <a:tr h="823462">
                <a:tc>
                  <a:txBody>
                    <a:bodyPr/>
                    <a:lstStyle/>
                    <a:p>
                      <a:r>
                        <a:rPr lang="en-IN" dirty="0" smtClean="0">
                          <a:solidFill>
                            <a:schemeClr val="bg1"/>
                          </a:solidFill>
                        </a:rPr>
                        <a:t>Specific</a:t>
                      </a:r>
                      <a:r>
                        <a:rPr lang="en-IN" baseline="0" dirty="0" smtClean="0">
                          <a:solidFill>
                            <a:schemeClr val="bg1"/>
                          </a:solidFill>
                        </a:rPr>
                        <a:t> Learning Objectives</a:t>
                      </a:r>
                    </a:p>
                    <a:p>
                      <a:r>
                        <a:rPr lang="en-IN" baseline="0" dirty="0" smtClean="0">
                          <a:solidFill>
                            <a:schemeClr val="bg1"/>
                          </a:solidFill>
                        </a:rPr>
                        <a:t/>
                      </a:r>
                      <a:br>
                        <a:rPr lang="en-IN" baseline="0" dirty="0" smtClean="0">
                          <a:solidFill>
                            <a:schemeClr val="bg1"/>
                          </a:solidFill>
                        </a:rPr>
                      </a:br>
                      <a:r>
                        <a:rPr kumimoji="0" lang="en-IN" sz="1800" b="1" kern="1200" dirty="0" smtClean="0">
                          <a:solidFill>
                            <a:schemeClr val="bg1"/>
                          </a:solidFill>
                          <a:latin typeface="+mn-lt"/>
                          <a:ea typeface="+mn-ea"/>
                          <a:cs typeface="+mn-cs"/>
                        </a:rPr>
                        <a:t>At the end of this session, the 2</a:t>
                      </a:r>
                      <a:r>
                        <a:rPr kumimoji="0" lang="en-IN" sz="1800" b="1" kern="1200" baseline="30000" dirty="0" smtClean="0">
                          <a:solidFill>
                            <a:schemeClr val="bg1"/>
                          </a:solidFill>
                          <a:latin typeface="+mn-lt"/>
                          <a:ea typeface="+mn-ea"/>
                          <a:cs typeface="+mn-cs"/>
                        </a:rPr>
                        <a:t>nd</a:t>
                      </a:r>
                      <a:r>
                        <a:rPr kumimoji="0" lang="en-IN" sz="1800" b="1" kern="1200" dirty="0" smtClean="0">
                          <a:solidFill>
                            <a:schemeClr val="bg1"/>
                          </a:solidFill>
                          <a:latin typeface="+mn-lt"/>
                          <a:ea typeface="+mn-ea"/>
                          <a:cs typeface="+mn-cs"/>
                        </a:rPr>
                        <a:t> MBBS student....</a:t>
                      </a:r>
                      <a:endParaRPr lang="en-IN" dirty="0">
                        <a:solidFill>
                          <a:schemeClr val="bg1"/>
                        </a:solidFill>
                      </a:endParaRPr>
                    </a:p>
                  </a:txBody>
                  <a:tcPr/>
                </a:tc>
                <a:tc>
                  <a:txBody>
                    <a:bodyPr/>
                    <a:lstStyle/>
                    <a:p>
                      <a:r>
                        <a:rPr lang="en-IN" dirty="0" smtClean="0">
                          <a:solidFill>
                            <a:schemeClr val="bg1"/>
                          </a:solidFill>
                        </a:rPr>
                        <a:t>Integration</a:t>
                      </a:r>
                      <a:endParaRPr lang="en-IN" dirty="0">
                        <a:solidFill>
                          <a:schemeClr val="bg1"/>
                        </a:solidFill>
                      </a:endParaRPr>
                    </a:p>
                  </a:txBody>
                  <a:tcPr/>
                </a:tc>
              </a:tr>
              <a:tr h="1246345">
                <a:tc>
                  <a:txBody>
                    <a:bodyPr/>
                    <a:lstStyle/>
                    <a:p>
                      <a:pPr>
                        <a:lnSpc>
                          <a:spcPct val="115000"/>
                        </a:lnSpc>
                        <a:spcAft>
                          <a:spcPts val="0"/>
                        </a:spcAft>
                      </a:pPr>
                      <a:r>
                        <a:rPr lang="en-IN" sz="1600" dirty="0">
                          <a:latin typeface="Arial"/>
                          <a:ea typeface="Times New Roman"/>
                          <a:cs typeface="Mangal"/>
                        </a:rPr>
                        <a:t>1. should able to </a:t>
                      </a:r>
                      <a:r>
                        <a:rPr lang="en-IN" sz="1600" kern="1200" baseline="0" dirty="0" smtClean="0">
                          <a:solidFill>
                            <a:schemeClr val="dk1"/>
                          </a:solidFill>
                          <a:latin typeface="+mn-lt"/>
                          <a:ea typeface="+mn-ea"/>
                          <a:cs typeface="+mn-cs"/>
                        </a:rPr>
                        <a:t>examine an injured person with different </a:t>
                      </a:r>
                      <a:r>
                        <a:rPr lang="en-IN" sz="1600" kern="1200" baseline="0" dirty="0" err="1" smtClean="0">
                          <a:solidFill>
                            <a:schemeClr val="dk1"/>
                          </a:solidFill>
                          <a:latin typeface="+mn-lt"/>
                          <a:ea typeface="+mn-ea"/>
                          <a:cs typeface="+mn-cs"/>
                        </a:rPr>
                        <a:t>etiologies</a:t>
                      </a:r>
                      <a:r>
                        <a:rPr lang="en-IN" sz="1600" kern="1200" baseline="0" dirty="0" smtClean="0">
                          <a:solidFill>
                            <a:schemeClr val="dk1"/>
                          </a:solidFill>
                          <a:latin typeface="+mn-lt"/>
                          <a:ea typeface="+mn-ea"/>
                          <a:cs typeface="+mn-cs"/>
                        </a:rPr>
                        <a:t> in a simulated/ supervised environment</a:t>
                      </a:r>
                      <a:endParaRPr lang="en-IN" sz="2000" b="1" dirty="0" smtClean="0">
                        <a:latin typeface="Calibri"/>
                        <a:ea typeface="Times New Roman"/>
                        <a:cs typeface="Mangal"/>
                      </a:endParaRPr>
                    </a:p>
                    <a:p>
                      <a:pPr>
                        <a:lnSpc>
                          <a:spcPct val="115000"/>
                        </a:lnSpc>
                        <a:spcAft>
                          <a:spcPts val="0"/>
                        </a:spcAft>
                      </a:pPr>
                      <a:r>
                        <a:rPr lang="en-IN" sz="1600" dirty="0" smtClean="0">
                          <a:latin typeface="Arial"/>
                          <a:ea typeface="Times New Roman"/>
                          <a:cs typeface="Mangal"/>
                        </a:rPr>
                        <a:t>2. should able to </a:t>
                      </a:r>
                      <a:r>
                        <a:rPr lang="en-IN" sz="1600" kern="1200" baseline="0" dirty="0" smtClean="0">
                          <a:solidFill>
                            <a:schemeClr val="dk1"/>
                          </a:solidFill>
                          <a:latin typeface="+mn-lt"/>
                          <a:ea typeface="+mn-ea"/>
                          <a:cs typeface="+mn-cs"/>
                        </a:rPr>
                        <a:t>prepare Medico-legal report of an injured person with different </a:t>
                      </a:r>
                      <a:r>
                        <a:rPr lang="en-IN" sz="1600" kern="1200" baseline="0" dirty="0" err="1" smtClean="0">
                          <a:solidFill>
                            <a:schemeClr val="dk1"/>
                          </a:solidFill>
                          <a:latin typeface="+mn-lt"/>
                          <a:ea typeface="+mn-ea"/>
                          <a:cs typeface="+mn-cs"/>
                        </a:rPr>
                        <a:t>etiologies</a:t>
                      </a:r>
                      <a:r>
                        <a:rPr lang="en-IN" sz="1600" kern="1200" baseline="0" dirty="0" smtClean="0">
                          <a:solidFill>
                            <a:schemeClr val="dk1"/>
                          </a:solidFill>
                          <a:latin typeface="+mn-lt"/>
                          <a:ea typeface="+mn-ea"/>
                          <a:cs typeface="+mn-cs"/>
                        </a:rPr>
                        <a:t> in a simulated/ supervised environment</a:t>
                      </a:r>
                      <a:endParaRPr lang="en-IN" sz="2000" dirty="0" smtClean="0">
                        <a:latin typeface="Calibri"/>
                        <a:ea typeface="Times New Roman"/>
                        <a:cs typeface="Mangal"/>
                      </a:endParaRPr>
                    </a:p>
                  </a:txBody>
                  <a:tcPr marL="68580" marR="68580" marT="0" marB="0"/>
                </a:tc>
                <a:tc>
                  <a:txBody>
                    <a:bodyPr/>
                    <a:lstStyle/>
                    <a:p>
                      <a:r>
                        <a:rPr lang="en-IN" sz="1400" dirty="0" smtClean="0"/>
                        <a:t>Y</a:t>
                      </a:r>
                      <a:r>
                        <a:rPr lang="en-IN" sz="1400" baseline="0" dirty="0" smtClean="0"/>
                        <a:t/>
                      </a:r>
                      <a:br>
                        <a:rPr lang="en-IN" sz="1400" baseline="0" dirty="0" smtClean="0"/>
                      </a:br>
                      <a:r>
                        <a:rPr lang="en-IN" sz="1400" baseline="0" dirty="0" smtClean="0"/>
                        <a:t>General Surgery</a:t>
                      </a:r>
                      <a:br>
                        <a:rPr lang="en-IN" sz="1400" baseline="0" dirty="0" smtClean="0"/>
                      </a:br>
                      <a:r>
                        <a:rPr lang="en-IN" sz="1400" baseline="0" dirty="0" err="1" smtClean="0"/>
                        <a:t>Orthopedics</a:t>
                      </a:r>
                      <a:endParaRPr lang="en-IN" sz="1400" dirty="0"/>
                    </a:p>
                  </a:txBody>
                  <a:tcPr/>
                </a:tc>
              </a:tr>
              <a:tr h="1246345">
                <a:tc>
                  <a:txBody>
                    <a:bodyPr/>
                    <a:lstStyle/>
                    <a:p>
                      <a:pPr>
                        <a:lnSpc>
                          <a:spcPct val="115000"/>
                        </a:lnSpc>
                        <a:spcAft>
                          <a:spcPts val="0"/>
                        </a:spcAft>
                      </a:pPr>
                      <a:r>
                        <a:rPr lang="en-IN" sz="1600" dirty="0">
                          <a:latin typeface="Arial"/>
                          <a:ea typeface="Times New Roman"/>
                          <a:cs typeface="Mangal"/>
                        </a:rPr>
                        <a:t>1. </a:t>
                      </a:r>
                      <a:r>
                        <a:rPr lang="en-IN" sz="1600" dirty="0" smtClean="0">
                          <a:latin typeface="Arial"/>
                          <a:ea typeface="Times New Roman"/>
                          <a:cs typeface="Mangal"/>
                        </a:rPr>
                        <a:t>should able to </a:t>
                      </a:r>
                      <a:r>
                        <a:rPr lang="en-IN" sz="1600" kern="1200" baseline="0" dirty="0" smtClean="0">
                          <a:solidFill>
                            <a:schemeClr val="dk1"/>
                          </a:solidFill>
                          <a:latin typeface="+mn-lt"/>
                          <a:ea typeface="+mn-ea"/>
                          <a:cs typeface="+mn-cs"/>
                        </a:rPr>
                        <a:t>identify  the specimens/ models/ photographs of various types of mechanical injuries e.g. Contusion, abrasion, laceration, incised wound, stab wound, chop wound, fractures, firearm wounds.</a:t>
                      </a:r>
                      <a:endParaRPr lang="en-IN" sz="2000" dirty="0">
                        <a:latin typeface="Calibri"/>
                        <a:ea typeface="Times New Roman"/>
                        <a:cs typeface="Mangal"/>
                      </a:endParaRPr>
                    </a:p>
                    <a:p>
                      <a:pPr>
                        <a:lnSpc>
                          <a:spcPct val="115000"/>
                        </a:lnSpc>
                        <a:spcAft>
                          <a:spcPts val="0"/>
                        </a:spcAft>
                      </a:pPr>
                      <a:r>
                        <a:rPr lang="en-IN" sz="1600" dirty="0">
                          <a:latin typeface="Arial"/>
                          <a:ea typeface="Times New Roman"/>
                          <a:cs typeface="Mangal"/>
                        </a:rPr>
                        <a:t>2. </a:t>
                      </a:r>
                      <a:r>
                        <a:rPr lang="en-IN" sz="1600" dirty="0" smtClean="0">
                          <a:latin typeface="Arial"/>
                          <a:ea typeface="Times New Roman"/>
                          <a:cs typeface="Mangal"/>
                        </a:rPr>
                        <a:t>should able to </a:t>
                      </a:r>
                      <a:r>
                        <a:rPr lang="en-IN" sz="1600" kern="1200" baseline="0" dirty="0" smtClean="0">
                          <a:solidFill>
                            <a:schemeClr val="dk1"/>
                          </a:solidFill>
                          <a:latin typeface="+mn-lt"/>
                          <a:ea typeface="+mn-ea"/>
                          <a:cs typeface="+mn-cs"/>
                        </a:rPr>
                        <a:t>prepare </a:t>
                      </a:r>
                      <a:r>
                        <a:rPr lang="en-IN" sz="1600" kern="1200" baseline="0" dirty="0" err="1" smtClean="0">
                          <a:solidFill>
                            <a:schemeClr val="dk1"/>
                          </a:solidFill>
                          <a:latin typeface="+mn-lt"/>
                          <a:ea typeface="+mn-ea"/>
                          <a:cs typeface="+mn-cs"/>
                        </a:rPr>
                        <a:t>medicolegal</a:t>
                      </a:r>
                      <a:r>
                        <a:rPr lang="en-IN" sz="1600" kern="1200" baseline="0" dirty="0" smtClean="0">
                          <a:solidFill>
                            <a:schemeClr val="dk1"/>
                          </a:solidFill>
                          <a:latin typeface="+mn-lt"/>
                          <a:ea typeface="+mn-ea"/>
                          <a:cs typeface="+mn-cs"/>
                        </a:rPr>
                        <a:t> inference from specimens/ models/ photographs of various types of mechanical injuries e.g. Contusion, abrasion, laceration, incised wound, stab wound, chop wound, fractures, firearm wounds.</a:t>
                      </a:r>
                      <a:endParaRPr lang="en-IN" sz="1600" b="1" kern="1200" dirty="0">
                        <a:solidFill>
                          <a:schemeClr val="dk1"/>
                        </a:solidFill>
                        <a:latin typeface="Arial"/>
                        <a:ea typeface="Times New Roman"/>
                        <a:cs typeface="Mangal"/>
                      </a:endParaRPr>
                    </a:p>
                  </a:txBody>
                  <a:tcPr marL="68580" marR="68580" marT="0" marB="0"/>
                </a:tc>
                <a:tc>
                  <a:txBody>
                    <a:bodyPr/>
                    <a:lstStyle/>
                    <a:p>
                      <a:r>
                        <a:rPr lang="en-IN" sz="1400" dirty="0" smtClean="0"/>
                        <a:t>Y</a:t>
                      </a:r>
                      <a:r>
                        <a:rPr lang="en-IN" sz="1400" baseline="0" dirty="0" smtClean="0"/>
                        <a:t/>
                      </a:r>
                      <a:br>
                        <a:rPr lang="en-IN" sz="1400" baseline="0" dirty="0" smtClean="0"/>
                      </a:br>
                      <a:r>
                        <a:rPr lang="en-IN" sz="1400" baseline="0" dirty="0" smtClean="0"/>
                        <a:t>General Surgery</a:t>
                      </a:r>
                      <a:br>
                        <a:rPr lang="en-IN" sz="1400" baseline="0" dirty="0" smtClean="0"/>
                      </a:br>
                      <a:r>
                        <a:rPr lang="en-IN" sz="1400" baseline="0" dirty="0" err="1" smtClean="0"/>
                        <a:t>Orthopedics</a:t>
                      </a:r>
                      <a:endParaRPr lang="en-IN"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CASE</a:t>
            </a:r>
          </a:p>
          <a:p>
            <a:endParaRPr lang="en-US" dirty="0"/>
          </a:p>
          <a:p>
            <a:r>
              <a:rPr lang="en-US" dirty="0" smtClean="0"/>
              <a:t>Write a hypothetical Injury </a:t>
            </a:r>
            <a:r>
              <a:rPr lang="en-US" dirty="0" err="1" smtClean="0"/>
              <a:t>certi</a:t>
            </a:r>
            <a:r>
              <a:rPr lang="en-US" dirty="0" smtClean="0"/>
              <a:t> for a 22 yrs old man, having alleged H/o injuries due to assault by 2 unknown persons with a </a:t>
            </a:r>
            <a:r>
              <a:rPr lang="en-US" dirty="0" err="1" smtClean="0"/>
              <a:t>lathi</a:t>
            </a:r>
            <a:r>
              <a:rPr lang="en-US" dirty="0" smtClean="0"/>
              <a:t> and a knife 30mins ago. Mention simple &amp; grievous injuries.</a:t>
            </a:r>
            <a:endParaRPr lang="en-US" dirty="0"/>
          </a:p>
        </p:txBody>
      </p:sp>
      <p:sp>
        <p:nvSpPr>
          <p:cNvPr id="4" name="Title 3"/>
          <p:cNvSpPr>
            <a:spLocks noGrp="1"/>
          </p:cNvSpPr>
          <p:nvPr>
            <p:ph type="title"/>
          </p:nvPr>
        </p:nvSpPr>
        <p:spPr/>
        <p:txBody>
          <a:bodyPr/>
          <a:lstStyle/>
          <a:p>
            <a:endParaRPr lang="en-IN"/>
          </a:p>
        </p:txBody>
      </p:sp>
    </p:spTree>
    <p:extLst>
      <p:ext uri="{BB962C8B-B14F-4D97-AF65-F5344CB8AC3E}">
        <p14:creationId xmlns:p14="http://schemas.microsoft.com/office/powerpoint/2010/main" val="2834931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1026" name="Picture 2" descr="D:\Kalpesh\f.m. dept\library\6 Mech Injury, Firearm, Regional inj, ML aspect\laceration6.png"/>
          <p:cNvPicPr>
            <a:picLocks noChangeAspect="1" noChangeArrowheads="1"/>
          </p:cNvPicPr>
          <p:nvPr/>
        </p:nvPicPr>
        <p:blipFill>
          <a:blip r:embed="rId2"/>
          <a:srcRect/>
          <a:stretch>
            <a:fillRect/>
          </a:stretch>
        </p:blipFill>
        <p:spPr bwMode="auto">
          <a:xfrm>
            <a:off x="6386542" y="222581"/>
            <a:ext cx="2543176" cy="3349295"/>
          </a:xfrm>
          <a:prstGeom prst="rect">
            <a:avLst/>
          </a:prstGeom>
          <a:noFill/>
        </p:spPr>
      </p:pic>
      <p:pic>
        <p:nvPicPr>
          <p:cNvPr id="1027" name="Picture 3" descr="C:\Users\Acer\Desktop\2017-09-14_101405.jpg"/>
          <p:cNvPicPr>
            <a:picLocks noChangeAspect="1" noChangeArrowheads="1"/>
          </p:cNvPicPr>
          <p:nvPr/>
        </p:nvPicPr>
        <p:blipFill>
          <a:blip r:embed="rId3"/>
          <a:srcRect/>
          <a:stretch>
            <a:fillRect/>
          </a:stretch>
        </p:blipFill>
        <p:spPr bwMode="auto">
          <a:xfrm>
            <a:off x="285720" y="285728"/>
            <a:ext cx="2514612" cy="4453986"/>
          </a:xfrm>
          <a:prstGeom prst="rect">
            <a:avLst/>
          </a:prstGeom>
          <a:noFill/>
        </p:spPr>
      </p:pic>
      <p:pic>
        <p:nvPicPr>
          <p:cNvPr id="1028" name="Picture 4" descr="D:\Kalpesh\f.m. dept\library\6 Mech Injury, Firearm, Regional inj, ML aspect\images (7).jpg"/>
          <p:cNvPicPr>
            <a:picLocks noChangeAspect="1" noChangeArrowheads="1"/>
          </p:cNvPicPr>
          <p:nvPr/>
        </p:nvPicPr>
        <p:blipFill>
          <a:blip r:embed="rId4"/>
          <a:srcRect/>
          <a:stretch>
            <a:fillRect/>
          </a:stretch>
        </p:blipFill>
        <p:spPr bwMode="auto">
          <a:xfrm>
            <a:off x="2928926" y="285728"/>
            <a:ext cx="2928958" cy="2193891"/>
          </a:xfrm>
          <a:prstGeom prst="rect">
            <a:avLst/>
          </a:prstGeom>
          <a:noFill/>
        </p:spPr>
      </p:pic>
      <p:pic>
        <p:nvPicPr>
          <p:cNvPr id="1029" name="Picture 5" descr="C:\Users\Acer\Desktop\cut defence wound palm.jpg"/>
          <p:cNvPicPr>
            <a:picLocks noChangeAspect="1" noChangeArrowheads="1"/>
          </p:cNvPicPr>
          <p:nvPr/>
        </p:nvPicPr>
        <p:blipFill>
          <a:blip r:embed="rId5"/>
          <a:srcRect/>
          <a:stretch>
            <a:fillRect/>
          </a:stretch>
        </p:blipFill>
        <p:spPr bwMode="auto">
          <a:xfrm>
            <a:off x="5262593" y="3714752"/>
            <a:ext cx="3667125" cy="2362200"/>
          </a:xfrm>
          <a:prstGeom prst="rect">
            <a:avLst/>
          </a:prstGeom>
          <a:noFill/>
        </p:spPr>
      </p:pic>
      <p:pic>
        <p:nvPicPr>
          <p:cNvPr id="1030" name="Picture 6" descr="D:\Kalpesh\f.m. dept\library\6 Mech Injury, Firearm, Regional inj, ML aspect\laceration1.jpg"/>
          <p:cNvPicPr>
            <a:picLocks noChangeAspect="1" noChangeArrowheads="1"/>
          </p:cNvPicPr>
          <p:nvPr/>
        </p:nvPicPr>
        <p:blipFill>
          <a:blip r:embed="rId6" cstate="print"/>
          <a:srcRect/>
          <a:stretch>
            <a:fillRect/>
          </a:stretch>
        </p:blipFill>
        <p:spPr bwMode="auto">
          <a:xfrm>
            <a:off x="2857488" y="4822041"/>
            <a:ext cx="2143140" cy="160735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r>
              <a:rPr lang="en-US" dirty="0" smtClean="0"/>
              <a:t>MLC No- 123/16</a:t>
            </a:r>
          </a:p>
          <a:p>
            <a:r>
              <a:rPr lang="en-US" dirty="0" smtClean="0"/>
              <a:t>Name- Mr. ABC</a:t>
            </a:r>
          </a:p>
          <a:p>
            <a:r>
              <a:rPr lang="en-US" dirty="0" smtClean="0"/>
              <a:t>Age- 22 </a:t>
            </a:r>
            <a:r>
              <a:rPr lang="en-US" dirty="0" err="1" smtClean="0"/>
              <a:t>yrs</a:t>
            </a:r>
            <a:r>
              <a:rPr lang="en-US" dirty="0" smtClean="0"/>
              <a:t> 		Sex – Male</a:t>
            </a:r>
          </a:p>
          <a:p>
            <a:r>
              <a:rPr lang="en-US" dirty="0" smtClean="0"/>
              <a:t>Address- 22,  </a:t>
            </a:r>
            <a:r>
              <a:rPr lang="en-US" dirty="0" err="1" smtClean="0"/>
              <a:t>Mustaq</a:t>
            </a:r>
            <a:r>
              <a:rPr lang="en-US" dirty="0" err="1"/>
              <a:t>-</a:t>
            </a:r>
            <a:r>
              <a:rPr lang="en-US" dirty="0" err="1" smtClean="0"/>
              <a:t>ali</a:t>
            </a:r>
            <a:r>
              <a:rPr lang="en-US" dirty="0" smtClean="0"/>
              <a:t> road, </a:t>
            </a:r>
            <a:r>
              <a:rPr lang="en-US" dirty="0" err="1" smtClean="0"/>
              <a:t>vadodara</a:t>
            </a:r>
            <a:endParaRPr lang="en-US" dirty="0" smtClean="0"/>
          </a:p>
          <a:p>
            <a:r>
              <a:rPr lang="en-US" dirty="0" smtClean="0"/>
              <a:t>Occupation- student</a:t>
            </a:r>
          </a:p>
          <a:p>
            <a:r>
              <a:rPr lang="en-US" dirty="0" smtClean="0"/>
              <a:t>Requested by- PSI, </a:t>
            </a:r>
            <a:r>
              <a:rPr lang="en-US" dirty="0" err="1" smtClean="0"/>
              <a:t>waghodia</a:t>
            </a:r>
            <a:r>
              <a:rPr lang="en-US" dirty="0" smtClean="0"/>
              <a:t> PS</a:t>
            </a:r>
          </a:p>
          <a:p>
            <a:r>
              <a:rPr lang="en-US" dirty="0" smtClean="0"/>
              <a:t>Brought by- PC Mr. DEF, B No. 123, Wag. PS</a:t>
            </a:r>
            <a:endParaRPr lang="en-US" dirty="0"/>
          </a:p>
        </p:txBody>
      </p:sp>
    </p:spTree>
    <p:extLst>
      <p:ext uri="{BB962C8B-B14F-4D97-AF65-F5344CB8AC3E}">
        <p14:creationId xmlns:p14="http://schemas.microsoft.com/office/powerpoint/2010/main" val="2022659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4422"/>
            <a:ext cx="8229600" cy="4911741"/>
          </a:xfrm>
        </p:spPr>
        <p:txBody>
          <a:bodyPr>
            <a:noAutofit/>
          </a:bodyPr>
          <a:lstStyle/>
          <a:p>
            <a:r>
              <a:rPr lang="en-US" sz="2400" dirty="0" err="1" smtClean="0"/>
              <a:t>Dt</a:t>
            </a:r>
            <a:r>
              <a:rPr lang="en-US" sz="2400" dirty="0" smtClean="0"/>
              <a:t>, Place &amp; Time of Examination:</a:t>
            </a:r>
            <a:r>
              <a:rPr lang="hi-IN" sz="2400" dirty="0" smtClean="0"/>
              <a:t> </a:t>
            </a:r>
            <a:r>
              <a:rPr lang="en-IN" sz="2400" dirty="0" smtClean="0"/>
              <a:t/>
            </a:r>
            <a:br>
              <a:rPr lang="en-IN" sz="2400" dirty="0" smtClean="0"/>
            </a:br>
            <a:r>
              <a:rPr lang="en-IN" sz="2400" dirty="0" smtClean="0"/>
              <a:t>     </a:t>
            </a:r>
            <a:r>
              <a:rPr lang="en-US" sz="2400" dirty="0" smtClean="0"/>
              <a:t>Time_____,</a:t>
            </a:r>
            <a:r>
              <a:rPr lang="en-IN" sz="2400" dirty="0" err="1" smtClean="0"/>
              <a:t>Dt</a:t>
            </a:r>
            <a:r>
              <a:rPr lang="en-US" sz="2400" dirty="0" smtClean="0"/>
              <a:t>_____, Emergency, </a:t>
            </a:r>
            <a:r>
              <a:rPr lang="en-US" sz="2400" dirty="0" err="1" smtClean="0"/>
              <a:t>Dhiraj</a:t>
            </a:r>
            <a:r>
              <a:rPr lang="en-US" sz="2400" dirty="0" smtClean="0"/>
              <a:t> hospital</a:t>
            </a:r>
          </a:p>
          <a:p>
            <a:r>
              <a:rPr lang="en-US" sz="2400" dirty="0" smtClean="0"/>
              <a:t>Exam in presence of : ---</a:t>
            </a:r>
          </a:p>
          <a:p>
            <a:r>
              <a:rPr lang="en-US" sz="2400" dirty="0" smtClean="0"/>
              <a:t>Consent- </a:t>
            </a:r>
            <a:r>
              <a:rPr lang="hi-IN" sz="2000" dirty="0" smtClean="0"/>
              <a:t>मुजे मेरी भाषामे डॉक्टर साहबने मेरी शारीरिक जांच और उसके मेडिकोलीगल अभिप्रायों के बारे मे सब समजाया हे ये सब समजकर मे इस के लिए अपनी मरजी से अनुमति देता हु।</a:t>
            </a:r>
            <a:endParaRPr lang="en-US" sz="1800" dirty="0" smtClean="0"/>
          </a:p>
          <a:p>
            <a:pPr>
              <a:buNone/>
            </a:pPr>
            <a:r>
              <a:rPr lang="en-IN" sz="2400" dirty="0" smtClean="0"/>
              <a:t>                                    ABC                             -----</a:t>
            </a:r>
            <a:r>
              <a:rPr lang="hi-IN" sz="2400" dirty="0" smtClean="0"/>
              <a:t/>
            </a:r>
            <a:br>
              <a:rPr lang="hi-IN" sz="2400" dirty="0" smtClean="0"/>
            </a:br>
            <a:r>
              <a:rPr lang="en-US" sz="2400" dirty="0" smtClean="0"/>
              <a:t>Sign	                    examinee		in presence of</a:t>
            </a:r>
          </a:p>
          <a:p>
            <a:r>
              <a:rPr lang="en-US" sz="2400" dirty="0" smtClean="0"/>
              <a:t>Identification marks</a:t>
            </a:r>
          </a:p>
          <a:p>
            <a:pPr marL="971550" lvl="1" indent="-514350">
              <a:buFont typeface="+mj-lt"/>
              <a:buAutoNum type="arabicParenR"/>
            </a:pPr>
            <a:r>
              <a:rPr lang="en-US" sz="2400" dirty="0" smtClean="0"/>
              <a:t>A black mole of size 1mm x 1mm over right angle of mandible</a:t>
            </a:r>
          </a:p>
          <a:p>
            <a:pPr marL="971550" lvl="1" indent="-514350">
              <a:buFont typeface="+mj-lt"/>
              <a:buAutoNum type="arabicParenR"/>
            </a:pPr>
            <a:r>
              <a:rPr lang="en-US" sz="2400" dirty="0" smtClean="0"/>
              <a:t>A tattoo of ‘786’ in size of 2cm x 2cm over back of right hand.</a:t>
            </a:r>
            <a:endParaRPr lang="en-US" sz="2400" dirty="0"/>
          </a:p>
        </p:txBody>
      </p:sp>
    </p:spTree>
    <p:extLst>
      <p:ext uri="{BB962C8B-B14F-4D97-AF65-F5344CB8AC3E}">
        <p14:creationId xmlns:p14="http://schemas.microsoft.com/office/powerpoint/2010/main" val="2462866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Brief History : alleged H/o assault by 2 unknown persons with a </a:t>
            </a:r>
            <a:r>
              <a:rPr lang="en-US" dirty="0" err="1" smtClean="0"/>
              <a:t>lathi</a:t>
            </a:r>
            <a:r>
              <a:rPr lang="en-US" dirty="0" smtClean="0"/>
              <a:t> &amp; a knife 30 </a:t>
            </a:r>
            <a:r>
              <a:rPr lang="en-US" dirty="0" err="1" smtClean="0"/>
              <a:t>mins</a:t>
            </a:r>
            <a:r>
              <a:rPr lang="en-US" dirty="0" smtClean="0"/>
              <a:t> ago.</a:t>
            </a:r>
          </a:p>
          <a:p>
            <a:endParaRPr lang="en-US" dirty="0"/>
          </a:p>
          <a:p>
            <a:pPr marL="0" indent="0">
              <a:buNone/>
            </a:pPr>
            <a:r>
              <a:rPr lang="en-US" sz="3300" b="1" u="sng" dirty="0" smtClean="0"/>
              <a:t>General Examination:</a:t>
            </a:r>
            <a:endParaRPr lang="en-US" b="1" u="sng" dirty="0"/>
          </a:p>
          <a:p>
            <a:r>
              <a:rPr lang="en-US" dirty="0" err="1"/>
              <a:t>Ht</a:t>
            </a:r>
            <a:r>
              <a:rPr lang="en-US" dirty="0"/>
              <a:t>- </a:t>
            </a:r>
            <a:r>
              <a:rPr lang="en-US" dirty="0" smtClean="0"/>
              <a:t>165cms</a:t>
            </a:r>
            <a:endParaRPr lang="en-US" dirty="0"/>
          </a:p>
          <a:p>
            <a:r>
              <a:rPr lang="en-US" dirty="0" err="1"/>
              <a:t>Wt</a:t>
            </a:r>
            <a:r>
              <a:rPr lang="en-US" dirty="0"/>
              <a:t>- </a:t>
            </a:r>
            <a:r>
              <a:rPr lang="en-US" dirty="0" smtClean="0"/>
              <a:t>62kgs</a:t>
            </a:r>
            <a:endParaRPr lang="en-US" dirty="0"/>
          </a:p>
          <a:p>
            <a:r>
              <a:rPr lang="en-US" dirty="0"/>
              <a:t>Build- </a:t>
            </a:r>
            <a:r>
              <a:rPr lang="en-US" dirty="0" err="1"/>
              <a:t>avg</a:t>
            </a:r>
            <a:endParaRPr lang="en-US" dirty="0"/>
          </a:p>
          <a:p>
            <a:r>
              <a:rPr lang="en-US" dirty="0"/>
              <a:t>Mental status- </a:t>
            </a:r>
            <a:r>
              <a:rPr lang="en-US" dirty="0" smtClean="0"/>
              <a:t>conscious, oriented</a:t>
            </a:r>
          </a:p>
          <a:p>
            <a:r>
              <a:rPr lang="en-US" dirty="0" smtClean="0"/>
              <a:t>Temp- 98.8°F</a:t>
            </a:r>
            <a:endParaRPr lang="en-US" dirty="0"/>
          </a:p>
          <a:p>
            <a:r>
              <a:rPr lang="en-US" dirty="0"/>
              <a:t>P – 84/min</a:t>
            </a:r>
          </a:p>
          <a:p>
            <a:r>
              <a:rPr lang="en-US" dirty="0"/>
              <a:t>BP- 130/80mmHg</a:t>
            </a:r>
          </a:p>
          <a:p>
            <a:endParaRPr lang="en-US" dirty="0"/>
          </a:p>
        </p:txBody>
      </p:sp>
    </p:spTree>
    <p:extLst>
      <p:ext uri="{BB962C8B-B14F-4D97-AF65-F5344CB8AC3E}">
        <p14:creationId xmlns:p14="http://schemas.microsoft.com/office/powerpoint/2010/main" val="230804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32060322"/>
              </p:ext>
            </p:extLst>
          </p:nvPr>
        </p:nvGraphicFramePr>
        <p:xfrm>
          <a:off x="214281" y="714356"/>
          <a:ext cx="8701119" cy="5522198"/>
        </p:xfrm>
        <a:graphic>
          <a:graphicData uri="http://schemas.openxmlformats.org/drawingml/2006/table">
            <a:tbl>
              <a:tblPr firstRow="1" bandRow="1">
                <a:tableStyleId>{5C22544A-7EE6-4342-B048-85BDC9FD1C3A}</a:tableStyleId>
              </a:tblPr>
              <a:tblGrid>
                <a:gridCol w="571505"/>
                <a:gridCol w="857256"/>
                <a:gridCol w="2071702"/>
                <a:gridCol w="1785950"/>
                <a:gridCol w="1071570"/>
                <a:gridCol w="1000132"/>
                <a:gridCol w="1343004"/>
              </a:tblGrid>
              <a:tr h="1049234">
                <a:tc>
                  <a:txBody>
                    <a:bodyPr/>
                    <a:lstStyle/>
                    <a:p>
                      <a:pPr algn="ctr"/>
                      <a:r>
                        <a:rPr lang="en-US" sz="2000" dirty="0" smtClean="0">
                          <a:solidFill>
                            <a:schemeClr val="tx1"/>
                          </a:solidFill>
                        </a:rPr>
                        <a:t>Sr. No</a:t>
                      </a:r>
                      <a:endParaRPr lang="en-US" sz="2000" dirty="0">
                        <a:solidFill>
                          <a:schemeClr val="tx1"/>
                        </a:solidFill>
                      </a:endParaRPr>
                    </a:p>
                  </a:txBody>
                  <a:tcPr/>
                </a:tc>
                <a:tc>
                  <a:txBody>
                    <a:bodyPr/>
                    <a:lstStyle/>
                    <a:p>
                      <a:pPr algn="ctr"/>
                      <a:r>
                        <a:rPr lang="en-US" sz="2000" dirty="0" smtClean="0">
                          <a:solidFill>
                            <a:schemeClr val="tx1"/>
                          </a:solidFill>
                        </a:rPr>
                        <a:t>Type of Injury</a:t>
                      </a:r>
                      <a:endParaRPr lang="en-US" sz="2000" dirty="0">
                        <a:solidFill>
                          <a:schemeClr val="tx1"/>
                        </a:solidFill>
                      </a:endParaRPr>
                    </a:p>
                  </a:txBody>
                  <a:tcPr/>
                </a:tc>
                <a:tc>
                  <a:txBody>
                    <a:bodyPr/>
                    <a:lstStyle/>
                    <a:p>
                      <a:pPr algn="ctr"/>
                      <a:r>
                        <a:rPr lang="en-US" sz="2000" dirty="0" smtClean="0">
                          <a:solidFill>
                            <a:schemeClr val="tx1"/>
                          </a:solidFill>
                        </a:rPr>
                        <a:t>Site</a:t>
                      </a:r>
                      <a:endParaRPr lang="en-US" sz="2000" dirty="0">
                        <a:solidFill>
                          <a:schemeClr val="tx1"/>
                        </a:solidFill>
                      </a:endParaRPr>
                    </a:p>
                  </a:txBody>
                  <a:tcPr/>
                </a:tc>
                <a:tc>
                  <a:txBody>
                    <a:bodyPr/>
                    <a:lstStyle/>
                    <a:p>
                      <a:pPr algn="ctr"/>
                      <a:r>
                        <a:rPr lang="en-US" sz="2000" dirty="0" smtClean="0">
                          <a:solidFill>
                            <a:schemeClr val="tx1"/>
                          </a:solidFill>
                        </a:rPr>
                        <a:t>Size</a:t>
                      </a:r>
                      <a:endParaRPr lang="en-US" sz="2000" dirty="0">
                        <a:solidFill>
                          <a:schemeClr val="tx1"/>
                        </a:solidFill>
                      </a:endParaRPr>
                    </a:p>
                  </a:txBody>
                  <a:tcPr/>
                </a:tc>
                <a:tc>
                  <a:txBody>
                    <a:bodyPr/>
                    <a:lstStyle/>
                    <a:p>
                      <a:pPr algn="ctr"/>
                      <a:r>
                        <a:rPr lang="en-US" sz="2000" dirty="0" smtClean="0">
                          <a:solidFill>
                            <a:schemeClr val="tx1"/>
                          </a:solidFill>
                        </a:rPr>
                        <a:t>Nature of injury</a:t>
                      </a:r>
                      <a:endParaRPr lang="en-US" sz="2000" dirty="0">
                        <a:solidFill>
                          <a:schemeClr val="tx1"/>
                        </a:solidFill>
                      </a:endParaRPr>
                    </a:p>
                  </a:txBody>
                  <a:tcPr/>
                </a:tc>
                <a:tc>
                  <a:txBody>
                    <a:bodyPr/>
                    <a:lstStyle/>
                    <a:p>
                      <a:pPr algn="ctr"/>
                      <a:r>
                        <a:rPr lang="en-US" sz="2000" dirty="0" smtClean="0">
                          <a:solidFill>
                            <a:schemeClr val="tx1"/>
                          </a:solidFill>
                        </a:rPr>
                        <a:t>Type of weapon</a:t>
                      </a:r>
                      <a:endParaRPr lang="en-US" sz="2000" dirty="0">
                        <a:solidFill>
                          <a:schemeClr val="tx1"/>
                        </a:solidFill>
                      </a:endParaRPr>
                    </a:p>
                  </a:txBody>
                  <a:tcPr/>
                </a:tc>
                <a:tc>
                  <a:txBody>
                    <a:bodyPr/>
                    <a:lstStyle/>
                    <a:p>
                      <a:pPr algn="ctr"/>
                      <a:r>
                        <a:rPr lang="en-US" sz="2000" dirty="0" smtClean="0">
                          <a:solidFill>
                            <a:schemeClr val="tx1"/>
                          </a:solidFill>
                        </a:rPr>
                        <a:t>Remark /investigation</a:t>
                      </a:r>
                      <a:endParaRPr lang="en-US" sz="2000" dirty="0">
                        <a:solidFill>
                          <a:schemeClr val="tx1"/>
                        </a:solidFill>
                      </a:endParaRPr>
                    </a:p>
                  </a:txBody>
                  <a:tcPr/>
                </a:tc>
              </a:tr>
              <a:tr h="2308315">
                <a:tc>
                  <a:txBody>
                    <a:bodyPr/>
                    <a:lstStyle/>
                    <a:p>
                      <a:r>
                        <a:rPr lang="en-US" b="1" dirty="0" smtClean="0"/>
                        <a:t>1</a:t>
                      </a:r>
                      <a:endParaRPr lang="en-US" b="1" dirty="0"/>
                    </a:p>
                  </a:txBody>
                  <a:tcPr>
                    <a:solidFill>
                      <a:schemeClr val="accent1">
                        <a:lumMod val="20000"/>
                        <a:lumOff val="80000"/>
                      </a:schemeClr>
                    </a:solidFill>
                  </a:tcPr>
                </a:tc>
                <a:tc>
                  <a:txBody>
                    <a:bodyPr/>
                    <a:lstStyle/>
                    <a:p>
                      <a:r>
                        <a:rPr lang="en-US" b="1" dirty="0" smtClean="0"/>
                        <a:t>Stab wound</a:t>
                      </a:r>
                      <a:endParaRPr lang="en-US" b="1" dirty="0"/>
                    </a:p>
                  </a:txBody>
                  <a:tcPr>
                    <a:solidFill>
                      <a:schemeClr val="accent1">
                        <a:lumMod val="20000"/>
                        <a:lumOff val="80000"/>
                      </a:schemeClr>
                    </a:solidFill>
                  </a:tcPr>
                </a:tc>
                <a:tc>
                  <a:txBody>
                    <a:bodyPr/>
                    <a:lstStyle/>
                    <a:p>
                      <a:r>
                        <a:rPr lang="en-US" b="1" dirty="0" smtClean="0"/>
                        <a:t>Obliquely over right-front part of abdomen, upper outer angle</a:t>
                      </a:r>
                      <a:r>
                        <a:rPr lang="en-US" b="1" baseline="0" dirty="0" smtClean="0"/>
                        <a:t> 5cm below &amp; 10cms right to </a:t>
                      </a:r>
                      <a:r>
                        <a:rPr lang="en-US" b="1" baseline="0" dirty="0" err="1" smtClean="0"/>
                        <a:t>xiphisternum</a:t>
                      </a:r>
                      <a:endParaRPr lang="en-US" b="1" dirty="0"/>
                    </a:p>
                  </a:txBody>
                  <a:tcPr>
                    <a:solidFill>
                      <a:schemeClr val="accent1">
                        <a:lumMod val="20000"/>
                        <a:lumOff val="80000"/>
                      </a:schemeClr>
                    </a:solidFill>
                  </a:tcPr>
                </a:tc>
                <a:tc>
                  <a:txBody>
                    <a:bodyPr/>
                    <a:lstStyle/>
                    <a:p>
                      <a:r>
                        <a:rPr lang="en-US" b="1" dirty="0" smtClean="0"/>
                        <a:t>3.5cm x 0.5cm x cavity deep,</a:t>
                      </a:r>
                    </a:p>
                    <a:p>
                      <a:r>
                        <a:rPr lang="en-US" b="1" dirty="0" smtClean="0"/>
                        <a:t>Upper-outer</a:t>
                      </a:r>
                      <a:r>
                        <a:rPr lang="en-US" b="1" baseline="0" dirty="0" smtClean="0"/>
                        <a:t> angle acute &amp; lower-inner angle relatively blunt</a:t>
                      </a:r>
                      <a:endParaRPr lang="en-US" b="1" dirty="0"/>
                    </a:p>
                  </a:txBody>
                  <a:tcPr>
                    <a:solidFill>
                      <a:schemeClr val="accent1">
                        <a:lumMod val="20000"/>
                        <a:lumOff val="80000"/>
                      </a:schemeClr>
                    </a:solidFill>
                  </a:tcPr>
                </a:tc>
                <a:tc>
                  <a:txBody>
                    <a:bodyPr/>
                    <a:lstStyle/>
                    <a:p>
                      <a:r>
                        <a:rPr lang="en-US" b="1" dirty="0" smtClean="0"/>
                        <a:t>Grievous</a:t>
                      </a:r>
                      <a:endParaRPr lang="en-US" b="1" dirty="0"/>
                    </a:p>
                  </a:txBody>
                  <a:tcPr>
                    <a:solidFill>
                      <a:schemeClr val="accent1">
                        <a:lumMod val="20000"/>
                        <a:lumOff val="80000"/>
                      </a:schemeClr>
                    </a:solidFill>
                  </a:tcPr>
                </a:tc>
                <a:tc>
                  <a:txBody>
                    <a:bodyPr/>
                    <a:lstStyle/>
                    <a:p>
                      <a:r>
                        <a:rPr lang="en-US" b="1" dirty="0" smtClean="0"/>
                        <a:t>Sharp edged &amp; pointed</a:t>
                      </a:r>
                    </a:p>
                  </a:txBody>
                  <a:tcPr>
                    <a:solidFill>
                      <a:schemeClr val="accent1">
                        <a:lumMod val="20000"/>
                        <a:lumOff val="80000"/>
                      </a:schemeClr>
                    </a:solidFill>
                  </a:tcPr>
                </a:tc>
                <a:tc>
                  <a:txBody>
                    <a:bodyPr/>
                    <a:lstStyle/>
                    <a:p>
                      <a:r>
                        <a:rPr lang="en-US" b="1" dirty="0" smtClean="0"/>
                        <a:t>USG,</a:t>
                      </a:r>
                      <a:r>
                        <a:rPr lang="en-US" b="1" baseline="0" dirty="0" smtClean="0"/>
                        <a:t> CT scan </a:t>
                      </a:r>
                      <a:r>
                        <a:rPr lang="en-US" b="1" dirty="0" smtClean="0"/>
                        <a:t>abdomen – stab wound over right</a:t>
                      </a:r>
                      <a:r>
                        <a:rPr lang="en-US" b="1" baseline="0" dirty="0" smtClean="0"/>
                        <a:t> lobe of liver, </a:t>
                      </a:r>
                      <a:r>
                        <a:rPr lang="en-US" b="1" baseline="0" dirty="0" err="1" smtClean="0"/>
                        <a:t>hemo-pneumoperitoneum</a:t>
                      </a:r>
                      <a:r>
                        <a:rPr lang="en-US" b="1"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Fresh injury.</a:t>
                      </a:r>
                      <a:endParaRPr lang="en-US" b="1" dirty="0"/>
                    </a:p>
                    <a:p>
                      <a:pPr marL="0" marR="0" indent="0" algn="l" defTabSz="914400" rtl="0" eaLnBrk="1" fontAlgn="auto" latinLnBrk="0" hangingPunct="1">
                        <a:lnSpc>
                          <a:spcPct val="100000"/>
                        </a:lnSpc>
                        <a:spcBef>
                          <a:spcPts val="0"/>
                        </a:spcBef>
                        <a:spcAft>
                          <a:spcPts val="0"/>
                        </a:spcAft>
                        <a:buClrTx/>
                        <a:buSzTx/>
                        <a:buFontTx/>
                        <a:buNone/>
                        <a:tabLst/>
                        <a:defRPr/>
                      </a:pPr>
                      <a:r>
                        <a:rPr lang="en-US" b="1" smtClean="0"/>
                        <a:t>Surgery.</a:t>
                      </a:r>
                      <a:endParaRPr lang="en-US" b="1" dirty="0" smtClean="0"/>
                    </a:p>
                  </a:txBody>
                  <a:tcPr>
                    <a:solidFill>
                      <a:schemeClr val="accent1">
                        <a:lumMod val="20000"/>
                        <a:lumOff val="80000"/>
                      </a:schemeClr>
                    </a:solidFill>
                  </a:tcPr>
                </a:tc>
              </a:tr>
              <a:tr h="1364004">
                <a:tc>
                  <a:txBody>
                    <a:bodyPr/>
                    <a:lstStyle/>
                    <a:p>
                      <a:r>
                        <a:rPr lang="en-US" b="1" dirty="0" smtClean="0"/>
                        <a:t>2</a:t>
                      </a:r>
                      <a:endParaRPr lang="en-US" b="1" dirty="0"/>
                    </a:p>
                  </a:txBody>
                  <a:tcPr>
                    <a:solidFill>
                      <a:schemeClr val="accent1">
                        <a:lumMod val="20000"/>
                        <a:lumOff val="80000"/>
                      </a:schemeClr>
                    </a:solidFill>
                  </a:tcPr>
                </a:tc>
                <a:tc>
                  <a:txBody>
                    <a:bodyPr/>
                    <a:lstStyle/>
                    <a:p>
                      <a:r>
                        <a:rPr lang="en-US" b="1" dirty="0" smtClean="0"/>
                        <a:t>Incised</a:t>
                      </a:r>
                      <a:r>
                        <a:rPr lang="en-US" b="1" baseline="0" dirty="0" smtClean="0"/>
                        <a:t> wound</a:t>
                      </a:r>
                      <a:endParaRPr lang="en-US" b="1" dirty="0"/>
                    </a:p>
                  </a:txBody>
                  <a:tcPr>
                    <a:solidFill>
                      <a:schemeClr val="accent1">
                        <a:lumMod val="20000"/>
                        <a:lumOff val="80000"/>
                      </a:schemeClr>
                    </a:solidFill>
                  </a:tcPr>
                </a:tc>
                <a:tc>
                  <a:txBody>
                    <a:bodyPr/>
                    <a:lstStyle/>
                    <a:p>
                      <a:r>
                        <a:rPr lang="en-US" b="1" dirty="0" smtClean="0"/>
                        <a:t>Obliquely</a:t>
                      </a:r>
                      <a:r>
                        <a:rPr lang="en-US" b="1" baseline="0" dirty="0" smtClean="0"/>
                        <a:t> over right palm, lower outer end at base of </a:t>
                      </a:r>
                      <a:r>
                        <a:rPr lang="en-US" b="1" baseline="0" dirty="0" err="1" smtClean="0"/>
                        <a:t>Rt</a:t>
                      </a:r>
                      <a:r>
                        <a:rPr lang="en-US" b="1" baseline="0" dirty="0" smtClean="0"/>
                        <a:t> thumb</a:t>
                      </a:r>
                      <a:endParaRPr lang="en-US" b="1" dirty="0"/>
                    </a:p>
                  </a:txBody>
                  <a:tcPr>
                    <a:solidFill>
                      <a:schemeClr val="accent1">
                        <a:lumMod val="20000"/>
                        <a:lumOff val="80000"/>
                      </a:schemeClr>
                    </a:solidFill>
                  </a:tcPr>
                </a:tc>
                <a:tc>
                  <a:txBody>
                    <a:bodyPr/>
                    <a:lstStyle/>
                    <a:p>
                      <a:r>
                        <a:rPr lang="en-US" b="1" dirty="0" smtClean="0"/>
                        <a:t>5.5cm x 0.5cm</a:t>
                      </a:r>
                      <a:r>
                        <a:rPr lang="en-US" b="1" baseline="0" dirty="0" smtClean="0"/>
                        <a:t> x muscle deep, tailing over outer end</a:t>
                      </a:r>
                      <a:endParaRPr lang="en-US" b="1" dirty="0"/>
                    </a:p>
                  </a:txBody>
                  <a:tcPr>
                    <a:solidFill>
                      <a:schemeClr val="accent1">
                        <a:lumMod val="20000"/>
                        <a:lumOff val="80000"/>
                      </a:schemeClr>
                    </a:solidFill>
                  </a:tcPr>
                </a:tc>
                <a:tc>
                  <a:txBody>
                    <a:bodyPr/>
                    <a:lstStyle/>
                    <a:p>
                      <a:r>
                        <a:rPr lang="en-US" b="1" dirty="0" smtClean="0"/>
                        <a:t>simple</a:t>
                      </a:r>
                      <a:endParaRPr lang="en-US" b="1" dirty="0"/>
                    </a:p>
                  </a:txBody>
                  <a:tcPr>
                    <a:solidFill>
                      <a:schemeClr val="accent1">
                        <a:lumMod val="20000"/>
                        <a:lumOff val="80000"/>
                      </a:schemeClr>
                    </a:solidFill>
                  </a:tcPr>
                </a:tc>
                <a:tc>
                  <a:txBody>
                    <a:bodyPr/>
                    <a:lstStyle/>
                    <a:p>
                      <a:r>
                        <a:rPr lang="en-US" b="1" dirty="0" smtClean="0"/>
                        <a:t>Sharp edged</a:t>
                      </a:r>
                      <a:endParaRPr lang="en-US" b="1" dirty="0"/>
                    </a:p>
                  </a:txBody>
                  <a:tcPr>
                    <a:solidFill>
                      <a:schemeClr val="accent1">
                        <a:lumMod val="20000"/>
                        <a:lumOff val="80000"/>
                      </a:schemeClr>
                    </a:solidFill>
                  </a:tcPr>
                </a:tc>
                <a:tc>
                  <a:txBody>
                    <a:bodyPr/>
                    <a:lstStyle/>
                    <a:p>
                      <a:r>
                        <a:rPr lang="en-US" b="1" dirty="0" smtClean="0"/>
                        <a:t>Fresh injury. Surgical stitching</a:t>
                      </a:r>
                      <a:r>
                        <a:rPr lang="en-US" b="1" baseline="0" dirty="0" smtClean="0"/>
                        <a:t> &amp; dressing</a:t>
                      </a:r>
                      <a:endParaRPr lang="en-US" b="1" dirty="0"/>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3355289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857</Words>
  <Application>Microsoft Office PowerPoint</Application>
  <PresentationFormat>On-screen Show (4:3)</PresentationFormat>
  <Paragraphs>124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Mangal</vt:lpstr>
      <vt:lpstr>Times New Roman</vt:lpstr>
      <vt:lpstr>Office Theme</vt:lpstr>
      <vt:lpstr>Practical – Injury certificate </vt:lpstr>
      <vt:lpstr>In this session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Exercise 1</vt:lpstr>
      <vt:lpstr>Exercise 2</vt:lpstr>
      <vt:lpstr>Exercise 3</vt:lpstr>
      <vt:lpstr>Ambade VN, Godbole HV. Comparison of wound patterns in homicide by sharp and blunt force. Forensic science international. 2006 Jan 27;156(2):166-70.</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 Injury certificate</dc:title>
  <dc:creator>KALPESH ZANZRUKIYA</dc:creator>
  <cp:lastModifiedBy>ACER</cp:lastModifiedBy>
  <cp:revision>94</cp:revision>
  <dcterms:created xsi:type="dcterms:W3CDTF">2006-08-16T00:00:00Z</dcterms:created>
  <dcterms:modified xsi:type="dcterms:W3CDTF">2023-11-29T11:05:23Z</dcterms:modified>
</cp:coreProperties>
</file>